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6" r:id="rId4"/>
    <p:sldId id="258" r:id="rId5"/>
    <p:sldId id="259" r:id="rId6"/>
    <p:sldId id="260" r:id="rId7"/>
    <p:sldId id="277" r:id="rId8"/>
    <p:sldId id="261" r:id="rId9"/>
    <p:sldId id="267" r:id="rId10"/>
    <p:sldId id="269" r:id="rId11"/>
    <p:sldId id="278" r:id="rId12"/>
    <p:sldId id="262" r:id="rId13"/>
    <p:sldId id="263" r:id="rId14"/>
    <p:sldId id="264" r:id="rId15"/>
    <p:sldId id="281" r:id="rId16"/>
    <p:sldId id="280" r:id="rId17"/>
    <p:sldId id="283" r:id="rId18"/>
    <p:sldId id="282" r:id="rId19"/>
    <p:sldId id="265" r:id="rId20"/>
    <p:sldId id="284" r:id="rId21"/>
    <p:sldId id="285" r:id="rId22"/>
    <p:sldId id="279" r:id="rId23"/>
    <p:sldId id="272" r:id="rId24"/>
    <p:sldId id="266" r:id="rId25"/>
    <p:sldId id="270" r:id="rId26"/>
    <p:sldId id="271" r:id="rId27"/>
    <p:sldId id="28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FF"/>
    <a:srgbClr val="E9FFFF"/>
    <a:srgbClr val="CC3300"/>
    <a:srgbClr val="CCFF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 autoAdjust="0"/>
    <p:restoredTop sz="94521" autoAdjust="0"/>
  </p:normalViewPr>
  <p:slideViewPr>
    <p:cSldViewPr>
      <p:cViewPr varScale="1">
        <p:scale>
          <a:sx n="60" d="100"/>
          <a:sy n="60" d="100"/>
        </p:scale>
        <p:origin x="1317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859011-03F7-448A-9ADA-4C19C71A7EF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8DED18-BF0A-4783-9AD8-99E8AC3652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D2743D-FED3-44DA-9917-2EE0544F460E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11144-06DB-487D-8B0A-C9F02E698A39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1927B-5849-4820-A1AC-CB48CA47D179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159C5-5B0D-450A-87F3-BAA495EF99D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159C5-5B0D-450A-87F3-BAA495EF99D4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8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159C5-5B0D-450A-87F3-BAA495EF99D4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7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7535A-6142-46B4-BDE9-9960043177FD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C0EFA-7B39-45A1-AB77-15AB105C9E17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DE82E-ADE3-4365-8611-C156A6E24546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3A0AC-6458-48C3-AF71-E9FB5BA3E1F1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F068B-126C-41D4-A010-297FC1F1ABC8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68AAC-9987-4F78-A70E-A11AC522DBF9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560BD-6D69-47D7-8367-9151E99F731E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672AE9-F294-4769-82EF-77E044B0755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3B13C-B0FB-4057-8165-7D3807521C9A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C743D-B6CE-4DA0-91B5-5531DC617A2F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23193-4A12-453C-82E6-61341B76B83B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95BA5-189F-4E33-8EE2-4D7C7B7B3A33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9D05E-BA93-4C1B-A7E6-8A33150D7E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10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99379-090C-49F8-A962-4CBEDA6E23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73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9A08A-4019-457C-832F-FB104BDD417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26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6442C-4D04-4F5B-BFCC-B3A74CA45B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13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5717D-1937-4607-AB90-DB739F8710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1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90146-3BAC-4D9A-85DF-FF863F10AE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91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0FE19-0FB0-4677-A668-0ABCD9E8BB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88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AD5A0-B077-48A5-8870-C817471098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56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55944-A0B4-4E9F-949F-47E45F82436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46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F39A6-3777-4432-8386-B52C594D07B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37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8031C-6833-4327-BA26-2A8EABAC1F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97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C4DE755-688D-4AC9-8670-77183118A60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39.pn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44.png"/><Relationship Id="rId9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5.bin"/><Relationship Id="rId26" Type="http://schemas.openxmlformats.org/officeDocument/2006/relationships/oleObject" Target="../embeddings/oleObject37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35.wmf"/><Relationship Id="rId7" Type="http://schemas.openxmlformats.org/officeDocument/2006/relationships/image" Target="../media/image41.png"/><Relationship Id="rId12" Type="http://schemas.openxmlformats.org/officeDocument/2006/relationships/image" Target="../media/image33.wmf"/><Relationship Id="rId17" Type="http://schemas.openxmlformats.org/officeDocument/2006/relationships/image" Target="../media/image43.png"/><Relationship Id="rId25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24" Type="http://schemas.openxmlformats.org/officeDocument/2006/relationships/oleObject" Target="../embeddings/oleObject36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4.bin"/><Relationship Id="rId23" Type="http://schemas.openxmlformats.org/officeDocument/2006/relationships/image" Target="../media/image36.wmf"/><Relationship Id="rId10" Type="http://schemas.openxmlformats.org/officeDocument/2006/relationships/image" Target="../media/image33.wmf"/><Relationship Id="rId19" Type="http://schemas.openxmlformats.org/officeDocument/2006/relationships/image" Target="../media/image35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4.wmf"/><Relationship Id="rId22" Type="http://schemas.openxmlformats.org/officeDocument/2006/relationships/oleObject" Target="../embeddings/oleObject36.bin"/><Relationship Id="rId27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62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4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2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7.wmf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1.bin"/><Relationship Id="rId5" Type="http://schemas.openxmlformats.org/officeDocument/2006/relationships/image" Target="../media/image66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44.wmf"/><Relationship Id="rId14" Type="http://schemas.openxmlformats.org/officeDocument/2006/relationships/image" Target="../media/image6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wmf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42988" y="620713"/>
            <a:ext cx="7058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rgbClr val="CC3300"/>
                </a:solidFill>
                <a:ea typeface="华文新魏" panose="02010800040101010101" pitchFamily="2" charset="-122"/>
              </a:rPr>
              <a:t>Lebesgue</a:t>
            </a:r>
            <a:r>
              <a:rPr kumimoji="1" lang="zh-CN" altLang="en-US" sz="4400" b="1" dirty="0" smtClean="0">
                <a:solidFill>
                  <a:srgbClr val="CC3300"/>
                </a:solidFill>
                <a:ea typeface="华文新魏" panose="02010800040101010101" pitchFamily="2" charset="-122"/>
              </a:rPr>
              <a:t>积分</a:t>
            </a:r>
            <a:endParaRPr kumimoji="1" lang="zh-CN" altLang="en-US" sz="4400" b="1" dirty="0">
              <a:solidFill>
                <a:srgbClr val="CC3300"/>
              </a:solidFill>
              <a:ea typeface="华文新魏" panose="02010800040101010101" pitchFamily="2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978025" y="2066925"/>
            <a:ext cx="5978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3600" b="1">
                <a:solidFill>
                  <a:srgbClr val="000099"/>
                </a:solidFill>
                <a:ea typeface="黑体" panose="02010609060101010101" pitchFamily="49" charset="-122"/>
              </a:rPr>
              <a:t>勒贝格积分思想的产生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978025" y="4868863"/>
            <a:ext cx="353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3600" b="1">
                <a:solidFill>
                  <a:srgbClr val="000099"/>
                </a:solidFill>
                <a:ea typeface="黑体" panose="02010609060101010101" pitchFamily="49" charset="-122"/>
              </a:rPr>
              <a:t>积分极限定理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979613" y="3500438"/>
            <a:ext cx="5978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3600" b="1">
                <a:solidFill>
                  <a:srgbClr val="000099"/>
                </a:solidFill>
                <a:ea typeface="黑体" panose="02010609060101010101" pitchFamily="49" charset="-122"/>
              </a:rPr>
              <a:t>勒贝格积分的概念和性质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403350" y="1768475"/>
          <a:ext cx="33131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公式" r:id="rId4" imgW="1600200" imgH="457200" progId="Equation.3">
                  <p:embed/>
                </p:oleObj>
              </mc:Choice>
              <mc:Fallback>
                <p:oleObj name="公式" r:id="rId4" imgW="1600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68475"/>
                        <a:ext cx="331311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076825" y="1768475"/>
          <a:ext cx="34575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公式" r:id="rId6" imgW="1676160" imgH="457200" progId="Equation.3">
                  <p:embed/>
                </p:oleObj>
              </mc:Choice>
              <mc:Fallback>
                <p:oleObj name="公式" r:id="rId6" imgW="16761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768475"/>
                        <a:ext cx="34575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900113" y="1119188"/>
          <a:ext cx="32369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公式" r:id="rId8" imgW="1295280" imgH="215640" progId="Equation.3">
                  <p:embed/>
                </p:oleObj>
              </mc:Choice>
              <mc:Fallback>
                <p:oleObj name="公式" r:id="rId8" imgW="12952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19188"/>
                        <a:ext cx="32369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68313" y="19319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其中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68313" y="2779713"/>
            <a:ext cx="7661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f</a:t>
            </a:r>
            <a:r>
              <a:rPr lang="en-US" altLang="zh-CN" sz="2800" b="1" i="1" baseline="-25000"/>
              <a:t>+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en-US" altLang="zh-CN" sz="2800" b="1">
                <a:sym typeface="Symbol" panose="05050102010706020507" pitchFamily="18" charset="2"/>
              </a:rPr>
              <a:t>0</a:t>
            </a:r>
            <a:r>
              <a:rPr lang="zh-CN" altLang="en-US" sz="2800" b="1"/>
              <a:t>称为</a:t>
            </a:r>
            <a:r>
              <a:rPr lang="en-US" altLang="zh-CN" sz="2800" b="1" i="1"/>
              <a:t>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 的</a:t>
            </a:r>
            <a:r>
              <a:rPr lang="zh-CN" altLang="en-US" sz="2800" b="1">
                <a:ea typeface="黑体" panose="02010609060101010101" pitchFamily="49" charset="-122"/>
              </a:rPr>
              <a:t>正部</a:t>
            </a:r>
            <a:r>
              <a:rPr lang="en-US" altLang="zh-CN" sz="2800" b="1">
                <a:ea typeface="黑体" panose="02010609060101010101" pitchFamily="49" charset="-122"/>
              </a:rPr>
              <a:t>,  </a:t>
            </a:r>
            <a:r>
              <a:rPr lang="en-US" altLang="zh-CN" sz="2800" b="1" i="1"/>
              <a:t>f</a:t>
            </a:r>
            <a:r>
              <a:rPr lang="en-US" altLang="zh-CN" sz="2800" b="1" i="1" baseline="-25000"/>
              <a:t>-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</a:t>
            </a:r>
            <a:r>
              <a:rPr lang="en-US" altLang="zh-CN" sz="2800" b="1">
                <a:sym typeface="Symbol" panose="05050102010706020507" pitchFamily="18" charset="2"/>
              </a:rPr>
              <a:t>0</a:t>
            </a:r>
            <a:r>
              <a:rPr lang="zh-CN" altLang="en-US" sz="2800" b="1"/>
              <a:t>称为</a:t>
            </a:r>
            <a:r>
              <a:rPr lang="en-US" altLang="zh-CN" sz="2800" b="1" i="1"/>
              <a:t>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的</a:t>
            </a:r>
            <a:r>
              <a:rPr lang="zh-CN" altLang="en-US" sz="2800" b="1">
                <a:ea typeface="黑体" panose="02010609060101010101" pitchFamily="49" charset="-122"/>
              </a:rPr>
              <a:t>负部</a:t>
            </a:r>
            <a:r>
              <a:rPr lang="en-US" altLang="zh-CN" sz="2800" b="1">
                <a:sym typeface="Symbol" panose="05050102010706020507" pitchFamily="18" charset="2"/>
              </a:rPr>
              <a:t>, 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5497513" y="33972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公式" r:id="rId10" imgW="114120" imgH="215640" progId="Equation.3">
                  <p:embed/>
                </p:oleObj>
              </mc:Choice>
              <mc:Fallback>
                <p:oleObj name="公式" r:id="rId10" imgW="11412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33972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1619250" y="3287713"/>
          <a:ext cx="51847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公式" r:id="rId12" imgW="2209680" imgH="355320" progId="Equation.3">
                  <p:embed/>
                </p:oleObj>
              </mc:Choice>
              <mc:Fallback>
                <p:oleObj name="公式" r:id="rId12" imgW="2209680" imgH="355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87713"/>
                        <a:ext cx="51847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468313" y="4084638"/>
            <a:ext cx="84963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注</a:t>
            </a:r>
            <a:r>
              <a:rPr lang="zh-CN" altLang="en-US" sz="2800" b="1"/>
              <a:t>：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若上述两个积分都为有限数，则称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f(x)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可积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若一个积分有限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另一个积分无限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则称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f(x)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上有积分；</a:t>
            </a:r>
          </a:p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若两个积分均无限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则称积分无意义。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-36513" y="444500"/>
            <a:ext cx="865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(2) </a:t>
            </a:r>
            <a:r>
              <a:rPr lang="zh-CN" altLang="en-US" sz="2800" b="1">
                <a:latin typeface="宋体" panose="02010600030101010101" pitchFamily="2" charset="-122"/>
              </a:rPr>
              <a:t>设</a:t>
            </a:r>
            <a:r>
              <a:rPr lang="en-US" altLang="zh-CN" sz="2800" b="1" i="1"/>
              <a:t>m</a:t>
            </a:r>
            <a:r>
              <a:rPr lang="en-US" altLang="zh-CN" sz="2800" b="1"/>
              <a:t>(</a:t>
            </a:r>
            <a:r>
              <a:rPr lang="en-US" altLang="zh-CN" sz="2800" b="1" i="1"/>
              <a:t>E</a:t>
            </a:r>
            <a:r>
              <a:rPr lang="en-US" altLang="zh-CN" sz="2800" b="1"/>
              <a:t>)&lt;+</a:t>
            </a:r>
            <a:r>
              <a:rPr lang="en-US" altLang="zh-CN" sz="2800" b="1">
                <a:sym typeface="Symbol" panose="05050102010706020507" pitchFamily="18" charset="2"/>
              </a:rPr>
              <a:t>, </a:t>
            </a:r>
            <a:r>
              <a:rPr lang="en-US" altLang="zh-CN" sz="2800" b="1" i="1">
                <a:sym typeface="Symbol" panose="05050102010706020507" pitchFamily="18" charset="2"/>
              </a:rPr>
              <a:t>f 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x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是</a:t>
            </a:r>
            <a:r>
              <a:rPr lang="en-US" altLang="zh-CN" sz="2800" b="1" i="1">
                <a:latin typeface="宋体" panose="02010600030101010101" pitchFamily="2" charset="-122"/>
              </a:rPr>
              <a:t>E</a:t>
            </a:r>
            <a:r>
              <a:rPr lang="zh-CN" altLang="en-US" sz="2800" b="1">
                <a:latin typeface="宋体" panose="02010600030101010101" pitchFamily="2" charset="-122"/>
              </a:rPr>
              <a:t>上的</a:t>
            </a:r>
            <a:r>
              <a:rPr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一般</a:t>
            </a:r>
            <a:r>
              <a:rPr kumimoji="1" lang="zh-CN" altLang="en-US" sz="2800" b="1">
                <a:solidFill>
                  <a:srgbClr val="CC3300"/>
                </a:solidFill>
              </a:rPr>
              <a:t>无界</a:t>
            </a:r>
            <a:r>
              <a:rPr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可测</a:t>
            </a:r>
            <a:r>
              <a:rPr lang="zh-CN" altLang="en-US" sz="2800" b="1">
                <a:latin typeface="宋体" panose="02010600030101010101" pitchFamily="2" charset="-122"/>
              </a:rPr>
              <a:t>函数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r>
              <a:rPr lang="zh-CN" altLang="en-US" sz="2800" b="1">
                <a:latin typeface="宋体" panose="02010600030101010101" pitchFamily="2" charset="-122"/>
              </a:rPr>
              <a:t>则有</a:t>
            </a:r>
          </a:p>
        </p:txBody>
      </p:sp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4600575" y="1071563"/>
          <a:ext cx="33321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公式" r:id="rId14" imgW="1333440" imgH="253800" progId="Equation.3">
                  <p:embed/>
                </p:oleObj>
              </mc:Choice>
              <mc:Fallback>
                <p:oleObj name="公式" r:id="rId14" imgW="1333440" imgH="253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1071563"/>
                        <a:ext cx="3332163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78" name="Text Box 2"/>
              <p:cNvSpPr txBox="1">
                <a:spLocks noChangeArrowheads="1"/>
              </p:cNvSpPr>
              <p:nvPr/>
            </p:nvSpPr>
            <p:spPr bwMode="auto">
              <a:xfrm>
                <a:off x="144463" y="609600"/>
                <a:ext cx="8542337" cy="946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dirty="0">
                    <a:latin typeface="宋体" panose="02010600030101010101" pitchFamily="2" charset="-122"/>
                  </a:rPr>
                  <a:t>(3) 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设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E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为任意可测集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(</a:t>
                </a:r>
                <a:r>
                  <a:rPr lang="en-US" altLang="zh-CN" sz="2800" b="1" i="1" dirty="0"/>
                  <a:t>m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E</a:t>
                </a:r>
                <a:r>
                  <a:rPr lang="en-US" altLang="zh-CN" sz="2800" b="1" dirty="0"/>
                  <a:t>)</a:t>
                </a:r>
                <a:r>
                  <a:rPr lang="zh-CN" altLang="en-US" sz="2800" b="1" dirty="0"/>
                  <a:t>可以为</a:t>
                </a:r>
                <a:r>
                  <a:rPr lang="en-US" altLang="zh-CN" sz="2800" b="1" dirty="0"/>
                  <a:t>+</a:t>
                </a:r>
                <a:r>
                  <a:rPr lang="en-US" altLang="zh-CN" sz="2800" b="1" dirty="0">
                    <a:sym typeface="Symbol" panose="05050102010706020507" pitchFamily="18" charset="2"/>
                  </a:rPr>
                  <a:t>), </a:t>
                </a:r>
                <a:r>
                  <a:rPr lang="en-US" altLang="zh-CN" sz="2800" b="1" i="1" dirty="0">
                    <a:sym typeface="Symbol" panose="05050102010706020507" pitchFamily="18" charset="2"/>
                  </a:rPr>
                  <a:t>f </a:t>
                </a:r>
                <a:r>
                  <a:rPr lang="en-US" altLang="zh-CN" sz="2800" b="1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b="1" i="1" dirty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="1" dirty="0">
                    <a:sym typeface="Symbol" panose="05050102010706020507" pitchFamily="18" charset="2"/>
                  </a:rPr>
                  <a:t>)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</a:rPr>
                  <a:t>上的</a:t>
                </a:r>
                <a:r>
                  <a:rPr lang="zh-CN" altLang="en-US" sz="2800" b="1" dirty="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任意可测函数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(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可以无界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).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则定义</a:t>
                </a:r>
              </a:p>
            </p:txBody>
          </p:sp>
        </mc:Choice>
        <mc:Fallback xmlns="">
          <p:sp>
            <p:nvSpPr>
              <p:cNvPr id="5017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463" y="609600"/>
                <a:ext cx="8542337" cy="946150"/>
              </a:xfrm>
              <a:prstGeom prst="rect">
                <a:avLst/>
              </a:prstGeom>
              <a:blipFill>
                <a:blip r:embed="rId3"/>
                <a:stretch>
                  <a:fillRect l="-1499" t="-8387" b="-180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042988" y="1581150"/>
          <a:ext cx="6985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公式" r:id="rId4" imgW="3225600" imgH="380880" progId="Equation.3">
                  <p:embed/>
                </p:oleObj>
              </mc:Choice>
              <mc:Fallback>
                <p:oleObj name="公式" r:id="rId4" imgW="322560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81150"/>
                        <a:ext cx="69850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Text Box 4"/>
              <p:cNvSpPr txBox="1">
                <a:spLocks noChangeArrowheads="1"/>
              </p:cNvSpPr>
              <p:nvPr/>
            </p:nvSpPr>
            <p:spPr bwMode="auto">
              <a:xfrm>
                <a:off x="107950" y="2490788"/>
                <a:ext cx="4941888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/>
                  <a:t>其中</a:t>
                </a:r>
                <a:r>
                  <a:rPr lang="zh-CN" altLang="en-US" sz="2800" b="1" dirty="0">
                    <a:sym typeface="Symbol" panose="05050102010706020507" pitchFamily="18" charset="2"/>
                  </a:rPr>
                  <a:t></a:t>
                </a:r>
                <a:r>
                  <a:rPr lang="en-US" altLang="zh-CN" sz="2800" b="1" baseline="-25000" dirty="0">
                    <a:sym typeface="Symbol" panose="05050102010706020507" pitchFamily="18" charset="2"/>
                  </a:rPr>
                  <a:t>E</a:t>
                </a:r>
                <a:r>
                  <a:rPr lang="en-US" altLang="zh-CN" sz="2800" b="1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b="1" i="1" dirty="0">
                    <a:sym typeface="Symbol" panose="05050102010706020507" pitchFamily="18" charset="2"/>
                  </a:rPr>
                  <a:t>x)</a:t>
                </a:r>
                <a:r>
                  <a:rPr lang="zh-CN" altLang="en-US" sz="28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2800" b="1" dirty="0"/>
                  <a:t>的特征函数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并且</a:t>
                </a:r>
              </a:p>
            </p:txBody>
          </p:sp>
        </mc:Choice>
        <mc:Fallback xmlns="">
          <p:sp>
            <p:nvSpPr>
              <p:cNvPr id="5018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" y="2490788"/>
                <a:ext cx="4941888" cy="519112"/>
              </a:xfrm>
              <a:prstGeom prst="rect">
                <a:avLst/>
              </a:prstGeom>
              <a:blipFill>
                <a:blip r:embed="rId6"/>
                <a:stretch>
                  <a:fillRect l="-2593" t="-16471" r="-2469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981200" y="3186113"/>
          <a:ext cx="40322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公式" r:id="rId7" imgW="1828800" imgH="317160" progId="Equation.3">
                  <p:embed/>
                </p:oleObj>
              </mc:Choice>
              <mc:Fallback>
                <p:oleObj name="公式" r:id="rId7" imgW="182880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86113"/>
                        <a:ext cx="40322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363" y="152400"/>
            <a:ext cx="504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宋体" panose="02010600030101010101" pitchFamily="2" charset="-122"/>
              </a:rPr>
              <a:t>3.L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积分的几个重要性质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Text Box 5"/>
              <p:cNvSpPr txBox="1">
                <a:spLocks noChangeArrowheads="1"/>
              </p:cNvSpPr>
              <p:nvPr/>
            </p:nvSpPr>
            <p:spPr bwMode="auto">
              <a:xfrm>
                <a:off x="122238" y="577850"/>
                <a:ext cx="8793162" cy="946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4 (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绝对可积性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) </a:t>
                </a: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⊂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𝑹</m:t>
                    </m:r>
                  </m:oMath>
                </a14:m>
                <a:r>
                  <a:rPr lang="zh-CN" altLang="en-US" sz="2800" b="1" dirty="0">
                    <a:sym typeface="Symbol" panose="05050102010706020507" pitchFamily="18" charset="2"/>
                  </a:rPr>
                  <a:t>可测</a:t>
                </a:r>
                <a:r>
                  <a:rPr lang="zh-CN" altLang="en-US" sz="2800" b="1" i="1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b="1" i="1" dirty="0"/>
                  <a:t>f 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b="1" dirty="0"/>
                  <a:t>)</a:t>
                </a:r>
                <a:r>
                  <a:rPr lang="zh-CN" altLang="en-US" sz="2800" b="1" dirty="0"/>
                  <a:t>是</a:t>
                </a:r>
                <a:r>
                  <a:rPr lang="en-US" altLang="zh-CN" sz="2800" b="1" i="1" dirty="0"/>
                  <a:t>E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上的可测函数，则</a:t>
                </a:r>
                <a:r>
                  <a:rPr lang="en-US" altLang="zh-CN" sz="2800" b="1" i="1" dirty="0"/>
                  <a:t>f 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b="1" dirty="0"/>
                  <a:t>)</a:t>
                </a:r>
                <a:r>
                  <a:rPr lang="zh-CN" altLang="en-US" sz="2800" b="1" dirty="0"/>
                  <a:t>在</a:t>
                </a:r>
                <a:r>
                  <a:rPr lang="en-US" altLang="zh-CN" sz="2800" b="1" i="1" dirty="0"/>
                  <a:t>E</a:t>
                </a:r>
                <a:r>
                  <a:rPr lang="zh-CN" altLang="en-US" sz="2800" b="1" dirty="0"/>
                  <a:t>上可积</a:t>
                </a:r>
                <a:r>
                  <a:rPr lang="zh-CN" altLang="en-US" sz="2800" b="1" dirty="0">
                    <a:sym typeface="Symbol" panose="05050102010706020507" pitchFamily="18" charset="2"/>
                  </a:rPr>
                  <a:t></a:t>
                </a:r>
                <a:r>
                  <a:rPr lang="en-US" altLang="zh-CN" sz="2800" b="1" dirty="0">
                    <a:latin typeface="宋体" panose="02010600030101010101" pitchFamily="2" charset="-122"/>
                    <a:sym typeface="Symbol" panose="05050102010706020507" pitchFamily="18" charset="2"/>
                  </a:rPr>
                  <a:t>|</a:t>
                </a:r>
                <a:r>
                  <a:rPr lang="en-US" altLang="zh-CN" sz="2800" b="1" i="1" dirty="0"/>
                  <a:t>f 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b="1" dirty="0"/>
                  <a:t>)</a:t>
                </a:r>
                <a:r>
                  <a:rPr lang="en-US" altLang="zh-CN" sz="2800" b="1" dirty="0">
                    <a:latin typeface="宋体" panose="02010600030101010101" pitchFamily="2" charset="-122"/>
                    <a:sym typeface="Symbol" panose="05050102010706020507" pitchFamily="18" charset="2"/>
                  </a:rPr>
                  <a:t>|</a:t>
                </a:r>
                <a:r>
                  <a:rPr lang="zh-CN" altLang="en-US" sz="2800" b="1" dirty="0">
                    <a:latin typeface="宋体" panose="02010600030101010101" pitchFamily="2" charset="-122"/>
                    <a:sym typeface="Symbol" panose="05050102010706020507" pitchFamily="18" charset="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𝑬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sym typeface="Symbol" panose="05050102010706020507" pitchFamily="18" charset="2"/>
                  </a:rPr>
                  <a:t>上可积，且</a:t>
                </a:r>
              </a:p>
            </p:txBody>
          </p:sp>
        </mc:Choice>
        <mc:Fallback xmlns="">
          <p:sp>
            <p:nvSpPr>
              <p:cNvPr id="1126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238" y="577850"/>
                <a:ext cx="8793162" cy="946150"/>
              </a:xfrm>
              <a:prstGeom prst="rect">
                <a:avLst/>
              </a:prstGeom>
              <a:blipFill>
                <a:blip r:embed="rId4"/>
                <a:stretch>
                  <a:fillRect l="-1386" t="-9032" b="-187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117850" y="1447800"/>
          <a:ext cx="30543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0" name="公式" r:id="rId5" imgW="1511280" imgH="330120" progId="Equation.3">
                  <p:embed/>
                </p:oleObj>
              </mc:Choice>
              <mc:Fallback>
                <p:oleObj name="公式" r:id="rId5" imgW="151128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447800"/>
                        <a:ext cx="30543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92" name="Group 28"/>
          <p:cNvGrpSpPr>
            <a:grpSpLocks/>
          </p:cNvGrpSpPr>
          <p:nvPr/>
        </p:nvGrpSpPr>
        <p:grpSpPr bwMode="auto">
          <a:xfrm>
            <a:off x="107950" y="1981200"/>
            <a:ext cx="8856663" cy="2035175"/>
            <a:chOff x="68" y="1198"/>
            <a:chExt cx="5579" cy="1282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68" y="1198"/>
              <a:ext cx="2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ea typeface="黑体" panose="02010609060101010101" pitchFamily="49" charset="-122"/>
                </a:rPr>
                <a:t>证</a:t>
              </a:r>
              <a:r>
                <a:rPr lang="en-US" altLang="zh-CN" b="1" dirty="0"/>
                <a:t>:  </a:t>
              </a:r>
              <a:r>
                <a:rPr lang="zh-CN" altLang="en-US" b="1" dirty="0"/>
                <a:t>不妨设</a:t>
              </a:r>
              <a:r>
                <a:rPr lang="en-US" altLang="zh-CN" b="1" i="1" dirty="0"/>
                <a:t>m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E</a:t>
              </a:r>
              <a:r>
                <a:rPr lang="en-US" altLang="zh-CN" b="1" dirty="0"/>
                <a:t>)&lt;+</a:t>
              </a:r>
              <a:r>
                <a:rPr lang="en-US" altLang="zh-CN" b="1" dirty="0">
                  <a:sym typeface="Symbol" panose="05050102010706020507" pitchFamily="18" charset="2"/>
                </a:rPr>
                <a:t>.</a:t>
              </a:r>
              <a:endParaRPr lang="zh-CN" altLang="en-US" b="1" dirty="0">
                <a:sym typeface="Symbol" panose="05050102010706020507" pitchFamily="18" charset="2"/>
              </a:endParaRP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68" y="1512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anose="020B0604020202020204" pitchFamily="34" charset="0"/>
                </a:rPr>
                <a:t>“</a:t>
              </a:r>
              <a:r>
                <a:rPr lang="en-US" altLang="zh-CN" b="1">
                  <a:sym typeface="Symbol" panose="05050102010706020507" pitchFamily="18" charset="2"/>
                </a:rPr>
                <a:t></a:t>
              </a:r>
              <a:r>
                <a:rPr lang="en-US" altLang="zh-CN" b="1">
                  <a:latin typeface="Arial" panose="020B0604020202020204" pitchFamily="34" charset="0"/>
                  <a:sym typeface="Symbol" panose="05050102010706020507" pitchFamily="18" charset="2"/>
                </a:rPr>
                <a:t>”</a:t>
              </a:r>
              <a:endParaRPr lang="en-US" altLang="zh-CN" b="1">
                <a:sym typeface="Symbol" panose="05050102010706020507" pitchFamily="18" charset="2"/>
              </a:endParaRP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748" y="1508"/>
              <a:ext cx="15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f </a:t>
              </a:r>
              <a:r>
                <a:rPr lang="en-US" altLang="zh-CN" b="1"/>
                <a:t>(</a:t>
              </a:r>
              <a:r>
                <a:rPr lang="en-US" altLang="zh-CN" b="1" i="1"/>
                <a:t>x</a:t>
              </a:r>
              <a:r>
                <a:rPr lang="en-US" altLang="zh-CN" b="1"/>
                <a:t>)</a:t>
              </a:r>
              <a:r>
                <a:rPr lang="zh-CN" altLang="en-US" b="1"/>
                <a:t>在</a:t>
              </a:r>
              <a:r>
                <a:rPr lang="en-US" altLang="zh-CN" b="1" i="1"/>
                <a:t>E</a:t>
              </a:r>
              <a:r>
                <a:rPr lang="zh-CN" altLang="en-US" b="1"/>
                <a:t>上可积</a:t>
              </a:r>
              <a:r>
                <a:rPr lang="en-US" altLang="zh-CN" b="1">
                  <a:sym typeface="Symbol" panose="05050102010706020507" pitchFamily="18" charset="2"/>
                </a:rPr>
                <a:t></a:t>
              </a:r>
              <a:endParaRPr lang="zh-CN" altLang="en-US" b="1">
                <a:sym typeface="Symbol" panose="05050102010706020507" pitchFamily="18" charset="2"/>
              </a:endParaRPr>
            </a:p>
          </p:txBody>
        </p:sp>
        <p:graphicFrame>
          <p:nvGraphicFramePr>
            <p:cNvPr id="11275" name="Object 11"/>
            <p:cNvGraphicFramePr>
              <a:graphicFrameLocks noChangeAspect="1"/>
            </p:cNvGraphicFramePr>
            <p:nvPr/>
          </p:nvGraphicFramePr>
          <p:xfrm>
            <a:off x="2208" y="1461"/>
            <a:ext cx="2710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1" name="公式" r:id="rId7" imgW="2108160" imgH="291960" progId="Equation.3">
                    <p:embed/>
                  </p:oleObj>
                </mc:Choice>
                <mc:Fallback>
                  <p:oleObj name="公式" r:id="rId7" imgW="2108160" imgH="2919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461"/>
                          <a:ext cx="2710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431" y="1829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anose="05050102010706020507" pitchFamily="18" charset="2"/>
                </a:rPr>
                <a:t></a:t>
              </a:r>
              <a:endParaRPr lang="zh-CN" altLang="en-US" b="1">
                <a:sym typeface="Symbol" panose="05050102010706020507" pitchFamily="18" charset="2"/>
              </a:endParaRPr>
            </a:p>
          </p:txBody>
        </p:sp>
        <p:graphicFrame>
          <p:nvGraphicFramePr>
            <p:cNvPr id="11278" name="Object 14"/>
            <p:cNvGraphicFramePr>
              <a:graphicFrameLocks noChangeAspect="1"/>
            </p:cNvGraphicFramePr>
            <p:nvPr/>
          </p:nvGraphicFramePr>
          <p:xfrm>
            <a:off x="705" y="1824"/>
            <a:ext cx="4942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2" name="公式" r:id="rId9" imgW="4012920" imgH="291960" progId="Equation.3">
                    <p:embed/>
                  </p:oleObj>
                </mc:Choice>
                <mc:Fallback>
                  <p:oleObj name="公式" r:id="rId9" imgW="4012920" imgH="2919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" y="1824"/>
                          <a:ext cx="4942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431" y="2192"/>
              <a:ext cx="17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ym typeface="Symbol" panose="05050102010706020507" pitchFamily="18" charset="2"/>
                </a:rPr>
                <a:t></a:t>
              </a:r>
              <a:r>
                <a:rPr lang="en-US" altLang="zh-CN" dirty="0"/>
                <a:t> </a:t>
              </a:r>
              <a:r>
                <a:rPr lang="en-US" altLang="zh-CN" dirty="0">
                  <a:latin typeface="宋体" panose="02010600030101010101" pitchFamily="2" charset="-122"/>
                </a:rPr>
                <a:t>|</a:t>
              </a:r>
              <a:r>
                <a:rPr lang="en-US" altLang="zh-CN" b="1" i="1" dirty="0"/>
                <a:t>f 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x</a:t>
              </a:r>
              <a:r>
                <a:rPr lang="en-US" altLang="zh-CN" b="1" dirty="0"/>
                <a:t>)</a:t>
              </a:r>
              <a:r>
                <a:rPr lang="en-US" altLang="zh-CN" dirty="0">
                  <a:latin typeface="宋体" panose="02010600030101010101" pitchFamily="2" charset="-122"/>
                </a:rPr>
                <a:t>|</a:t>
              </a:r>
              <a:r>
                <a:rPr lang="zh-CN" altLang="en-US" b="1" dirty="0"/>
                <a:t>在</a:t>
              </a:r>
              <a:r>
                <a:rPr lang="en-US" altLang="zh-CN" b="1" i="1" dirty="0"/>
                <a:t>E</a:t>
              </a:r>
              <a:r>
                <a:rPr lang="zh-CN" altLang="en-US" b="1" dirty="0"/>
                <a:t>上可积</a:t>
              </a:r>
            </a:p>
          </p:txBody>
        </p:sp>
      </p:grpSp>
      <p:grpSp>
        <p:nvGrpSpPr>
          <p:cNvPr id="11293" name="Group 29"/>
          <p:cNvGrpSpPr>
            <a:grpSpLocks/>
          </p:cNvGrpSpPr>
          <p:nvPr/>
        </p:nvGrpSpPr>
        <p:grpSpPr bwMode="auto">
          <a:xfrm>
            <a:off x="80963" y="4016375"/>
            <a:ext cx="7726362" cy="2765425"/>
            <a:chOff x="51" y="2510"/>
            <a:chExt cx="4867" cy="1742"/>
          </a:xfrm>
        </p:grpSpPr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1008" y="35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51" y="2514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</a:rPr>
                <a:t>“</a:t>
              </a:r>
              <a:r>
                <a:rPr lang="en-US" altLang="zh-CN" b="1" dirty="0">
                  <a:sym typeface="Symbol" panose="05050102010706020507" pitchFamily="18" charset="2"/>
                </a:rPr>
                <a:t></a:t>
              </a:r>
              <a:r>
                <a:rPr lang="en-US" altLang="zh-CN" b="1" dirty="0">
                  <a:latin typeface="Arial" panose="020B0604020202020204" pitchFamily="34" charset="0"/>
                  <a:sym typeface="Symbol" panose="05050102010706020507" pitchFamily="18" charset="2"/>
                </a:rPr>
                <a:t>”</a:t>
              </a:r>
              <a:endParaRPr lang="en-US" altLang="zh-CN" b="1" dirty="0">
                <a:sym typeface="Symbol" panose="05050102010706020507" pitchFamily="18" charset="2"/>
              </a:endParaRP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612" y="2510"/>
              <a:ext cx="39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设</a:t>
              </a:r>
              <a:r>
                <a:rPr lang="en-US" altLang="zh-CN" b="1" dirty="0">
                  <a:latin typeface="宋体" panose="02010600030101010101" pitchFamily="2" charset="-122"/>
                </a:rPr>
                <a:t>|</a:t>
              </a:r>
              <a:r>
                <a:rPr lang="en-US" altLang="zh-CN" b="1" i="1" dirty="0"/>
                <a:t>f 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x</a:t>
              </a:r>
              <a:r>
                <a:rPr lang="en-US" altLang="zh-CN" b="1" dirty="0"/>
                <a:t>)</a:t>
              </a:r>
              <a:r>
                <a:rPr lang="en-US" altLang="zh-CN" b="1" dirty="0">
                  <a:latin typeface="宋体" panose="02010600030101010101" pitchFamily="2" charset="-122"/>
                </a:rPr>
                <a:t>|</a:t>
              </a:r>
              <a:r>
                <a:rPr lang="zh-CN" altLang="en-US" b="1" dirty="0"/>
                <a:t>在</a:t>
              </a:r>
              <a:r>
                <a:rPr lang="en-US" altLang="zh-CN" b="1" i="1" dirty="0"/>
                <a:t>E</a:t>
              </a:r>
              <a:r>
                <a:rPr lang="zh-CN" altLang="en-US" b="1" dirty="0"/>
                <a:t>上可积</a:t>
              </a:r>
              <a:r>
                <a:rPr lang="en-US" altLang="zh-CN" b="1" dirty="0"/>
                <a:t>, 0</a:t>
              </a:r>
              <a:r>
                <a:rPr lang="en-US" altLang="zh-CN" b="1" dirty="0">
                  <a:sym typeface="Symbol" panose="05050102010706020507" pitchFamily="18" charset="2"/>
                </a:rPr>
                <a:t></a:t>
              </a:r>
              <a:r>
                <a:rPr lang="en-US" altLang="zh-CN" b="1" i="1" dirty="0">
                  <a:sym typeface="Symbol" panose="05050102010706020507" pitchFamily="18" charset="2"/>
                </a:rPr>
                <a:t>f</a:t>
              </a:r>
              <a:r>
                <a:rPr lang="en-US" altLang="zh-CN" b="1" baseline="-25000" dirty="0">
                  <a:sym typeface="Symbol" panose="05050102010706020507" pitchFamily="18" charset="2"/>
                </a:rPr>
                <a:t>+</a:t>
              </a:r>
              <a:r>
                <a:rPr lang="en-US" altLang="zh-CN" b="1" dirty="0"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sym typeface="Symbol" panose="05050102010706020507" pitchFamily="18" charset="2"/>
                </a:rPr>
                <a:t>)|f(</a:t>
              </a:r>
              <a:r>
                <a:rPr lang="en-US" altLang="zh-CN" b="1" i="1" dirty="0"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sym typeface="Symbol" panose="05050102010706020507" pitchFamily="18" charset="2"/>
                </a:rPr>
                <a:t>)|,0</a:t>
              </a:r>
              <a:r>
                <a:rPr lang="en-US" altLang="zh-CN" b="1" i="1" dirty="0">
                  <a:sym typeface="Symbol" panose="05050102010706020507" pitchFamily="18" charset="2"/>
                </a:rPr>
                <a:t>f</a:t>
              </a:r>
              <a:r>
                <a:rPr lang="en-US" altLang="zh-CN" b="1" baseline="-25000" dirty="0">
                  <a:sym typeface="Symbol" panose="05050102010706020507" pitchFamily="18" charset="2"/>
                </a:rPr>
                <a:t>-</a:t>
              </a:r>
              <a:r>
                <a:rPr lang="en-US" altLang="zh-CN" b="1" dirty="0">
                  <a:sym typeface="Symbol" panose="05050102010706020507" pitchFamily="18" charset="2"/>
                </a:rPr>
                <a:t>(x)|</a:t>
              </a:r>
              <a:r>
                <a:rPr lang="en-US" altLang="zh-CN" b="1" i="1" dirty="0">
                  <a:sym typeface="Symbol" panose="05050102010706020507" pitchFamily="18" charset="2"/>
                </a:rPr>
                <a:t>f</a:t>
              </a:r>
              <a:r>
                <a:rPr lang="en-US" altLang="zh-CN" b="1" dirty="0"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sym typeface="Symbol" panose="05050102010706020507" pitchFamily="18" charset="2"/>
                </a:rPr>
                <a:t>)|</a:t>
              </a:r>
              <a:endParaRPr lang="zh-CN" altLang="en-US" b="1" dirty="0">
                <a:sym typeface="Symbol" panose="05050102010706020507" pitchFamily="18" charset="2"/>
              </a:endParaRPr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340" y="2822"/>
              <a:ext cx="38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ym typeface="Symbol" panose="05050102010706020507" pitchFamily="18" charset="2"/>
                </a:rPr>
                <a:t></a:t>
              </a:r>
              <a:r>
                <a:rPr lang="en-US" altLang="zh-CN" dirty="0"/>
                <a:t>[</a:t>
              </a:r>
              <a:r>
                <a:rPr lang="en-US" altLang="zh-CN" b="1" i="1" dirty="0"/>
                <a:t>f</a:t>
              </a:r>
              <a:r>
                <a:rPr lang="en-US" altLang="zh-CN" b="1" i="1" baseline="-25000" dirty="0"/>
                <a:t>+</a:t>
              </a:r>
              <a:r>
                <a:rPr lang="en-US" altLang="zh-CN" b="1" i="1" dirty="0"/>
                <a:t> 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x</a:t>
              </a:r>
              <a:r>
                <a:rPr lang="en-US" altLang="zh-CN" b="1" dirty="0"/>
                <a:t>)]</a:t>
              </a:r>
              <a:r>
                <a:rPr lang="en-US" altLang="zh-CN" b="1" i="1" baseline="-25000" dirty="0"/>
                <a:t>n</a:t>
              </a:r>
              <a:r>
                <a:rPr lang="en-US" altLang="zh-CN" b="1" dirty="0">
                  <a:sym typeface="Symbol" panose="05050102010706020507" pitchFamily="18" charset="2"/>
                </a:rPr>
                <a:t>[|</a:t>
              </a:r>
              <a:r>
                <a:rPr lang="en-US" altLang="zh-CN" b="1" i="1" dirty="0">
                  <a:sym typeface="Symbol" panose="05050102010706020507" pitchFamily="18" charset="2"/>
                </a:rPr>
                <a:t>f</a:t>
              </a:r>
              <a:r>
                <a:rPr lang="en-US" altLang="zh-CN" b="1" dirty="0"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sym typeface="Symbol" panose="05050102010706020507" pitchFamily="18" charset="2"/>
                </a:rPr>
                <a:t>)|]</a:t>
              </a:r>
              <a:r>
                <a:rPr lang="en-US" altLang="zh-CN" b="1" baseline="-25000" dirty="0">
                  <a:sym typeface="Symbol" panose="05050102010706020507" pitchFamily="18" charset="2"/>
                </a:rPr>
                <a:t>n</a:t>
              </a:r>
              <a:r>
                <a:rPr lang="en-US" altLang="zh-CN" b="1" dirty="0">
                  <a:sym typeface="Symbol" panose="05050102010706020507" pitchFamily="18" charset="2"/>
                </a:rPr>
                <a:t>, [</a:t>
              </a:r>
              <a:r>
                <a:rPr lang="en-US" altLang="zh-CN" b="1" i="1" dirty="0">
                  <a:sym typeface="Symbol" panose="05050102010706020507" pitchFamily="18" charset="2"/>
                </a:rPr>
                <a:t>f</a:t>
              </a:r>
              <a:r>
                <a:rPr lang="en-US" altLang="zh-CN" b="1" baseline="-25000" dirty="0">
                  <a:sym typeface="Symbol" panose="05050102010706020507" pitchFamily="18" charset="2"/>
                </a:rPr>
                <a:t>-</a:t>
              </a:r>
              <a:r>
                <a:rPr lang="en-US" altLang="zh-CN" b="1" dirty="0">
                  <a:sym typeface="Symbol" panose="05050102010706020507" pitchFamily="18" charset="2"/>
                </a:rPr>
                <a:t>(x)]</a:t>
              </a:r>
              <a:r>
                <a:rPr lang="en-US" altLang="zh-CN" b="1" i="1" baseline="-25000" dirty="0">
                  <a:sym typeface="Symbol" panose="05050102010706020507" pitchFamily="18" charset="2"/>
                </a:rPr>
                <a:t>n</a:t>
              </a:r>
              <a:r>
                <a:rPr lang="en-US" altLang="zh-CN" b="1" dirty="0">
                  <a:sym typeface="Symbol" panose="05050102010706020507" pitchFamily="18" charset="2"/>
                </a:rPr>
                <a:t>[|f(</a:t>
              </a:r>
              <a:r>
                <a:rPr lang="en-US" altLang="zh-CN" b="1" i="1" dirty="0"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sym typeface="Symbol" panose="05050102010706020507" pitchFamily="18" charset="2"/>
                </a:rPr>
                <a:t>)|]</a:t>
              </a:r>
              <a:r>
                <a:rPr lang="en-US" altLang="zh-CN" b="1" i="1" baseline="-25000" dirty="0">
                  <a:sym typeface="Symbol" panose="05050102010706020507" pitchFamily="18" charset="2"/>
                </a:rPr>
                <a:t>n</a:t>
              </a:r>
              <a:r>
                <a:rPr lang="en-US" altLang="zh-CN" b="1" i="1" dirty="0">
                  <a:sym typeface="Symbol" panose="05050102010706020507" pitchFamily="18" charset="2"/>
                </a:rPr>
                <a:t>,  </a:t>
              </a:r>
              <a:r>
                <a:rPr lang="en-US" altLang="zh-CN" b="1" dirty="0"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ym typeface="Symbol" panose="05050102010706020507" pitchFamily="18" charset="2"/>
                </a:rPr>
                <a:t>n=</a:t>
              </a:r>
              <a:r>
                <a:rPr lang="en-US" altLang="zh-CN" b="1" dirty="0">
                  <a:sym typeface="Symbol" panose="05050102010706020507" pitchFamily="18" charset="2"/>
                </a:rPr>
                <a:t>1,2</a:t>
              </a:r>
              <a:r>
                <a:rPr lang="en-US" altLang="zh-CN" b="1" i="1" dirty="0">
                  <a:sym typeface="Symbol" panose="05050102010706020507" pitchFamily="18" charset="2"/>
                </a:rPr>
                <a:t>,…</a:t>
              </a:r>
              <a:r>
                <a:rPr lang="en-US" altLang="zh-CN" b="1" dirty="0">
                  <a:sym typeface="Symbol" panose="05050102010706020507" pitchFamily="18" charset="2"/>
                </a:rPr>
                <a:t>)</a:t>
              </a:r>
              <a:endParaRPr lang="zh-CN" altLang="en-US" b="1" dirty="0"/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340" y="3145"/>
              <a:ext cx="45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ym typeface="Symbol" panose="05050102010706020507" pitchFamily="18" charset="2"/>
                </a:rPr>
                <a:t></a:t>
              </a:r>
              <a:r>
                <a:rPr lang="en-US" altLang="zh-CN" dirty="0">
                  <a:sym typeface="Symbol" panose="05050102010706020507" pitchFamily="18" charset="2"/>
                </a:rPr>
                <a:t> </a:t>
              </a:r>
              <a:r>
                <a:rPr lang="en-US" altLang="zh-CN" b="1" dirty="0">
                  <a:sym typeface="Symbol" panose="05050102010706020507" pitchFamily="18" charset="2"/>
                </a:rPr>
                <a:t></a:t>
              </a:r>
              <a:r>
                <a:rPr lang="en-US" altLang="zh-CN" b="1" i="1" baseline="-25000" dirty="0">
                  <a:sym typeface="Symbol" panose="05050102010706020507" pitchFamily="18" charset="2"/>
                </a:rPr>
                <a:t>E</a:t>
              </a:r>
              <a:r>
                <a:rPr lang="en-US" altLang="zh-CN" b="1" dirty="0">
                  <a:sym typeface="Symbol" panose="05050102010706020507" pitchFamily="18" charset="2"/>
                </a:rPr>
                <a:t> </a:t>
              </a:r>
              <a:r>
                <a:rPr lang="en-US" altLang="zh-CN" b="1" i="1" dirty="0"/>
                <a:t>f</a:t>
              </a:r>
              <a:r>
                <a:rPr lang="en-US" altLang="zh-CN" b="1" i="1" baseline="-25000" dirty="0"/>
                <a:t>+</a:t>
              </a:r>
              <a:r>
                <a:rPr lang="en-US" altLang="zh-CN" b="1" i="1" dirty="0"/>
                <a:t> 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x</a:t>
              </a:r>
              <a:r>
                <a:rPr lang="en-US" altLang="zh-CN" b="1" dirty="0"/>
                <a:t>) </a:t>
              </a:r>
              <a:r>
                <a:rPr lang="en-US" altLang="zh-CN" b="1" i="1" dirty="0" err="1"/>
                <a:t>dm</a:t>
              </a:r>
              <a:r>
                <a:rPr lang="en-US" altLang="zh-CN" b="1" dirty="0">
                  <a:sym typeface="Symbol" panose="05050102010706020507" pitchFamily="18" charset="2"/>
                </a:rPr>
                <a:t></a:t>
              </a:r>
              <a:r>
                <a:rPr lang="en-US" altLang="zh-CN" b="1" i="1" baseline="-25000" dirty="0">
                  <a:sym typeface="Symbol" panose="05050102010706020507" pitchFamily="18" charset="2"/>
                </a:rPr>
                <a:t>E</a:t>
              </a:r>
              <a:r>
                <a:rPr lang="en-US" altLang="zh-CN" b="1" dirty="0">
                  <a:sym typeface="Symbol" panose="05050102010706020507" pitchFamily="18" charset="2"/>
                </a:rPr>
                <a:t> |</a:t>
              </a:r>
              <a:r>
                <a:rPr lang="en-US" altLang="zh-CN" b="1" i="1" dirty="0">
                  <a:sym typeface="Symbol" panose="05050102010706020507" pitchFamily="18" charset="2"/>
                </a:rPr>
                <a:t>f</a:t>
              </a:r>
              <a:r>
                <a:rPr lang="en-US" altLang="zh-CN" b="1" dirty="0"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sym typeface="Symbol" panose="05050102010706020507" pitchFamily="18" charset="2"/>
                </a:rPr>
                <a:t>)|</a:t>
              </a:r>
              <a:r>
                <a:rPr lang="en-US" altLang="zh-CN" b="1" i="1" dirty="0" err="1">
                  <a:sym typeface="Symbol" panose="05050102010706020507" pitchFamily="18" charset="2"/>
                </a:rPr>
                <a:t>dm</a:t>
              </a:r>
              <a:r>
                <a:rPr lang="en-US" altLang="zh-CN" b="1" dirty="0">
                  <a:sym typeface="Symbol" panose="05050102010706020507" pitchFamily="18" charset="2"/>
                </a:rPr>
                <a:t>&lt;+, </a:t>
              </a:r>
              <a:r>
                <a:rPr lang="en-US" altLang="zh-CN" b="1" i="1" baseline="-25000" dirty="0" err="1">
                  <a:sym typeface="Symbol" panose="05050102010706020507" pitchFamily="18" charset="2"/>
                </a:rPr>
                <a:t>E</a:t>
              </a:r>
              <a:r>
                <a:rPr lang="en-US" altLang="zh-CN" b="1" i="1" dirty="0" err="1">
                  <a:sym typeface="Symbol" panose="05050102010706020507" pitchFamily="18" charset="2"/>
                </a:rPr>
                <a:t>f</a:t>
              </a:r>
              <a:r>
                <a:rPr lang="en-US" altLang="zh-CN" b="1" baseline="-25000" dirty="0">
                  <a:sym typeface="Symbol" panose="05050102010706020507" pitchFamily="18" charset="2"/>
                </a:rPr>
                <a:t>-</a:t>
              </a:r>
              <a:r>
                <a:rPr lang="en-US" altLang="zh-CN" b="1" dirty="0"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sym typeface="Symbol" panose="05050102010706020507" pitchFamily="18" charset="2"/>
                </a:rPr>
                <a:t>)</a:t>
              </a:r>
              <a:r>
                <a:rPr lang="en-US" altLang="zh-CN" b="1" i="1" dirty="0" err="1">
                  <a:sym typeface="Symbol" panose="05050102010706020507" pitchFamily="18" charset="2"/>
                </a:rPr>
                <a:t>dm</a:t>
              </a:r>
              <a:r>
                <a:rPr lang="en-US" altLang="zh-CN" b="1" dirty="0">
                  <a:sym typeface="Symbol" panose="05050102010706020507" pitchFamily="18" charset="2"/>
                </a:rPr>
                <a:t> </a:t>
              </a:r>
              <a:r>
                <a:rPr lang="en-US" altLang="zh-CN" b="1" i="1" baseline="-25000" dirty="0" err="1">
                  <a:sym typeface="Symbol" panose="05050102010706020507" pitchFamily="18" charset="2"/>
                </a:rPr>
                <a:t>E</a:t>
              </a:r>
              <a:r>
                <a:rPr lang="en-US" altLang="zh-CN" b="1" dirty="0" err="1">
                  <a:sym typeface="Symbol" panose="05050102010706020507" pitchFamily="18" charset="2"/>
                </a:rPr>
                <a:t>|</a:t>
              </a:r>
              <a:r>
                <a:rPr lang="en-US" altLang="zh-CN" b="1" i="1" dirty="0" err="1">
                  <a:sym typeface="Symbol" panose="05050102010706020507" pitchFamily="18" charset="2"/>
                </a:rPr>
                <a:t>f</a:t>
              </a:r>
              <a:r>
                <a:rPr lang="en-US" altLang="zh-CN" b="1" dirty="0"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sym typeface="Symbol" panose="05050102010706020507" pitchFamily="18" charset="2"/>
                </a:rPr>
                <a:t>)|</a:t>
              </a:r>
              <a:r>
                <a:rPr lang="en-US" altLang="zh-CN" b="1" i="1" dirty="0" err="1">
                  <a:sym typeface="Symbol" panose="05050102010706020507" pitchFamily="18" charset="2"/>
                </a:rPr>
                <a:t>dm</a:t>
              </a:r>
              <a:r>
                <a:rPr lang="en-US" altLang="zh-CN" b="1" i="1" dirty="0">
                  <a:sym typeface="Symbol" panose="05050102010706020507" pitchFamily="18" charset="2"/>
                </a:rPr>
                <a:t>&lt;+</a:t>
              </a:r>
              <a:endParaRPr lang="en-US" altLang="en-US" b="1" i="1" dirty="0">
                <a:sym typeface="Symbol" panose="05050102010706020507" pitchFamily="18" charset="2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340" y="3453"/>
              <a:ext cx="3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ym typeface="Symbol" panose="05050102010706020507" pitchFamily="18" charset="2"/>
                </a:rPr>
                <a:t></a:t>
              </a:r>
              <a:r>
                <a:rPr lang="en-US" altLang="zh-CN" dirty="0">
                  <a:sym typeface="Symbol" panose="05050102010706020507" pitchFamily="18" charset="2"/>
                </a:rPr>
                <a:t> </a:t>
              </a:r>
              <a:r>
                <a:rPr lang="en-US" altLang="zh-CN" b="1" dirty="0">
                  <a:sym typeface="Symbol" panose="05050102010706020507" pitchFamily="18" charset="2"/>
                </a:rPr>
                <a:t></a:t>
              </a:r>
              <a:r>
                <a:rPr lang="en-US" altLang="zh-CN" b="1" i="1" baseline="-25000" dirty="0">
                  <a:sym typeface="Symbol" panose="05050102010706020507" pitchFamily="18" charset="2"/>
                </a:rPr>
                <a:t>E</a:t>
              </a:r>
              <a:r>
                <a:rPr lang="en-US" altLang="zh-CN" b="1" dirty="0">
                  <a:sym typeface="Symbol" panose="05050102010706020507" pitchFamily="18" charset="2"/>
                </a:rPr>
                <a:t> </a:t>
              </a:r>
              <a:r>
                <a:rPr lang="en-US" altLang="zh-CN" b="1" i="1" dirty="0">
                  <a:sym typeface="Symbol" panose="05050102010706020507" pitchFamily="18" charset="2"/>
                </a:rPr>
                <a:t>f</a:t>
              </a:r>
              <a:r>
                <a:rPr lang="en-US" altLang="zh-CN" b="1" dirty="0"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sym typeface="Symbol" panose="05050102010706020507" pitchFamily="18" charset="2"/>
                </a:rPr>
                <a:t>)</a:t>
              </a:r>
              <a:r>
                <a:rPr lang="en-US" altLang="zh-CN" b="1" i="1" dirty="0" err="1">
                  <a:sym typeface="Symbol" panose="05050102010706020507" pitchFamily="18" charset="2"/>
                </a:rPr>
                <a:t>dm</a:t>
              </a:r>
              <a:r>
                <a:rPr lang="en-US" altLang="zh-CN" dirty="0">
                  <a:sym typeface="Symbol" panose="05050102010706020507" pitchFamily="18" charset="2"/>
                </a:rPr>
                <a:t> </a:t>
              </a:r>
              <a:r>
                <a:rPr lang="en-US" altLang="zh-CN" b="1" dirty="0">
                  <a:sym typeface="Symbol" panose="05050102010706020507" pitchFamily="18" charset="2"/>
                </a:rPr>
                <a:t></a:t>
              </a:r>
              <a:r>
                <a:rPr lang="en-US" altLang="zh-CN" b="1" i="1" baseline="-25000" dirty="0">
                  <a:sym typeface="Symbol" panose="05050102010706020507" pitchFamily="18" charset="2"/>
                </a:rPr>
                <a:t>E</a:t>
              </a:r>
              <a:r>
                <a:rPr lang="en-US" altLang="zh-CN" b="1" dirty="0">
                  <a:sym typeface="Symbol" panose="05050102010706020507" pitchFamily="18" charset="2"/>
                </a:rPr>
                <a:t> </a:t>
              </a:r>
              <a:r>
                <a:rPr lang="en-US" altLang="zh-CN" b="1" i="1" dirty="0"/>
                <a:t>f</a:t>
              </a:r>
              <a:r>
                <a:rPr lang="en-US" altLang="zh-CN" b="1" i="1" baseline="-25000" dirty="0"/>
                <a:t>+</a:t>
              </a:r>
              <a:r>
                <a:rPr lang="en-US" altLang="zh-CN" b="1" i="1" dirty="0"/>
                <a:t> 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x</a:t>
              </a:r>
              <a:r>
                <a:rPr lang="en-US" altLang="zh-CN" b="1" dirty="0"/>
                <a:t>) </a:t>
              </a:r>
              <a:r>
                <a:rPr lang="en-US" altLang="zh-CN" b="1" i="1" dirty="0" err="1"/>
                <a:t>dm</a:t>
              </a:r>
              <a:r>
                <a:rPr lang="en-US" altLang="zh-CN" b="1" i="1" dirty="0"/>
                <a:t>-</a:t>
              </a:r>
              <a:r>
                <a:rPr lang="en-US" altLang="zh-CN" b="1" dirty="0">
                  <a:sym typeface="Symbol" panose="05050102010706020507" pitchFamily="18" charset="2"/>
                </a:rPr>
                <a:t> </a:t>
              </a:r>
              <a:r>
                <a:rPr lang="en-US" altLang="zh-CN" b="1" i="1" baseline="-25000" dirty="0" err="1">
                  <a:sym typeface="Symbol" panose="05050102010706020507" pitchFamily="18" charset="2"/>
                </a:rPr>
                <a:t>E</a:t>
              </a:r>
              <a:r>
                <a:rPr lang="en-US" altLang="zh-CN" b="1" i="1" dirty="0" err="1">
                  <a:sym typeface="Symbol" panose="05050102010706020507" pitchFamily="18" charset="2"/>
                </a:rPr>
                <a:t>f</a:t>
              </a:r>
              <a:r>
                <a:rPr lang="en-US" altLang="zh-CN" b="1" baseline="-25000" dirty="0">
                  <a:sym typeface="Symbol" panose="05050102010706020507" pitchFamily="18" charset="2"/>
                </a:rPr>
                <a:t>-</a:t>
              </a:r>
              <a:r>
                <a:rPr lang="en-US" altLang="zh-CN" b="1" dirty="0"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sym typeface="Symbol" panose="05050102010706020507" pitchFamily="18" charset="2"/>
                </a:rPr>
                <a:t>)</a:t>
              </a:r>
              <a:r>
                <a:rPr lang="en-US" altLang="zh-CN" b="1" i="1" dirty="0" err="1">
                  <a:sym typeface="Symbol" panose="05050102010706020507" pitchFamily="18" charset="2"/>
                </a:rPr>
                <a:t>dm</a:t>
              </a:r>
              <a:r>
                <a:rPr lang="en-US" altLang="zh-CN" b="1" i="1" dirty="0">
                  <a:sym typeface="Symbol" panose="05050102010706020507" pitchFamily="18" charset="2"/>
                </a:rPr>
                <a:t>&lt;+</a:t>
              </a:r>
              <a:endParaRPr lang="en-US" altLang="en-US" b="1" i="1" dirty="0">
                <a:sym typeface="Symbol" panose="05050102010706020507" pitchFamily="18" charset="2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340" y="3734"/>
              <a:ext cx="436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ym typeface="Symbol" panose="05050102010706020507" pitchFamily="18" charset="2"/>
                </a:rPr>
                <a:t></a:t>
              </a:r>
              <a:r>
                <a:rPr lang="en-US" altLang="zh-CN" b="1" i="1" dirty="0">
                  <a:sym typeface="Symbol" panose="05050102010706020507" pitchFamily="18" charset="2"/>
                </a:rPr>
                <a:t>f</a:t>
              </a:r>
              <a:r>
                <a:rPr lang="en-US" altLang="zh-CN" b="1" dirty="0"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sym typeface="Symbol" panose="05050102010706020507" pitchFamily="18" charset="2"/>
                </a:rPr>
                <a:t>)</a:t>
              </a:r>
              <a:r>
                <a:rPr lang="zh-CN" altLang="en-US" b="1" dirty="0"/>
                <a:t>在</a:t>
              </a:r>
              <a:r>
                <a:rPr lang="en-US" altLang="zh-CN" b="1" i="1" dirty="0"/>
                <a:t>E</a:t>
              </a:r>
              <a:r>
                <a:rPr lang="zh-CN" altLang="en-US" b="1" dirty="0"/>
                <a:t>上可积</a:t>
              </a:r>
              <a:r>
                <a:rPr lang="en-US" altLang="zh-CN" b="1" dirty="0"/>
                <a:t>, </a:t>
              </a:r>
              <a:r>
                <a:rPr lang="en-US" altLang="zh-CN" b="1" dirty="0">
                  <a:latin typeface="宋体" panose="02010600030101010101" pitchFamily="2" charset="-122"/>
                  <a:sym typeface="Symbol" panose="05050102010706020507" pitchFamily="18" charset="2"/>
                </a:rPr>
                <a:t>|</a:t>
              </a:r>
              <a:r>
                <a:rPr lang="en-US" altLang="zh-CN" b="1" dirty="0">
                  <a:sym typeface="Symbol" panose="05050102010706020507" pitchFamily="18" charset="2"/>
                </a:rPr>
                <a:t></a:t>
              </a:r>
              <a:r>
                <a:rPr lang="en-US" altLang="zh-CN" b="1" i="1" baseline="-25000" dirty="0">
                  <a:sym typeface="Symbol" panose="05050102010706020507" pitchFamily="18" charset="2"/>
                </a:rPr>
                <a:t>E</a:t>
              </a:r>
              <a:r>
                <a:rPr lang="en-US" altLang="zh-CN" b="1" dirty="0">
                  <a:sym typeface="Symbol" panose="05050102010706020507" pitchFamily="18" charset="2"/>
                </a:rPr>
                <a:t> </a:t>
              </a:r>
              <a:r>
                <a:rPr lang="en-US" altLang="zh-CN" b="1" i="1" dirty="0">
                  <a:sym typeface="Symbol" panose="05050102010706020507" pitchFamily="18" charset="2"/>
                </a:rPr>
                <a:t>f</a:t>
              </a:r>
              <a:r>
                <a:rPr lang="en-US" altLang="zh-CN" b="1" dirty="0"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sym typeface="Symbol" panose="05050102010706020507" pitchFamily="18" charset="2"/>
                </a:rPr>
                <a:t>)</a:t>
              </a:r>
              <a:r>
                <a:rPr lang="en-US" altLang="zh-CN" b="1" i="1" dirty="0" err="1">
                  <a:sym typeface="Symbol" panose="05050102010706020507" pitchFamily="18" charset="2"/>
                </a:rPr>
                <a:t>dm</a:t>
              </a:r>
              <a:r>
                <a:rPr lang="en-US" altLang="zh-CN" b="1" dirty="0">
                  <a:latin typeface="宋体" panose="02010600030101010101" pitchFamily="2" charset="-122"/>
                  <a:sym typeface="Symbol" panose="05050102010706020507" pitchFamily="18" charset="2"/>
                </a:rPr>
                <a:t>|</a:t>
              </a:r>
              <a:r>
                <a:rPr lang="en-US" altLang="zh-CN" dirty="0">
                  <a:sym typeface="Symbol" panose="05050102010706020507" pitchFamily="18" charset="2"/>
                </a:rPr>
                <a:t> </a:t>
              </a:r>
              <a:r>
                <a:rPr lang="en-US" altLang="zh-CN" b="1" dirty="0">
                  <a:sym typeface="Symbol" panose="05050102010706020507" pitchFamily="18" charset="2"/>
                </a:rPr>
                <a:t></a:t>
              </a:r>
              <a:r>
                <a:rPr lang="en-US" altLang="zh-CN" b="1" i="1" baseline="-25000" dirty="0">
                  <a:sym typeface="Symbol" panose="05050102010706020507" pitchFamily="18" charset="2"/>
                </a:rPr>
                <a:t>E</a:t>
              </a:r>
              <a:r>
                <a:rPr lang="en-US" altLang="zh-CN" b="1" dirty="0">
                  <a:sym typeface="Symbol" panose="05050102010706020507" pitchFamily="18" charset="2"/>
                </a:rPr>
                <a:t> </a:t>
              </a:r>
              <a:r>
                <a:rPr lang="en-US" altLang="zh-CN" b="1" i="1" dirty="0"/>
                <a:t>f</a:t>
              </a:r>
              <a:r>
                <a:rPr lang="en-US" altLang="zh-CN" b="1" i="1" baseline="-25000" dirty="0"/>
                <a:t>+</a:t>
              </a:r>
              <a:r>
                <a:rPr lang="en-US" altLang="zh-CN" b="1" i="1" dirty="0"/>
                <a:t> 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x</a:t>
              </a:r>
              <a:r>
                <a:rPr lang="en-US" altLang="zh-CN" b="1" dirty="0"/>
                <a:t>) </a:t>
              </a:r>
              <a:r>
                <a:rPr lang="en-US" altLang="zh-CN" b="1" i="1" dirty="0" err="1"/>
                <a:t>dm</a:t>
              </a:r>
              <a:r>
                <a:rPr lang="en-US" altLang="zh-CN" b="1" dirty="0">
                  <a:sym typeface="Symbol" panose="05050102010706020507" pitchFamily="18" charset="2"/>
                </a:rPr>
                <a:t>+</a:t>
              </a:r>
              <a:r>
                <a:rPr lang="en-US" altLang="zh-CN" b="1" i="1" baseline="-25000" dirty="0" err="1">
                  <a:sym typeface="Symbol" panose="05050102010706020507" pitchFamily="18" charset="2"/>
                </a:rPr>
                <a:t>E</a:t>
              </a:r>
              <a:r>
                <a:rPr lang="en-US" altLang="zh-CN" b="1" i="1" dirty="0" err="1">
                  <a:sym typeface="Symbol" panose="05050102010706020507" pitchFamily="18" charset="2"/>
                </a:rPr>
                <a:t>f</a:t>
              </a:r>
              <a:r>
                <a:rPr lang="en-US" altLang="zh-CN" b="1" baseline="-25000" dirty="0">
                  <a:sym typeface="Symbol" panose="05050102010706020507" pitchFamily="18" charset="2"/>
                </a:rPr>
                <a:t>-</a:t>
              </a:r>
              <a:r>
                <a:rPr lang="en-US" altLang="zh-CN" b="1" dirty="0"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sym typeface="Symbol" panose="05050102010706020507" pitchFamily="18" charset="2"/>
                </a:rPr>
                <a:t>)</a:t>
              </a:r>
              <a:r>
                <a:rPr lang="en-US" altLang="zh-CN" b="1" i="1" dirty="0" err="1">
                  <a:sym typeface="Symbol" panose="05050102010706020507" pitchFamily="18" charset="2"/>
                </a:rPr>
                <a:t>dm</a:t>
              </a:r>
              <a:endParaRPr lang="en-US" altLang="zh-CN" b="1" i="1" dirty="0">
                <a:sym typeface="Symbol" panose="05050102010706020507" pitchFamily="18" charset="2"/>
              </a:endParaRPr>
            </a:p>
            <a:p>
              <a:r>
                <a:rPr lang="en-US" altLang="zh-CN" b="1" i="1" dirty="0">
                  <a:sym typeface="Symbol" panose="05050102010706020507" pitchFamily="18" charset="2"/>
                </a:rPr>
                <a:t>                               =</a:t>
              </a:r>
              <a:r>
                <a:rPr lang="en-US" altLang="zh-CN" b="1" dirty="0">
                  <a:sym typeface="Symbol" panose="05050102010706020507" pitchFamily="18" charset="2"/>
                </a:rPr>
                <a:t></a:t>
              </a:r>
              <a:r>
                <a:rPr lang="en-US" altLang="zh-CN" b="1" baseline="-25000" dirty="0" err="1">
                  <a:sym typeface="Symbol" panose="05050102010706020507" pitchFamily="18" charset="2"/>
                </a:rPr>
                <a:t>E</a:t>
              </a:r>
              <a:r>
                <a:rPr lang="en-US" altLang="zh-CN" b="1" dirty="0" err="1">
                  <a:latin typeface="宋体" panose="02010600030101010101" pitchFamily="2" charset="-122"/>
                  <a:sym typeface="Symbol" panose="05050102010706020507" pitchFamily="18" charset="2"/>
                </a:rPr>
                <a:t>|</a:t>
              </a:r>
              <a:r>
                <a:rPr lang="en-US" altLang="zh-CN" b="1" i="1" dirty="0" err="1">
                  <a:sym typeface="Symbol" panose="05050102010706020507" pitchFamily="18" charset="2"/>
                </a:rPr>
                <a:t>f</a:t>
              </a:r>
              <a:r>
                <a:rPr lang="en-US" altLang="zh-CN" b="1" dirty="0">
                  <a:latin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latin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lang="en-US" altLang="zh-CN" b="1" i="1" dirty="0" err="1">
                  <a:sym typeface="Symbol" panose="05050102010706020507" pitchFamily="18" charset="2"/>
                </a:rPr>
                <a:t>dm</a:t>
              </a:r>
              <a:r>
                <a:rPr lang="en-US" altLang="zh-CN" b="1" dirty="0">
                  <a:latin typeface="宋体" panose="02010600030101010101" pitchFamily="2" charset="-122"/>
                  <a:sym typeface="Symbol" panose="05050102010706020507" pitchFamily="18" charset="2"/>
                </a:rPr>
                <a:t>|&lt;</a:t>
              </a:r>
              <a:r>
                <a:rPr lang="en-US" altLang="zh-CN" b="1" dirty="0">
                  <a:sym typeface="Symbol" panose="05050102010706020507" pitchFamily="18" charset="2"/>
                </a:rPr>
                <a:t> +</a:t>
              </a:r>
              <a:r>
                <a:rPr lang="en-US" altLang="zh-CN" b="1" i="1" dirty="0">
                  <a:sym typeface="Symbol" panose="05050102010706020507" pitchFamily="18" charset="2"/>
                </a:rPr>
                <a:t></a:t>
              </a:r>
              <a:endParaRPr lang="en-US" altLang="en-US" b="1" i="1" dirty="0"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Text Box 4"/>
              <p:cNvSpPr txBox="1">
                <a:spLocks noChangeArrowheads="1"/>
              </p:cNvSpPr>
              <p:nvPr/>
            </p:nvSpPr>
            <p:spPr bwMode="auto">
              <a:xfrm>
                <a:off x="122238" y="277813"/>
                <a:ext cx="9058275" cy="946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5 (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绝对连续性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) </a:t>
                </a:r>
                <a:r>
                  <a:rPr lang="zh-CN" altLang="en-US" sz="2800" b="1" dirty="0"/>
                  <a:t>设</a:t>
                </a:r>
                <a:r>
                  <a:rPr lang="en-US" altLang="zh-CN" sz="2800" b="1" i="1" dirty="0"/>
                  <a:t>E</a:t>
                </a:r>
                <a:r>
                  <a:rPr lang="en-US" altLang="zh-CN" sz="2800" b="1" i="1" dirty="0">
                    <a:sym typeface="Symbol" panose="05050102010706020507" pitchFamily="18" charset="2"/>
                  </a:rPr>
                  <a:t>R</a:t>
                </a:r>
                <a:r>
                  <a:rPr lang="zh-CN" altLang="en-US" sz="2800" b="1" dirty="0">
                    <a:sym typeface="Symbol" panose="05050102010706020507" pitchFamily="18" charset="2"/>
                  </a:rPr>
                  <a:t>可测</a:t>
                </a:r>
                <a:r>
                  <a:rPr lang="zh-CN" altLang="en-US" sz="2800" b="1" i="1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b="1" i="1" dirty="0"/>
                  <a:t>f 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b="1" dirty="0"/>
                  <a:t>)</a:t>
                </a:r>
                <a:r>
                  <a:rPr lang="zh-CN" altLang="en-US" sz="2800" b="1" dirty="0"/>
                  <a:t>是</a:t>
                </a:r>
                <a:r>
                  <a:rPr lang="en-US" altLang="zh-CN" sz="2800" b="1" i="1" dirty="0"/>
                  <a:t>E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上的可积</a:t>
                </a:r>
                <a:r>
                  <a:rPr lang="zh-CN" altLang="en-US" sz="2800" b="1" dirty="0"/>
                  <a:t>函数</a:t>
                </a:r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则对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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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r>
                  <a:rPr lang="en-US" altLang="zh-CN" sz="2800" b="1" dirty="0">
                    <a:sym typeface="Symbol" panose="05050102010706020507" pitchFamily="18" charset="2"/>
                  </a:rPr>
                  <a:t>, </a:t>
                </a:r>
                <a:r>
                  <a:rPr lang="zh-CN" altLang="en-US" sz="2800" b="1" dirty="0"/>
                  <a:t>对</a:t>
                </a:r>
                <a:r>
                  <a:rPr lang="en-US" altLang="zh-CN" sz="2800" b="1" i="1" dirty="0"/>
                  <a:t>E</a:t>
                </a:r>
                <a:r>
                  <a:rPr lang="en-US" altLang="zh-CN" sz="2800" b="1" baseline="-25000" dirty="0"/>
                  <a:t>0</a:t>
                </a:r>
                <a:r>
                  <a:rPr lang="en-US" altLang="zh-CN" sz="2800" b="1" dirty="0">
                    <a:sym typeface="Symbol" panose="05050102010706020507" pitchFamily="18" charset="2"/>
                  </a:rPr>
                  <a:t></a:t>
                </a:r>
                <a:r>
                  <a:rPr lang="en-US" altLang="zh-CN" sz="2800" b="1" i="1" dirty="0">
                    <a:sym typeface="Symbol" panose="05050102010706020507" pitchFamily="18" charset="2"/>
                  </a:rPr>
                  <a:t>E</a:t>
                </a:r>
                <a:r>
                  <a:rPr lang="en-US" altLang="zh-CN" sz="2800" b="1" dirty="0">
                    <a:sym typeface="Symbol" panose="05050102010706020507" pitchFamily="18" charset="2"/>
                  </a:rPr>
                  <a:t>, </a:t>
                </a:r>
                <a:r>
                  <a:rPr lang="en-US" altLang="zh-CN" sz="2800" b="1" i="1" dirty="0"/>
                  <a:t>m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E</a:t>
                </a:r>
                <a:r>
                  <a:rPr lang="en-US" altLang="zh-CN" sz="2800" b="1" baseline="-25000" dirty="0"/>
                  <a:t>0</a:t>
                </a:r>
                <a:r>
                  <a:rPr lang="en-US" altLang="zh-CN" sz="2800" b="1" dirty="0"/>
                  <a:t>)&lt;</a:t>
                </a:r>
                <a:r>
                  <a:rPr lang="en-US" altLang="zh-CN" sz="2800" b="1" i="1" dirty="0">
                    <a:sym typeface="Symbol" panose="05050102010706020507" pitchFamily="18" charset="2"/>
                  </a:rPr>
                  <a:t></a:t>
                </a:r>
                <a:r>
                  <a:rPr lang="zh-CN" altLang="en-US" sz="2800" b="1" dirty="0">
                    <a:latin typeface="宋体" panose="02010600030101010101" pitchFamily="2" charset="-122"/>
                    <a:sym typeface="Symbol" panose="05050102010706020507" pitchFamily="18" charset="2"/>
                  </a:rPr>
                  <a:t>，有</a:t>
                </a:r>
              </a:p>
            </p:txBody>
          </p:sp>
        </mc:Choice>
        <mc:Fallback xmlns="">
          <p:sp>
            <p:nvSpPr>
              <p:cNvPr id="1229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238" y="277813"/>
                <a:ext cx="9058275" cy="946150"/>
              </a:xfrm>
              <a:prstGeom prst="rect">
                <a:avLst/>
              </a:prstGeom>
              <a:blipFill>
                <a:blip r:embed="rId4"/>
                <a:stretch>
                  <a:fillRect l="-1346" t="-9032" b="-187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414713" y="1143000"/>
          <a:ext cx="20716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" name="公式" r:id="rId5" imgW="977760" imgH="380880" progId="Equation.3">
                  <p:embed/>
                </p:oleObj>
              </mc:Choice>
              <mc:Fallback>
                <p:oleObj name="公式" r:id="rId5" imgW="97776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1143000"/>
                        <a:ext cx="207168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107950" y="2673350"/>
            <a:ext cx="8197850" cy="4260850"/>
            <a:chOff x="68" y="1071"/>
            <a:chExt cx="5164" cy="26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8" y="1071"/>
                  <a:ext cx="4828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altLang="en-US" b="1" dirty="0">
                      <a:ea typeface="黑体" panose="02010609060101010101" pitchFamily="49" charset="-122"/>
                    </a:rPr>
                    <a:t>证</a:t>
                  </a:r>
                  <a:r>
                    <a:rPr lang="en-US" altLang="zh-CN" b="1" dirty="0"/>
                    <a:t>:  </a:t>
                  </a:r>
                  <a:r>
                    <a:rPr lang="zh-CN" altLang="en-US" b="1" dirty="0">
                      <a:sym typeface="Symbol" panose="05050102010706020507" pitchFamily="18" charset="2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𝒈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)=|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𝒇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)| </m:t>
                      </m:r>
                    </m:oMath>
                  </a14:m>
                  <a:endParaRPr lang="en-US" altLang="zh-CN" b="1" dirty="0">
                    <a:latin typeface="宋体" panose="02010600030101010101" pitchFamily="2" charset="-122"/>
                    <a:sym typeface="Symbol" panose="05050102010706020507" pitchFamily="18" charset="2"/>
                  </a:endParaRPr>
                </a:p>
                <a:p>
                  <a:r>
                    <a:rPr lang="en-US" altLang="zh-CN" b="1" i="1" dirty="0"/>
                    <a:t>        f </a:t>
                  </a:r>
                  <a:r>
                    <a:rPr lang="en-US" altLang="zh-CN" b="1" dirty="0"/>
                    <a:t>(</a:t>
                  </a:r>
                  <a:r>
                    <a:rPr lang="en-US" altLang="zh-CN" b="1" i="1" dirty="0"/>
                    <a:t>x</a:t>
                  </a:r>
                  <a:r>
                    <a:rPr lang="en-US" altLang="zh-CN" b="1" dirty="0"/>
                    <a:t>)</a:t>
                  </a:r>
                  <a:r>
                    <a:rPr lang="zh-CN" altLang="en-US" b="1" dirty="0"/>
                    <a:t>在</a:t>
                  </a:r>
                  <a:r>
                    <a:rPr lang="en-US" altLang="zh-CN" b="1" i="1" dirty="0"/>
                    <a:t>E</a:t>
                  </a:r>
                  <a:r>
                    <a:rPr lang="zh-CN" altLang="en-US" b="1" dirty="0"/>
                    <a:t>上可积</a:t>
                  </a:r>
                  <a:r>
                    <a:rPr lang="en-US" altLang="zh-CN" b="1" dirty="0">
                      <a:sym typeface="Symbol" panose="05050102010706020507" pitchFamily="18" charset="2"/>
                    </a:rPr>
                    <a:t> </a:t>
                  </a:r>
                  <a:r>
                    <a:rPr lang="en-US" altLang="zh-CN" dirty="0"/>
                    <a:t>|</a:t>
                  </a:r>
                  <a:r>
                    <a:rPr lang="en-US" altLang="zh-CN" b="1" i="1" dirty="0"/>
                    <a:t>f </a:t>
                  </a:r>
                  <a:r>
                    <a:rPr lang="en-US" altLang="zh-CN" b="1" dirty="0"/>
                    <a:t>(</a:t>
                  </a:r>
                  <a:r>
                    <a:rPr lang="en-US" altLang="zh-CN" b="1" i="1" dirty="0"/>
                    <a:t>x</a:t>
                  </a:r>
                  <a:r>
                    <a:rPr lang="en-US" altLang="zh-CN" b="1" dirty="0"/>
                    <a:t>)</a:t>
                  </a:r>
                  <a:r>
                    <a:rPr lang="en-US" altLang="zh-CN" dirty="0"/>
                    <a:t>|</a:t>
                  </a:r>
                  <a:r>
                    <a:rPr lang="zh-CN" altLang="en-US" b="1" dirty="0"/>
                    <a:t>在</a:t>
                  </a:r>
                  <a:r>
                    <a:rPr lang="en-US" altLang="zh-CN" b="1" i="1" dirty="0"/>
                    <a:t>E</a:t>
                  </a:r>
                  <a:r>
                    <a:rPr lang="zh-CN" altLang="en-US" b="1" dirty="0"/>
                    <a:t>上可积</a:t>
                  </a:r>
                  <a:r>
                    <a:rPr lang="en-US" altLang="zh-CN" b="1" dirty="0">
                      <a:sym typeface="Symbol" panose="05050102010706020507" pitchFamily="18" charset="2"/>
                    </a:rPr>
                    <a:t></a:t>
                  </a:r>
                  <a:r>
                    <a:rPr lang="en-US" altLang="zh-CN" b="1" i="1" dirty="0">
                      <a:sym typeface="Symbol" panose="05050102010706020507" pitchFamily="18" charset="2"/>
                    </a:rPr>
                    <a:t>g</a:t>
                  </a:r>
                  <a:r>
                    <a:rPr lang="en-US" altLang="zh-CN" b="1" dirty="0">
                      <a:sym typeface="Symbol" panose="05050102010706020507" pitchFamily="18" charset="2"/>
                    </a:rPr>
                    <a:t>(</a:t>
                  </a:r>
                  <a:r>
                    <a:rPr lang="en-US" altLang="zh-CN" b="1" i="1" dirty="0">
                      <a:sym typeface="Symbol" panose="05050102010706020507" pitchFamily="18" charset="2"/>
                    </a:rPr>
                    <a:t>x</a:t>
                  </a:r>
                  <a:r>
                    <a:rPr lang="en-US" altLang="zh-CN" b="1" dirty="0">
                      <a:sym typeface="Symbol" panose="05050102010706020507" pitchFamily="18" charset="2"/>
                    </a:rPr>
                    <a:t>)</a:t>
                  </a:r>
                  <a:r>
                    <a:rPr lang="zh-CN" altLang="en-US" b="1" dirty="0"/>
                    <a:t>在</a:t>
                  </a:r>
                  <a:r>
                    <a:rPr lang="en-US" altLang="zh-CN" b="1" i="1" dirty="0"/>
                    <a:t>E</a:t>
                  </a:r>
                  <a:r>
                    <a:rPr lang="zh-CN" altLang="en-US" b="1" dirty="0"/>
                    <a:t>上可积</a:t>
                  </a:r>
                  <a:endParaRPr lang="en-US" altLang="zh-CN" b="1" dirty="0"/>
                </a:p>
              </p:txBody>
            </p:sp>
          </mc:Choice>
          <mc:Fallback xmlns="">
            <p:sp>
              <p:nvSpPr>
                <p:cNvPr id="12294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" y="1071"/>
                  <a:ext cx="4828" cy="523"/>
                </a:xfrm>
                <a:prstGeom prst="rect">
                  <a:avLst/>
                </a:prstGeom>
                <a:blipFill>
                  <a:blip r:embed="rId7"/>
                  <a:stretch>
                    <a:fillRect l="-1273" t="-8088" b="-1691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431" y="1680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anose="05050102010706020507" pitchFamily="18" charset="2"/>
                </a:rPr>
                <a:t></a:t>
              </a:r>
              <a:endParaRPr lang="zh-CN" altLang="en-US" b="1">
                <a:sym typeface="Symbol" panose="05050102010706020507" pitchFamily="18" charset="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31" y="2182"/>
                  <a:ext cx="1761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ym typeface="Symbol" panose="05050102010706020507" pitchFamily="18" charset="2"/>
                    </a:rPr>
                    <a:t></a:t>
                  </a:r>
                  <a:r>
                    <a:rPr lang="zh-CN" altLang="en-US" b="1" dirty="0"/>
                    <a:t>对</a:t>
                  </a:r>
                  <a14:m>
                    <m:oMath xmlns:m="http://schemas.openxmlformats.org/officeDocument/2006/math">
                      <m:r>
                        <a:rPr lang="zh-CN" altLang="en-US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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&gt;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𝟎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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𝑵</m:t>
                      </m:r>
                    </m:oMath>
                  </a14:m>
                  <a:r>
                    <a:rPr lang="en-US" altLang="zh-CN" b="1" dirty="0">
                      <a:sym typeface="Symbol" panose="05050102010706020507" pitchFamily="18" charset="2"/>
                    </a:rPr>
                    <a:t>, </a:t>
                  </a:r>
                  <a:r>
                    <a:rPr lang="zh-CN" altLang="en-US" b="1" dirty="0">
                      <a:sym typeface="Symbol" panose="05050102010706020507" pitchFamily="18" charset="2"/>
                    </a:rPr>
                    <a:t>使</a:t>
                  </a:r>
                  <a:r>
                    <a:rPr lang="zh-CN" altLang="en-US" dirty="0"/>
                    <a:t> 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301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1" y="2182"/>
                  <a:ext cx="1761" cy="291"/>
                </a:xfrm>
                <a:prstGeom prst="rect">
                  <a:avLst/>
                </a:prstGeom>
                <a:blipFill>
                  <a:blip r:embed="rId8"/>
                  <a:stretch>
                    <a:fillRect l="-3268" t="-14474" b="-3026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308" name="Object 20"/>
                <p:cNvGraphicFramePr>
                  <a:graphicFrameLocks noChangeAspect="1"/>
                </p:cNvGraphicFramePr>
                <p:nvPr/>
              </p:nvGraphicFramePr>
              <p:xfrm>
                <a:off x="703" y="1681"/>
                <a:ext cx="2417" cy="40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496" name="公式" r:id="rId9" imgW="1815840" imgH="304560" progId="Equation.3">
                        <p:embed/>
                      </p:oleObj>
                    </mc:Choice>
                    <mc:Fallback>
                      <p:oleObj name="公式" r:id="rId9" imgW="1815840" imgH="304560" progId="Equation.3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03" y="1681"/>
                              <a:ext cx="2417" cy="40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308" name="Object 20"/>
                <p:cNvGraphicFramePr>
                  <a:graphicFrameLocks noChangeAspect="1"/>
                </p:cNvGraphicFramePr>
                <p:nvPr/>
              </p:nvGraphicFramePr>
              <p:xfrm>
                <a:off x="703" y="1681"/>
                <a:ext cx="2417" cy="40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472" name="公式" r:id="rId11" imgW="1815840" imgH="304560" progId="Equation.3">
                        <p:embed/>
                      </p:oleObj>
                    </mc:Choice>
                    <mc:Fallback>
                      <p:oleObj name="公式" r:id="rId11" imgW="1815840" imgH="304560" progId="Equation.3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03" y="1681"/>
                              <a:ext cx="2417" cy="40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3120" y="1738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存在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310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11620577"/>
                    </p:ext>
                  </p:extLst>
                </p:nvPr>
              </p:nvGraphicFramePr>
              <p:xfrm>
                <a:off x="2085" y="2054"/>
                <a:ext cx="2070" cy="53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497" name="公式" r:id="rId13" imgW="1650960" imgH="393480" progId="Equation.3">
                        <p:embed/>
                      </p:oleObj>
                    </mc:Choice>
                    <mc:Fallback>
                      <p:oleObj name="公式" r:id="rId13" imgW="1650960" imgH="393480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85" y="2054"/>
                              <a:ext cx="2070" cy="5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310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11620577"/>
                    </p:ext>
                  </p:extLst>
                </p:nvPr>
              </p:nvGraphicFramePr>
              <p:xfrm>
                <a:off x="2085" y="2054"/>
                <a:ext cx="2070" cy="53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473" name="公式" r:id="rId15" imgW="1650960" imgH="393480" progId="Equation.3">
                        <p:embed/>
                      </p:oleObj>
                    </mc:Choice>
                    <mc:Fallback>
                      <p:oleObj name="公式" r:id="rId15" imgW="1650960" imgH="393480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85" y="2054"/>
                              <a:ext cx="2070" cy="5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1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63" y="2552"/>
                  <a:ext cx="331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 dirty="0"/>
                    <a:t>取</a:t>
                  </a:r>
                  <a14:m>
                    <m:oMath xmlns:m="http://schemas.openxmlformats.org/officeDocument/2006/math">
                      <m:r>
                        <a:rPr lang="zh-CN" altLang="en-US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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=/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𝟐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𝑵</m:t>
                      </m:r>
                    </m:oMath>
                  </a14:m>
                  <a:r>
                    <a:rPr lang="en-US" altLang="zh-CN" b="1" dirty="0">
                      <a:sym typeface="Symbol" panose="05050102010706020507" pitchFamily="18" charset="2"/>
                    </a:rPr>
                    <a:t>, </a:t>
                  </a:r>
                  <a:r>
                    <a:rPr lang="zh-CN" altLang="en-US" b="1" dirty="0">
                      <a:sym typeface="Symbol" panose="05050102010706020507" pitchFamily="18" charset="2"/>
                    </a:rPr>
                    <a:t>则对于</a:t>
                  </a:r>
                  <a:r>
                    <a:rPr lang="en-US" altLang="zh-CN" b="1" i="1" dirty="0">
                      <a:sym typeface="Symbol" panose="05050102010706020507" pitchFamily="18" charset="2"/>
                    </a:rPr>
                    <a:t>E</a:t>
                  </a:r>
                  <a:r>
                    <a:rPr lang="en-US" altLang="zh-CN" b="1" baseline="-25000" dirty="0">
                      <a:sym typeface="Symbol" panose="05050102010706020507" pitchFamily="18" charset="2"/>
                    </a:rPr>
                    <a:t>0</a:t>
                  </a:r>
                  <a:r>
                    <a:rPr lang="en-US" altLang="zh-CN" b="1" dirty="0">
                      <a:sym typeface="Symbol" panose="05050102010706020507" pitchFamily="18" charset="2"/>
                    </a:rPr>
                    <a:t></a:t>
                  </a:r>
                  <a:r>
                    <a:rPr lang="en-US" altLang="zh-CN" b="1" i="1" dirty="0">
                      <a:sym typeface="Symbol" panose="05050102010706020507" pitchFamily="18" charset="2"/>
                    </a:rPr>
                    <a:t>E</a:t>
                  </a:r>
                  <a:r>
                    <a:rPr lang="en-US" altLang="zh-CN" b="1" dirty="0">
                      <a:sym typeface="Symbol" panose="05050102010706020507" pitchFamily="18" charset="2"/>
                    </a:rPr>
                    <a:t>, </a:t>
                  </a:r>
                  <a:r>
                    <a:rPr lang="en-US" altLang="zh-CN" b="1" i="1" dirty="0"/>
                    <a:t>m</a:t>
                  </a:r>
                  <a:r>
                    <a:rPr lang="en-US" altLang="zh-CN" b="1" dirty="0"/>
                    <a:t>(</a:t>
                  </a:r>
                  <a:r>
                    <a:rPr lang="en-US" altLang="zh-CN" b="1" i="1" dirty="0"/>
                    <a:t>E</a:t>
                  </a:r>
                  <a:r>
                    <a:rPr lang="en-US" altLang="zh-CN" b="1" i="1" baseline="-25000" dirty="0"/>
                    <a:t>0</a:t>
                  </a:r>
                  <a:r>
                    <a:rPr lang="en-US" altLang="zh-CN" b="1" dirty="0"/>
                    <a:t>)&lt;</a:t>
                  </a:r>
                  <a:r>
                    <a:rPr lang="en-US" altLang="zh-CN" b="1" dirty="0">
                      <a:sym typeface="Symbol" panose="05050102010706020507" pitchFamily="18" charset="2"/>
                    </a:rPr>
                    <a:t> ,</a:t>
                  </a:r>
                  <a:r>
                    <a:rPr lang="zh-CN" altLang="en-US" b="1" dirty="0">
                      <a:sym typeface="Symbol" panose="05050102010706020507" pitchFamily="18" charset="2"/>
                    </a:rPr>
                    <a:t>有</a:t>
                  </a:r>
                </a:p>
              </p:txBody>
            </p:sp>
          </mc:Choice>
          <mc:Fallback xmlns="">
            <p:sp>
              <p:nvSpPr>
                <p:cNvPr id="12311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3" y="2552"/>
                  <a:ext cx="3314" cy="291"/>
                </a:xfrm>
                <a:prstGeom prst="rect">
                  <a:avLst/>
                </a:prstGeom>
                <a:blipFill>
                  <a:blip r:embed="rId17"/>
                  <a:stretch>
                    <a:fillRect l="-1854" t="-14474" r="-927" b="-3026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312" name="Object 24"/>
                <p:cNvGraphicFramePr>
                  <a:graphicFrameLocks noChangeAspect="1"/>
                </p:cNvGraphicFramePr>
                <p:nvPr/>
              </p:nvGraphicFramePr>
              <p:xfrm>
                <a:off x="748" y="2794"/>
                <a:ext cx="2036" cy="5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498" name="公式" r:id="rId18" imgW="1536480" imgH="380880" progId="Equation.3">
                        <p:embed/>
                      </p:oleObj>
                    </mc:Choice>
                    <mc:Fallback>
                      <p:oleObj name="公式" r:id="rId18" imgW="1536480" imgH="380880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8" y="2794"/>
                              <a:ext cx="2036" cy="5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312" name="Object 24"/>
                <p:cNvGraphicFramePr>
                  <a:graphicFrameLocks noChangeAspect="1"/>
                </p:cNvGraphicFramePr>
                <p:nvPr/>
              </p:nvGraphicFramePr>
              <p:xfrm>
                <a:off x="748" y="2794"/>
                <a:ext cx="2036" cy="5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474" name="公式" r:id="rId20" imgW="1536480" imgH="380880" progId="Equation.3">
                        <p:embed/>
                      </p:oleObj>
                    </mc:Choice>
                    <mc:Fallback>
                      <p:oleObj name="公式" r:id="rId20" imgW="1536480" imgH="380880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8" y="2794"/>
                              <a:ext cx="2036" cy="5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313" name="Object 25"/>
                <p:cNvGraphicFramePr>
                  <a:graphicFrameLocks noChangeAspect="1"/>
                </p:cNvGraphicFramePr>
                <p:nvPr/>
              </p:nvGraphicFramePr>
              <p:xfrm>
                <a:off x="567" y="3215"/>
                <a:ext cx="4665" cy="54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499" name="公式" r:id="rId22" imgW="3670200" imgH="393480" progId="Equation.3">
                        <p:embed/>
                      </p:oleObj>
                    </mc:Choice>
                    <mc:Fallback>
                      <p:oleObj name="公式" r:id="rId22" imgW="3670200" imgH="393480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7" y="3215"/>
                              <a:ext cx="4665" cy="5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313" name="Object 25"/>
                <p:cNvGraphicFramePr>
                  <a:graphicFrameLocks noChangeAspect="1"/>
                </p:cNvGraphicFramePr>
                <p:nvPr/>
              </p:nvGraphicFramePr>
              <p:xfrm>
                <a:off x="567" y="3215"/>
                <a:ext cx="4665" cy="54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475" name="公式" r:id="rId24" imgW="3670200" imgH="393480" progId="Equation.3">
                        <p:embed/>
                      </p:oleObj>
                    </mc:Choice>
                    <mc:Fallback>
                      <p:oleObj name="公式" r:id="rId24" imgW="3670200" imgH="393480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7" y="3215"/>
                              <a:ext cx="4665" cy="5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107950" y="1828800"/>
            <a:ext cx="8045450" cy="1219200"/>
            <a:chOff x="68" y="1152"/>
            <a:chExt cx="5068" cy="768"/>
          </a:xfrm>
        </p:grpSpPr>
        <p:sp>
          <p:nvSpPr>
            <p:cNvPr id="12318" name="Text Box 30"/>
            <p:cNvSpPr txBox="1">
              <a:spLocks noChangeArrowheads="1"/>
            </p:cNvSpPr>
            <p:nvPr/>
          </p:nvSpPr>
          <p:spPr bwMode="auto">
            <a:xfrm>
              <a:off x="68" y="1152"/>
              <a:ext cx="5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9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</a:t>
              </a:r>
              <a:r>
                <a:rPr lang="en-US" altLang="zh-CN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: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定理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5</a:t>
              </a:r>
              <a:r>
                <a:rPr lang="zh-CN" altLang="en-US" b="1" dirty="0">
                  <a:ea typeface="楷体_GB2312" pitchFamily="49" charset="-122"/>
                </a:rPr>
                <a:t>反映了</a:t>
              </a:r>
              <a:r>
                <a:rPr lang="en-US" altLang="zh-CN" b="1" i="1" dirty="0">
                  <a:ea typeface="楷体_GB2312" pitchFamily="49" charset="-122"/>
                </a:rPr>
                <a:t>L </a:t>
              </a:r>
              <a:r>
                <a:rPr lang="zh-CN" altLang="en-US" b="1" dirty="0">
                  <a:ea typeface="楷体_GB2312" pitchFamily="49" charset="-122"/>
                </a:rPr>
                <a:t>积分值与积分域之间的一种以依赖关系：</a:t>
              </a:r>
            </a:p>
          </p:txBody>
        </p:sp>
        <p:graphicFrame>
          <p:nvGraphicFramePr>
            <p:cNvPr id="12319" name="Object 31"/>
            <p:cNvGraphicFramePr>
              <a:graphicFrameLocks noChangeAspect="1"/>
            </p:cNvGraphicFramePr>
            <p:nvPr/>
          </p:nvGraphicFramePr>
          <p:xfrm>
            <a:off x="1733" y="1463"/>
            <a:ext cx="2491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0" name="Equation" r:id="rId26" imgW="1866600" imgH="317160" progId="Equation.3">
                    <p:embed/>
                  </p:oleObj>
                </mc:Choice>
                <mc:Fallback>
                  <p:oleObj name="Equation" r:id="rId26" imgW="1866600" imgH="3171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" y="1463"/>
                          <a:ext cx="2491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22238" y="390525"/>
            <a:ext cx="9021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>
                <a:latin typeface="宋体" panose="02010600030101010101" pitchFamily="2" charset="-122"/>
              </a:rPr>
              <a:t>6(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可列可加性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en-US" altLang="zh-CN" sz="2800" b="1" i="1"/>
              <a:t>  </a:t>
            </a:r>
            <a:r>
              <a:rPr lang="zh-CN" altLang="en-US" sz="2800" b="1"/>
              <a:t>设</a:t>
            </a:r>
            <a:r>
              <a:rPr lang="en-US" altLang="zh-CN" sz="2800" b="1" i="1"/>
              <a:t>E</a:t>
            </a:r>
            <a:r>
              <a:rPr lang="en-US" altLang="zh-CN" sz="2800" b="1"/>
              <a:t>, 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i</a:t>
            </a:r>
            <a:r>
              <a:rPr lang="en-US" altLang="zh-CN" sz="2800" b="1" i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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zh-CN" altLang="en-US" sz="2800" b="1">
                <a:sym typeface="Symbol" panose="05050102010706020507" pitchFamily="18" charset="2"/>
              </a:rPr>
              <a:t>可测</a:t>
            </a:r>
            <a:r>
              <a:rPr lang="zh-CN" altLang="en-US" sz="2800" b="1" i="1">
                <a:sym typeface="Symbol" panose="05050102010706020507" pitchFamily="18" charset="2"/>
              </a:rPr>
              <a:t>，</a:t>
            </a:r>
            <a:r>
              <a:rPr lang="en-US" altLang="zh-CN" sz="2800" b="1" i="1"/>
              <a:t>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在</a:t>
            </a:r>
            <a:r>
              <a:rPr lang="en-US" altLang="zh-CN" sz="2800" b="1" i="1"/>
              <a:t>E</a:t>
            </a:r>
            <a:r>
              <a:rPr lang="zh-CN" altLang="en-US" sz="2800" b="1">
                <a:latin typeface="宋体" panose="02010600030101010101" pitchFamily="2" charset="-122"/>
              </a:rPr>
              <a:t>上可积,则</a:t>
            </a:r>
            <a:r>
              <a:rPr lang="en-US" altLang="zh-CN" sz="2800" b="1" i="1"/>
              <a:t> 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41300" y="1066800"/>
          <a:ext cx="41021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Equation" r:id="rId4" imgW="1536480" imgH="380880" progId="Equation.3">
                  <p:embed/>
                </p:oleObj>
              </mc:Choice>
              <mc:Fallback>
                <p:oleObj name="Equation" r:id="rId4" imgW="153648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1066800"/>
                        <a:ext cx="41021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4267200" y="1001713"/>
          <a:ext cx="40386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" name="公式" r:id="rId6" imgW="1638000" imgH="431640" progId="Equation.3">
                  <p:embed/>
                </p:oleObj>
              </mc:Choice>
              <mc:Fallback>
                <p:oleObj name="公式" r:id="rId6" imgW="16380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001713"/>
                        <a:ext cx="40386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107950" y="2298700"/>
            <a:ext cx="143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证</a:t>
            </a:r>
            <a:r>
              <a:rPr lang="en-US" altLang="zh-CN" sz="2800" b="1"/>
              <a:t>:  </a:t>
            </a:r>
            <a:r>
              <a:rPr lang="zh-CN" altLang="en-US" sz="2800" b="1">
                <a:sym typeface="Symbol" panose="05050102010706020507" pitchFamily="18" charset="2"/>
              </a:rPr>
              <a:t>令</a:t>
            </a:r>
            <a:endParaRPr lang="zh-CN" altLang="en-US" sz="2800" b="1"/>
          </a:p>
        </p:txBody>
      </p:sp>
      <p:graphicFrame>
        <p:nvGraphicFramePr>
          <p:cNvPr id="13339" name="Object 27"/>
          <p:cNvGraphicFramePr>
            <a:graphicFrameLocks noChangeAspect="1"/>
          </p:cNvGraphicFramePr>
          <p:nvPr/>
        </p:nvGraphicFramePr>
        <p:xfrm>
          <a:off x="1243013" y="2155825"/>
          <a:ext cx="217646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" name="公式" r:id="rId8" imgW="863280" imgH="380880" progId="Equation.3">
                  <p:embed/>
                </p:oleObj>
              </mc:Choice>
              <mc:Fallback>
                <p:oleObj name="公式" r:id="rId8" imgW="863280" imgH="3808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155825"/>
                        <a:ext cx="217646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28"/>
          <p:cNvGraphicFramePr>
            <a:graphicFrameLocks noChangeAspect="1"/>
          </p:cNvGraphicFramePr>
          <p:nvPr/>
        </p:nvGraphicFramePr>
        <p:xfrm>
          <a:off x="539750" y="2830513"/>
          <a:ext cx="56324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" name="公式" r:id="rId10" imgW="2234880" imgH="431640" progId="Equation.3">
                  <p:embed/>
                </p:oleObj>
              </mc:Choice>
              <mc:Fallback>
                <p:oleObj name="公式" r:id="rId10" imgW="223488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30513"/>
                        <a:ext cx="56324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6197600" y="30924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测度的可列可加性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13342" name="Object 30"/>
          <p:cNvGraphicFramePr>
            <a:graphicFrameLocks noChangeAspect="1"/>
          </p:cNvGraphicFramePr>
          <p:nvPr/>
        </p:nvGraphicFramePr>
        <p:xfrm>
          <a:off x="606425" y="3679825"/>
          <a:ext cx="763746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" name="公式" r:id="rId12" imgW="3403440" imgH="431640" progId="Equation.3">
                  <p:embed/>
                </p:oleObj>
              </mc:Choice>
              <mc:Fallback>
                <p:oleObj name="公式" r:id="rId12" imgW="340344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3679825"/>
                        <a:ext cx="7637463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4356100" y="4583113"/>
            <a:ext cx="466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积分的有限可加性及绝对连续性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13344" name="Object 32"/>
          <p:cNvGraphicFramePr>
            <a:graphicFrameLocks noChangeAspect="1"/>
          </p:cNvGraphicFramePr>
          <p:nvPr/>
        </p:nvGraphicFramePr>
        <p:xfrm>
          <a:off x="641350" y="4887913"/>
          <a:ext cx="4075113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" name="公式" r:id="rId14" imgW="1815840" imgH="431640" progId="Equation.3">
                  <p:embed/>
                </p:oleObj>
              </mc:Choice>
              <mc:Fallback>
                <p:oleObj name="公式" r:id="rId14" imgW="1815840" imgH="431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4887913"/>
                        <a:ext cx="4075113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8" grpId="0" autoUpdateAnimBg="0"/>
      <p:bldP spid="13341" grpId="0" autoUpdateAnimBg="0"/>
      <p:bldP spid="1334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2226" name="Text Box 2"/>
              <p:cNvSpPr txBox="1">
                <a:spLocks noChangeArrowheads="1"/>
              </p:cNvSpPr>
              <p:nvPr/>
            </p:nvSpPr>
            <p:spPr bwMode="auto">
              <a:xfrm>
                <a:off x="238125" y="1017959"/>
                <a:ext cx="8677275" cy="19268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b="1" dirty="0" smtClean="0">
                    <a:latin typeface="宋体" panose="02010600030101010101" pitchFamily="2" charset="-122"/>
                  </a:rPr>
                  <a:t>7 (Levi</a:t>
                </a:r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引理</a:t>
                </a:r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 </a:t>
                </a: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)&lt;+∞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b="1" i="1" dirty="0">
                    <a:sym typeface="Symbol" panose="05050102010706020507" pitchFamily="18" charset="2"/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{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sz="2800" b="1" dirty="0"/>
                  <a:t>是</a:t>
                </a:r>
                <a:r>
                  <a:rPr lang="en-US" altLang="zh-CN" sz="2800" b="1" i="1" dirty="0"/>
                  <a:t>E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上的非负可</a:t>
                </a:r>
                <a:r>
                  <a:rPr lang="zh-CN" altLang="en-US" sz="2800" b="1" dirty="0">
                    <a:sym typeface="Symbol" panose="05050102010706020507" pitchFamily="18" charset="2"/>
                  </a:rPr>
                  <a:t>测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函数，并且在</a:t>
                </a:r>
                <a:r>
                  <a:rPr lang="en-US" altLang="zh-CN" sz="2800" b="1" i="1" dirty="0"/>
                  <a:t>E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上</a:t>
                </a:r>
                <a:r>
                  <a:rPr lang="zh-CN" altLang="en-US" sz="2800" b="1" dirty="0" smtClean="0">
                    <a:latin typeface="宋体" panose="02010600030101010101" pitchFamily="2" charset="-122"/>
                  </a:rPr>
                  <a:t>有</a:t>
                </a:r>
                <a:endParaRPr lang="en-US" altLang="zh-CN" sz="2800" b="1" dirty="0" smtClean="0">
                  <a:latin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)≤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)≤...≤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)≤...</m:t>
                            </m:r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altLang="zh-CN" sz="2800" b="1" dirty="0"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222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125" y="1017959"/>
                <a:ext cx="8677275" cy="1926810"/>
              </a:xfrm>
              <a:prstGeom prst="rect">
                <a:avLst/>
              </a:prstGeom>
              <a:blipFill>
                <a:blip r:embed="rId3"/>
                <a:stretch>
                  <a:fillRect l="-1404" t="-44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672928"/>
              </p:ext>
            </p:extLst>
          </p:nvPr>
        </p:nvGraphicFramePr>
        <p:xfrm>
          <a:off x="4538663" y="2290763"/>
          <a:ext cx="2841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2290763"/>
                        <a:ext cx="2841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11150" y="2961059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46015"/>
              </p:ext>
            </p:extLst>
          </p:nvPr>
        </p:nvGraphicFramePr>
        <p:xfrm>
          <a:off x="2422525" y="3410322"/>
          <a:ext cx="4038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3" name="Equation" r:id="rId6" imgW="1765080" imgH="291960" progId="Equation.DSMT4">
                  <p:embed/>
                </p:oleObj>
              </mc:Choice>
              <mc:Fallback>
                <p:oleObj name="Equation" r:id="rId6" imgW="1765080" imgH="291960" progId="Equation.DSMT4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3410322"/>
                        <a:ext cx="40386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925" y="306388"/>
            <a:ext cx="504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宋体" panose="02010600030101010101" pitchFamily="2" charset="-122"/>
              </a:rPr>
              <a:t>5.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积分序列的极限定理</a:t>
            </a:r>
          </a:p>
        </p:txBody>
      </p:sp>
    </p:spTree>
    <p:extLst>
      <p:ext uri="{BB962C8B-B14F-4D97-AF65-F5344CB8AC3E}">
        <p14:creationId xmlns:p14="http://schemas.microsoft.com/office/powerpoint/2010/main" val="1087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226" name="Text Box 2"/>
              <p:cNvSpPr txBox="1">
                <a:spLocks noChangeArrowheads="1"/>
              </p:cNvSpPr>
              <p:nvPr/>
            </p:nvSpPr>
            <p:spPr bwMode="auto">
              <a:xfrm>
                <a:off x="72009" y="533400"/>
                <a:ext cx="9036495" cy="6076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8 </a:t>
                </a:r>
                <a:r>
                  <a:rPr lang="en-US" altLang="zh-CN" sz="2800" b="1" dirty="0" smtClean="0">
                    <a:latin typeface="宋体" panose="02010600030101010101" pitchFamily="2" charset="-122"/>
                  </a:rPr>
                  <a:t>(Fatou</a:t>
                </a:r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引理</a:t>
                </a:r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 </a:t>
                </a:r>
                <a:r>
                  <a:rPr lang="zh-CN" altLang="en-US" sz="2800" b="1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{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sz="2800" b="1" dirty="0"/>
                  <a:t>是</a:t>
                </a:r>
                <a:r>
                  <a:rPr lang="en-US" altLang="zh-CN" sz="2800" b="1" i="1" dirty="0"/>
                  <a:t>E</a:t>
                </a:r>
                <a:r>
                  <a:rPr lang="zh-CN" altLang="en-US" sz="2800" b="1" dirty="0" smtClean="0">
                    <a:latin typeface="宋体" panose="02010600030101010101" pitchFamily="2" charset="-122"/>
                  </a:rPr>
                  <a:t>上非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负</a:t>
                </a:r>
                <a:r>
                  <a:rPr lang="zh-CN" altLang="en-US" sz="2800" b="1" dirty="0" smtClean="0">
                    <a:latin typeface="宋体" panose="02010600030101010101" pitchFamily="2" charset="-122"/>
                  </a:rPr>
                  <a:t>可</a:t>
                </a:r>
                <a:r>
                  <a:rPr lang="zh-CN" altLang="en-US" sz="2800" b="1" dirty="0" smtClean="0">
                    <a:sym typeface="Symbol" panose="05050102010706020507" pitchFamily="18" charset="2"/>
                  </a:rPr>
                  <a:t>测</a:t>
                </a:r>
                <a:r>
                  <a:rPr lang="zh-CN" altLang="en-US" sz="2800" b="1" dirty="0" smtClean="0">
                    <a:latin typeface="宋体" panose="02010600030101010101" pitchFamily="2" charset="-122"/>
                  </a:rPr>
                  <a:t>函数，则</a:t>
                </a:r>
                <a:endParaRPr lang="en-US" altLang="zh-CN" sz="2800" b="1" dirty="0" smtClean="0">
                  <a:latin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limLow>
                            <m:limLow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acc>
                                <m:accPr>
                                  <m:chr m:val="̲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</m:acc>
                            </m:e>
                            <m:li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acc>
                            <m:accPr>
                              <m:chr m:val="̲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</m:acc>
                        </m:e>
                        <m:li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zh-CN" altLang="en-US" sz="2800" dirty="0"/>
              </a:p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证明：令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latin typeface="宋体" panose="02010600030101010101" pitchFamily="2" charset="-122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r>
                  <a:rPr lang="zh-CN" altLang="en-US" sz="2800" dirty="0" smtClean="0">
                    <a:latin typeface="宋体" panose="02010600030101010101" pitchFamily="2" charset="-122"/>
                  </a:rPr>
                  <a:t>，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𝑔</m:t>
                    </m:r>
                    <m:r>
                      <a:rPr lang="en-US" altLang="zh-CN" sz="28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是非负渐升函数列，且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acc>
                            <m:accPr>
                              <m:chr m:val="̲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</m:acc>
                        </m:e>
                        <m:li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28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800" b="1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由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Levi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引理，</a:t>
                </a:r>
                <a:endParaRPr lang="en-US" altLang="zh-CN" sz="2800" b="1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limLow>
                            <m:limLow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acc>
                                <m:accPr>
                                  <m:chr m:val="̲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</m:acc>
                            </m:e>
                            <m:li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fName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2800" dirty="0" smtClean="0">
                  <a:latin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acc>
                            <m:accPr>
                              <m:chr m:val="̲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</m:acc>
                        </m:e>
                        <m:li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𝑑𝑚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acc>
                            <m:accPr>
                              <m:chr m:val="̲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</m:acc>
                        </m:e>
                        <m:li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222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9" y="533400"/>
                <a:ext cx="9036495" cy="6076215"/>
              </a:xfrm>
              <a:prstGeom prst="rect">
                <a:avLst/>
              </a:prstGeom>
              <a:blipFill>
                <a:blip r:embed="rId2"/>
                <a:stretch>
                  <a:fillRect l="-1417" t="-14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226" name="Text Box 2"/>
              <p:cNvSpPr txBox="1">
                <a:spLocks noChangeArrowheads="1"/>
              </p:cNvSpPr>
              <p:nvPr/>
            </p:nvSpPr>
            <p:spPr bwMode="auto">
              <a:xfrm>
                <a:off x="35496" y="533400"/>
                <a:ext cx="9036495" cy="4008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latin typeface="宋体" panose="02010600030101010101" pitchFamily="2" charset="-122"/>
                  </a:rPr>
                  <a:t>Fatou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引理常用于判断极限函数的的可积性，例如当</a:t>
                </a:r>
                <a:r>
                  <a:rPr lang="en-US" altLang="zh-CN" sz="2800" i="1" dirty="0" smtClean="0"/>
                  <a:t> E</a:t>
                </a:r>
                <a:r>
                  <a:rPr lang="zh-CN" altLang="en-US" sz="2800" dirty="0" smtClean="0">
                    <a:latin typeface="宋体" panose="02010600030101010101" pitchFamily="2" charset="-122"/>
                  </a:rPr>
                  <a:t>上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非负可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测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函数列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{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𝑑𝑚</m:t>
                      </m:r>
                      <m:r>
                        <a:rPr lang="zh-CN" altLang="en-US" sz="2800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=1,2,3,⋯</m:t>
                      </m:r>
                    </m:oMath>
                  </m:oMathPara>
                </a14:m>
                <a:endParaRPr lang="en-US" altLang="zh-CN" sz="2800" i="1" dirty="0">
                  <a:latin typeface="宋体" panose="02010600030101010101" pitchFamily="2" charset="-122"/>
                </a:endParaRPr>
              </a:p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limLow>
                            <m:limLow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acc>
                                <m:accPr>
                                  <m:chr m:val="̲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</m:acc>
                            </m:e>
                            <m:li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sz="2800" b="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800" b="1" dirty="0" smtClean="0">
                    <a:latin typeface="宋体" panose="02010600030101010101" pitchFamily="2" charset="-122"/>
                  </a:rPr>
                  <a:t>下面的例子说明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Fatou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引理中的不等号时可能成立的：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endParaRPr lang="zh-CN" altLang="en-US" sz="2800" dirty="0"/>
              </a:p>
            </p:txBody>
          </p:sp>
        </mc:Choice>
        <mc:Fallback xmlns="">
          <p:sp>
            <p:nvSpPr>
              <p:cNvPr id="5222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533400"/>
                <a:ext cx="9036495" cy="4008790"/>
              </a:xfrm>
              <a:prstGeom prst="rect">
                <a:avLst/>
              </a:prstGeom>
              <a:blipFill>
                <a:blip r:embed="rId2"/>
                <a:stretch>
                  <a:fillRect l="-1417" t="-21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5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226" name="Text Box 2"/>
              <p:cNvSpPr txBox="1">
                <a:spLocks noChangeArrowheads="1"/>
              </p:cNvSpPr>
              <p:nvPr/>
            </p:nvSpPr>
            <p:spPr bwMode="auto">
              <a:xfrm>
                <a:off x="-36512" y="533400"/>
                <a:ext cx="9036495" cy="42167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:r>
                  <a:rPr lang="zh-CN" altLang="en-US" sz="2800" b="1" dirty="0" smtClean="0">
                    <a:latin typeface="宋体" panose="02010600030101010101" pitchFamily="2" charset="-122"/>
                  </a:rPr>
                  <a:t>例</a:t>
                </a:r>
                <a:r>
                  <a:rPr lang="en-US" altLang="zh-CN" sz="2800" b="1" dirty="0" smtClean="0">
                    <a:latin typeface="宋体" panose="02010600030101010101" pitchFamily="2" charset="-122"/>
                  </a:rPr>
                  <a:t>1:</a:t>
                </a:r>
                <a:r>
                  <a:rPr lang="zh-CN" altLang="en-US" sz="2800" b="1" dirty="0" smtClean="0">
                    <a:latin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作非负可测函数列：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0,       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=0   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 0&lt;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800" dirty="0" smtClean="0">
                    <a:latin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acc>
                          <m:accPr>
                            <m:chr m:val="̲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</m:acc>
                      </m:e>
                      <m:li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8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 </a:t>
                </a:r>
                <a:r>
                  <a:rPr lang="zh-CN" alt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因此有</a:t>
                </a:r>
                <a:endParaRPr lang="en-US" altLang="zh-CN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sub>
                        <m:sup/>
                        <m: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=0&lt;1=</m:t>
                      </m:r>
                      <m:limLow>
                        <m:limLow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[0,1]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222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533400"/>
                <a:ext cx="9036495" cy="4216795"/>
              </a:xfrm>
              <a:prstGeom prst="rect">
                <a:avLst/>
              </a:prstGeom>
              <a:blipFill>
                <a:blip r:embed="rId2"/>
                <a:stretch>
                  <a:fillRect l="-1350" t="-18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Text Box 5"/>
              <p:cNvSpPr txBox="1">
                <a:spLocks noChangeArrowheads="1"/>
              </p:cNvSpPr>
              <p:nvPr/>
            </p:nvSpPr>
            <p:spPr bwMode="auto">
              <a:xfrm>
                <a:off x="85725" y="882650"/>
                <a:ext cx="8878763" cy="3688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b="1" dirty="0" smtClean="0">
                    <a:latin typeface="宋体" panose="02010600030101010101" pitchFamily="2" charset="-122"/>
                  </a:rPr>
                  <a:t>9 (</a:t>
                </a:r>
                <a:r>
                  <a:rPr lang="en-US" altLang="zh-CN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Lebesgue</a:t>
                </a:r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控制收敛定理</a:t>
                </a:r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 </a:t>
                </a:r>
                <a:r>
                  <a:rPr lang="zh-CN" altLang="en-US" sz="2800" b="1" dirty="0"/>
                  <a:t>设</a:t>
                </a:r>
                <a:r>
                  <a:rPr lang="en-US" altLang="zh-CN" sz="2800" b="1" i="1" dirty="0"/>
                  <a:t>m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E</a:t>
                </a:r>
                <a:r>
                  <a:rPr lang="en-US" altLang="zh-CN" sz="2800" b="1" dirty="0"/>
                  <a:t>)</a:t>
                </a:r>
                <a:r>
                  <a:rPr lang="en-US" altLang="zh-CN" sz="2800" b="1" i="1" dirty="0">
                    <a:sym typeface="Symbol" panose="05050102010706020507" pitchFamily="18" charset="2"/>
                  </a:rPr>
                  <a:t> &lt;+</a:t>
                </a:r>
                <a:r>
                  <a:rPr lang="zh-CN" altLang="en-US" dirty="0"/>
                  <a:t> </a:t>
                </a:r>
                <a:r>
                  <a:rPr lang="zh-CN" altLang="en-US" sz="2800" b="1" i="1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b="1" dirty="0"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b="1" dirty="0"/>
                  <a:t>)}</a:t>
                </a:r>
                <a:r>
                  <a:rPr lang="zh-CN" altLang="en-US" sz="2800" b="1" dirty="0"/>
                  <a:t>是</a:t>
                </a:r>
                <a:r>
                  <a:rPr lang="en-US" altLang="zh-CN" sz="2800" b="1" i="1" dirty="0"/>
                  <a:t>E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上的可</a:t>
                </a:r>
                <a:r>
                  <a:rPr lang="zh-CN" altLang="en-US" sz="2800" b="1" dirty="0">
                    <a:sym typeface="Symbol" panose="05050102010706020507" pitchFamily="18" charset="2"/>
                  </a:rPr>
                  <a:t>测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函数</a:t>
                </a:r>
                <a:r>
                  <a:rPr kumimoji="1" lang="zh-CN" altLang="en-US" sz="2800" b="1" dirty="0"/>
                  <a:t>列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，如果在</a:t>
                </a:r>
                <a:r>
                  <a:rPr lang="en-US" altLang="zh-CN" sz="2800" b="1" i="1" dirty="0"/>
                  <a:t>E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上满足</a:t>
                </a:r>
                <a:r>
                  <a:rPr lang="en-US" altLang="zh-CN" sz="2800" b="1" dirty="0" smtClean="0">
                    <a:latin typeface="宋体" panose="02010600030101010101" pitchFamily="2" charset="-122"/>
                  </a:rPr>
                  <a:t>:</a:t>
                </a:r>
              </a:p>
              <a:p>
                <a:pPr marL="514350" indent="-514350">
                  <a:buAutoNum type="arabicParenBoth"/>
                </a:pP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1" dirty="0"/>
              </a:p>
              <a:p>
                <a:r>
                  <a:rPr lang="en-US" altLang="zh-CN" sz="2800" b="1" dirty="0"/>
                  <a:t>(2) </a:t>
                </a:r>
                <a:r>
                  <a:rPr lang="zh-CN" altLang="en-US" sz="2800" b="1" dirty="0"/>
                  <a:t>存在</a:t>
                </a:r>
                <a:r>
                  <a:rPr lang="en-US" altLang="zh-CN" sz="2800" b="1" i="1" dirty="0"/>
                  <a:t>L</a:t>
                </a:r>
                <a:r>
                  <a:rPr lang="zh-CN" altLang="en-US" sz="2800" b="1" dirty="0"/>
                  <a:t>可积函数</a:t>
                </a:r>
                <a:r>
                  <a:rPr lang="en-US" altLang="zh-CN" sz="2800" b="1" i="1" dirty="0"/>
                  <a:t>g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b="1" dirty="0"/>
                  <a:t>), </a:t>
                </a:r>
                <a:r>
                  <a:rPr lang="zh-CN" altLang="en-US" sz="2800" b="1" dirty="0"/>
                  <a:t>使得</a:t>
                </a:r>
                <a:endParaRPr lang="en-US" altLang="zh-CN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|≤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.)(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=1,2,...</m:t>
                          </m:r>
                        </m:e>
                      </m:d>
                    </m:oMath>
                  </m:oMathPara>
                </a14:m>
                <a:endParaRPr lang="en-US" altLang="zh-CN" sz="2800" b="1" dirty="0"/>
              </a:p>
              <a:p>
                <a:r>
                  <a:rPr lang="zh-CN" altLang="en-US" sz="2800" b="1" dirty="0"/>
                  <a:t>则</a:t>
                </a:r>
                <a:r>
                  <a:rPr lang="en-US" altLang="zh-CN" sz="2800" b="1" i="1" dirty="0"/>
                  <a:t>f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b="1" dirty="0"/>
                  <a:t>)</a:t>
                </a:r>
                <a:r>
                  <a:rPr lang="zh-CN" altLang="en-US" sz="2800" b="1" dirty="0"/>
                  <a:t>在</a:t>
                </a:r>
                <a:r>
                  <a:rPr lang="en-US" altLang="zh-CN" sz="2800" b="1" i="1" dirty="0"/>
                  <a:t>E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上</a:t>
                </a:r>
                <a:r>
                  <a:rPr lang="en-US" altLang="zh-CN" sz="2800" b="1" i="1" dirty="0">
                    <a:latin typeface="宋体" panose="02010600030101010101" pitchFamily="2" charset="-122"/>
                  </a:rPr>
                  <a:t>L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可积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且</a:t>
                </a:r>
                <a:endParaRPr lang="zh-CN" altLang="en-US" sz="2800" b="1" dirty="0">
                  <a:latin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𝑑𝑚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e>
                      </m:nary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</m:oMath>
                  </m:oMathPara>
                </a14:m>
                <a:endParaRPr lang="en-US" altLang="zh-CN" sz="2800" b="1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34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25" y="882650"/>
                <a:ext cx="8878763" cy="3688702"/>
              </a:xfrm>
              <a:prstGeom prst="rect">
                <a:avLst/>
              </a:prstGeom>
              <a:blipFill>
                <a:blip r:embed="rId4"/>
                <a:stretch>
                  <a:fillRect l="-1373" t="-23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770051"/>
              </p:ext>
            </p:extLst>
          </p:nvPr>
        </p:nvGraphicFramePr>
        <p:xfrm>
          <a:off x="2244725" y="1974850"/>
          <a:ext cx="2698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1974850"/>
                        <a:ext cx="2698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145497"/>
              </p:ext>
            </p:extLst>
          </p:nvPr>
        </p:nvGraphicFramePr>
        <p:xfrm>
          <a:off x="6637338" y="2678113"/>
          <a:ext cx="2746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2678113"/>
                        <a:ext cx="2746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470810"/>
              </p:ext>
            </p:extLst>
          </p:nvPr>
        </p:nvGraphicFramePr>
        <p:xfrm>
          <a:off x="4921250" y="4483100"/>
          <a:ext cx="2841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4483100"/>
                        <a:ext cx="28416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55650" y="228600"/>
            <a:ext cx="7812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  </a:t>
            </a:r>
            <a:r>
              <a:rPr kumimoji="1" lang="zh-CN" altLang="en-US" sz="4000">
                <a:ea typeface="华文新魏" panose="02010800040101010101" pitchFamily="2" charset="-122"/>
              </a:rPr>
              <a:t>一、勒贝格积分思想的产生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44463" y="941388"/>
            <a:ext cx="817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宋体" panose="02010600030101010101" pitchFamily="2" charset="-122"/>
              </a:rPr>
              <a:t>1.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黎曼</a:t>
            </a:r>
            <a:r>
              <a:rPr kumimoji="1" lang="zh-CN" altLang="en-US" sz="2800" b="1">
                <a:latin typeface="宋体" panose="02010600030101010101" pitchFamily="2" charset="-122"/>
              </a:rPr>
              <a:t>（</a:t>
            </a:r>
            <a:r>
              <a:rPr kumimoji="1" lang="en-US" altLang="zh-CN" sz="2800" b="1"/>
              <a:t>Riemann)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积分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即定积分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的基本思想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1" name="Text Box 7"/>
              <p:cNvSpPr txBox="1">
                <a:spLocks noChangeArrowheads="1"/>
              </p:cNvSpPr>
              <p:nvPr/>
            </p:nvSpPr>
            <p:spPr bwMode="auto">
              <a:xfrm>
                <a:off x="179388" y="1358900"/>
                <a:ext cx="889317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ym typeface="Symbol" panose="05050102010706020507" pitchFamily="18" charset="2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𝒇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kumimoji="1" lang="zh-CN" altLang="en-US" sz="2800" b="1" dirty="0">
                    <a:sym typeface="Symbol" panose="05050102010706020507" pitchFamily="18" charset="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kumimoji="1" lang="en-US" altLang="zh-CN" sz="2800" b="1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𝒂</m:t>
                    </m:r>
                    <m:r>
                      <a:rPr kumimoji="1" lang="en-US" altLang="zh-CN" sz="2800" b="1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kumimoji="1" lang="en-US" altLang="zh-CN" sz="2800" b="1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𝒃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r>
                  <a:rPr kumimoji="1" lang="zh-CN" altLang="en-US" sz="2800" b="1" dirty="0">
                    <a:sym typeface="Symbol" panose="05050102010706020507" pitchFamily="18" charset="2"/>
                  </a:rPr>
                  <a:t>上</a:t>
                </a:r>
                <a:r>
                  <a:rPr kumimoji="1" lang="zh-CN" altLang="en-US" sz="2800" b="1" dirty="0" smtClean="0">
                    <a:sym typeface="Symbol" panose="05050102010706020507" pitchFamily="18" charset="2"/>
                  </a:rPr>
                  <a:t>有界</a:t>
                </a:r>
                <a:r>
                  <a:rPr kumimoji="1" lang="en-US" altLang="zh-CN" sz="2800" b="1" dirty="0" smtClean="0">
                    <a:sym typeface="Symbol" panose="05050102010706020507" pitchFamily="18" charset="2"/>
                  </a:rPr>
                  <a:t>, </a:t>
                </a:r>
                <a:r>
                  <a:rPr kumimoji="1" lang="zh-CN" altLang="en-US" sz="2800" b="1" dirty="0" smtClean="0">
                    <a:sym typeface="Symbol" panose="05050102010706020507" pitchFamily="18" charset="2"/>
                  </a:rPr>
                  <a:t>分割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kumimoji="1" lang="en-US" altLang="zh-CN" sz="2800" b="1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𝒂</m:t>
                    </m:r>
                    <m:r>
                      <a:rPr kumimoji="1" lang="en-US" altLang="zh-CN" sz="2800" b="1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kumimoji="1" lang="en-US" altLang="zh-CN" sz="2800" b="1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𝒃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r>
                  <a:rPr kumimoji="1" lang="en-US" altLang="zh-CN" sz="2800" b="1" dirty="0" smtClean="0">
                    <a:sym typeface="Symbol" panose="05050102010706020507" pitchFamily="18" charset="2"/>
                  </a:rPr>
                  <a:t>, </a:t>
                </a:r>
                <a:r>
                  <a:rPr kumimoji="1" lang="zh-CN" altLang="en-US" sz="2800" b="1" dirty="0">
                    <a:sym typeface="Symbol" panose="05050102010706020507" pitchFamily="18" charset="2"/>
                  </a:rPr>
                  <a:t>作</a:t>
                </a:r>
                <a:r>
                  <a:rPr kumimoji="1" lang="zh-CN" altLang="en-US" sz="2800" b="1" dirty="0" smtClean="0">
                    <a:sym typeface="Symbol" panose="05050102010706020507" pitchFamily="18" charset="2"/>
                  </a:rPr>
                  <a:t>乘积</a:t>
                </a:r>
                <a:r>
                  <a:rPr kumimoji="1" lang="en-US" altLang="zh-CN" sz="2800" b="1" dirty="0" smtClean="0">
                    <a:sym typeface="Symbol" panose="05050102010706020507" pitchFamily="18" charset="2"/>
                  </a:rPr>
                  <a:t>, </a:t>
                </a:r>
                <a:r>
                  <a:rPr kumimoji="1" lang="zh-CN" altLang="en-US" sz="2800" b="1" dirty="0" smtClean="0">
                    <a:sym typeface="Symbol" panose="05050102010706020507" pitchFamily="18" charset="2"/>
                  </a:rPr>
                  <a:t>求和</a:t>
                </a:r>
                <a:r>
                  <a:rPr kumimoji="1" lang="en-US" altLang="zh-CN" sz="2800" b="1" dirty="0" smtClean="0">
                    <a:sym typeface="Symbol" panose="05050102010706020507" pitchFamily="18" charset="2"/>
                  </a:rPr>
                  <a:t>, </a:t>
                </a:r>
                <a:r>
                  <a:rPr kumimoji="1" lang="zh-CN" altLang="en-US" sz="2800" b="1" dirty="0" smtClean="0">
                    <a:sym typeface="Symbol" panose="05050102010706020507" pitchFamily="18" charset="2"/>
                  </a:rPr>
                  <a:t>取</a:t>
                </a:r>
                <a:r>
                  <a:rPr kumimoji="1" lang="zh-CN" altLang="en-US" sz="2800" b="1" dirty="0">
                    <a:sym typeface="Symbol" panose="05050102010706020507" pitchFamily="18" charset="2"/>
                  </a:rPr>
                  <a:t>极限</a:t>
                </a:r>
              </a:p>
            </p:txBody>
          </p:sp>
        </mc:Choice>
        <mc:Fallback xmlns="">
          <p:sp>
            <p:nvSpPr>
              <p:cNvPr id="615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1358900"/>
                <a:ext cx="8893175" cy="523220"/>
              </a:xfrm>
              <a:prstGeom prst="rect">
                <a:avLst/>
              </a:prstGeom>
              <a:blipFill>
                <a:blip r:embed="rId4"/>
                <a:stretch>
                  <a:fillRect l="-1371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1835150" y="1733550"/>
          <a:ext cx="4897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公式" r:id="rId5" imgW="1993680" imgH="482400" progId="Equation.3">
                  <p:embed/>
                </p:oleObj>
              </mc:Choice>
              <mc:Fallback>
                <p:oleObj name="公式" r:id="rId5" imgW="1993680" imgH="48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33550"/>
                        <a:ext cx="48974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7" name="Group 23"/>
          <p:cNvGrpSpPr>
            <a:grpSpLocks/>
          </p:cNvGrpSpPr>
          <p:nvPr/>
        </p:nvGrpSpPr>
        <p:grpSpPr bwMode="auto">
          <a:xfrm>
            <a:off x="107950" y="2974976"/>
            <a:ext cx="9036050" cy="2668588"/>
            <a:chOff x="68" y="1682"/>
            <a:chExt cx="5692" cy="1681"/>
          </a:xfrm>
        </p:grpSpPr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91" y="1682"/>
              <a:ext cx="45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宋体" panose="02010600030101010101" pitchFamily="2" charset="-122"/>
                </a:rPr>
                <a:t>2.</a:t>
              </a:r>
              <a:r>
                <a:rPr kumimoji="1"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达布</a:t>
              </a:r>
              <a:r>
                <a:rPr kumimoji="1" lang="en-US" altLang="zh-CN" sz="2800" b="1">
                  <a:latin typeface="宋体" panose="02010600030101010101" pitchFamily="2" charset="-122"/>
                </a:rPr>
                <a:t>(</a:t>
              </a:r>
              <a:r>
                <a:rPr kumimoji="1" lang="en-US" altLang="zh-CN" sz="2800" b="1"/>
                <a:t>Darbour</a:t>
              </a:r>
              <a:r>
                <a:rPr kumimoji="1" lang="en-US" altLang="zh-CN" sz="2800" b="1">
                  <a:latin typeface="宋体" panose="02010600030101010101" pitchFamily="2" charset="-122"/>
                </a:rPr>
                <a:t>)</a:t>
              </a:r>
              <a:r>
                <a:rPr kumimoji="1"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大和与达布小和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8" y="1954"/>
                  <a:ext cx="569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800" b="1" dirty="0" smtClean="0">
                      <a:sym typeface="Symbol" panose="05050102010706020507" pitchFamily="18" charset="2"/>
                    </a:rPr>
                    <a:t>     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kumimoji="1" lang="en-US" altLang="zh-CN" sz="28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8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kumimoji="1" lang="en-US" altLang="zh-CN" sz="2800" b="1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𝒊</m:t>
                      </m:r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𝟏</m:t>
                      </m:r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𝟐</m:t>
                      </m:r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,..</m:t>
                      </m:r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𝒏</m:t>
                      </m:r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a14:m>
                  <a:r>
                    <a:rPr kumimoji="1" lang="zh-CN" altLang="en-US" sz="2800" b="1" dirty="0">
                      <a:sym typeface="Symbol" panose="05050102010706020507" pitchFamily="18" charset="2"/>
                    </a:rPr>
                    <a:t>为区间</a:t>
                  </a:r>
                  <a14:m>
                    <m:oMath xmlns:m="http://schemas.openxmlformats.org/officeDocument/2006/math"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[</m:t>
                      </m:r>
                      <m:r>
                        <a:rPr kumimoji="1" lang="en-US" altLang="zh-CN" sz="2800" b="1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𝒂</m:t>
                      </m:r>
                      <m:r>
                        <a:rPr kumimoji="1" lang="en-US" altLang="zh-CN" sz="2800" b="1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kumimoji="1" lang="en-US" altLang="zh-CN" sz="2800" b="1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𝒃</m:t>
                      </m:r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]</m:t>
                      </m:r>
                    </m:oMath>
                  </a14:m>
                  <a:r>
                    <a:rPr kumimoji="1" lang="zh-CN" altLang="en-US" sz="2800" b="1" dirty="0">
                      <a:sym typeface="Symbol" panose="05050102010706020507" pitchFamily="18" charset="2"/>
                    </a:rPr>
                    <a:t>的任一分点组</a:t>
                  </a:r>
                  <a:r>
                    <a:rPr kumimoji="1" lang="en-US" altLang="zh-CN" sz="2800" b="1" dirty="0">
                      <a:sym typeface="Symbol" panose="05050102010706020507" pitchFamily="18" charset="2"/>
                    </a:rPr>
                    <a:t>, </a:t>
                  </a:r>
                  <a:r>
                    <a:rPr kumimoji="1" lang="zh-CN" altLang="en-US" sz="2800" b="1" dirty="0">
                      <a:sym typeface="Symbol" panose="05050102010706020507" pitchFamily="18" charset="2"/>
                    </a:rPr>
                    <a:t>记</a:t>
                  </a:r>
                  <a:r>
                    <a:rPr kumimoji="1" lang="en-US" altLang="zh-CN" sz="2800" b="1" baseline="-25000" dirty="0">
                      <a:sym typeface="Symbol" panose="05050102010706020507" pitchFamily="18" charset="2"/>
                    </a:rPr>
                    <a:t> </a:t>
                  </a:r>
                  <a:r>
                    <a:rPr kumimoji="1" lang="en-US" altLang="zh-CN" sz="2800" b="1" dirty="0">
                      <a:sym typeface="Symbol" panose="05050102010706020507" pitchFamily="18" charset="2"/>
                    </a:rPr>
                    <a:t>:</a:t>
                  </a:r>
                  <a:r>
                    <a:rPr kumimoji="1" lang="zh-CN" altLang="en-US" sz="2800" b="1" dirty="0">
                      <a:sym typeface="Symbol" panose="05050102010706020507" pitchFamily="18" charset="2"/>
                    </a:rPr>
                    <a:t> </a:t>
                  </a:r>
                  <a:endParaRPr kumimoji="1" lang="en-US" altLang="zh-CN" sz="2800" b="1" dirty="0"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615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" y="1954"/>
                  <a:ext cx="5692" cy="327"/>
                </a:xfrm>
                <a:prstGeom prst="rect">
                  <a:avLst/>
                </a:prstGeom>
                <a:blipFill>
                  <a:blip r:embed="rId7"/>
                  <a:stretch>
                    <a:fillRect t="-16471" b="-3411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2" y="2716"/>
                  <a:ext cx="4695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kumimoji="1" lang="zh-CN" altLang="en-US" sz="2800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</m:t>
                      </m:r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kumimoji="1" lang="en-US" altLang="zh-CN" sz="2800" b="1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𝑴</m:t>
                      </m:r>
                      <m:r>
                        <a:rPr kumimoji="1" lang="en-US" altLang="zh-CN" sz="2800" b="1" i="1" baseline="-25000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𝒊</m:t>
                      </m:r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𝒎𝒊</m:t>
                      </m:r>
                    </m:oMath>
                  </a14:m>
                  <a:r>
                    <a:rPr kumimoji="1" lang="zh-CN" altLang="en-US" sz="2800" b="1" dirty="0">
                      <a:sym typeface="Symbol" panose="05050102010706020507" pitchFamily="18" charset="2"/>
                    </a:rPr>
                    <a:t>称为</a:t>
                  </a:r>
                  <a14:m>
                    <m:oMath xmlns:m="http://schemas.openxmlformats.org/officeDocument/2006/math"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𝒇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𝒙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a14:m>
                  <a:r>
                    <a:rPr kumimoji="1" lang="zh-CN" altLang="en-US" sz="2800" b="1" dirty="0">
                      <a:sym typeface="Symbol" panose="05050102010706020507" pitchFamily="18" charset="2"/>
                    </a:rPr>
                    <a:t>在</a:t>
                  </a:r>
                  <a14:m>
                    <m:oMath xmlns:m="http://schemas.openxmlformats.org/officeDocument/2006/math"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28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kumimoji="1" lang="en-US" altLang="zh-CN" sz="28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8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𝒊</m:t>
                          </m:r>
                          <m:r>
                            <a:rPr kumimoji="1" lang="en-US" altLang="zh-CN" sz="28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kumimoji="1" lang="en-US" altLang="zh-CN" sz="28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𝒙𝒊</m:t>
                      </m:r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]</m:t>
                      </m:r>
                    </m:oMath>
                  </a14:m>
                  <a:r>
                    <a:rPr kumimoji="1" lang="zh-CN" altLang="en-US" sz="2800" b="1" dirty="0">
                      <a:sym typeface="Symbol" panose="05050102010706020507" pitchFamily="18" charset="2"/>
                    </a:rPr>
                    <a:t>上的</a:t>
                  </a:r>
                  <a:r>
                    <a:rPr kumimoji="1" lang="zh-CN" altLang="en-US" sz="2800" b="1" u="sng" dirty="0">
                      <a:sym typeface="Symbol" panose="05050102010706020507" pitchFamily="18" charset="2"/>
                    </a:rPr>
                    <a:t>振幅</a:t>
                  </a:r>
                </a:p>
              </p:txBody>
            </p:sp>
          </mc:Choice>
          <mc:Fallback xmlns="">
            <p:sp>
              <p:nvSpPr>
                <p:cNvPr id="6156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2" y="2716"/>
                  <a:ext cx="4695" cy="330"/>
                </a:xfrm>
                <a:prstGeom prst="rect">
                  <a:avLst/>
                </a:prstGeom>
                <a:blipFill>
                  <a:blip r:embed="rId8"/>
                  <a:stretch>
                    <a:fillRect t="-15116" b="-2790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00" y="3033"/>
                  <a:ext cx="2615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𝑺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=</m:t>
                      </m:r>
                      <m:r>
                        <a:rPr kumimoji="1" lang="en-US" altLang="zh-CN" b="1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𝑴</m:t>
                      </m:r>
                      <m:r>
                        <a:rPr kumimoji="1" lang="en-US" altLang="zh-CN" b="1" i="1" baseline="-25000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𝒊</m:t>
                      </m:r>
                      <m:r>
                        <a:rPr kumimoji="1" lang="en-US" altLang="zh-CN" b="1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</m:t>
                      </m:r>
                      <m:r>
                        <a:rPr kumimoji="1" lang="en-US" altLang="zh-CN" b="1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𝒙𝒊</m:t>
                      </m:r>
                    </m:oMath>
                  </a14:m>
                  <a:r>
                    <a:rPr kumimoji="1" lang="zh-CN" altLang="en-US" sz="2800" b="1" dirty="0"/>
                    <a:t>为</a:t>
                  </a:r>
                  <a14:m>
                    <m:oMath xmlns:m="http://schemas.openxmlformats.org/officeDocument/2006/math"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zh-CN" altLang="en-US" sz="2800" b="1" dirty="0"/>
                    <a:t>的</a:t>
                  </a:r>
                  <a:r>
                    <a:rPr kumimoji="1" lang="en-US" altLang="zh-CN" sz="2800" b="1" u="sng" dirty="0"/>
                    <a:t>D</a:t>
                  </a:r>
                  <a:r>
                    <a:rPr kumimoji="1" lang="zh-CN" altLang="en-US" sz="2800" b="1" u="sng" dirty="0"/>
                    <a:t>大和</a:t>
                  </a:r>
                </a:p>
              </p:txBody>
            </p:sp>
          </mc:Choice>
          <mc:Fallback xmlns="">
            <p:sp>
              <p:nvSpPr>
                <p:cNvPr id="6157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0" y="3033"/>
                  <a:ext cx="2615" cy="330"/>
                </a:xfrm>
                <a:prstGeom prst="rect">
                  <a:avLst/>
                </a:prstGeom>
                <a:blipFill>
                  <a:blip r:embed="rId9"/>
                  <a:stretch>
                    <a:fillRect t="-16279" r="-2349" b="-325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016" y="3033"/>
                  <a:ext cx="2605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=</m:t>
                      </m:r>
                      <m:r>
                        <a:rPr kumimoji="1" lang="en-US" altLang="zh-CN" b="1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𝒎</m:t>
                      </m:r>
                      <m:r>
                        <a:rPr kumimoji="1" lang="en-US" altLang="zh-CN" b="1" i="1" baseline="-25000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𝒊</m:t>
                      </m:r>
                      <m:r>
                        <a:rPr kumimoji="1" lang="en-US" altLang="zh-CN" b="1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</m:t>
                      </m:r>
                      <m:r>
                        <a:rPr kumimoji="1" lang="en-US" altLang="zh-CN" b="1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𝒙𝒊</m:t>
                      </m:r>
                    </m:oMath>
                  </a14:m>
                  <a:r>
                    <a:rPr kumimoji="1" lang="zh-CN" altLang="en-US" sz="2800" b="1" dirty="0"/>
                    <a:t>为</a:t>
                  </a:r>
                  <a14:m>
                    <m:oMath xmlns:m="http://schemas.openxmlformats.org/officeDocument/2006/math"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zh-CN" altLang="en-US" sz="2800" b="1" dirty="0"/>
                    <a:t>的</a:t>
                  </a:r>
                  <a:r>
                    <a:rPr kumimoji="1" lang="en-US" altLang="zh-CN" sz="2800" b="1" u="sng" dirty="0"/>
                    <a:t>D</a:t>
                  </a:r>
                  <a:r>
                    <a:rPr kumimoji="1" lang="zh-CN" altLang="en-US" sz="2800" b="1" u="sng" dirty="0"/>
                    <a:t>小和</a:t>
                  </a:r>
                </a:p>
              </p:txBody>
            </p:sp>
          </mc:Choice>
          <mc:Fallback xmlns="">
            <p:sp>
              <p:nvSpPr>
                <p:cNvPr id="6161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3033"/>
                  <a:ext cx="2605" cy="330"/>
                </a:xfrm>
                <a:prstGeom prst="rect">
                  <a:avLst/>
                </a:prstGeom>
                <a:blipFill>
                  <a:blip r:embed="rId10"/>
                  <a:stretch>
                    <a:fillRect t="-16279" r="-2209" b="-325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162" name="Object 18"/>
                <p:cNvGraphicFramePr>
                  <a:graphicFrameLocks noChangeAspect="1"/>
                </p:cNvGraphicFramePr>
                <p:nvPr/>
              </p:nvGraphicFramePr>
              <p:xfrm>
                <a:off x="1202" y="2271"/>
                <a:ext cx="4218" cy="52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225" name="公式" r:id="rId11" imgW="2374560" imgH="330120" progId="Equation.3">
                        <p:embed/>
                      </p:oleObj>
                    </mc:Choice>
                    <mc:Fallback>
                      <p:oleObj name="公式" r:id="rId11" imgW="2374560" imgH="330120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2" y="2271"/>
                              <a:ext cx="4218" cy="52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162" name="Object 18"/>
                <p:cNvGraphicFramePr>
                  <a:graphicFrameLocks noChangeAspect="1"/>
                </p:cNvGraphicFramePr>
                <p:nvPr/>
              </p:nvGraphicFramePr>
              <p:xfrm>
                <a:off x="1202" y="2271"/>
                <a:ext cx="4218" cy="52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175" name="公式" r:id="rId13" imgW="2374560" imgH="330120" progId="Equation.3">
                        <p:embed/>
                      </p:oleObj>
                    </mc:Choice>
                    <mc:Fallback>
                      <p:oleObj name="公式" r:id="rId13" imgW="2374560" imgH="330120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2" y="2271"/>
                              <a:ext cx="4218" cy="52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Text Box 5"/>
              <p:cNvSpPr txBox="1">
                <a:spLocks noChangeArrowheads="1"/>
              </p:cNvSpPr>
              <p:nvPr/>
            </p:nvSpPr>
            <p:spPr bwMode="auto">
              <a:xfrm>
                <a:off x="0" y="404664"/>
                <a:ext cx="9058275" cy="6037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/>
                  <a:t>证明：显然，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是</a:t>
                </a:r>
                <a:r>
                  <a:rPr lang="en-US" altLang="zh-CN" sz="2800" b="1" i="1" dirty="0"/>
                  <a:t>E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上的</a:t>
                </a:r>
                <a:r>
                  <a:rPr lang="zh-CN" altLang="en-US" sz="2800" b="1" dirty="0" smtClean="0">
                    <a:latin typeface="宋体" panose="02010600030101010101" pitchFamily="2" charset="-122"/>
                  </a:rPr>
                  <a:t>可</a:t>
                </a:r>
                <a:r>
                  <a:rPr lang="zh-CN" altLang="en-US" sz="2800" b="1" dirty="0" smtClean="0">
                    <a:sym typeface="Symbol" panose="05050102010706020507" pitchFamily="18" charset="2"/>
                  </a:rPr>
                  <a:t>测</a:t>
                </a:r>
                <a:r>
                  <a:rPr lang="zh-CN" altLang="en-US" sz="2800" b="1" dirty="0" smtClean="0">
                    <a:latin typeface="宋体" panose="02010600030101010101" pitchFamily="2" charset="-122"/>
                  </a:rPr>
                  <a:t>函数，且由</a:t>
                </a:r>
                <a:endParaRPr lang="en-US" altLang="zh-CN" sz="2800" b="1" dirty="0" smtClean="0">
                  <a:latin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800" b="1" dirty="0" smtClean="0">
                    <a:latin typeface="宋体" panose="02010600030101010101" pitchFamily="2" charset="-122"/>
                  </a:rPr>
                  <a:t>可知</a:t>
                </a:r>
                <a:endParaRPr lang="en-US" altLang="zh-CN" sz="2800" b="1" dirty="0" smtClean="0">
                  <a:latin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800" b="1" dirty="0" smtClean="0">
                    <a:latin typeface="宋体" panose="02010600030101010101" pitchFamily="2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 smtClean="0">
                    <a:latin typeface="宋体" panose="02010600030101010101" pitchFamily="2" charset="-122"/>
                  </a:rPr>
                  <a:t>也是</a:t>
                </a:r>
                <a:r>
                  <a:rPr lang="en-US" altLang="zh-CN" sz="2800" b="1" i="1" dirty="0" smtClean="0"/>
                  <a:t>E</a:t>
                </a:r>
                <a:r>
                  <a:rPr lang="zh-CN" altLang="en-US" sz="2800" b="1" dirty="0" smtClean="0"/>
                  <a:t>上</a:t>
                </a:r>
                <a:r>
                  <a:rPr lang="zh-CN" altLang="en-US" sz="2800" b="1" dirty="0" smtClean="0">
                    <a:latin typeface="宋体" panose="02010600030101010101" pitchFamily="2" charset="-122"/>
                  </a:rPr>
                  <a:t>的可积函数。构造函数列</a:t>
                </a:r>
                <a:endParaRPr lang="en-US" altLang="zh-CN" sz="2800" b="1" dirty="0" smtClean="0">
                  <a:latin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=1,2,...</m:t>
                      </m:r>
                    </m:oMath>
                  </m:oMathPara>
                </a14:m>
                <a:endParaRPr lang="en-US" altLang="zh-CN" sz="2800" b="1" dirty="0" smtClean="0"/>
              </a:p>
              <a:p>
                <a:r>
                  <a:rPr lang="zh-CN" altLang="en-US" sz="2800" b="1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b="1" dirty="0" smtClean="0"/>
                  <a:t>可积且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=1,2,...</m:t>
                          </m:r>
                        </m:e>
                      </m:d>
                    </m:oMath>
                  </m:oMathPara>
                </a14:m>
                <a:endParaRPr lang="en-US" altLang="zh-CN" sz="2800" b="1" dirty="0"/>
              </a:p>
              <a:p>
                <a:r>
                  <a:rPr lang="zh-CN" altLang="en-US" sz="2800" b="1" dirty="0" smtClean="0">
                    <a:latin typeface="宋体" panose="02010600030101010101" pitchFamily="2" charset="-122"/>
                  </a:rPr>
                  <a:t>根据</a:t>
                </a:r>
                <a:r>
                  <a:rPr lang="en-US" altLang="zh-CN" sz="2800" b="1" dirty="0" smtClean="0">
                    <a:latin typeface="宋体" panose="02010600030101010101" pitchFamily="2" charset="-122"/>
                  </a:rPr>
                  <a:t>Fatou</a:t>
                </a:r>
                <a:r>
                  <a:rPr lang="zh-CN" altLang="en-US" sz="2800" b="1" dirty="0" smtClean="0">
                    <a:latin typeface="宋体" panose="02010600030101010101" pitchFamily="2" charset="-122"/>
                  </a:rPr>
                  <a:t>引理</a:t>
                </a:r>
                <a:r>
                  <a:rPr lang="en-US" altLang="zh-CN" sz="2800" b="1" dirty="0" smtClean="0">
                    <a:latin typeface="宋体" panose="02010600030101010101" pitchFamily="2" charset="-122"/>
                  </a:rPr>
                  <a:t>,</a:t>
                </a:r>
                <a:r>
                  <a:rPr lang="zh-CN" altLang="en-US" sz="2800" b="1" dirty="0" smtClean="0">
                    <a:latin typeface="宋体" panose="02010600030101010101" pitchFamily="2" charset="-122"/>
                  </a:rPr>
                  <a:t>有</a:t>
                </a:r>
                <a:endParaRPr lang="en-US" altLang="zh-CN" sz="2800" b="1" dirty="0" smtClean="0">
                  <a:latin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acc>
                            <m:accPr>
                              <m:chr m:val="̲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</m:acc>
                        </m:e>
                        <m:li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en-US" altLang="zh-CN" sz="2800" b="1" dirty="0" smtClean="0">
                  <a:latin typeface="宋体" panose="02010600030101010101" pitchFamily="2" charset="-122"/>
                  <a:sym typeface="Symbol" panose="05050102010706020507" pitchFamily="18" charset="2"/>
                </a:endParaRPr>
              </a:p>
              <a:p>
                <a:r>
                  <a:rPr lang="zh-CN" altLang="en-US" sz="2800" b="1" dirty="0" smtClean="0">
                    <a:latin typeface="宋体" panose="02010600030101010101" pitchFamily="2" charset="-122"/>
                    <a:sym typeface="Symbol" panose="05050102010706020507" pitchFamily="18" charset="2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b="1" dirty="0" smtClean="0">
                    <a:latin typeface="宋体" panose="02010600030101010101" pitchFamily="2" charset="-122"/>
                    <a:sym typeface="Symbol" panose="05050102010706020507" pitchFamily="18" charset="2"/>
                  </a:rPr>
                  <a:t>及每一个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b="1" dirty="0" smtClean="0">
                    <a:latin typeface="宋体" panose="02010600030101010101" pitchFamily="2" charset="-122"/>
                    <a:sym typeface="Symbol" panose="05050102010706020507" pitchFamily="18" charset="2"/>
                  </a:rPr>
                  <a:t>都可积，可得</a:t>
                </a:r>
                <a:endParaRPr lang="zh-CN" altLang="en-US" sz="2800" b="1" dirty="0">
                  <a:latin typeface="宋体" panose="02010600030101010101" pitchFamily="2" charset="-122"/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en-US" sz="2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5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zh-CN" altLang="en-US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5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  <m:r>
                      <a:rPr lang="en-US" altLang="zh-CN" sz="2500" b="1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en-US" sz="2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5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5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5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zh-CN" altLang="en-US" sz="25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50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5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5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zh-CN" altLang="en-US" sz="25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  <m:r>
                      <a:rPr lang="zh-CN" altLang="en-US" sz="25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sz="25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en-US" sz="2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5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zh-CN" altLang="en-US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5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  <m:r>
                      <a:rPr lang="en-US" altLang="zh-CN" sz="2500" b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limLow>
                          <m:limLow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5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 sz="2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50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e>
                    </m:acc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en-US" sz="2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5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5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5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</m:oMath>
                </a14:m>
                <a:endParaRPr lang="en-US" altLang="zh-CN" sz="2500" b="1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34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04664"/>
                <a:ext cx="9058275" cy="6037358"/>
              </a:xfrm>
              <a:prstGeom prst="rect">
                <a:avLst/>
              </a:prstGeom>
              <a:blipFill>
                <a:blip r:embed="rId4"/>
                <a:stretch>
                  <a:fillRect l="-1346" t="-13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244725" y="1974850"/>
          <a:ext cx="2698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9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1974850"/>
                        <a:ext cx="2698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6637338" y="2678113"/>
          <a:ext cx="2746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1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2678113"/>
                        <a:ext cx="2746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4921250" y="4483100"/>
          <a:ext cx="2841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1"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143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4483100"/>
                        <a:ext cx="28416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5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Text Box 5"/>
              <p:cNvSpPr txBox="1">
                <a:spLocks noChangeArrowheads="1"/>
              </p:cNvSpPr>
              <p:nvPr/>
            </p:nvSpPr>
            <p:spPr bwMode="auto">
              <a:xfrm>
                <a:off x="85725" y="152189"/>
                <a:ext cx="9058275" cy="6373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/>
                  <a:t>消去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  <m:r>
                      <a:rPr lang="zh-CN" alt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b="1" dirty="0" smtClean="0"/>
                  <a:t>，移项</a:t>
                </a:r>
                <a:endParaRPr lang="en-US" altLang="zh-CN" sz="28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e>
                      </m:acc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</m:oMath>
                  </m:oMathPara>
                </a14:m>
                <a:endParaRPr lang="en-US" altLang="zh-CN" sz="2800" b="1" dirty="0" smtClean="0"/>
              </a:p>
              <a:p>
                <a:r>
                  <a:rPr lang="zh-CN" altLang="en-US" sz="2800" b="1" dirty="0" smtClean="0"/>
                  <a:t>注意到</a:t>
                </a:r>
                <a:endParaRPr lang="en-US" altLang="zh-CN" sz="28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/>
              </a:p>
              <a:p>
                <a:r>
                  <a:rPr lang="zh-CN" altLang="en-US" sz="2800" b="1" dirty="0"/>
                  <a:t>可知</a:t>
                </a:r>
                <a:endParaRPr lang="en-US" altLang="zh-CN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e>
                      </m:acc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b="1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800" b="1" dirty="0" smtClean="0">
                    <a:latin typeface="宋体" panose="02010600030101010101" pitchFamily="2" charset="-122"/>
                  </a:rPr>
                  <a:t>最后由不等式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=1,2,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endParaRPr lang="en-US" altLang="zh-CN" sz="2800" b="1" dirty="0" smtClean="0">
                  <a:latin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subSup"/>
                              <m:grow m:val="on"/>
                              <m:supHide m:val="on"/>
                              <m:ctrlPr>
                                <a:rPr lang="zh-CN" altLang="en-US" sz="2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sz="2500" i="1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e>
                          </m:nary>
                          <m:r>
                            <a:rPr lang="en-US" altLang="zh-CN" sz="25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subSup"/>
                              <m:grow m:val="on"/>
                              <m:supHide m:val="on"/>
                              <m:ctrlPr>
                                <a:rPr lang="zh-CN" altLang="en-US" sz="2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en-US" altLang="zh-CN" sz="2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sz="2500" i="1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e>
                          </m:nary>
                        </m:e>
                      </m:d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subSup"/>
                              <m:grow m:val="on"/>
                              <m:supHide m:val="on"/>
                              <m:ctrlPr>
                                <a:rPr lang="zh-CN" altLang="en-US" sz="2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5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5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zh-CN" altLang="en-US" sz="2500" i="1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e>
                          </m:nary>
                        </m:e>
                      </m:d>
                      <m:r>
                        <a:rPr lang="zh-CN" altLang="en-US" sz="250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5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5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500" i="1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</m:oMath>
                  </m:oMathPara>
                </a14:m>
                <a:endParaRPr lang="en-US" altLang="zh-CN" sz="2500" b="1" dirty="0"/>
              </a:p>
              <a:p>
                <a:r>
                  <a:rPr lang="zh-CN" altLang="en-US" sz="2800" b="1" dirty="0" smtClean="0">
                    <a:latin typeface="宋体" panose="02010600030101010101" pitchFamily="2" charset="-122"/>
                  </a:rPr>
                  <a:t>有</a:t>
                </a:r>
                <a:endParaRPr lang="en-US" altLang="zh-CN" sz="2800" b="1" dirty="0" smtClean="0">
                  <a:latin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𝑑𝑚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e>
                      </m:nary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</m:oMath>
                  </m:oMathPara>
                </a14:m>
                <a:endParaRPr lang="en-US" altLang="zh-CN" sz="2800" b="1" dirty="0" smtClean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34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25" y="152189"/>
                <a:ext cx="9058275" cy="6373155"/>
              </a:xfrm>
              <a:prstGeom prst="rect">
                <a:avLst/>
              </a:prstGeom>
              <a:blipFill>
                <a:blip r:embed="rId4"/>
                <a:stretch>
                  <a:fillRect l="-1346" t="-12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244725" y="1974850"/>
          <a:ext cx="2698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1974850"/>
                        <a:ext cx="2698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6637338" y="2678113"/>
          <a:ext cx="2746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1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2678113"/>
                        <a:ext cx="2746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4921250" y="4483100"/>
          <a:ext cx="2841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143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4483100"/>
                        <a:ext cx="28416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3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02" name="Text Box 2"/>
              <p:cNvSpPr txBox="1">
                <a:spLocks noChangeArrowheads="1"/>
              </p:cNvSpPr>
              <p:nvPr/>
            </p:nvSpPr>
            <p:spPr bwMode="auto">
              <a:xfrm>
                <a:off x="127000" y="609600"/>
                <a:ext cx="8864600" cy="946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推论</a:t>
                </a:r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 (</a:t>
                </a:r>
                <a:r>
                  <a:rPr lang="zh-CN" altLang="en-US" sz="2800" b="1" dirty="0">
                    <a:ea typeface="黑体" panose="02010609060101010101" pitchFamily="49" charset="-122"/>
                  </a:rPr>
                  <a:t>勒贝格有界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收敛定理</a:t>
                </a:r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 </a:t>
                </a:r>
                <a:r>
                  <a:rPr lang="zh-CN" altLang="en-US" sz="2800" b="1" dirty="0"/>
                  <a:t>设</a:t>
                </a:r>
                <a:r>
                  <a:rPr lang="en-US" altLang="zh-CN" sz="2800" b="1" i="1" dirty="0"/>
                  <a:t>m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E</a:t>
                </a:r>
                <a:r>
                  <a:rPr lang="en-US" altLang="zh-CN" sz="2800" b="1" dirty="0"/>
                  <a:t>)</a:t>
                </a:r>
                <a:r>
                  <a:rPr lang="en-US" altLang="zh-CN" sz="2800" b="1" i="1" dirty="0">
                    <a:sym typeface="Symbol" panose="05050102010706020507" pitchFamily="18" charset="2"/>
                  </a:rPr>
                  <a:t> &lt;+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 </a:t>
                </a:r>
                <a:r>
                  <a:rPr lang="zh-CN" altLang="en-US" sz="2800" b="1" i="1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b="1" dirty="0"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b="1" dirty="0"/>
                  <a:t>)}</a:t>
                </a:r>
                <a:r>
                  <a:rPr lang="zh-CN" altLang="en-US" sz="2800" b="1" dirty="0"/>
                  <a:t>是</a:t>
                </a:r>
                <a:r>
                  <a:rPr lang="en-US" altLang="zh-CN" sz="2800" b="1" i="1" dirty="0"/>
                  <a:t>E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上的可</a:t>
                </a:r>
                <a:r>
                  <a:rPr lang="zh-CN" altLang="en-US" sz="2800" b="1" dirty="0">
                    <a:sym typeface="Symbol" panose="05050102010706020507" pitchFamily="18" charset="2"/>
                  </a:rPr>
                  <a:t>测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函数</a:t>
                </a:r>
                <a:r>
                  <a:rPr kumimoji="1" lang="zh-CN" altLang="en-US" sz="2800" b="1" dirty="0"/>
                  <a:t>列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，如果</a:t>
                </a:r>
                <a:r>
                  <a:rPr lang="en-US" altLang="zh-CN" sz="2800" b="1" i="1" dirty="0"/>
                  <a:t>E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上满足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5120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00" y="609600"/>
                <a:ext cx="8864600" cy="946150"/>
              </a:xfrm>
              <a:prstGeom prst="rect">
                <a:avLst/>
              </a:prstGeom>
              <a:blipFill>
                <a:blip r:embed="rId3"/>
                <a:stretch>
                  <a:fillRect l="-1444" t="-8387" b="-187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708025" y="1676400"/>
          <a:ext cx="32004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0" name="公式" r:id="rId4" imgW="1358640" imgH="279360" progId="Equation.3">
                  <p:embed/>
                </p:oleObj>
              </mc:Choice>
              <mc:Fallback>
                <p:oleObj name="公式" r:id="rId4" imgW="135864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676400"/>
                        <a:ext cx="32004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3476625" y="2365375"/>
          <a:ext cx="39751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1" name="公式" r:id="rId6" imgW="1688760" imgH="253800" progId="Equation.3">
                  <p:embed/>
                </p:oleObj>
              </mc:Choice>
              <mc:Fallback>
                <p:oleObj name="公式" r:id="rId6" imgW="16887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2365375"/>
                        <a:ext cx="39751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07950" y="1676400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(1)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07950" y="2384425"/>
            <a:ext cx="3325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(2) </a:t>
            </a:r>
            <a:r>
              <a:rPr lang="zh-CN" altLang="en-US" sz="2800" b="1"/>
              <a:t>存在常数</a:t>
            </a:r>
            <a:r>
              <a:rPr lang="en-US" altLang="zh-CN" sz="2800" b="1" i="1"/>
              <a:t>M</a:t>
            </a:r>
            <a:r>
              <a:rPr lang="en-US" altLang="zh-CN" sz="2800" b="1"/>
              <a:t>, </a:t>
            </a:r>
            <a:r>
              <a:rPr lang="zh-CN" altLang="en-US" sz="2800" b="1"/>
              <a:t>使得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34925" y="3105150"/>
            <a:ext cx="3946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则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在</a:t>
            </a:r>
            <a:r>
              <a:rPr lang="en-US" altLang="zh-CN" sz="2800" b="1" i="1"/>
              <a:t>E</a:t>
            </a:r>
            <a:r>
              <a:rPr lang="zh-CN" altLang="en-US" sz="2800" b="1">
                <a:latin typeface="宋体" panose="02010600030101010101" pitchFamily="2" charset="-122"/>
              </a:rPr>
              <a:t>上</a:t>
            </a:r>
            <a:r>
              <a:rPr lang="en-US" altLang="zh-CN" sz="2800" b="1" i="1"/>
              <a:t>L</a:t>
            </a:r>
            <a:r>
              <a:rPr lang="zh-CN" altLang="en-US" sz="2800" b="1">
                <a:latin typeface="宋体" panose="02010600030101010101" pitchFamily="2" charset="-122"/>
              </a:rPr>
              <a:t>可积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且</a:t>
            </a:r>
            <a:endParaRPr lang="zh-CN" altLang="en-US" sz="2800" b="1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3348038" y="3048000"/>
          <a:ext cx="415131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2" name="公式" r:id="rId8" imgW="1676160" imgH="304560" progId="Equation.3">
                  <p:embed/>
                </p:oleObj>
              </mc:Choice>
              <mc:Fallback>
                <p:oleObj name="公式" r:id="rId8" imgW="167616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048000"/>
                        <a:ext cx="415131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5257800" y="4038600"/>
            <a:ext cx="3200400" cy="466725"/>
          </a:xfrm>
          <a:prstGeom prst="rect">
            <a:avLst/>
          </a:prstGeom>
          <a:solidFill>
            <a:srgbClr val="E9FFFF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b="1" dirty="0" smtClean="0">
                <a:ea typeface="华文新魏" panose="02010800040101010101" pitchFamily="2" charset="-122"/>
              </a:rPr>
              <a:t>9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中取</a:t>
            </a:r>
            <a:r>
              <a:rPr lang="en-US" altLang="zh-CN" b="1" i="1" dirty="0" smtClean="0">
                <a:ea typeface="华文新魏" panose="02010800040101010101" pitchFamily="2" charset="-122"/>
              </a:rPr>
              <a:t>F</a:t>
            </a:r>
            <a:r>
              <a:rPr lang="en-US" altLang="zh-CN" b="1" dirty="0" smtClean="0">
                <a:ea typeface="华文新魏" panose="02010800040101010101" pitchFamily="2" charset="-122"/>
              </a:rPr>
              <a:t>(</a:t>
            </a:r>
            <a:r>
              <a:rPr lang="en-US" altLang="zh-CN" b="1" i="1" dirty="0" smtClean="0">
                <a:ea typeface="华文新魏" panose="02010800040101010101" pitchFamily="2" charset="-122"/>
              </a:rPr>
              <a:t>x</a:t>
            </a:r>
            <a:r>
              <a:rPr lang="en-US" altLang="zh-CN" b="1" dirty="0">
                <a:ea typeface="华文新魏" panose="02010800040101010101" pitchFamily="2" charset="-122"/>
              </a:rPr>
              <a:t>)=</a:t>
            </a:r>
            <a:r>
              <a:rPr lang="en-US" altLang="zh-CN" b="1" i="1" dirty="0">
                <a:ea typeface="华文新魏" panose="02010800040101010101" pitchFamily="2" charset="-122"/>
              </a:rPr>
              <a:t>M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即可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114300" y="4648200"/>
            <a:ext cx="720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b="1" dirty="0" smtClean="0"/>
              <a:t>9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及其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推论表明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L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积分与极限可以交换次序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0800" y="341313"/>
            <a:ext cx="8697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</a:rPr>
              <a:t> (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含参变量积分的连续定理</a:t>
            </a:r>
            <a:r>
              <a:rPr lang="en-US" altLang="zh-CN" sz="2800" b="1">
                <a:latin typeface="宋体" panose="02010600030101010101" pitchFamily="2" charset="-122"/>
              </a:rPr>
              <a:t>)   </a:t>
            </a:r>
            <a:r>
              <a:rPr lang="zh-CN" altLang="en-US" sz="2800" b="1"/>
              <a:t>设</a:t>
            </a:r>
            <a:r>
              <a:rPr lang="en-US" altLang="zh-CN" sz="2800" b="1" i="1"/>
              <a:t>m</a:t>
            </a:r>
            <a:r>
              <a:rPr lang="en-US" altLang="zh-CN" sz="2800" b="1"/>
              <a:t>(</a:t>
            </a:r>
            <a:r>
              <a:rPr lang="en-US" altLang="zh-CN" sz="2800" b="1" i="1"/>
              <a:t>E</a:t>
            </a:r>
            <a:r>
              <a:rPr lang="en-US" altLang="zh-CN" sz="2800" b="1"/>
              <a:t>)</a:t>
            </a:r>
            <a:r>
              <a:rPr lang="en-US" altLang="zh-CN" sz="2800" b="1" i="1">
                <a:sym typeface="Symbol" panose="05050102010706020507" pitchFamily="18" charset="2"/>
              </a:rPr>
              <a:t> &lt;+</a:t>
            </a:r>
            <a:r>
              <a:rPr lang="zh-CN" altLang="en-US" sz="2800">
                <a:sym typeface="Symbol" panose="05050102010706020507" pitchFamily="18" charset="2"/>
              </a:rPr>
              <a:t> </a:t>
            </a:r>
            <a:r>
              <a:rPr lang="zh-CN" altLang="en-US" sz="2800" b="1" i="1">
                <a:sym typeface="Symbol" panose="05050102010706020507" pitchFamily="18" charset="2"/>
              </a:rPr>
              <a:t>，</a:t>
            </a:r>
            <a:r>
              <a:rPr lang="en-US" altLang="zh-CN" sz="2800" b="1">
                <a:sym typeface="Symbol" panose="05050102010706020507" pitchFamily="18" charset="2"/>
              </a:rPr>
              <a:t>{</a:t>
            </a:r>
            <a:r>
              <a:rPr lang="en-US" altLang="zh-CN" sz="2800" b="1" i="1"/>
              <a:t>f</a:t>
            </a:r>
            <a:r>
              <a:rPr lang="en-US" altLang="zh-CN" sz="2800" b="1" i="1" baseline="-25000">
                <a:sym typeface="Symbol" panose="05050102010706020507" pitchFamily="18" charset="2"/>
              </a:rPr>
              <a:t>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)}</a:t>
            </a:r>
            <a:r>
              <a:rPr lang="en-US" altLang="zh-CN" sz="2800" b="1" baseline="-25000">
                <a:sym typeface="Symbol" panose="05050102010706020507" pitchFamily="18" charset="2"/>
              </a:rPr>
              <a:t></a:t>
            </a:r>
            <a:r>
              <a:rPr lang="en-US" altLang="zh-CN" sz="2800" b="1">
                <a:sym typeface="Symbol" panose="05050102010706020507" pitchFamily="18" charset="2"/>
              </a:rPr>
              <a:t>(I)</a:t>
            </a:r>
            <a:r>
              <a:rPr lang="zh-CN" altLang="en-US" sz="2800" b="1"/>
              <a:t>是</a:t>
            </a:r>
            <a:r>
              <a:rPr lang="en-US" altLang="zh-CN" sz="2800" b="1" i="1"/>
              <a:t>E</a:t>
            </a:r>
            <a:r>
              <a:rPr lang="zh-CN" altLang="en-US" sz="2800" b="1">
                <a:latin typeface="宋体" panose="02010600030101010101" pitchFamily="2" charset="-122"/>
              </a:rPr>
              <a:t>上的可</a:t>
            </a:r>
            <a:r>
              <a:rPr lang="zh-CN" altLang="en-US" sz="2800" b="1">
                <a:sym typeface="Symbol" panose="05050102010706020507" pitchFamily="18" charset="2"/>
              </a:rPr>
              <a:t>测</a:t>
            </a:r>
            <a:r>
              <a:rPr lang="zh-CN" altLang="en-US" sz="2800" b="1">
                <a:latin typeface="宋体" panose="02010600030101010101" pitchFamily="2" charset="-122"/>
              </a:rPr>
              <a:t>函数</a:t>
            </a:r>
            <a:r>
              <a:rPr kumimoji="1" lang="zh-CN" altLang="en-US" sz="2800" b="1"/>
              <a:t>族</a:t>
            </a:r>
            <a:r>
              <a:rPr lang="zh-CN" altLang="en-US" sz="2800" b="1">
                <a:latin typeface="宋体" panose="02010600030101010101" pitchFamily="2" charset="-122"/>
              </a:rPr>
              <a:t>，如果</a:t>
            </a:r>
            <a:r>
              <a:rPr lang="en-US" altLang="zh-CN" sz="2800" b="1" i="1"/>
              <a:t>E</a:t>
            </a:r>
            <a:r>
              <a:rPr lang="zh-CN" altLang="en-US" sz="2800" b="1">
                <a:latin typeface="宋体" panose="02010600030101010101" pitchFamily="2" charset="-122"/>
              </a:rPr>
              <a:t>上满足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98500" y="1506538"/>
          <a:ext cx="66103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公式" r:id="rId4" imgW="2806560" imgH="291960" progId="Equation.3">
                  <p:embed/>
                </p:oleObj>
              </mc:Choice>
              <mc:Fallback>
                <p:oleObj name="公式" r:id="rId4" imgW="2806560" imgH="291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506538"/>
                        <a:ext cx="66103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7950" y="1447800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(1)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4925" y="2943225"/>
            <a:ext cx="3946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则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在</a:t>
            </a:r>
            <a:r>
              <a:rPr lang="en-US" altLang="zh-CN" sz="2800" b="1" i="1"/>
              <a:t>E</a:t>
            </a:r>
            <a:r>
              <a:rPr lang="zh-CN" altLang="en-US" sz="2800" b="1">
                <a:latin typeface="宋体" panose="02010600030101010101" pitchFamily="2" charset="-122"/>
              </a:rPr>
              <a:t>上</a:t>
            </a:r>
            <a:r>
              <a:rPr lang="en-US" altLang="zh-CN" sz="2800" b="1" i="1"/>
              <a:t>L</a:t>
            </a:r>
            <a:r>
              <a:rPr lang="zh-CN" altLang="en-US" sz="2800" b="1">
                <a:latin typeface="宋体" panose="02010600030101010101" pitchFamily="2" charset="-122"/>
              </a:rPr>
              <a:t>可积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且</a:t>
            </a:r>
            <a:endParaRPr lang="zh-CN" altLang="en-US" sz="2800" b="1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503613" y="2871788"/>
          <a:ext cx="43084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公式" r:id="rId6" imgW="1739880" imgH="317160" progId="Equation.3">
                  <p:embed/>
                </p:oleObj>
              </mc:Choice>
              <mc:Fallback>
                <p:oleObj name="公式" r:id="rId6" imgW="1739880" imgH="317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871788"/>
                        <a:ext cx="43084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14300" y="3671888"/>
            <a:ext cx="720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b="1" dirty="0" smtClean="0"/>
              <a:t>9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及其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推论表明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L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积分与极限可以交换次序</a:t>
            </a:r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4772025" y="2209800"/>
          <a:ext cx="38623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公式" r:id="rId8" imgW="1600200" imgH="253800" progId="Equation.3">
                  <p:embed/>
                </p:oleObj>
              </mc:Choice>
              <mc:Fallback>
                <p:oleObj name="公式" r:id="rId8" imgW="160020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2209800"/>
                        <a:ext cx="38623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07950" y="2244725"/>
            <a:ext cx="453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(2) </a:t>
            </a:r>
            <a:r>
              <a:rPr lang="zh-CN" altLang="en-US" sz="2800" b="1"/>
              <a:t>存在</a:t>
            </a:r>
            <a:r>
              <a:rPr lang="en-US" altLang="zh-CN" sz="2800" b="1" i="1"/>
              <a:t>L</a:t>
            </a:r>
            <a:r>
              <a:rPr lang="zh-CN" altLang="en-US" sz="2800" b="1"/>
              <a:t>可积函数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), </a:t>
            </a:r>
            <a:r>
              <a:rPr lang="zh-CN" altLang="en-US" sz="2800" b="1"/>
              <a:t>使得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75" name="Text Box 15"/>
              <p:cNvSpPr txBox="1">
                <a:spLocks noChangeArrowheads="1"/>
              </p:cNvSpPr>
              <p:nvPr/>
            </p:nvSpPr>
            <p:spPr bwMode="auto">
              <a:xfrm>
                <a:off x="85725" y="419100"/>
                <a:ext cx="9058275" cy="27815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b="1" dirty="0" smtClean="0">
                    <a:latin typeface="宋体" panose="02010600030101010101" pitchFamily="2" charset="-122"/>
                  </a:rPr>
                  <a:t>10 </a:t>
                </a:r>
                <a:r>
                  <a:rPr lang="zh-CN" altLang="en-US" sz="2800" b="1" dirty="0"/>
                  <a:t>设</a:t>
                </a:r>
                <a:r>
                  <a:rPr lang="en-US" altLang="zh-CN" sz="2800" b="1" i="1" dirty="0"/>
                  <a:t>m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E</a:t>
                </a:r>
                <a:r>
                  <a:rPr lang="en-US" altLang="zh-CN" sz="2800" b="1" dirty="0"/>
                  <a:t>)</a:t>
                </a:r>
                <a:r>
                  <a:rPr lang="en-US" altLang="zh-CN" sz="2800" b="1" i="1" dirty="0">
                    <a:sym typeface="Symbol" panose="05050102010706020507" pitchFamily="18" charset="2"/>
                  </a:rPr>
                  <a:t> &lt;+</a:t>
                </a:r>
                <a:r>
                  <a:rPr lang="zh-CN" altLang="en-US" dirty="0"/>
                  <a:t> </a:t>
                </a:r>
                <a:r>
                  <a:rPr lang="zh-CN" altLang="en-US" sz="2800" b="1" i="1" dirty="0">
                    <a:sym typeface="Symbol" panose="05050102010706020507" pitchFamily="18" charset="2"/>
                  </a:rPr>
                  <a:t>， </a:t>
                </a:r>
                <a:r>
                  <a:rPr lang="en-US" altLang="zh-CN" sz="2800" b="1" i="1" dirty="0"/>
                  <a:t>f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(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)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与</a:t>
                </a:r>
                <a:r>
                  <a:rPr lang="en-US" altLang="zh-CN" sz="2800" b="1" i="1" dirty="0"/>
                  <a:t>u</a:t>
                </a:r>
                <a:r>
                  <a:rPr lang="en-US" altLang="zh-CN" sz="2800" b="1" i="1" baseline="-25000" dirty="0"/>
                  <a:t>n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b="1" dirty="0"/>
                  <a:t>)(1,2,…)</a:t>
                </a:r>
                <a:r>
                  <a:rPr lang="zh-CN" altLang="en-US" sz="2800" b="1" dirty="0"/>
                  <a:t>都是</a:t>
                </a:r>
                <a:r>
                  <a:rPr lang="en-US" altLang="zh-CN" sz="2800" b="1" i="1" dirty="0"/>
                  <a:t>E</a:t>
                </a:r>
                <a:r>
                  <a:rPr lang="zh-CN" altLang="en-US" sz="2800" b="1" dirty="0" smtClean="0">
                    <a:latin typeface="宋体" panose="02010600030101010101" pitchFamily="2" charset="-122"/>
                  </a:rPr>
                  <a:t>上非负</a:t>
                </a:r>
                <a:r>
                  <a:rPr lang="zh-CN" altLang="en-US" sz="2800" b="1" dirty="0"/>
                  <a:t>可</a:t>
                </a:r>
                <a:r>
                  <a:rPr lang="zh-CN" altLang="en-US" sz="2800" b="1" dirty="0">
                    <a:sym typeface="Symbol" panose="05050102010706020507" pitchFamily="18" charset="2"/>
                  </a:rPr>
                  <a:t>测</a:t>
                </a:r>
                <a:r>
                  <a:rPr lang="zh-CN" altLang="en-US" sz="2800" b="1" dirty="0"/>
                  <a:t>函数，并且在</a:t>
                </a:r>
                <a:r>
                  <a:rPr lang="en-US" altLang="zh-CN" sz="2800" b="1" i="1" dirty="0"/>
                  <a:t>E</a:t>
                </a:r>
                <a:r>
                  <a:rPr lang="zh-CN" altLang="en-US" sz="2800" b="1" dirty="0"/>
                  <a:t>上有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zh-CN" alt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800" dirty="0" smtClean="0"/>
                  <a:t>), </a:t>
                </a:r>
                <a:r>
                  <a:rPr lang="zh-CN" altLang="en-US" sz="2800" dirty="0" smtClean="0"/>
                  <a:t>则有</a:t>
                </a:r>
                <a:endParaRPr lang="zh-CN" altLang="en-US" sz="2800" dirty="0"/>
              </a:p>
              <a:p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𝑑𝑚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subSup"/>
                            <m:grow m:val="on"/>
                            <m:supHide m:val="on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𝑑𝑚</m:t>
                                    </m:r>
                                  </m:e>
                                </m:nary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d>
                          </m:e>
                        </m:nary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nary>
                              <m:naryPr>
                                <m:limLoc m:val="subSup"/>
                                <m:grow m:val="on"/>
                                <m:supHide m:val="on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zh-CN" altLang="en-US" sz="2800" dirty="0"/>
              </a:p>
              <a:p>
                <a:endParaRPr lang="en-US" altLang="zh-CN" sz="2800" b="1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375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25" y="419100"/>
                <a:ext cx="9058275" cy="2781595"/>
              </a:xfrm>
              <a:prstGeom prst="rect">
                <a:avLst/>
              </a:prstGeom>
              <a:blipFill>
                <a:blip r:embed="rId4"/>
                <a:stretch>
                  <a:fillRect l="-1346" t="-30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3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500234"/>
              </p:ext>
            </p:extLst>
          </p:nvPr>
        </p:nvGraphicFramePr>
        <p:xfrm>
          <a:off x="4243388" y="2020888"/>
          <a:ext cx="2619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2020888"/>
                        <a:ext cx="2619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380" name="Text Box 20"/>
              <p:cNvSpPr txBox="1">
                <a:spLocks noChangeArrowheads="1"/>
              </p:cNvSpPr>
              <p:nvPr/>
            </p:nvSpPr>
            <p:spPr bwMode="auto">
              <a:xfrm>
                <a:off x="-16065" y="2996952"/>
                <a:ext cx="8856663" cy="3108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E9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 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1)</a:t>
                </a:r>
                <a:r>
                  <a:rPr lang="zh-CN" altLang="en-US" sz="2800" b="1" dirty="0" smtClean="0">
                    <a:latin typeface="宋体" panose="02010600030101010101" pitchFamily="2" charset="-122"/>
                  </a:rPr>
                  <a:t>定理</a:t>
                </a:r>
                <a:r>
                  <a:rPr lang="en-US" altLang="zh-CN" sz="2800" b="1" dirty="0" smtClean="0">
                    <a:latin typeface="宋体" panose="02010600030101010101" pitchFamily="2" charset="-122"/>
                  </a:rPr>
                  <a:t>10</a:t>
                </a:r>
                <a:r>
                  <a:rPr lang="zh-CN" altLang="en-US" sz="2800" b="1" dirty="0" smtClean="0">
                    <a:latin typeface="宋体" panose="02010600030101010101" pitchFamily="2" charset="-122"/>
                  </a:rPr>
                  <a:t>表明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: L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积分与求和可以交换次序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即可以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逐项积分</a:t>
                </a:r>
                <a:r>
                  <a:rPr lang="en-US" altLang="zh-CN" sz="2800" b="1" dirty="0" smtClean="0">
                    <a:latin typeface="宋体" panose="02010600030101010101" pitchFamily="2" charset="-122"/>
                  </a:rPr>
                  <a:t>.</a:t>
                </a:r>
              </a:p>
              <a:p>
                <a:r>
                  <a:rPr lang="en-US" altLang="zh-CN" sz="2800" b="1" dirty="0">
                    <a:ea typeface="黑体" panose="02010609060101010101" pitchFamily="49" charset="-122"/>
                  </a:rPr>
                  <a:t>2)</a:t>
                </a:r>
                <a:r>
                  <a:rPr lang="zh-CN" altLang="en-US" sz="2800" b="1" dirty="0"/>
                  <a:t>若利用</a:t>
                </a:r>
                <a:r>
                  <a:rPr lang="en-US" altLang="zh-CN" sz="2800" b="1" dirty="0"/>
                  <a:t>R</a:t>
                </a:r>
                <a:r>
                  <a:rPr lang="zh-CN" altLang="en-US" sz="2800" b="1" dirty="0"/>
                  <a:t>积分理论来求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在区间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b="1" dirty="0"/>
                  <a:t>上的积分值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应先将被积函数展开成幂级数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再验证级数在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b="1" dirty="0"/>
                  <a:t>上的一致收敛性</a:t>
                </a:r>
                <a:r>
                  <a:rPr lang="en-US" altLang="zh-CN" sz="2800" b="1" dirty="0"/>
                  <a:t>. </a:t>
                </a:r>
                <a:r>
                  <a:rPr lang="zh-CN" altLang="en-US" sz="2800" b="1" dirty="0"/>
                  <a:t>若级数在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b="1" dirty="0"/>
                  <a:t>上不一致收敛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则</a:t>
                </a:r>
                <a:r>
                  <a:rPr lang="en-US" altLang="zh-CN" sz="2800" b="1" dirty="0"/>
                  <a:t>R</a:t>
                </a:r>
                <a:r>
                  <a:rPr lang="zh-CN" altLang="en-US" sz="2800" b="1" dirty="0"/>
                  <a:t>积分不能逐项积分</a:t>
                </a:r>
                <a:r>
                  <a:rPr lang="en-US" altLang="zh-CN" sz="2800" b="1" dirty="0"/>
                  <a:t>.</a:t>
                </a:r>
              </a:p>
              <a:p>
                <a:r>
                  <a:rPr lang="en-US" altLang="zh-CN" sz="2800" b="1" dirty="0"/>
                  <a:t>3) </a:t>
                </a:r>
                <a:r>
                  <a:rPr lang="zh-CN" altLang="en-US" sz="2800" b="1" dirty="0"/>
                  <a:t>利用</a:t>
                </a:r>
                <a:r>
                  <a:rPr lang="en-US" altLang="zh-CN" sz="2800" b="1" dirty="0"/>
                  <a:t>L</a:t>
                </a:r>
                <a:r>
                  <a:rPr lang="zh-CN" altLang="en-US" sz="2800" b="1" dirty="0"/>
                  <a:t>积分与</a:t>
                </a:r>
                <a:r>
                  <a:rPr lang="en-US" altLang="zh-CN" sz="2800" b="1" dirty="0"/>
                  <a:t>R</a:t>
                </a:r>
                <a:r>
                  <a:rPr lang="zh-CN" altLang="en-US" sz="2800" b="1" dirty="0"/>
                  <a:t>积分的关系及</a:t>
                </a:r>
                <a:r>
                  <a:rPr lang="en-US" altLang="zh-CN" sz="2800" b="1" dirty="0"/>
                  <a:t>L</a:t>
                </a:r>
                <a:r>
                  <a:rPr lang="zh-CN" altLang="en-US" sz="2800" b="1" dirty="0"/>
                  <a:t>积分理论来求值</a:t>
                </a:r>
                <a:r>
                  <a:rPr lang="en-US" altLang="zh-CN" sz="2800" b="1" dirty="0" smtClean="0"/>
                  <a:t>.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15380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6065" y="2996952"/>
                <a:ext cx="8856663" cy="3108543"/>
              </a:xfrm>
              <a:prstGeom prst="rect">
                <a:avLst/>
              </a:prstGeom>
              <a:blipFill>
                <a:blip r:embed="rId7"/>
                <a:stretch>
                  <a:fillRect l="-1376" t="-2745" r="-413" b="-47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9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4925" y="1341438"/>
            <a:ext cx="864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  <a:r>
              <a:rPr lang="en-US" altLang="zh-CN" sz="2800" b="1"/>
              <a:t>:</a:t>
            </a:r>
            <a:r>
              <a:rPr lang="zh-CN" altLang="en-US" sz="2800" b="1"/>
              <a:t>当</a:t>
            </a:r>
            <a:r>
              <a:rPr lang="en-US" altLang="zh-CN" sz="2800" b="1"/>
              <a:t>0&lt;</a:t>
            </a:r>
            <a:r>
              <a:rPr lang="en-US" altLang="zh-CN" sz="2800" b="1" i="1"/>
              <a:t>x&lt;</a:t>
            </a:r>
            <a:r>
              <a:rPr lang="en-US" altLang="zh-CN" sz="2800" b="1"/>
              <a:t>1</a:t>
            </a:r>
            <a:r>
              <a:rPr lang="zh-CN" altLang="en-US" sz="2800" b="1"/>
              <a:t>时</a:t>
            </a:r>
            <a:r>
              <a:rPr lang="en-US" altLang="zh-CN" sz="2800" b="1"/>
              <a:t>,                                  </a:t>
            </a:r>
            <a:r>
              <a:rPr lang="zh-CN" altLang="en-US" sz="2800" b="1"/>
              <a:t>非一致收敛</a:t>
            </a:r>
            <a:r>
              <a:rPr lang="en-US" altLang="zh-CN" sz="2800" b="1"/>
              <a:t>, </a:t>
            </a:r>
            <a:r>
              <a:rPr lang="zh-CN" altLang="en-US" sz="2800" b="1"/>
              <a:t>但                      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484438" y="1125538"/>
          <a:ext cx="28797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0" name="公式" r:id="rId4" imgW="1231560" imgH="444240" progId="Equation.3">
                  <p:embed/>
                </p:oleObj>
              </mc:Choice>
              <mc:Fallback>
                <p:oleObj name="公式" r:id="rId4" imgW="12315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125538"/>
                        <a:ext cx="287972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454025" y="2206625"/>
          <a:ext cx="79343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公式" r:id="rId6" imgW="3466800" imgH="444240" progId="Equation.3">
                  <p:embed/>
                </p:oleObj>
              </mc:Choice>
              <mc:Fallback>
                <p:oleObj name="公式" r:id="rId6" imgW="346680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206625"/>
                        <a:ext cx="79343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13878"/>
              </p:ext>
            </p:extLst>
          </p:nvPr>
        </p:nvGraphicFramePr>
        <p:xfrm>
          <a:off x="515834" y="3245341"/>
          <a:ext cx="18732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2" name="公式" r:id="rId8" imgW="787320" imgH="419040" progId="Equation.3">
                  <p:embed/>
                </p:oleObj>
              </mc:Choice>
              <mc:Fallback>
                <p:oleObj name="公式" r:id="rId8" imgW="78732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834" y="3245341"/>
                        <a:ext cx="18732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268538" y="3559175"/>
            <a:ext cx="554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在</a:t>
            </a:r>
            <a:r>
              <a:rPr lang="en-US" altLang="zh-CN" sz="2800" b="1" dirty="0"/>
              <a:t>[0,1]</a:t>
            </a:r>
            <a:r>
              <a:rPr lang="zh-CN" altLang="en-US" sz="2800" b="1" dirty="0"/>
              <a:t>上非负可测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由定理</a:t>
            </a:r>
            <a:r>
              <a:rPr lang="en-US" altLang="zh-CN" sz="2800" b="1" dirty="0"/>
              <a:t>9</a:t>
            </a:r>
            <a:r>
              <a:rPr lang="zh-CN" altLang="en-US" sz="2800" b="1" dirty="0"/>
              <a:t>有</a:t>
            </a: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945920"/>
              </p:ext>
            </p:extLst>
          </p:nvPr>
        </p:nvGraphicFramePr>
        <p:xfrm>
          <a:off x="439738" y="4316413"/>
          <a:ext cx="688816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3" name="Equation" r:id="rId10" imgW="3009600" imgH="419040" progId="Equation.DSMT4">
                  <p:embed/>
                </p:oleObj>
              </mc:Choice>
              <mc:Fallback>
                <p:oleObj name="Equation" r:id="rId10" imgW="300960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4316413"/>
                        <a:ext cx="688816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492125" y="5495925"/>
          <a:ext cx="37195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公式" r:id="rId12" imgW="1625400" imgH="419040" progId="Equation.3">
                  <p:embed/>
                </p:oleObj>
              </mc:Choice>
              <mc:Fallback>
                <p:oleObj name="公式" r:id="rId12" imgW="162540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5495925"/>
                        <a:ext cx="371951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5725" y="360363"/>
            <a:ext cx="139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求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1403350" y="188913"/>
          <a:ext cx="23542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5" name="公式" r:id="rId14" imgW="1028520" imgH="393480" progId="Equation.3">
                  <p:embed/>
                </p:oleObj>
              </mc:Choice>
              <mc:Fallback>
                <p:oleObj name="公式" r:id="rId14" imgW="102852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8913"/>
                        <a:ext cx="235426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4925" y="1341438"/>
            <a:ext cx="2449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  <a:r>
              <a:rPr lang="en-US" altLang="zh-CN" sz="2800" b="1"/>
              <a:t>:</a:t>
            </a:r>
            <a:r>
              <a:rPr lang="zh-CN" altLang="en-US" sz="2800" b="1"/>
              <a:t>当</a:t>
            </a:r>
            <a:r>
              <a:rPr lang="en-US" altLang="zh-CN" sz="2800" b="1"/>
              <a:t>0</a:t>
            </a:r>
            <a:r>
              <a:rPr lang="en-US" altLang="zh-CN" sz="2800" b="1">
                <a:sym typeface="Symbol" panose="05050102010706020507" pitchFamily="18" charset="2"/>
              </a:rPr>
              <a:t></a:t>
            </a:r>
            <a:r>
              <a:rPr lang="en-US" altLang="zh-CN" sz="2800" b="1" i="1"/>
              <a:t>x</a:t>
            </a:r>
            <a:r>
              <a:rPr lang="en-US" altLang="zh-CN" sz="2800" b="1">
                <a:sym typeface="Symbol" panose="05050102010706020507" pitchFamily="18" charset="2"/>
              </a:rPr>
              <a:t></a:t>
            </a:r>
            <a:r>
              <a:rPr lang="en-US" altLang="zh-CN" sz="2800" b="1"/>
              <a:t>1</a:t>
            </a:r>
            <a:r>
              <a:rPr lang="zh-CN" altLang="en-US" sz="2800" b="1"/>
              <a:t>时</a:t>
            </a:r>
            <a:r>
              <a:rPr lang="en-US" altLang="zh-CN" sz="2800" b="1"/>
              <a:t>,                                  </a:t>
            </a:r>
            <a:endParaRPr lang="zh-CN" altLang="en-US" sz="2800" b="1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614613" y="1125538"/>
          <a:ext cx="33258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0" name="公式" r:id="rId4" imgW="1422360" imgH="419040" progId="Equation.3">
                  <p:embed/>
                </p:oleObj>
              </mc:Choice>
              <mc:Fallback>
                <p:oleObj name="公式" r:id="rId4" imgW="14223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1125538"/>
                        <a:ext cx="33258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428077"/>
              </p:ext>
            </p:extLst>
          </p:nvPr>
        </p:nvGraphicFramePr>
        <p:xfrm>
          <a:off x="1043608" y="3188872"/>
          <a:ext cx="587216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1" name="公式" r:id="rId6" imgW="2565360" imgH="482400" progId="Equation.3">
                  <p:embed/>
                </p:oleObj>
              </mc:Choice>
              <mc:Fallback>
                <p:oleObj name="公式" r:id="rId6" imgW="25653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188872"/>
                        <a:ext cx="587216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285665"/>
              </p:ext>
            </p:extLst>
          </p:nvPr>
        </p:nvGraphicFramePr>
        <p:xfrm>
          <a:off x="2476500" y="3571875"/>
          <a:ext cx="2714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2"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571875"/>
                        <a:ext cx="2714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513" name="Text Box 9"/>
              <p:cNvSpPr txBox="1">
                <a:spLocks noChangeArrowheads="1"/>
              </p:cNvSpPr>
              <p:nvPr/>
            </p:nvSpPr>
            <p:spPr bwMode="auto">
              <a:xfrm>
                <a:off x="903101" y="2317050"/>
                <a:ext cx="6748835" cy="7456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/>
                  <a:t>因为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800" b="1" dirty="0"/>
                  <a:t>在</a:t>
                </a:r>
                <a:r>
                  <a:rPr lang="en-US" altLang="zh-CN" sz="2800" b="1" dirty="0"/>
                  <a:t>[0,1]</a:t>
                </a:r>
                <a:r>
                  <a:rPr lang="zh-CN" altLang="en-US" sz="2800" b="1" dirty="0"/>
                  <a:t>上</a:t>
                </a:r>
                <a:r>
                  <a:rPr lang="en-US" altLang="zh-CN" sz="2800" b="1" dirty="0"/>
                  <a:t>R</a:t>
                </a:r>
                <a:r>
                  <a:rPr lang="zh-CN" altLang="en-US" sz="2800" b="1" dirty="0"/>
                  <a:t>可积</a:t>
                </a:r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从而</a:t>
                </a:r>
                <a:r>
                  <a:rPr lang="en-US" altLang="zh-CN" sz="2800" b="1" dirty="0"/>
                  <a:t>L</a:t>
                </a:r>
                <a:r>
                  <a:rPr lang="zh-CN" altLang="en-US" sz="2800" b="1" dirty="0"/>
                  <a:t>可积</a:t>
                </a:r>
              </a:p>
            </p:txBody>
          </p:sp>
        </mc:Choice>
        <mc:Fallback>
          <p:sp>
            <p:nvSpPr>
              <p:cNvPr id="2151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3101" y="2317050"/>
                <a:ext cx="6748835" cy="745653"/>
              </a:xfrm>
              <a:prstGeom prst="rect">
                <a:avLst/>
              </a:prstGeom>
              <a:blipFill>
                <a:blip r:embed="rId10"/>
                <a:stretch>
                  <a:fillRect l="-1807" r="-1174" b="-40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85725" y="360363"/>
            <a:ext cx="225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求极限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1917700" y="160338"/>
          <a:ext cx="33416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3" name="公式" r:id="rId11" imgW="1460160" imgH="419040" progId="Equation.3">
                  <p:embed/>
                </p:oleObj>
              </mc:Choice>
              <mc:Fallback>
                <p:oleObj name="公式" r:id="rId11" imgW="146016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60338"/>
                        <a:ext cx="334168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39750" y="4365625"/>
            <a:ext cx="326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由</a:t>
            </a:r>
            <a:r>
              <a:rPr lang="en-US" altLang="zh-CN" sz="2800" b="1"/>
              <a:t>L</a:t>
            </a:r>
            <a:r>
              <a:rPr lang="zh-CN" altLang="en-US" sz="2800" b="1"/>
              <a:t>控制收敛定理有</a:t>
            </a:r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733425" y="4941888"/>
          <a:ext cx="74390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公式" r:id="rId13" imgW="3251160" imgH="419040" progId="Equation.3">
                  <p:embed/>
                </p:oleObj>
              </mc:Choice>
              <mc:Fallback>
                <p:oleObj name="公式" r:id="rId13" imgW="325116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4941888"/>
                        <a:ext cx="74390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85724" y="360363"/>
            <a:ext cx="49183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作业：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P189 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习题四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2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5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9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16</a:t>
            </a:r>
            <a:endParaRPr lang="en-US" altLang="zh-CN" sz="36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85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Text Box 2"/>
              <p:cNvSpPr txBox="1">
                <a:spLocks noChangeArrowheads="1"/>
              </p:cNvSpPr>
              <p:nvPr/>
            </p:nvSpPr>
            <p:spPr bwMode="auto">
              <a:xfrm>
                <a:off x="755650" y="320675"/>
                <a:ext cx="74168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b="1" dirty="0"/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800" b="1" i="1" dirty="0" err="1"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zh-CN" sz="28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1" i="1" dirty="0" err="1">
                        <a:latin typeface="Cambria Math" panose="02040503050406030204" pitchFamily="18" charset="0"/>
                      </a:rPr>
                      <m:t>𝒃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800" b="1" dirty="0"/>
                  <a:t>上</a:t>
                </a:r>
                <a:r>
                  <a:rPr kumimoji="1" lang="en-US" altLang="zh-CN" sz="2800" b="1" dirty="0"/>
                  <a:t>R</a:t>
                </a:r>
                <a:r>
                  <a:rPr kumimoji="1" lang="zh-CN" altLang="en-US" sz="2800" b="1" dirty="0"/>
                  <a:t>可积</a:t>
                </a:r>
                <a:r>
                  <a:rPr kumimoji="1" lang="zh-CN" altLang="en-US" sz="2800" b="1" dirty="0">
                    <a:sym typeface="Symbol" panose="05050102010706020507" pitchFamily="18" charset="2"/>
                  </a:rPr>
                  <a:t></a:t>
                </a:r>
                <a:r>
                  <a:rPr kumimoji="1" lang="en-US" altLang="zh-CN" sz="2800" b="1" dirty="0" err="1">
                    <a:sym typeface="Symbol" panose="05050102010706020507" pitchFamily="18" charset="2"/>
                  </a:rPr>
                  <a:t>lim</a:t>
                </a:r>
                <a:r>
                  <a:rPr kumimoji="1" lang="en-US" altLang="zh-CN" sz="2800" b="1" dirty="0">
                    <a:sym typeface="Symbol" panose="05050102010706020507" pitchFamily="18" charset="2"/>
                  </a:rPr>
                  <a:t> f(</a:t>
                </a:r>
                <a:r>
                  <a:rPr kumimoji="1" lang="en-US" altLang="zh-CN" sz="2800" b="1" baseline="-25000" dirty="0" err="1"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800" b="1" dirty="0">
                    <a:sym typeface="Symbol" panose="05050102010706020507" pitchFamily="18" charset="2"/>
                  </a:rPr>
                  <a:t>)x</a:t>
                </a:r>
                <a:r>
                  <a:rPr kumimoji="1" lang="en-US" altLang="zh-CN" sz="2800" b="1" baseline="-25000" dirty="0">
                    <a:sym typeface="Symbol" panose="05050102010706020507" pitchFamily="18" charset="2"/>
                  </a:rPr>
                  <a:t>i</a:t>
                </a:r>
                <a:r>
                  <a:rPr kumimoji="1" lang="zh-CN" altLang="en-US" sz="2800" b="1" dirty="0">
                    <a:sym typeface="Symbol" panose="05050102010706020507" pitchFamily="18" charset="2"/>
                  </a:rPr>
                  <a:t>存在</a:t>
                </a:r>
              </a:p>
            </p:txBody>
          </p:sp>
        </mc:Choice>
        <mc:Fallback xmlns="">
          <p:sp>
            <p:nvSpPr>
              <p:cNvPr id="4813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320675"/>
                <a:ext cx="7416800" cy="519113"/>
              </a:xfrm>
              <a:prstGeom prst="rect">
                <a:avLst/>
              </a:prstGeom>
              <a:blipFill>
                <a:blip r:embed="rId2"/>
                <a:stretch>
                  <a:fillRect t="-16471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87313" y="3048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ea typeface="黑体" panose="02010609060101010101" pitchFamily="49" charset="-122"/>
              </a:rPr>
              <a:t>注：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657600" y="852488"/>
            <a:ext cx="4621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ym typeface="Symbol" panose="05050102010706020507" pitchFamily="18" charset="2"/>
              </a:rPr>
              <a:t></a:t>
            </a:r>
            <a:r>
              <a:rPr lang="en-US" altLang="zh-CN" sz="2800" b="1">
                <a:sym typeface="Symbol" panose="05050102010706020507" pitchFamily="18" charset="2"/>
              </a:rPr>
              <a:t>lim (S-s)=0 </a:t>
            </a:r>
            <a:r>
              <a:rPr lang="zh-CN" altLang="en-US" sz="2800" b="1">
                <a:sym typeface="Symbol" panose="05050102010706020507" pitchFamily="18" charset="2"/>
              </a:rPr>
              <a:t></a:t>
            </a:r>
            <a:r>
              <a:rPr lang="en-US" altLang="zh-CN" sz="2800" b="1">
                <a:sym typeface="Symbol" panose="05050102010706020507" pitchFamily="18" charset="2"/>
              </a:rPr>
              <a:t>lim </a:t>
            </a:r>
            <a:r>
              <a:rPr lang="en-US" altLang="zh-CN" sz="2800" b="1" baseline="-25000">
                <a:sym typeface="Symbol" panose="05050102010706020507" pitchFamily="18" charset="2"/>
              </a:rPr>
              <a:t>i</a:t>
            </a:r>
            <a:r>
              <a:rPr lang="en-US" altLang="zh-CN" sz="2800" b="1">
                <a:sym typeface="Symbol" panose="05050102010706020507" pitchFamily="18" charset="2"/>
              </a:rPr>
              <a:t>x</a:t>
            </a:r>
            <a:r>
              <a:rPr lang="en-US" altLang="zh-CN" sz="2800" b="1" baseline="-25000">
                <a:sym typeface="Symbol" panose="05050102010706020507" pitchFamily="18" charset="2"/>
              </a:rPr>
              <a:t>i</a:t>
            </a:r>
            <a:r>
              <a:rPr lang="en-US" altLang="zh-CN" sz="2800" b="1">
                <a:sym typeface="Symbol" panose="05050102010706020507" pitchFamily="18" charset="2"/>
              </a:rPr>
              <a:t>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3" name="Text Box 5"/>
              <p:cNvSpPr txBox="1">
                <a:spLocks noChangeArrowheads="1"/>
              </p:cNvSpPr>
              <p:nvPr/>
            </p:nvSpPr>
            <p:spPr bwMode="auto">
              <a:xfrm>
                <a:off x="628650" y="1479550"/>
                <a:ext cx="8335963" cy="1373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这表明</a:t>
                </a:r>
                <a:r>
                  <a:rPr lang="en-US" altLang="zh-CN" sz="2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b="1" dirty="0">
                    <a:ea typeface="华文新魏" panose="0201080004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800" b="1" i="1" dirty="0" err="1"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zh-CN" sz="28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1" i="1" dirty="0" err="1">
                        <a:latin typeface="Cambria Math" panose="02040503050406030204" pitchFamily="18" charset="0"/>
                      </a:rPr>
                      <m:t>𝒃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800" b="1" dirty="0">
                    <a:ea typeface="华文新魏" panose="02010800040101010101" pitchFamily="2" charset="-122"/>
                  </a:rPr>
                  <a:t>上</a:t>
                </a:r>
                <a:r>
                  <a:rPr kumimoji="1" lang="en-US" altLang="zh-CN" sz="2800" b="1" dirty="0"/>
                  <a:t>R</a:t>
                </a:r>
                <a:r>
                  <a:rPr kumimoji="1" lang="zh-CN" altLang="en-US" sz="2800" b="1" dirty="0">
                    <a:ea typeface="华文新魏" panose="02010800040101010101" pitchFamily="2" charset="-122"/>
                  </a:rPr>
                  <a:t>可积时</a:t>
                </a:r>
                <a:r>
                  <a:rPr kumimoji="1" lang="en-US" altLang="zh-CN" sz="2800" b="1" dirty="0"/>
                  <a:t>, </a:t>
                </a:r>
                <a:r>
                  <a:rPr kumimoji="1" lang="en-US" altLang="zh-CN" sz="2800" b="1" dirty="0">
                    <a:sym typeface="Symbol" panose="05050102010706020507" pitchFamily="18" charset="2"/>
                  </a:rPr>
                  <a:t>=</a:t>
                </a:r>
                <a:r>
                  <a:rPr kumimoji="1" lang="en-US" altLang="zh-CN" sz="2800" b="1" dirty="0" err="1">
                    <a:sym typeface="Symbol" panose="05050102010706020507" pitchFamily="18" charset="2"/>
                  </a:rPr>
                  <a:t>maxx</a:t>
                </a:r>
                <a:r>
                  <a:rPr kumimoji="1" lang="en-US" altLang="zh-CN" sz="2800" b="1" baseline="-25000" dirty="0" err="1">
                    <a:sym typeface="Symbol" panose="05050102010706020507" pitchFamily="18" charset="2"/>
                  </a:rPr>
                  <a:t>i</a:t>
                </a:r>
                <a:r>
                  <a:rPr kumimoji="1" lang="zh-CN" altLang="en-US" sz="2800" b="1" dirty="0"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充分小时</a:t>
                </a:r>
                <a:r>
                  <a:rPr kumimoji="1" lang="en-US" altLang="zh-CN" sz="2800" b="1" dirty="0"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, </a:t>
                </a:r>
                <a:r>
                  <a:rPr kumimoji="1" lang="zh-CN" altLang="en-US" sz="2800" b="1" dirty="0"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每个振幅</a:t>
                </a:r>
                <a14:m>
                  <m:oMath xmlns:m="http://schemas.openxmlformats.org/officeDocument/2006/math">
                    <m:r>
                      <a:rPr kumimoji="1" lang="zh-CN" altLang="en-US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</m:t>
                    </m:r>
                    <m:r>
                      <a:rPr kumimoji="1" lang="en-US" altLang="zh-CN" sz="2800" b="1" i="1" baseline="-25000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𝒊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kumimoji="1" lang="en-US" altLang="zh-CN" sz="2800" b="1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𝒊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𝟐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,…)</m:t>
                    </m:r>
                  </m:oMath>
                </a14:m>
                <a:r>
                  <a:rPr kumimoji="1" lang="zh-CN" altLang="en-US" sz="2800" b="1" dirty="0">
                    <a:ea typeface="华文新魏" panose="02010800040101010101" pitchFamily="2" charset="-122"/>
                    <a:sym typeface="Symbol" panose="05050102010706020507" pitchFamily="18" charset="2"/>
                  </a:rPr>
                  <a:t>都很小或振幅</a:t>
                </a:r>
                <a:r>
                  <a:rPr kumimoji="1" lang="zh-CN" altLang="en-US" sz="2800" b="1" dirty="0">
                    <a:sym typeface="Symbol" panose="05050102010706020507" pitchFamily="18" charset="2"/>
                  </a:rPr>
                  <a:t></a:t>
                </a:r>
                <a:r>
                  <a:rPr kumimoji="1" lang="en-US" altLang="zh-CN" sz="2800" b="1" baseline="-25000" dirty="0" err="1">
                    <a:sym typeface="Symbol" panose="05050102010706020507" pitchFamily="18" charset="2"/>
                  </a:rPr>
                  <a:t>i</a:t>
                </a:r>
                <a:r>
                  <a:rPr kumimoji="1" lang="zh-CN" altLang="en-US" sz="2800" b="1" dirty="0"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不能任意小的子区间的长度之和</a:t>
                </a:r>
                <a:r>
                  <a:rPr kumimoji="1" lang="en-US" altLang="zh-CN" sz="2800" b="1" dirty="0"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(</a:t>
                </a:r>
                <a:r>
                  <a:rPr kumimoji="1" lang="zh-CN" altLang="en-US" sz="2800" b="1" dirty="0"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即测度</a:t>
                </a:r>
                <a:r>
                  <a:rPr kumimoji="1" lang="en-US" altLang="zh-CN" sz="2800" b="1" dirty="0"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)</a:t>
                </a:r>
                <a:r>
                  <a:rPr kumimoji="1" lang="zh-CN" altLang="en-US" sz="2800" b="1" dirty="0"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很小</a:t>
                </a:r>
                <a:r>
                  <a:rPr kumimoji="1" lang="en-US" altLang="zh-CN" sz="2800" b="1" dirty="0"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4813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479550"/>
                <a:ext cx="8335963" cy="1373188"/>
              </a:xfrm>
              <a:prstGeom prst="rect">
                <a:avLst/>
              </a:prstGeom>
              <a:blipFill>
                <a:blip r:embed="rId3"/>
                <a:stretch>
                  <a:fillRect l="-1462" t="-5778" r="-1096" b="-128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8" name="Text Box 10"/>
              <p:cNvSpPr txBox="1">
                <a:spLocks noChangeArrowheads="1"/>
              </p:cNvSpPr>
              <p:nvPr/>
            </p:nvSpPr>
            <p:spPr bwMode="auto">
              <a:xfrm>
                <a:off x="539750" y="512763"/>
                <a:ext cx="8027988" cy="2062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/>
                  <a:t>（</a:t>
                </a:r>
                <a:r>
                  <a:rPr kumimoji="1" lang="en-US" altLang="zh-CN" sz="2800" b="1" dirty="0"/>
                  <a:t>1</a:t>
                </a:r>
                <a:r>
                  <a:rPr kumimoji="1" lang="zh-CN" altLang="en-US" sz="2800" b="1" dirty="0"/>
                  <a:t>）</a:t>
                </a:r>
                <a:r>
                  <a:rPr kumimoji="1" lang="en-US" altLang="zh-CN" b="1" dirty="0"/>
                  <a:t> </a:t>
                </a:r>
                <a:r>
                  <a:rPr kumimoji="1" lang="zh-CN" altLang="en-US" sz="2800" b="1" dirty="0"/>
                  <a:t>对被积函数和积分域要求过于严格</a:t>
                </a:r>
                <a:r>
                  <a:rPr kumimoji="1" lang="en-US" altLang="zh-CN" b="1" dirty="0"/>
                  <a:t>. </a:t>
                </a:r>
                <a:r>
                  <a:rPr kumimoji="1"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要求积分域为区间</a:t>
                </a:r>
                <a:r>
                  <a:rPr kumimoji="1"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 </a:t>
                </a:r>
                <a:r>
                  <a:rPr kumimoji="1"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对一般点集而言</a:t>
                </a:r>
                <a:r>
                  <a:rPr kumimoji="1"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 R</a:t>
                </a:r>
                <a:r>
                  <a:rPr kumimoji="1"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积分无法定义</a:t>
                </a:r>
                <a:r>
                  <a:rPr kumimoji="1"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;</a:t>
                </a:r>
                <a:r>
                  <a:rPr kumimoji="1"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并要求被积函数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𝒇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𝒙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kumimoji="1"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在积分区间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[</m:t>
                    </m:r>
                    <m:r>
                      <a:rPr kumimoji="1" lang="en-US" altLang="zh-CN" b="1" i="1" dirty="0" err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𝒂</m:t>
                    </m:r>
                    <m:r>
                      <a:rPr kumimoji="1" lang="en-US" altLang="zh-CN" b="1" i="1" dirty="0" err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kumimoji="1" lang="en-US" altLang="zh-CN" b="1" i="1" dirty="0" err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𝒃</m:t>
                    </m:r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]</m:t>
                    </m:r>
                  </m:oMath>
                </a14:m>
                <a:r>
                  <a:rPr kumimoji="1"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上的变化不能太快</a:t>
                </a:r>
                <a:r>
                  <a:rPr kumimoji="1"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kumimoji="1"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至少急剧变化的点不能太多</a:t>
                </a:r>
                <a:r>
                  <a:rPr kumimoji="1"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kumimoji="1"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一般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𝒇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𝒙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kumimoji="1"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[</m:t>
                    </m:r>
                    <m:r>
                      <a:rPr kumimoji="1" lang="en-US" altLang="zh-CN" b="1" i="1" dirty="0" err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𝒂</m:t>
                    </m:r>
                    <m:r>
                      <a:rPr kumimoji="1" lang="en-US" altLang="zh-CN" b="1" i="1" dirty="0" err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kumimoji="1" lang="en-US" altLang="zh-CN" b="1" i="1" dirty="0" err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𝒃</m:t>
                    </m:r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]</m:t>
                    </m:r>
                  </m:oMath>
                </a14:m>
                <a:r>
                  <a:rPr kumimoji="1"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上应是连续或分段连续</a:t>
                </a:r>
                <a:r>
                  <a:rPr kumimoji="1"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 </a:t>
                </a:r>
                <a:r>
                  <a:rPr kumimoji="1"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即几乎处处连续</a:t>
                </a:r>
                <a:r>
                  <a:rPr kumimoji="1"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). </a:t>
                </a:r>
                <a:r>
                  <a:rPr kumimoji="1" lang="zh-CN" altLang="en-US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像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[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𝟎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𝟏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]</m:t>
                    </m:r>
                  </m:oMath>
                </a14:m>
                <a:r>
                  <a:rPr kumimoji="1"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上</a:t>
                </a:r>
                <a:r>
                  <a:rPr kumimoji="1" lang="zh-CN" altLang="en-US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</a:t>
                </a:r>
                <a:r>
                  <a:rPr lang="en-US" altLang="zh-CN" b="1" dirty="0"/>
                  <a:t>Dirichlet</a:t>
                </a:r>
                <a:r>
                  <a:rPr kumimoji="1" lang="zh-CN" altLang="en-US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函数</a:t>
                </a:r>
                <a:r>
                  <a:rPr kumimoji="1"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就不</a:t>
                </a:r>
                <a:r>
                  <a:rPr kumimoji="1"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kumimoji="1"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可积</a:t>
                </a:r>
                <a:r>
                  <a:rPr kumimoji="1"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</a:t>
                </a:r>
                <a:endPara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717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512763"/>
                <a:ext cx="8027988" cy="2062103"/>
              </a:xfrm>
              <a:prstGeom prst="rect">
                <a:avLst/>
              </a:prstGeom>
              <a:blipFill>
                <a:blip r:embed="rId3"/>
                <a:stretch>
                  <a:fillRect l="-1596" t="-3846" r="-760" b="-3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76263" y="2590800"/>
            <a:ext cx="8027987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（</a:t>
            </a:r>
            <a:r>
              <a:rPr kumimoji="1" lang="en-US" altLang="zh-CN" sz="2800" b="1"/>
              <a:t>2</a:t>
            </a:r>
            <a:r>
              <a:rPr kumimoji="1" lang="zh-CN" altLang="en-US" sz="2800" b="1"/>
              <a:t>）另一方面</a:t>
            </a:r>
            <a:r>
              <a:rPr kumimoji="1" lang="en-US" altLang="zh-CN" sz="2800" b="1"/>
              <a:t>, R</a:t>
            </a:r>
            <a:r>
              <a:rPr kumimoji="1" lang="zh-CN" altLang="en-US" sz="2800" b="1"/>
              <a:t>积分理论上存在弊端</a:t>
            </a:r>
            <a:r>
              <a:rPr kumimoji="1" lang="en-US" altLang="zh-CN" b="1"/>
              <a:t>. </a:t>
            </a:r>
            <a:r>
              <a:rPr kumimoji="1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kumimoji="1"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可积函数序列的极限函数</a:t>
            </a:r>
            <a:r>
              <a:rPr kumimoji="1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逐点收敛</a:t>
            </a:r>
            <a:r>
              <a:rPr kumimoji="1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kumimoji="1"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未必可积</a:t>
            </a:r>
            <a:r>
              <a:rPr kumimoji="1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kumimoji="1"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极限运算与积分运算只有在很强的条件下</a:t>
            </a:r>
            <a:r>
              <a:rPr kumimoji="1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一致收敛</a:t>
            </a:r>
            <a:r>
              <a:rPr kumimoji="1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kumimoji="1"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才能交换积分次序</a:t>
            </a:r>
            <a:r>
              <a:rPr kumimoji="1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kumimoji="1"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kumimoji="1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kumimoji="1"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可积函数类构成的某些空间不具有完备性</a:t>
            </a:r>
            <a:r>
              <a:rPr kumimoji="1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50825" y="4343400"/>
            <a:ext cx="8713788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4 L</a:t>
            </a:r>
            <a:r>
              <a:rPr lang="zh-CN" altLang="en-US" sz="2800" b="1" dirty="0">
                <a:ea typeface="黑体" panose="02010609060101010101" pitchFamily="49" charset="-122"/>
              </a:rPr>
              <a:t>积分的产生</a:t>
            </a:r>
          </a:p>
          <a:p>
            <a:r>
              <a:rPr lang="zh-CN" altLang="en-US" b="1" dirty="0"/>
              <a:t>      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为克服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积分的缺陷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法国数学家勒贝格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1902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年建立了一套新的积分理论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(L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积分理论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对函数限制较少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适用范围更大。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积分与极限交换次序所要求的条件较之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积分要弱得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多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而且使用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起来也比较灵活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44463" y="66675"/>
            <a:ext cx="817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宋体" panose="02010600030101010101" pitchFamily="2" charset="-122"/>
              </a:rPr>
              <a:t>3. </a:t>
            </a:r>
            <a:r>
              <a:rPr kumimoji="1" lang="en-US" altLang="zh-CN" sz="2800" b="1"/>
              <a:t>R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积分的</a:t>
            </a:r>
            <a:r>
              <a:rPr kumimoji="1" lang="zh-CN" altLang="en-US" sz="2800" b="1">
                <a:ea typeface="黑体" panose="02010609060101010101" pitchFamily="49" charset="-122"/>
              </a:rPr>
              <a:t>局限性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55650" y="76200"/>
            <a:ext cx="7812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  </a:t>
            </a:r>
            <a:r>
              <a:rPr kumimoji="1" lang="zh-CN" altLang="en-US" sz="4000">
                <a:ea typeface="华文新魏" panose="02010800040101010101" pitchFamily="2" charset="-122"/>
              </a:rPr>
              <a:t>二、勒贝格积分的概念与性质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4925" y="652463"/>
            <a:ext cx="6443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宋体" panose="02010600030101010101" pitchFamily="2" charset="-122"/>
              </a:rPr>
              <a:t>1.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测度有限集上有界函数</a:t>
            </a:r>
            <a:r>
              <a:rPr kumimoji="1" lang="en-US" altLang="zh-CN" sz="2800" b="1">
                <a:latin typeface="宋体" panose="02010600030101010101" pitchFamily="2" charset="-122"/>
              </a:rPr>
              <a:t>L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积分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5725" y="1133475"/>
            <a:ext cx="9058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ea typeface="黑体" panose="02010609060101010101" pitchFamily="49" charset="-122"/>
              </a:rPr>
              <a:t>定义</a:t>
            </a:r>
            <a:r>
              <a:rPr lang="en-US" altLang="zh-CN" b="1"/>
              <a:t>1 (L</a:t>
            </a:r>
            <a:r>
              <a:rPr lang="zh-CN" altLang="en-US" b="1">
                <a:ea typeface="黑体" panose="02010609060101010101" pitchFamily="49" charset="-122"/>
              </a:rPr>
              <a:t>积分</a:t>
            </a:r>
            <a:r>
              <a:rPr lang="en-US" altLang="zh-CN" b="1"/>
              <a:t>) </a:t>
            </a:r>
            <a:r>
              <a:rPr lang="zh-CN" altLang="en-US" b="1"/>
              <a:t>设</a:t>
            </a:r>
            <a:r>
              <a:rPr lang="en-US" altLang="zh-CN" b="1" i="1"/>
              <a:t>m</a:t>
            </a:r>
            <a:r>
              <a:rPr lang="en-US" altLang="zh-CN" b="1"/>
              <a:t>(</a:t>
            </a:r>
            <a:r>
              <a:rPr lang="en-US" altLang="zh-CN" b="1" i="1"/>
              <a:t>E</a:t>
            </a:r>
            <a:r>
              <a:rPr lang="en-US" altLang="zh-CN" b="1"/>
              <a:t>)&lt;</a:t>
            </a:r>
            <a:r>
              <a:rPr lang="en-US" altLang="zh-CN" b="1">
                <a:sym typeface="Symbol" panose="05050102010706020507" pitchFamily="18" charset="2"/>
              </a:rPr>
              <a:t></a:t>
            </a:r>
            <a:r>
              <a:rPr lang="en-US" altLang="zh-CN" b="1"/>
              <a:t>, </a:t>
            </a:r>
            <a:r>
              <a:rPr lang="en-US" altLang="zh-CN" b="1" i="1"/>
              <a:t>f 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是</a:t>
            </a:r>
            <a:r>
              <a:rPr lang="en-US" altLang="zh-CN" b="1" i="1"/>
              <a:t>E</a:t>
            </a:r>
            <a:r>
              <a:rPr lang="zh-CN" altLang="en-US" b="1"/>
              <a:t>上的有界可测函数</a:t>
            </a:r>
            <a:r>
              <a:rPr lang="en-US" altLang="zh-CN" b="1"/>
              <a:t>,</a:t>
            </a:r>
            <a:r>
              <a:rPr lang="zh-CN" altLang="en-US" b="1"/>
              <a:t>且</a:t>
            </a:r>
          </a:p>
          <a:p>
            <a:r>
              <a:rPr lang="en-US" altLang="zh-CN" b="1" i="1">
                <a:sym typeface="Symbol" panose="05050102010706020507" pitchFamily="18" charset="2"/>
              </a:rPr>
              <a:t></a:t>
            </a:r>
            <a:r>
              <a:rPr lang="en-US" altLang="zh-CN" b="1"/>
              <a:t>&lt;</a:t>
            </a:r>
            <a:r>
              <a:rPr lang="en-US" altLang="zh-CN" b="1" i="1"/>
              <a:t>f 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)&lt;</a:t>
            </a:r>
            <a:r>
              <a:rPr lang="en-US" altLang="zh-CN" b="1" i="1">
                <a:sym typeface="Symbol" panose="05050102010706020507" pitchFamily="18" charset="2"/>
              </a:rPr>
              <a:t> 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  <a:r>
              <a:rPr lang="en-US" altLang="zh-CN" b="1"/>
              <a:t>  ①</a:t>
            </a:r>
            <a:r>
              <a:rPr lang="zh-CN" altLang="en-US" b="1"/>
              <a:t>分割</a:t>
            </a:r>
            <a:r>
              <a:rPr lang="zh-CN" altLang="en-US" b="1">
                <a:sym typeface="Symbol" panose="05050102010706020507" pitchFamily="18" charset="2"/>
              </a:rPr>
              <a:t>：</a:t>
            </a:r>
            <a:r>
              <a:rPr lang="zh-CN" altLang="en-US" b="1" i="1">
                <a:sym typeface="Symbol" panose="05050102010706020507" pitchFamily="18" charset="2"/>
              </a:rPr>
              <a:t></a:t>
            </a:r>
            <a:r>
              <a:rPr lang="en-US" altLang="zh-CN" b="1">
                <a:sym typeface="Symbol" panose="05050102010706020507" pitchFamily="18" charset="2"/>
              </a:rPr>
              <a:t>=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 baseline="-25000">
                <a:sym typeface="Symbol" panose="05050102010706020507" pitchFamily="18" charset="2"/>
              </a:rPr>
              <a:t>1</a:t>
            </a:r>
            <a:r>
              <a:rPr lang="en-US" altLang="zh-CN" b="1">
                <a:sym typeface="Symbol" panose="05050102010706020507" pitchFamily="18" charset="2"/>
              </a:rPr>
              <a:t>&lt;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 baseline="-25000">
                <a:sym typeface="Symbol" panose="05050102010706020507" pitchFamily="18" charset="2"/>
              </a:rPr>
              <a:t>2</a:t>
            </a:r>
            <a:r>
              <a:rPr lang="en-US" altLang="zh-CN" b="1">
                <a:sym typeface="Symbol" panose="05050102010706020507" pitchFamily="18" charset="2"/>
              </a:rPr>
              <a:t>&lt;...&lt;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 baseline="-25000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=</a:t>
            </a:r>
            <a:r>
              <a:rPr lang="en-US" altLang="zh-CN" b="1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07950" y="4419600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则函数</a:t>
            </a:r>
            <a:r>
              <a:rPr lang="en-US" altLang="zh-CN" b="1" i="1"/>
              <a:t>f 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在</a:t>
            </a:r>
            <a:r>
              <a:rPr lang="en-US" altLang="zh-CN" b="1" i="1"/>
              <a:t>E</a:t>
            </a:r>
            <a:r>
              <a:rPr lang="zh-CN" altLang="en-US" b="1"/>
              <a:t>上的</a:t>
            </a:r>
            <a:r>
              <a:rPr lang="en-US" altLang="zh-CN" b="1" i="1">
                <a:solidFill>
                  <a:srgbClr val="CC3300"/>
                </a:solidFill>
              </a:rPr>
              <a:t>L</a:t>
            </a:r>
            <a:r>
              <a:rPr lang="zh-CN" altLang="en-US" b="1">
                <a:solidFill>
                  <a:srgbClr val="CC3300"/>
                </a:solidFill>
              </a:rPr>
              <a:t>积分</a:t>
            </a:r>
            <a:r>
              <a:rPr lang="zh-CN" altLang="en-US" b="1"/>
              <a:t>定义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07950" y="34544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ym typeface="Symbol" panose="05050102010706020507" pitchFamily="18" charset="2"/>
              </a:rPr>
              <a:t>③</a:t>
            </a:r>
            <a:r>
              <a:rPr lang="zh-CN" altLang="en-US" b="1">
                <a:latin typeface="宋体" panose="02010600030101010101" pitchFamily="2" charset="-122"/>
              </a:rPr>
              <a:t>取极限：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757488" y="1944688"/>
          <a:ext cx="280511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公式" r:id="rId4" imgW="1168200" imgH="431640" progId="Equation.3">
                  <p:embed/>
                </p:oleObj>
              </mc:Choice>
              <mc:Fallback>
                <p:oleObj name="公式" r:id="rId4" imgW="11682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1944688"/>
                        <a:ext cx="280511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687513" y="3200400"/>
          <a:ext cx="600868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公式" r:id="rId6" imgW="2679480" imgH="431640" progId="Equation.3">
                  <p:embed/>
                </p:oleObj>
              </mc:Choice>
              <mc:Fallback>
                <p:oleObj name="公式" r:id="rId6" imgW="26794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3200400"/>
                        <a:ext cx="6008687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42888" y="4864100"/>
          <a:ext cx="45577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8" imgW="1993680" imgH="431640" progId="Equation.3">
                  <p:embed/>
                </p:oleObj>
              </mc:Choice>
              <mc:Fallback>
                <p:oleObj name="Equation" r:id="rId8" imgW="199368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864100"/>
                        <a:ext cx="45577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04813" y="2819400"/>
            <a:ext cx="652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ym typeface="Symbol" panose="05050102010706020507" pitchFamily="18" charset="2"/>
              </a:rPr>
              <a:t>(</a:t>
            </a:r>
            <a:r>
              <a:rPr lang="en-US" altLang="zh-CN" b="1" i="1">
                <a:sym typeface="Symbol" panose="05050102010706020507" pitchFamily="18" charset="2"/>
              </a:rPr>
              <a:t></a:t>
            </a:r>
            <a:r>
              <a:rPr lang="en-US" altLang="zh-CN" b="1" i="1" baseline="-25000">
                <a:sym typeface="Symbol" panose="05050102010706020507" pitchFamily="18" charset="2"/>
              </a:rPr>
              <a:t>i </a:t>
            </a:r>
            <a:r>
              <a:rPr lang="en-US" altLang="zh-CN" b="1">
                <a:sym typeface="Symbol" panose="05050102010706020507" pitchFamily="18" charset="2"/>
              </a:rPr>
              <a:t>[ 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 i="1" baseline="-25000">
                <a:sym typeface="Symbol" panose="05050102010706020507" pitchFamily="18" charset="2"/>
              </a:rPr>
              <a:t>i-</a:t>
            </a:r>
            <a:r>
              <a:rPr lang="en-US" altLang="zh-CN" b="1" baseline="-25000">
                <a:sym typeface="Symbol" panose="05050102010706020507" pitchFamily="18" charset="2"/>
              </a:rPr>
              <a:t>1</a:t>
            </a:r>
            <a:r>
              <a:rPr lang="en-US" altLang="zh-CN" b="1" i="1">
                <a:sym typeface="Symbol" panose="05050102010706020507" pitchFamily="18" charset="2"/>
              </a:rPr>
              <a:t>,y</a:t>
            </a:r>
            <a:r>
              <a:rPr lang="en-US" altLang="zh-CN" b="1" i="1" baseline="-25000">
                <a:sym typeface="Symbol" panose="05050102010706020507" pitchFamily="18" charset="2"/>
              </a:rPr>
              <a:t>i </a:t>
            </a:r>
            <a:r>
              <a:rPr lang="en-US" altLang="zh-CN" b="1">
                <a:sym typeface="Symbol" panose="05050102010706020507" pitchFamily="18" charset="2"/>
              </a:rPr>
              <a:t>], </a:t>
            </a:r>
            <a:r>
              <a:rPr lang="en-US" altLang="zh-CN" b="1" i="1">
                <a:sym typeface="Symbol" panose="05050102010706020507" pitchFamily="18" charset="2"/>
              </a:rPr>
              <a:t>E</a:t>
            </a:r>
            <a:r>
              <a:rPr lang="en-US" altLang="zh-CN" b="1" i="1" baseline="-25000">
                <a:sym typeface="Symbol" panose="05050102010706020507" pitchFamily="18" charset="2"/>
              </a:rPr>
              <a:t>i</a:t>
            </a:r>
            <a:r>
              <a:rPr lang="en-US" altLang="zh-CN" b="1">
                <a:sym typeface="Symbol" panose="05050102010706020507" pitchFamily="18" charset="2"/>
              </a:rPr>
              <a:t>=</a:t>
            </a:r>
            <a:r>
              <a:rPr lang="en-US" altLang="zh-CN" b="1" i="1">
                <a:sym typeface="Symbol" panose="05050102010706020507" pitchFamily="18" charset="2"/>
              </a:rPr>
              <a:t>E</a:t>
            </a:r>
            <a:r>
              <a:rPr lang="en-US" altLang="zh-CN" b="1">
                <a:sym typeface="Symbol" panose="05050102010706020507" pitchFamily="18" charset="2"/>
              </a:rPr>
              <a:t>( 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 i="1" baseline="-25000">
                <a:sym typeface="Symbol" panose="05050102010706020507" pitchFamily="18" charset="2"/>
              </a:rPr>
              <a:t>i</a:t>
            </a:r>
            <a:r>
              <a:rPr lang="en-US" altLang="zh-CN" b="1" baseline="-25000">
                <a:sym typeface="Symbol" panose="05050102010706020507" pitchFamily="18" charset="2"/>
              </a:rPr>
              <a:t>-1</a:t>
            </a:r>
            <a:r>
              <a:rPr lang="en-US" altLang="zh-CN" b="1">
                <a:sym typeface="Symbol" panose="05050102010706020507" pitchFamily="18" charset="2"/>
              </a:rPr>
              <a:t> </a:t>
            </a:r>
            <a:r>
              <a:rPr lang="en-US" altLang="zh-CN" b="1" i="1">
                <a:sym typeface="Symbol" panose="05050102010706020507" pitchFamily="18" charset="2"/>
              </a:rPr>
              <a:t>f </a:t>
            </a:r>
            <a:r>
              <a:rPr lang="en-US" altLang="zh-CN" b="1">
                <a:sym typeface="Symbol" panose="05050102010706020507" pitchFamily="18" charset="2"/>
              </a:rPr>
              <a:t>&lt;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 i="1" baseline="-25000">
                <a:sym typeface="Symbol" panose="05050102010706020507" pitchFamily="18" charset="2"/>
              </a:rPr>
              <a:t>i </a:t>
            </a:r>
            <a:r>
              <a:rPr lang="en-US" altLang="zh-CN" b="1">
                <a:sym typeface="Symbol" panose="05050102010706020507" pitchFamily="18" charset="2"/>
              </a:rPr>
              <a:t>)={</a:t>
            </a:r>
            <a:r>
              <a:rPr lang="en-US" altLang="zh-CN" b="1" i="1">
                <a:sym typeface="Symbol" panose="05050102010706020507" pitchFamily="18" charset="2"/>
              </a:rPr>
              <a:t>x </a:t>
            </a:r>
            <a:r>
              <a:rPr lang="en-US" altLang="zh-CN" b="1">
                <a:sym typeface="Symbol" panose="05050102010706020507" pitchFamily="18" charset="2"/>
              </a:rPr>
              <a:t>| 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 i="1" baseline="-25000">
                <a:sym typeface="Symbol" panose="05050102010706020507" pitchFamily="18" charset="2"/>
              </a:rPr>
              <a:t>i-</a:t>
            </a:r>
            <a:r>
              <a:rPr lang="en-US" altLang="zh-CN" b="1" baseline="-25000">
                <a:sym typeface="Symbol" panose="05050102010706020507" pitchFamily="18" charset="2"/>
              </a:rPr>
              <a:t>1</a:t>
            </a:r>
            <a:r>
              <a:rPr lang="en-US" altLang="zh-CN" b="1">
                <a:sym typeface="Symbol" panose="05050102010706020507" pitchFamily="18" charset="2"/>
              </a:rPr>
              <a:t> </a:t>
            </a:r>
            <a:r>
              <a:rPr lang="en-US" altLang="zh-CN" b="1" i="1">
                <a:sym typeface="Symbol" panose="05050102010706020507" pitchFamily="18" charset="2"/>
              </a:rPr>
              <a:t>f</a:t>
            </a:r>
            <a:r>
              <a:rPr lang="en-US" altLang="zh-CN" b="1">
                <a:sym typeface="Symbol" panose="05050102010706020507" pitchFamily="18" charset="2"/>
              </a:rPr>
              <a:t>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 &lt;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 i="1" baseline="-25000">
                <a:sym typeface="Symbol" panose="05050102010706020507" pitchFamily="18" charset="2"/>
              </a:rPr>
              <a:t>i</a:t>
            </a:r>
            <a:r>
              <a:rPr lang="en-US" altLang="zh-CN" b="1">
                <a:sym typeface="Symbol" panose="05050102010706020507" pitchFamily="18" charset="2"/>
              </a:rPr>
              <a:t>}</a:t>
            </a:r>
            <a:endParaRPr lang="en-US" altLang="en-US" b="1">
              <a:sym typeface="Symbol" panose="05050102010706020507" pitchFamily="18" charset="2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07950" y="2133600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②</a:t>
            </a:r>
            <a:r>
              <a:rPr lang="zh-CN" altLang="en-US" b="1"/>
              <a:t>作乘积和式：</a:t>
            </a:r>
          </a:p>
        </p:txBody>
      </p:sp>
      <p:grpSp>
        <p:nvGrpSpPr>
          <p:cNvPr id="8262" name="Group 70"/>
          <p:cNvGrpSpPr>
            <a:grpSpLocks/>
          </p:cNvGrpSpPr>
          <p:nvPr/>
        </p:nvGrpSpPr>
        <p:grpSpPr bwMode="auto">
          <a:xfrm>
            <a:off x="5257800" y="4038600"/>
            <a:ext cx="3611563" cy="2743200"/>
            <a:chOff x="3424" y="2523"/>
            <a:chExt cx="2275" cy="1728"/>
          </a:xfrm>
        </p:grpSpPr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3696" y="4065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flipV="1">
              <a:off x="3696" y="2659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V="1">
              <a:off x="3833" y="3203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V="1">
              <a:off x="5511" y="2795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3696" y="3203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3696" y="3339"/>
              <a:ext cx="18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3696" y="3475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3696" y="3611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>
              <a:off x="3696" y="3702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>
              <a:off x="3696" y="3793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3696" y="3113"/>
              <a:ext cx="18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>
              <a:off x="3696" y="3566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>
              <a:off x="3696" y="3747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>
              <a:off x="3696" y="2795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33"/>
            <p:cNvSpPr>
              <a:spLocks noChangeShapeType="1"/>
            </p:cNvSpPr>
            <p:nvPr/>
          </p:nvSpPr>
          <p:spPr bwMode="auto">
            <a:xfrm>
              <a:off x="3696" y="2931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>
              <a:off x="3696" y="3430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35"/>
            <p:cNvSpPr>
              <a:spLocks noChangeShapeType="1"/>
            </p:cNvSpPr>
            <p:nvPr/>
          </p:nvSpPr>
          <p:spPr bwMode="auto">
            <a:xfrm>
              <a:off x="3696" y="3022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auto">
            <a:xfrm>
              <a:off x="3833" y="3203"/>
              <a:ext cx="408" cy="590"/>
            </a:xfrm>
            <a:custGeom>
              <a:avLst/>
              <a:gdLst>
                <a:gd name="T0" fmla="*/ 0 w 408"/>
                <a:gd name="T1" fmla="*/ 0 h 590"/>
                <a:gd name="T2" fmla="*/ 136 w 408"/>
                <a:gd name="T3" fmla="*/ 46 h 590"/>
                <a:gd name="T4" fmla="*/ 226 w 408"/>
                <a:gd name="T5" fmla="*/ 136 h 590"/>
                <a:gd name="T6" fmla="*/ 272 w 408"/>
                <a:gd name="T7" fmla="*/ 182 h 590"/>
                <a:gd name="T8" fmla="*/ 317 w 408"/>
                <a:gd name="T9" fmla="*/ 272 h 590"/>
                <a:gd name="T10" fmla="*/ 362 w 408"/>
                <a:gd name="T11" fmla="*/ 409 h 590"/>
                <a:gd name="T12" fmla="*/ 408 w 408"/>
                <a:gd name="T13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8" h="590">
                  <a:moveTo>
                    <a:pt x="0" y="0"/>
                  </a:moveTo>
                  <a:cubicBezTo>
                    <a:pt x="49" y="11"/>
                    <a:pt x="99" y="23"/>
                    <a:pt x="136" y="46"/>
                  </a:cubicBezTo>
                  <a:cubicBezTo>
                    <a:pt x="173" y="69"/>
                    <a:pt x="203" y="113"/>
                    <a:pt x="226" y="136"/>
                  </a:cubicBezTo>
                  <a:cubicBezTo>
                    <a:pt x="249" y="159"/>
                    <a:pt x="257" y="159"/>
                    <a:pt x="272" y="182"/>
                  </a:cubicBezTo>
                  <a:cubicBezTo>
                    <a:pt x="287" y="205"/>
                    <a:pt x="302" y="234"/>
                    <a:pt x="317" y="272"/>
                  </a:cubicBezTo>
                  <a:cubicBezTo>
                    <a:pt x="332" y="310"/>
                    <a:pt x="347" y="356"/>
                    <a:pt x="362" y="409"/>
                  </a:cubicBezTo>
                  <a:cubicBezTo>
                    <a:pt x="377" y="462"/>
                    <a:pt x="400" y="560"/>
                    <a:pt x="408" y="59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 flipV="1">
              <a:off x="4241" y="347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 flipV="1">
              <a:off x="4059" y="3339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39"/>
            <p:cNvSpPr>
              <a:spLocks noChangeShapeType="1"/>
            </p:cNvSpPr>
            <p:nvPr/>
          </p:nvSpPr>
          <p:spPr bwMode="auto">
            <a:xfrm flipV="1">
              <a:off x="4332" y="3339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Line 40"/>
            <p:cNvSpPr>
              <a:spLocks noChangeShapeType="1"/>
            </p:cNvSpPr>
            <p:nvPr/>
          </p:nvSpPr>
          <p:spPr bwMode="auto">
            <a:xfrm flipV="1">
              <a:off x="4649" y="3339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 flipV="1">
              <a:off x="5329" y="3113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Line 42"/>
            <p:cNvSpPr>
              <a:spLocks noChangeShapeType="1"/>
            </p:cNvSpPr>
            <p:nvPr/>
          </p:nvSpPr>
          <p:spPr bwMode="auto">
            <a:xfrm flipV="1">
              <a:off x="5239" y="3339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Line 44"/>
            <p:cNvSpPr>
              <a:spLocks noChangeShapeType="1"/>
            </p:cNvSpPr>
            <p:nvPr/>
          </p:nvSpPr>
          <p:spPr bwMode="auto">
            <a:xfrm flipV="1">
              <a:off x="5465" y="3113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 flipV="1">
              <a:off x="5420" y="3113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Freeform 48"/>
            <p:cNvSpPr>
              <a:spLocks/>
            </p:cNvSpPr>
            <p:nvPr/>
          </p:nvSpPr>
          <p:spPr bwMode="auto">
            <a:xfrm>
              <a:off x="4241" y="2795"/>
              <a:ext cx="1270" cy="726"/>
            </a:xfrm>
            <a:custGeom>
              <a:avLst/>
              <a:gdLst>
                <a:gd name="T0" fmla="*/ 0 w 1270"/>
                <a:gd name="T1" fmla="*/ 726 h 726"/>
                <a:gd name="T2" fmla="*/ 91 w 1270"/>
                <a:gd name="T3" fmla="*/ 544 h 726"/>
                <a:gd name="T4" fmla="*/ 181 w 1270"/>
                <a:gd name="T5" fmla="*/ 408 h 726"/>
                <a:gd name="T6" fmla="*/ 227 w 1270"/>
                <a:gd name="T7" fmla="*/ 363 h 726"/>
                <a:gd name="T8" fmla="*/ 363 w 1270"/>
                <a:gd name="T9" fmla="*/ 454 h 726"/>
                <a:gd name="T10" fmla="*/ 408 w 1270"/>
                <a:gd name="T11" fmla="*/ 544 h 726"/>
                <a:gd name="T12" fmla="*/ 499 w 1270"/>
                <a:gd name="T13" fmla="*/ 635 h 726"/>
                <a:gd name="T14" fmla="*/ 635 w 1270"/>
                <a:gd name="T15" fmla="*/ 680 h 726"/>
                <a:gd name="T16" fmla="*/ 771 w 1270"/>
                <a:gd name="T17" fmla="*/ 680 h 726"/>
                <a:gd name="T18" fmla="*/ 862 w 1270"/>
                <a:gd name="T19" fmla="*/ 635 h 726"/>
                <a:gd name="T20" fmla="*/ 998 w 1270"/>
                <a:gd name="T21" fmla="*/ 544 h 726"/>
                <a:gd name="T22" fmla="*/ 1088 w 1270"/>
                <a:gd name="T23" fmla="*/ 318 h 726"/>
                <a:gd name="T24" fmla="*/ 1134 w 1270"/>
                <a:gd name="T25" fmla="*/ 227 h 726"/>
                <a:gd name="T26" fmla="*/ 1179 w 1270"/>
                <a:gd name="T27" fmla="*/ 318 h 726"/>
                <a:gd name="T28" fmla="*/ 1224 w 1270"/>
                <a:gd name="T29" fmla="*/ 363 h 726"/>
                <a:gd name="T30" fmla="*/ 1270 w 1270"/>
                <a:gd name="T31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0" h="726">
                  <a:moveTo>
                    <a:pt x="0" y="726"/>
                  </a:moveTo>
                  <a:cubicBezTo>
                    <a:pt x="30" y="661"/>
                    <a:pt x="61" y="597"/>
                    <a:pt x="91" y="544"/>
                  </a:cubicBezTo>
                  <a:cubicBezTo>
                    <a:pt x="121" y="491"/>
                    <a:pt x="158" y="438"/>
                    <a:pt x="181" y="408"/>
                  </a:cubicBezTo>
                  <a:cubicBezTo>
                    <a:pt x="204" y="378"/>
                    <a:pt x="197" y="355"/>
                    <a:pt x="227" y="363"/>
                  </a:cubicBezTo>
                  <a:cubicBezTo>
                    <a:pt x="257" y="371"/>
                    <a:pt x="333" y="424"/>
                    <a:pt x="363" y="454"/>
                  </a:cubicBezTo>
                  <a:cubicBezTo>
                    <a:pt x="393" y="484"/>
                    <a:pt x="385" y="514"/>
                    <a:pt x="408" y="544"/>
                  </a:cubicBezTo>
                  <a:cubicBezTo>
                    <a:pt x="431" y="574"/>
                    <a:pt x="461" y="612"/>
                    <a:pt x="499" y="635"/>
                  </a:cubicBezTo>
                  <a:cubicBezTo>
                    <a:pt x="537" y="658"/>
                    <a:pt x="590" y="673"/>
                    <a:pt x="635" y="680"/>
                  </a:cubicBezTo>
                  <a:cubicBezTo>
                    <a:pt x="680" y="687"/>
                    <a:pt x="733" y="687"/>
                    <a:pt x="771" y="680"/>
                  </a:cubicBezTo>
                  <a:cubicBezTo>
                    <a:pt x="809" y="673"/>
                    <a:pt x="824" y="658"/>
                    <a:pt x="862" y="635"/>
                  </a:cubicBezTo>
                  <a:cubicBezTo>
                    <a:pt x="900" y="612"/>
                    <a:pt x="960" y="597"/>
                    <a:pt x="998" y="544"/>
                  </a:cubicBezTo>
                  <a:cubicBezTo>
                    <a:pt x="1036" y="491"/>
                    <a:pt x="1065" y="371"/>
                    <a:pt x="1088" y="318"/>
                  </a:cubicBezTo>
                  <a:cubicBezTo>
                    <a:pt x="1111" y="265"/>
                    <a:pt x="1119" y="227"/>
                    <a:pt x="1134" y="227"/>
                  </a:cubicBezTo>
                  <a:cubicBezTo>
                    <a:pt x="1149" y="227"/>
                    <a:pt x="1164" y="295"/>
                    <a:pt x="1179" y="318"/>
                  </a:cubicBezTo>
                  <a:cubicBezTo>
                    <a:pt x="1194" y="341"/>
                    <a:pt x="1209" y="416"/>
                    <a:pt x="1224" y="363"/>
                  </a:cubicBezTo>
                  <a:cubicBezTo>
                    <a:pt x="1239" y="310"/>
                    <a:pt x="1262" y="60"/>
                    <a:pt x="127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Text Box 49"/>
            <p:cNvSpPr txBox="1">
              <a:spLocks noChangeArrowheads="1"/>
            </p:cNvSpPr>
            <p:nvPr/>
          </p:nvSpPr>
          <p:spPr bwMode="auto">
            <a:xfrm>
              <a:off x="3548" y="397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0</a:t>
              </a:r>
            </a:p>
          </p:txBody>
        </p:sp>
        <p:sp>
          <p:nvSpPr>
            <p:cNvPr id="8242" name="Text Box 50"/>
            <p:cNvSpPr txBox="1">
              <a:spLocks noChangeArrowheads="1"/>
            </p:cNvSpPr>
            <p:nvPr/>
          </p:nvSpPr>
          <p:spPr bwMode="auto">
            <a:xfrm>
              <a:off x="3742" y="40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a</a:t>
              </a:r>
            </a:p>
          </p:txBody>
        </p:sp>
        <p:sp>
          <p:nvSpPr>
            <p:cNvPr id="8243" name="Text Box 51"/>
            <p:cNvSpPr txBox="1">
              <a:spLocks noChangeArrowheads="1"/>
            </p:cNvSpPr>
            <p:nvPr/>
          </p:nvSpPr>
          <p:spPr bwMode="auto">
            <a:xfrm>
              <a:off x="5496" y="4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b</a:t>
              </a:r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3833" y="4065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4332" y="4065"/>
              <a:ext cx="31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5239" y="4065"/>
              <a:ext cx="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5421" y="4065"/>
              <a:ext cx="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8" name="Text Box 56"/>
            <p:cNvSpPr txBox="1">
              <a:spLocks noChangeArrowheads="1"/>
            </p:cNvSpPr>
            <p:nvPr/>
          </p:nvSpPr>
          <p:spPr bwMode="auto">
            <a:xfrm>
              <a:off x="5511" y="383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x</a:t>
              </a:r>
            </a:p>
          </p:txBody>
        </p:sp>
        <p:sp>
          <p:nvSpPr>
            <p:cNvPr id="8249" name="Text Box 57"/>
            <p:cNvSpPr txBox="1">
              <a:spLocks noChangeArrowheads="1"/>
            </p:cNvSpPr>
            <p:nvPr/>
          </p:nvSpPr>
          <p:spPr bwMode="auto">
            <a:xfrm>
              <a:off x="3690" y="252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y</a:t>
              </a:r>
            </a:p>
          </p:txBody>
        </p:sp>
        <p:sp>
          <p:nvSpPr>
            <p:cNvPr id="8250" name="Text Box 58"/>
            <p:cNvSpPr txBox="1">
              <a:spLocks noChangeArrowheads="1"/>
            </p:cNvSpPr>
            <p:nvPr/>
          </p:nvSpPr>
          <p:spPr bwMode="auto">
            <a:xfrm>
              <a:off x="3548" y="371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c</a:t>
              </a:r>
            </a:p>
          </p:txBody>
        </p:sp>
        <p:sp>
          <p:nvSpPr>
            <p:cNvPr id="8251" name="Text Box 59"/>
            <p:cNvSpPr txBox="1">
              <a:spLocks noChangeArrowheads="1"/>
            </p:cNvSpPr>
            <p:nvPr/>
          </p:nvSpPr>
          <p:spPr bwMode="auto">
            <a:xfrm>
              <a:off x="3515" y="265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d</a:t>
              </a:r>
            </a:p>
          </p:txBody>
        </p:sp>
        <p:sp>
          <p:nvSpPr>
            <p:cNvPr id="8252" name="Text Box 60"/>
            <p:cNvSpPr txBox="1">
              <a:spLocks noChangeArrowheads="1"/>
            </p:cNvSpPr>
            <p:nvPr/>
          </p:nvSpPr>
          <p:spPr bwMode="auto">
            <a:xfrm>
              <a:off x="3470" y="3078"/>
              <a:ext cx="2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ym typeface="Symbol" panose="05050102010706020507" pitchFamily="18" charset="2"/>
                </a:rPr>
                <a:t></a:t>
              </a:r>
              <a:r>
                <a:rPr lang="en-US" altLang="zh-CN" sz="1800" b="1" baseline="-25000">
                  <a:sym typeface="Symbol" panose="05050102010706020507" pitchFamily="18" charset="2"/>
                </a:rPr>
                <a:t>i</a:t>
              </a:r>
              <a:endParaRPr lang="en-US" altLang="zh-CN" sz="1800" b="1">
                <a:sym typeface="Symbol" panose="05050102010706020507" pitchFamily="18" charset="2"/>
              </a:endParaRPr>
            </a:p>
          </p:txBody>
        </p:sp>
        <p:sp>
          <p:nvSpPr>
            <p:cNvPr id="8253" name="Text Box 61"/>
            <p:cNvSpPr txBox="1">
              <a:spLocks noChangeArrowheads="1"/>
            </p:cNvSpPr>
            <p:nvPr/>
          </p:nvSpPr>
          <p:spPr bwMode="auto">
            <a:xfrm>
              <a:off x="3470" y="2931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y</a:t>
              </a:r>
              <a:r>
                <a:rPr lang="en-US" altLang="zh-CN" sz="1800" b="1" baseline="-25000"/>
                <a:t>i</a:t>
              </a:r>
              <a:endParaRPr lang="en-US" altLang="zh-CN" sz="1800" b="1"/>
            </a:p>
          </p:txBody>
        </p:sp>
        <p:sp>
          <p:nvSpPr>
            <p:cNvPr id="8254" name="Text Box 62"/>
            <p:cNvSpPr txBox="1">
              <a:spLocks noChangeArrowheads="1"/>
            </p:cNvSpPr>
            <p:nvPr/>
          </p:nvSpPr>
          <p:spPr bwMode="auto">
            <a:xfrm>
              <a:off x="3424" y="3203"/>
              <a:ext cx="2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y</a:t>
              </a:r>
              <a:r>
                <a:rPr lang="en-US" altLang="zh-CN" sz="1800" b="1" baseline="-25000"/>
                <a:t>i-1</a:t>
              </a:r>
              <a:endParaRPr lang="en-US" altLang="zh-CN" sz="1800" b="1"/>
            </a:p>
          </p:txBody>
        </p:sp>
        <p:sp>
          <p:nvSpPr>
            <p:cNvPr id="8256" name="Text Box 64"/>
            <p:cNvSpPr txBox="1">
              <a:spLocks noChangeArrowheads="1"/>
            </p:cNvSpPr>
            <p:nvPr/>
          </p:nvSpPr>
          <p:spPr bwMode="auto">
            <a:xfrm>
              <a:off x="3878" y="4020"/>
              <a:ext cx="2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E</a:t>
              </a:r>
              <a:r>
                <a:rPr lang="en-US" altLang="zh-CN" sz="1800" b="1" baseline="-25000"/>
                <a:t>i1</a:t>
              </a:r>
              <a:endParaRPr lang="en-US" altLang="zh-CN" sz="1800" b="1"/>
            </a:p>
          </p:txBody>
        </p:sp>
        <p:sp>
          <p:nvSpPr>
            <p:cNvPr id="8257" name="Text Box 65"/>
            <p:cNvSpPr txBox="1">
              <a:spLocks noChangeArrowheads="1"/>
            </p:cNvSpPr>
            <p:nvPr/>
          </p:nvSpPr>
          <p:spPr bwMode="auto">
            <a:xfrm>
              <a:off x="4377" y="4020"/>
              <a:ext cx="2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E</a:t>
              </a:r>
              <a:r>
                <a:rPr lang="en-US" altLang="zh-CN" sz="1800" b="1" baseline="-25000"/>
                <a:t>i2</a:t>
              </a:r>
              <a:endParaRPr lang="en-US" altLang="zh-CN" sz="1800" b="1"/>
            </a:p>
          </p:txBody>
        </p:sp>
        <p:sp>
          <p:nvSpPr>
            <p:cNvPr id="8259" name="Text Box 67"/>
            <p:cNvSpPr txBox="1">
              <a:spLocks noChangeArrowheads="1"/>
            </p:cNvSpPr>
            <p:nvPr/>
          </p:nvSpPr>
          <p:spPr bwMode="auto">
            <a:xfrm>
              <a:off x="5160" y="4020"/>
              <a:ext cx="2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E</a:t>
              </a:r>
              <a:r>
                <a:rPr lang="en-US" altLang="zh-CN" sz="1800" b="1" baseline="-25000"/>
                <a:t>i3</a:t>
              </a:r>
              <a:endParaRPr lang="en-US" altLang="zh-CN" sz="1800" b="1"/>
            </a:p>
          </p:txBody>
        </p:sp>
        <p:sp>
          <p:nvSpPr>
            <p:cNvPr id="8260" name="Text Box 68"/>
            <p:cNvSpPr txBox="1">
              <a:spLocks noChangeArrowheads="1"/>
            </p:cNvSpPr>
            <p:nvPr/>
          </p:nvSpPr>
          <p:spPr bwMode="auto">
            <a:xfrm>
              <a:off x="5329" y="4020"/>
              <a:ext cx="2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E</a:t>
              </a:r>
              <a:r>
                <a:rPr lang="en-US" altLang="zh-CN" sz="1800" b="1" baseline="-25000"/>
                <a:t>i4</a:t>
              </a:r>
              <a:endParaRPr lang="en-US" altLang="zh-CN" sz="1800" b="1"/>
            </a:p>
          </p:txBody>
        </p:sp>
      </p:grpSp>
      <p:sp>
        <p:nvSpPr>
          <p:cNvPr id="8261" name="Rectangle 69"/>
          <p:cNvSpPr>
            <a:spLocks noChangeArrowheads="1"/>
          </p:cNvSpPr>
          <p:nvPr/>
        </p:nvSpPr>
        <p:spPr bwMode="auto">
          <a:xfrm>
            <a:off x="171450" y="5765800"/>
            <a:ext cx="294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也称</a:t>
            </a:r>
            <a:r>
              <a:rPr lang="en-US" altLang="zh-CN" b="1" i="1"/>
              <a:t>f 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在</a:t>
            </a:r>
            <a:r>
              <a:rPr lang="en-US" altLang="zh-CN" b="1" i="1"/>
              <a:t>E</a:t>
            </a:r>
            <a:r>
              <a:rPr lang="zh-CN" altLang="en-US" b="1"/>
              <a:t>上</a:t>
            </a:r>
            <a:r>
              <a:rPr lang="en-US" altLang="zh-CN" b="1" i="1"/>
              <a:t>L</a:t>
            </a:r>
            <a:r>
              <a:rPr lang="zh-CN" altLang="en-US" b="1"/>
              <a:t>可积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5725" y="381000"/>
            <a:ext cx="9058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>
                <a:latin typeface="宋体" panose="02010600030101010101" pitchFamily="2" charset="-122"/>
              </a:rPr>
              <a:t>1 (L</a:t>
            </a:r>
            <a:r>
              <a:rPr lang="zh-CN" altLang="en-US" sz="2800" b="1">
                <a:latin typeface="宋体" panose="02010600030101010101" pitchFamily="2" charset="-122"/>
              </a:rPr>
              <a:t>积分存在定理</a:t>
            </a:r>
            <a:r>
              <a:rPr lang="en-US" altLang="zh-CN" sz="2800" b="1">
                <a:latin typeface="宋体" panose="02010600030101010101" pitchFamily="2" charset="-122"/>
              </a:rPr>
              <a:t>) </a:t>
            </a:r>
          </a:p>
          <a:p>
            <a:r>
              <a:rPr lang="en-US" altLang="zh-CN" sz="2800" b="1" i="1"/>
              <a:t>   m</a:t>
            </a:r>
            <a:r>
              <a:rPr lang="en-US" altLang="zh-CN" sz="2800" b="1"/>
              <a:t>(</a:t>
            </a:r>
            <a:r>
              <a:rPr lang="en-US" altLang="zh-CN" sz="2800" b="1" i="1"/>
              <a:t>E</a:t>
            </a:r>
            <a:r>
              <a:rPr lang="en-US" altLang="zh-CN" sz="2800" b="1"/>
              <a:t>)&lt;</a:t>
            </a:r>
            <a:r>
              <a:rPr lang="en-US" altLang="zh-CN" sz="2800" b="1">
                <a:sym typeface="Symbol" panose="05050102010706020507" pitchFamily="18" charset="2"/>
              </a:rPr>
              <a:t></a:t>
            </a:r>
            <a:r>
              <a:rPr lang="en-US" altLang="zh-CN" sz="2800" b="1"/>
              <a:t>, </a:t>
            </a:r>
            <a:r>
              <a:rPr lang="en-US" altLang="zh-CN" sz="2800" b="1" i="1"/>
              <a:t>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在</a:t>
            </a:r>
            <a:r>
              <a:rPr lang="en-US" altLang="zh-CN" sz="2800" b="1" i="1"/>
              <a:t>E</a:t>
            </a:r>
            <a:r>
              <a:rPr lang="zh-CN" altLang="en-US" sz="2800" b="1">
                <a:latin typeface="宋体" panose="02010600030101010101" pitchFamily="2" charset="-122"/>
              </a:rPr>
              <a:t>上是有界可测函数</a:t>
            </a: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i="1"/>
              <a:t>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在</a:t>
            </a:r>
            <a:r>
              <a:rPr lang="en-US" altLang="zh-CN" sz="2800" b="1" i="1"/>
              <a:t>E</a:t>
            </a:r>
            <a:r>
              <a:rPr lang="zh-CN" altLang="en-US" sz="2800" b="1"/>
              <a:t>上</a:t>
            </a:r>
            <a:r>
              <a:rPr lang="en-US" altLang="zh-CN" sz="2800" b="1"/>
              <a:t>L</a:t>
            </a:r>
            <a:r>
              <a:rPr lang="zh-CN" altLang="en-US" sz="2800" b="1"/>
              <a:t>可积</a:t>
            </a:r>
            <a:endParaRPr lang="zh-CN" altLang="en-US" sz="2800" b="1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9241" name="Group 25"/>
          <p:cNvGrpSpPr>
            <a:grpSpLocks/>
          </p:cNvGrpSpPr>
          <p:nvPr/>
        </p:nvGrpSpPr>
        <p:grpSpPr bwMode="auto">
          <a:xfrm>
            <a:off x="50800" y="1428750"/>
            <a:ext cx="9058275" cy="1738313"/>
            <a:chOff x="32" y="900"/>
            <a:chExt cx="5706" cy="1095"/>
          </a:xfrm>
        </p:grpSpPr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2" y="900"/>
              <a:ext cx="570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en-US" altLang="zh-CN" sz="2800" b="1">
                  <a:latin typeface="宋体" panose="02010600030101010101" pitchFamily="2" charset="-122"/>
                </a:rPr>
                <a:t>2 (</a:t>
              </a:r>
              <a:r>
                <a:rPr lang="en-US" altLang="zh-CN" sz="2800" b="1" i="1">
                  <a:latin typeface="宋体" panose="02010600030101010101" pitchFamily="2" charset="-122"/>
                </a:rPr>
                <a:t>L</a:t>
              </a:r>
              <a:r>
                <a:rPr lang="zh-CN" altLang="en-US" sz="2800" b="1">
                  <a:latin typeface="宋体" panose="02010600030101010101" pitchFamily="2" charset="-122"/>
                </a:rPr>
                <a:t>积分与</a:t>
              </a:r>
              <a:r>
                <a:rPr lang="en-US" altLang="zh-CN" sz="2800" b="1" i="1"/>
                <a:t>R</a:t>
              </a:r>
              <a:r>
                <a:rPr lang="zh-CN" altLang="en-US" sz="2800" b="1"/>
                <a:t>积分的关系</a:t>
              </a:r>
              <a:r>
                <a:rPr lang="en-US" altLang="zh-CN" sz="2800" b="1">
                  <a:latin typeface="宋体" panose="02010600030101010101" pitchFamily="2" charset="-122"/>
                </a:rPr>
                <a:t>) </a:t>
              </a:r>
            </a:p>
            <a:p>
              <a:r>
                <a:rPr lang="en-US" altLang="zh-CN" sz="2800" b="1" i="1"/>
                <a:t>   f 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)</a:t>
              </a:r>
              <a:r>
                <a:rPr lang="zh-CN" altLang="en-US" sz="2800" b="1"/>
                <a:t>在</a:t>
              </a:r>
              <a:r>
                <a:rPr lang="en-US" altLang="zh-CN" sz="2800" b="1" i="1"/>
                <a:t>E</a:t>
              </a:r>
              <a:r>
                <a:rPr lang="en-US" altLang="zh-CN" sz="2800" b="1"/>
                <a:t>=[</a:t>
              </a:r>
              <a:r>
                <a:rPr lang="en-US" altLang="zh-CN" sz="2800" b="1" i="1"/>
                <a:t>a,b</a:t>
              </a:r>
              <a:r>
                <a:rPr lang="en-US" altLang="zh-CN" sz="2800" b="1"/>
                <a:t>]</a:t>
              </a:r>
              <a:r>
                <a:rPr lang="zh-CN" altLang="en-US" sz="2800" b="1">
                  <a:latin typeface="宋体" panose="02010600030101010101" pitchFamily="2" charset="-122"/>
                </a:rPr>
                <a:t>上</a:t>
              </a:r>
              <a:r>
                <a:rPr lang="en-US" altLang="zh-CN" sz="2800" b="1" i="1"/>
                <a:t>R</a:t>
              </a:r>
              <a:r>
                <a:rPr lang="zh-CN" altLang="en-US" sz="2800" b="1">
                  <a:latin typeface="宋体" panose="02010600030101010101" pitchFamily="2" charset="-122"/>
                </a:rPr>
                <a:t>可积</a:t>
              </a:r>
              <a:r>
                <a:rPr lang="zh-CN" altLang="en-US" sz="2800" b="1">
                  <a:latin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r>
                <a:rPr lang="en-US" altLang="zh-CN" sz="2800" b="1" i="1"/>
                <a:t>f 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)</a:t>
              </a:r>
              <a:r>
                <a:rPr lang="zh-CN" altLang="en-US" sz="2800" b="1"/>
                <a:t>在</a:t>
              </a:r>
              <a:r>
                <a:rPr lang="en-US" altLang="zh-CN" sz="2800" b="1" i="1"/>
                <a:t>E=</a:t>
              </a:r>
              <a:r>
                <a:rPr lang="en-US" altLang="zh-CN" sz="2800" b="1"/>
                <a:t>[</a:t>
              </a:r>
              <a:r>
                <a:rPr lang="en-US" altLang="zh-CN" sz="2800" b="1" i="1"/>
                <a:t>a,b</a:t>
              </a:r>
              <a:r>
                <a:rPr lang="en-US" altLang="zh-CN" sz="2800" b="1"/>
                <a:t>]</a:t>
              </a:r>
              <a:r>
                <a:rPr lang="zh-CN" altLang="en-US" sz="2800" b="1"/>
                <a:t>上</a:t>
              </a:r>
              <a:r>
                <a:rPr lang="en-US" altLang="zh-CN" sz="2800" b="1" i="1"/>
                <a:t>L</a:t>
              </a:r>
              <a:r>
                <a:rPr lang="zh-CN" altLang="en-US" sz="2800" b="1"/>
                <a:t>可积，且</a:t>
              </a:r>
              <a:endParaRPr lang="en-US" altLang="zh-CN" sz="2800" b="1"/>
            </a:p>
          </p:txBody>
        </p:sp>
        <p:graphicFrame>
          <p:nvGraphicFramePr>
            <p:cNvPr id="9223" name="Object 7"/>
            <p:cNvGraphicFramePr>
              <a:graphicFrameLocks noChangeAspect="1"/>
            </p:cNvGraphicFramePr>
            <p:nvPr/>
          </p:nvGraphicFramePr>
          <p:xfrm>
            <a:off x="1320" y="1454"/>
            <a:ext cx="2756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" name="公式" r:id="rId4" imgW="1892160" imgH="342720" progId="Equation.3">
                    <p:embed/>
                  </p:oleObj>
                </mc:Choice>
                <mc:Fallback>
                  <p:oleObj name="公式" r:id="rId4" imgW="1892160" imgH="3427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1454"/>
                          <a:ext cx="2756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0" name="Group 24"/>
          <p:cNvGrpSpPr>
            <a:grpSpLocks/>
          </p:cNvGrpSpPr>
          <p:nvPr/>
        </p:nvGrpSpPr>
        <p:grpSpPr bwMode="auto">
          <a:xfrm>
            <a:off x="122238" y="3276600"/>
            <a:ext cx="9058275" cy="2736850"/>
            <a:chOff x="77" y="2064"/>
            <a:chExt cx="5706" cy="1724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77" y="2064"/>
              <a:ext cx="570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en-US" altLang="zh-CN" sz="2800" b="1">
                  <a:latin typeface="宋体" panose="02010600030101010101" pitchFamily="2" charset="-122"/>
                </a:rPr>
                <a:t>3 (L</a:t>
              </a:r>
              <a:r>
                <a:rPr lang="zh-CN" altLang="en-US" sz="2800" b="1">
                  <a:latin typeface="宋体" panose="02010600030101010101" pitchFamily="2" charset="-122"/>
                </a:rPr>
                <a:t>积分基本性质</a:t>
              </a:r>
              <a:r>
                <a:rPr lang="en-US" altLang="zh-CN" sz="2800" b="1">
                  <a:latin typeface="宋体" panose="02010600030101010101" pitchFamily="2" charset="-122"/>
                </a:rPr>
                <a:t>) </a:t>
              </a:r>
            </a:p>
            <a:p>
              <a:r>
                <a:rPr lang="en-US" altLang="zh-CN" sz="2800" b="1" i="1"/>
                <a:t>   </a:t>
              </a:r>
              <a:r>
                <a:rPr lang="zh-CN" altLang="en-US" sz="2800" b="1"/>
                <a:t>设</a:t>
              </a:r>
              <a:r>
                <a:rPr lang="en-US" altLang="zh-CN" sz="2800" b="1" i="1"/>
                <a:t>m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E</a:t>
              </a:r>
              <a:r>
                <a:rPr lang="en-US" altLang="zh-CN" sz="2800" b="1"/>
                <a:t>)&lt;</a:t>
              </a:r>
              <a:r>
                <a:rPr lang="en-US" altLang="zh-CN" sz="2800" b="1">
                  <a:sym typeface="Symbol" panose="05050102010706020507" pitchFamily="18" charset="2"/>
                </a:rPr>
                <a:t></a:t>
              </a:r>
              <a:r>
                <a:rPr lang="en-US" altLang="zh-CN" sz="2800" b="1"/>
                <a:t>, </a:t>
              </a:r>
              <a:r>
                <a:rPr lang="en-US" altLang="zh-CN" sz="2800" b="1" i="1"/>
                <a:t>f 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)</a:t>
              </a:r>
              <a:r>
                <a:rPr lang="zh-CN" altLang="en-US" sz="2800" b="1"/>
                <a:t>及</a:t>
              </a:r>
              <a:r>
                <a:rPr lang="en-US" altLang="zh-CN" sz="2800" b="1" i="1"/>
                <a:t>g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)</a:t>
              </a:r>
              <a:r>
                <a:rPr lang="zh-CN" altLang="en-US" sz="2800" b="1"/>
                <a:t>都是</a:t>
              </a:r>
              <a:r>
                <a:rPr lang="en-US" altLang="zh-CN" sz="2800" b="1" i="1"/>
                <a:t>E</a:t>
              </a:r>
              <a:r>
                <a:rPr lang="zh-CN" altLang="en-US" sz="2800" b="1">
                  <a:latin typeface="宋体" panose="02010600030101010101" pitchFamily="2" charset="-122"/>
                </a:rPr>
                <a:t>上的有界可测函数，</a:t>
              </a:r>
              <a:r>
                <a:rPr lang="zh-CN" altLang="en-US" sz="2800" b="1">
                  <a:latin typeface="宋体" panose="02010600030101010101" pitchFamily="2" charset="-122"/>
                  <a:sym typeface="Symbol" panose="05050102010706020507" pitchFamily="18" charset="2"/>
                </a:rPr>
                <a:t>与是常数。</a:t>
              </a:r>
            </a:p>
          </p:txBody>
        </p:sp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385" y="2904"/>
            <a:ext cx="4627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" name="公式" r:id="rId6" imgW="3035160" imgH="291960" progId="Equation.3">
                    <p:embed/>
                  </p:oleObj>
                </mc:Choice>
                <mc:Fallback>
                  <p:oleObj name="公式" r:id="rId6" imgW="3035160" imgH="2919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904"/>
                          <a:ext cx="4627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13"/>
            <p:cNvGraphicFramePr>
              <a:graphicFrameLocks noChangeAspect="1"/>
            </p:cNvGraphicFramePr>
            <p:nvPr/>
          </p:nvGraphicFramePr>
          <p:xfrm>
            <a:off x="419" y="3312"/>
            <a:ext cx="3686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8" name="公式" r:id="rId8" imgW="2400120" imgH="291960" progId="Equation.3">
                    <p:embed/>
                  </p:oleObj>
                </mc:Choice>
                <mc:Fallback>
                  <p:oleObj name="公式" r:id="rId8" imgW="2400120" imgH="2919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" y="3312"/>
                          <a:ext cx="3686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155" y="2962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/>
                <a:t>1)</a:t>
              </a: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158" y="3371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/>
                <a:t>2)</a:t>
              </a:r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5157" y="3128"/>
              <a:ext cx="535" cy="524"/>
            </a:xfrm>
            <a:prstGeom prst="rect">
              <a:avLst/>
            </a:prstGeom>
            <a:solidFill>
              <a:srgbClr val="E9FFFF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线性</a:t>
              </a:r>
            </a:p>
            <a:p>
              <a:r>
                <a: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性质</a:t>
              </a:r>
            </a:p>
          </p:txBody>
        </p:sp>
        <p:sp>
          <p:nvSpPr>
            <p:cNvPr id="9233" name="AutoShape 17"/>
            <p:cNvSpPr>
              <a:spLocks/>
            </p:cNvSpPr>
            <p:nvPr/>
          </p:nvSpPr>
          <p:spPr bwMode="auto">
            <a:xfrm>
              <a:off x="5057" y="3153"/>
              <a:ext cx="50" cy="499"/>
            </a:xfrm>
            <a:prstGeom prst="rightBrace">
              <a:avLst>
                <a:gd name="adj1" fmla="val 831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771525" y="457200"/>
          <a:ext cx="3733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4" name="公式" r:id="rId3" imgW="1650960" imgH="291960" progId="Equation.3">
                  <p:embed/>
                </p:oleObj>
              </mc:Choice>
              <mc:Fallback>
                <p:oleObj name="公式" r:id="rId3" imgW="1650960" imgH="291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457200"/>
                        <a:ext cx="37338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50825" y="533400"/>
            <a:ext cx="43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3)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441950" y="576263"/>
            <a:ext cx="2936875" cy="466725"/>
          </a:xfrm>
          <a:prstGeom prst="rect">
            <a:avLst/>
          </a:prstGeom>
          <a:solidFill>
            <a:srgbClr val="E9FFFF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零测集上的积分性质</a:t>
            </a:r>
          </a:p>
        </p:txBody>
      </p:sp>
      <p:grpSp>
        <p:nvGrpSpPr>
          <p:cNvPr id="49173" name="Group 21"/>
          <p:cNvGrpSpPr>
            <a:grpSpLocks/>
          </p:cNvGrpSpPr>
          <p:nvPr/>
        </p:nvGrpSpPr>
        <p:grpSpPr bwMode="auto">
          <a:xfrm>
            <a:off x="250825" y="1141413"/>
            <a:ext cx="8647113" cy="755650"/>
            <a:chOff x="158" y="719"/>
            <a:chExt cx="5447" cy="476"/>
          </a:xfrm>
        </p:grpSpPr>
        <p:graphicFrame>
          <p:nvGraphicFramePr>
            <p:cNvPr id="49157" name="Object 5"/>
            <p:cNvGraphicFramePr>
              <a:graphicFrameLocks noChangeAspect="1"/>
            </p:cNvGraphicFramePr>
            <p:nvPr/>
          </p:nvGraphicFramePr>
          <p:xfrm>
            <a:off x="434" y="719"/>
            <a:ext cx="3811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45" name="公式" r:id="rId5" imgW="2666880" imgH="291960" progId="Equation.3">
                    <p:embed/>
                  </p:oleObj>
                </mc:Choice>
                <mc:Fallback>
                  <p:oleObj name="公式" r:id="rId5" imgW="2666880" imgH="2919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" y="719"/>
                          <a:ext cx="3811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158" y="729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/>
                <a:t>4)</a:t>
              </a:r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4513" y="787"/>
              <a:ext cx="1092" cy="294"/>
            </a:xfrm>
            <a:prstGeom prst="rect">
              <a:avLst/>
            </a:prstGeom>
            <a:solidFill>
              <a:srgbClr val="E9FFFF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m</a:t>
              </a:r>
              <a:r>
                <a:rPr lang="en-US" altLang="zh-CN"/>
                <a:t>(</a:t>
              </a:r>
              <a:r>
                <a:rPr lang="en-US" altLang="zh-CN" i="1"/>
                <a:t>E</a:t>
              </a:r>
              <a:r>
                <a:rPr lang="en-US" altLang="zh-CN"/>
                <a:t>(</a:t>
              </a:r>
              <a:r>
                <a:rPr lang="en-US" altLang="zh-CN" i="1"/>
                <a:t>f</a:t>
              </a:r>
              <a:r>
                <a:rPr lang="en-US" altLang="zh-CN">
                  <a:sym typeface="Symbol" panose="05050102010706020507" pitchFamily="18" charset="2"/>
                </a:rPr>
                <a:t></a:t>
              </a:r>
              <a:r>
                <a:rPr lang="en-US" altLang="zh-CN" i="1"/>
                <a:t>g</a:t>
              </a:r>
              <a:r>
                <a:rPr lang="en-US" altLang="zh-CN"/>
                <a:t>))=0</a:t>
              </a:r>
            </a:p>
          </p:txBody>
        </p:sp>
      </p:grpSp>
      <p:grpSp>
        <p:nvGrpSpPr>
          <p:cNvPr id="49176" name="Group 24"/>
          <p:cNvGrpSpPr>
            <a:grpSpLocks/>
          </p:cNvGrpSpPr>
          <p:nvPr/>
        </p:nvGrpSpPr>
        <p:grpSpPr bwMode="auto">
          <a:xfrm>
            <a:off x="152400" y="4038600"/>
            <a:ext cx="5767388" cy="1885950"/>
            <a:chOff x="96" y="2544"/>
            <a:chExt cx="3633" cy="1188"/>
          </a:xfrm>
        </p:grpSpPr>
        <p:graphicFrame>
          <p:nvGraphicFramePr>
            <p:cNvPr id="49163" name="Object 11"/>
            <p:cNvGraphicFramePr>
              <a:graphicFrameLocks noChangeAspect="1"/>
            </p:cNvGraphicFramePr>
            <p:nvPr/>
          </p:nvGraphicFramePr>
          <p:xfrm>
            <a:off x="463" y="2544"/>
            <a:ext cx="3266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46" name="公式" r:id="rId7" imgW="2311200" imgH="380880" progId="Equation.3">
                    <p:embed/>
                  </p:oleObj>
                </mc:Choice>
                <mc:Fallback>
                  <p:oleObj name="公式" r:id="rId7" imgW="2311200" imgH="3808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" y="2544"/>
                          <a:ext cx="3266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7" name="Text Box 15"/>
            <p:cNvSpPr txBox="1">
              <a:spLocks noChangeArrowheads="1"/>
            </p:cNvSpPr>
            <p:nvPr/>
          </p:nvSpPr>
          <p:spPr bwMode="auto">
            <a:xfrm>
              <a:off x="96" y="2666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/>
                <a:t>8)</a:t>
              </a:r>
            </a:p>
          </p:txBody>
        </p:sp>
        <p:graphicFrame>
          <p:nvGraphicFramePr>
            <p:cNvPr id="49168" name="Object 16"/>
            <p:cNvGraphicFramePr>
              <a:graphicFrameLocks noChangeAspect="1"/>
            </p:cNvGraphicFramePr>
            <p:nvPr/>
          </p:nvGraphicFramePr>
          <p:xfrm>
            <a:off x="281" y="3028"/>
            <a:ext cx="3039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47" name="公式" r:id="rId9" imgW="1815840" imgH="431640" progId="Equation.3">
                    <p:embed/>
                  </p:oleObj>
                </mc:Choice>
                <mc:Fallback>
                  <p:oleObj name="公式" r:id="rId9" imgW="1815840" imgH="431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" y="3028"/>
                          <a:ext cx="3039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5559425" y="5203825"/>
            <a:ext cx="1717675" cy="466725"/>
          </a:xfrm>
          <a:prstGeom prst="rect">
            <a:avLst/>
          </a:prstGeom>
          <a:solidFill>
            <a:srgbClr val="E9FFFF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有限可加性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7575550" y="2514600"/>
            <a:ext cx="1223963" cy="831850"/>
          </a:xfrm>
          <a:prstGeom prst="rect">
            <a:avLst/>
          </a:prstGeom>
          <a:solidFill>
            <a:srgbClr val="E9FFFF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ea typeface="华文新魏" panose="02010800040101010101" pitchFamily="2" charset="-122"/>
              </a:rPr>
              <a:t>不等式</a:t>
            </a:r>
          </a:p>
          <a:p>
            <a:r>
              <a:rPr lang="zh-CN" altLang="en-US" b="1">
                <a:ea typeface="华文新魏" panose="02010800040101010101" pitchFamily="2" charset="-122"/>
              </a:rPr>
              <a:t>性质</a:t>
            </a:r>
          </a:p>
        </p:txBody>
      </p:sp>
      <p:grpSp>
        <p:nvGrpSpPr>
          <p:cNvPr id="49175" name="Group 23"/>
          <p:cNvGrpSpPr>
            <a:grpSpLocks/>
          </p:cNvGrpSpPr>
          <p:nvPr/>
        </p:nvGrpSpPr>
        <p:grpSpPr bwMode="auto">
          <a:xfrm>
            <a:off x="158750" y="1905000"/>
            <a:ext cx="8191500" cy="2449513"/>
            <a:chOff x="100" y="1200"/>
            <a:chExt cx="5160" cy="1543"/>
          </a:xfrm>
        </p:grpSpPr>
        <p:graphicFrame>
          <p:nvGraphicFramePr>
            <p:cNvPr id="49160" name="Object 8"/>
            <p:cNvGraphicFramePr>
              <a:graphicFrameLocks noChangeAspect="1"/>
            </p:cNvGraphicFramePr>
            <p:nvPr/>
          </p:nvGraphicFramePr>
          <p:xfrm>
            <a:off x="424" y="2085"/>
            <a:ext cx="4030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48" name="公式" r:id="rId11" imgW="2666880" imgH="291960" progId="Equation.3">
                    <p:embed/>
                  </p:oleObj>
                </mc:Choice>
                <mc:Fallback>
                  <p:oleObj name="公式" r:id="rId11" imgW="2666880" imgH="2919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2085"/>
                          <a:ext cx="4030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2" name="Object 10"/>
            <p:cNvGraphicFramePr>
              <a:graphicFrameLocks noChangeAspect="1"/>
            </p:cNvGraphicFramePr>
            <p:nvPr/>
          </p:nvGraphicFramePr>
          <p:xfrm>
            <a:off x="469" y="1654"/>
            <a:ext cx="4121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49" name="公式" r:id="rId13" imgW="2806560" imgH="291960" progId="Equation.3">
                    <p:embed/>
                  </p:oleObj>
                </mc:Choice>
                <mc:Fallback>
                  <p:oleObj name="公式" r:id="rId13" imgW="2806560" imgH="2919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" y="1654"/>
                          <a:ext cx="4121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74" name="Group 22"/>
            <p:cNvGrpSpPr>
              <a:grpSpLocks/>
            </p:cNvGrpSpPr>
            <p:nvPr/>
          </p:nvGrpSpPr>
          <p:grpSpPr bwMode="auto">
            <a:xfrm>
              <a:off x="141" y="1200"/>
              <a:ext cx="2771" cy="476"/>
              <a:chOff x="141" y="1200"/>
              <a:chExt cx="2771" cy="476"/>
            </a:xfrm>
          </p:grpSpPr>
          <p:graphicFrame>
            <p:nvGraphicFramePr>
              <p:cNvPr id="49161" name="Object 9"/>
              <p:cNvGraphicFramePr>
                <a:graphicFrameLocks noChangeAspect="1"/>
              </p:cNvGraphicFramePr>
              <p:nvPr/>
            </p:nvGraphicFramePr>
            <p:xfrm>
              <a:off x="425" y="1200"/>
              <a:ext cx="2487" cy="4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450" name="公式" r:id="rId15" imgW="1612800" imgH="291960" progId="Equation.3">
                      <p:embed/>
                    </p:oleObj>
                  </mc:Choice>
                  <mc:Fallback>
                    <p:oleObj name="公式" r:id="rId15" imgW="1612800" imgH="29196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" y="1200"/>
                            <a:ext cx="2487" cy="4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64" name="Text Box 12"/>
              <p:cNvSpPr txBox="1">
                <a:spLocks noChangeArrowheads="1"/>
              </p:cNvSpPr>
              <p:nvPr/>
            </p:nvSpPr>
            <p:spPr bwMode="auto">
              <a:xfrm>
                <a:off x="141" y="1246"/>
                <a:ext cx="2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/>
                  <a:t>5)</a:t>
                </a:r>
              </a:p>
            </p:txBody>
          </p:sp>
        </p:grp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141" y="173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/>
                <a:t>6)</a:t>
              </a:r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100" y="2144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/>
                <a:t>7)</a:t>
              </a:r>
            </a:p>
          </p:txBody>
        </p:sp>
        <p:sp>
          <p:nvSpPr>
            <p:cNvPr id="49170" name="AutoShape 18"/>
            <p:cNvSpPr>
              <a:spLocks/>
            </p:cNvSpPr>
            <p:nvPr/>
          </p:nvSpPr>
          <p:spPr bwMode="auto">
            <a:xfrm>
              <a:off x="4636" y="1337"/>
              <a:ext cx="50" cy="1007"/>
            </a:xfrm>
            <a:prstGeom prst="rightBrace">
              <a:avLst>
                <a:gd name="adj1" fmla="val 1678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4080" y="2449"/>
              <a:ext cx="1180" cy="294"/>
            </a:xfrm>
            <a:prstGeom prst="rect">
              <a:avLst/>
            </a:prstGeom>
            <a:solidFill>
              <a:srgbClr val="E9FFFF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m</a:t>
              </a:r>
              <a:r>
                <a:rPr lang="en-US" altLang="zh-CN"/>
                <a:t>(</a:t>
              </a:r>
              <a:r>
                <a:rPr lang="en-US" altLang="zh-CN" i="1"/>
                <a:t>E</a:t>
              </a:r>
              <a:r>
                <a:rPr lang="en-US" altLang="zh-CN"/>
                <a:t>(</a:t>
              </a:r>
              <a:r>
                <a:rPr lang="en-US" altLang="zh-CN" i="1"/>
                <a:t>f</a:t>
              </a:r>
              <a:r>
                <a:rPr lang="en-US" altLang="zh-CN">
                  <a:sym typeface="Symbol" panose="05050102010706020507" pitchFamily="18" charset="2"/>
                </a:rPr>
                <a:t>&lt;</a:t>
              </a:r>
              <a:r>
                <a:rPr lang="en-US" altLang="zh-CN" i="1"/>
                <a:t>g</a:t>
              </a:r>
              <a:r>
                <a:rPr lang="en-US" altLang="zh-CN"/>
                <a:t>))=0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9" grpId="0" animBg="1" autoUpdateAnimBg="0"/>
      <p:bldP spid="4917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107950" y="611188"/>
            <a:ext cx="88074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zh-CN" altLang="en-US" sz="2800" b="1">
                <a:latin typeface="宋体" panose="02010600030101010101" pitchFamily="2" charset="-122"/>
              </a:rPr>
              <a:t>：在零测集上任意改变被积函数的值，或被积函数无定义，都不影响函数的可积性及积分值。</a:t>
            </a:r>
          </a:p>
          <a:p>
            <a:r>
              <a:rPr lang="zh-CN" altLang="en-US" sz="2800" b="1">
                <a:latin typeface="宋体" panose="02010600030101010101" pitchFamily="2" charset="-122"/>
              </a:rPr>
              <a:t>                         （</a:t>
            </a:r>
            <a:r>
              <a:rPr lang="en-US" altLang="zh-CN" b="1" i="1">
                <a:ea typeface="华文新魏" panose="02010800040101010101" pitchFamily="2" charset="-122"/>
              </a:rPr>
              <a:t>L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积分与</a:t>
            </a:r>
            <a:r>
              <a:rPr lang="en-US" altLang="zh-CN" b="1" i="1">
                <a:ea typeface="华文新魏" panose="02010800040101010101" pitchFamily="2" charset="-122"/>
              </a:rPr>
              <a:t>R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积分的显著区别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34950" y="2019300"/>
            <a:ext cx="784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sz="2800" b="1" dirty="0">
                <a:latin typeface="宋体" panose="02010600030101010101" pitchFamily="2" charset="-122"/>
              </a:rPr>
              <a:t>：在</a:t>
            </a:r>
            <a:r>
              <a:rPr lang="en-US" altLang="zh-CN" sz="2800" b="1" dirty="0">
                <a:latin typeface="宋体" panose="02010600030101010101" pitchFamily="2" charset="-122"/>
              </a:rPr>
              <a:t>[0,1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],</a:t>
            </a:r>
            <a:r>
              <a:rPr lang="en-US" altLang="zh-CN" sz="2800" b="1" dirty="0" smtClean="0"/>
              <a:t>Dirichlet</a:t>
            </a:r>
            <a:r>
              <a:rPr lang="zh-CN" altLang="en-US" sz="2800" b="1" dirty="0">
                <a:latin typeface="宋体" panose="02010600030101010101" pitchFamily="2" charset="-122"/>
              </a:rPr>
              <a:t>函数</a:t>
            </a:r>
            <a:r>
              <a:rPr lang="en-US" altLang="zh-CN" sz="2800" b="1" dirty="0"/>
              <a:t>D(x)=0(</a:t>
            </a:r>
            <a:r>
              <a:rPr lang="en-US" altLang="zh-CN" sz="2800" b="1" dirty="0" err="1"/>
              <a:t>a.e</a:t>
            </a:r>
            <a:r>
              <a:rPr lang="en-US" altLang="zh-CN" sz="2800" b="1" dirty="0"/>
              <a:t>.), </a:t>
            </a:r>
            <a:r>
              <a:rPr lang="zh-CN" altLang="en-US" sz="2800" b="1" dirty="0"/>
              <a:t>从而有</a:t>
            </a:r>
            <a:r>
              <a:rPr lang="en-US" altLang="zh-CN" sz="2800" b="1" dirty="0"/>
              <a:t>: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2833688" y="2595563"/>
          <a:ext cx="2395537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公式" r:id="rId4" imgW="901440" imgH="291960" progId="Equation.3">
                  <p:embed/>
                </p:oleObj>
              </mc:Choice>
              <mc:Fallback>
                <p:oleObj name="公式" r:id="rId4" imgW="901440" imgH="2919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2595563"/>
                        <a:ext cx="2395537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07950" y="395288"/>
            <a:ext cx="6443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宋体" panose="02010600030101010101" pitchFamily="2" charset="-122"/>
              </a:rPr>
              <a:t>2.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无界函数及测度无限集上的</a:t>
            </a:r>
            <a:r>
              <a:rPr kumimoji="1" lang="en-US" altLang="zh-CN" sz="2800" b="1">
                <a:latin typeface="宋体" panose="02010600030101010101" pitchFamily="2" charset="-122"/>
              </a:rPr>
              <a:t>L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积分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0" y="914400"/>
            <a:ext cx="901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(1) </a:t>
            </a:r>
            <a:r>
              <a:rPr lang="zh-CN" altLang="en-US" sz="2800" b="1">
                <a:latin typeface="宋体" panose="02010600030101010101" pitchFamily="2" charset="-122"/>
              </a:rPr>
              <a:t>设</a:t>
            </a:r>
            <a:r>
              <a:rPr lang="en-US" altLang="zh-CN" sz="2800" b="1" i="1"/>
              <a:t>m</a:t>
            </a:r>
            <a:r>
              <a:rPr lang="en-US" altLang="zh-CN" sz="2800" b="1"/>
              <a:t>(</a:t>
            </a:r>
            <a:r>
              <a:rPr lang="en-US" altLang="zh-CN" sz="2800" b="1" i="1"/>
              <a:t>E</a:t>
            </a:r>
            <a:r>
              <a:rPr lang="en-US" altLang="zh-CN" sz="2800" b="1"/>
              <a:t>)&lt;+</a:t>
            </a:r>
            <a:r>
              <a:rPr lang="en-US" altLang="zh-CN" sz="2800" b="1">
                <a:sym typeface="Symbol" panose="05050102010706020507" pitchFamily="18" charset="2"/>
              </a:rPr>
              <a:t>, </a:t>
            </a:r>
            <a:r>
              <a:rPr lang="en-US" altLang="zh-CN" sz="2800" b="1" i="1">
                <a:sym typeface="Symbol" panose="05050102010706020507" pitchFamily="18" charset="2"/>
              </a:rPr>
              <a:t>f 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x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是</a:t>
            </a:r>
            <a:r>
              <a:rPr lang="en-US" altLang="zh-CN" sz="2800" b="1" i="1">
                <a:latin typeface="宋体" panose="02010600030101010101" pitchFamily="2" charset="-122"/>
              </a:rPr>
              <a:t>E</a:t>
            </a:r>
            <a:r>
              <a:rPr lang="zh-CN" altLang="en-US" sz="2800" b="1">
                <a:latin typeface="宋体" panose="02010600030101010101" pitchFamily="2" charset="-122"/>
              </a:rPr>
              <a:t>上的</a:t>
            </a:r>
            <a:r>
              <a:rPr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非负</a:t>
            </a:r>
            <a:r>
              <a:rPr kumimoji="1" lang="zh-CN" altLang="en-US" sz="2800" b="1">
                <a:solidFill>
                  <a:srgbClr val="CC3300"/>
                </a:solidFill>
              </a:rPr>
              <a:t>无界</a:t>
            </a:r>
            <a:r>
              <a:rPr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可测</a:t>
            </a:r>
            <a:r>
              <a:rPr lang="zh-CN" altLang="en-US" sz="2800" b="1">
                <a:latin typeface="宋体" panose="02010600030101010101" pitchFamily="2" charset="-122"/>
              </a:rPr>
              <a:t>函数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r>
              <a:rPr lang="zh-CN" altLang="en-US" sz="2800" b="1">
                <a:latin typeface="宋体" panose="02010600030101010101" pitchFamily="2" charset="-122"/>
              </a:rPr>
              <a:t>作函数</a:t>
            </a:r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2116138" y="1431925"/>
          <a:ext cx="38274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公式" r:id="rId4" imgW="1676160" imgH="457200" progId="Equation.3">
                  <p:embed/>
                </p:oleObj>
              </mc:Choice>
              <mc:Fallback>
                <p:oleObj name="公式" r:id="rId4" imgW="167616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1431925"/>
                        <a:ext cx="38274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96913" y="2438400"/>
            <a:ext cx="5389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/>
              <a:t>{[</a:t>
            </a:r>
            <a:r>
              <a:rPr lang="en-US" altLang="zh-CN" sz="2800" b="1" i="1" dirty="0"/>
              <a:t>f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)]</a:t>
            </a:r>
            <a:r>
              <a:rPr lang="en-US" altLang="zh-CN" sz="2800" b="1" i="1" baseline="-25000" dirty="0"/>
              <a:t>n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是一非负有界可测函数列</a:t>
            </a:r>
            <a:endParaRPr lang="zh-CN" altLang="en-US" sz="2800" b="1" dirty="0">
              <a:sym typeface="Symbol" panose="05050102010706020507" pitchFamily="18" charset="2"/>
            </a:endParaRPr>
          </a:p>
        </p:txBody>
      </p:sp>
      <p:grpSp>
        <p:nvGrpSpPr>
          <p:cNvPr id="16421" name="Group 37"/>
          <p:cNvGrpSpPr>
            <a:grpSpLocks/>
          </p:cNvGrpSpPr>
          <p:nvPr/>
        </p:nvGrpSpPr>
        <p:grpSpPr bwMode="auto">
          <a:xfrm>
            <a:off x="392113" y="2895600"/>
            <a:ext cx="6161087" cy="1306513"/>
            <a:chOff x="247" y="1833"/>
            <a:chExt cx="3881" cy="823"/>
          </a:xfrm>
        </p:grpSpPr>
        <p:graphicFrame>
          <p:nvGraphicFramePr>
            <p:cNvPr id="16402" name="Object 18"/>
            <p:cNvGraphicFramePr>
              <a:graphicFrameLocks noChangeAspect="1"/>
            </p:cNvGraphicFramePr>
            <p:nvPr/>
          </p:nvGraphicFramePr>
          <p:xfrm>
            <a:off x="622" y="2287"/>
            <a:ext cx="3506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6" name="公式" r:id="rId6" imgW="2171520" imgH="228600" progId="Equation.3">
                    <p:embed/>
                  </p:oleObj>
                </mc:Choice>
                <mc:Fallback>
                  <p:oleObj name="公式" r:id="rId6" imgW="217152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2287"/>
                          <a:ext cx="3506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22"/>
            <p:cNvGraphicFramePr>
              <a:graphicFrameLocks noChangeAspect="1"/>
            </p:cNvGraphicFramePr>
            <p:nvPr/>
          </p:nvGraphicFramePr>
          <p:xfrm>
            <a:off x="1065" y="1833"/>
            <a:ext cx="1361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7" name="公式" r:id="rId8" imgW="812520" imgH="291960" progId="Equation.3">
                    <p:embed/>
                  </p:oleObj>
                </mc:Choice>
                <mc:Fallback>
                  <p:oleObj name="公式" r:id="rId8" imgW="812520" imgH="2919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1833"/>
                          <a:ext cx="1361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2705" y="199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。</a:t>
              </a: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580" y="1888"/>
              <a:ext cx="2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ym typeface="Symbol" panose="05050102010706020507" pitchFamily="18" charset="2"/>
                </a:rPr>
                <a:t></a:t>
              </a:r>
              <a:r>
                <a:rPr lang="en-US" altLang="zh-CN" sz="2800" b="1" i="1">
                  <a:sym typeface="Symbol" panose="05050102010706020507" pitchFamily="18" charset="2"/>
                </a:rPr>
                <a:t>n</a:t>
              </a:r>
              <a:r>
                <a:rPr lang="en-US" altLang="zh-CN" sz="2800" b="1">
                  <a:sym typeface="Symbol" panose="05050102010706020507" pitchFamily="18" charset="2"/>
                </a:rPr>
                <a:t>,                          </a:t>
              </a:r>
              <a:r>
                <a:rPr lang="zh-CN" altLang="en-US" sz="2800" b="1"/>
                <a:t>都存在</a:t>
              </a:r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551" y="2024"/>
              <a:ext cx="45" cy="499"/>
            </a:xfrm>
            <a:prstGeom prst="leftBrace">
              <a:avLst>
                <a:gd name="adj1" fmla="val 9240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Text Box 29"/>
            <p:cNvSpPr txBox="1">
              <a:spLocks noChangeArrowheads="1"/>
            </p:cNvSpPr>
            <p:nvPr/>
          </p:nvSpPr>
          <p:spPr bwMode="auto">
            <a:xfrm>
              <a:off x="247" y="2082"/>
              <a:ext cx="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ym typeface="Symbol" panose="05050102010706020507" pitchFamily="18" charset="2"/>
                </a:rPr>
                <a:t></a:t>
              </a:r>
            </a:p>
          </p:txBody>
        </p:sp>
      </p:grpSp>
      <p:grpSp>
        <p:nvGrpSpPr>
          <p:cNvPr id="16420" name="Group 36"/>
          <p:cNvGrpSpPr>
            <a:grpSpLocks/>
          </p:cNvGrpSpPr>
          <p:nvPr/>
        </p:nvGrpSpPr>
        <p:grpSpPr bwMode="auto">
          <a:xfrm>
            <a:off x="395288" y="4178300"/>
            <a:ext cx="5761037" cy="927100"/>
            <a:chOff x="249" y="2728"/>
            <a:chExt cx="3629" cy="584"/>
          </a:xfrm>
        </p:grpSpPr>
        <p:graphicFrame>
          <p:nvGraphicFramePr>
            <p:cNvPr id="16405" name="Object 21"/>
            <p:cNvGraphicFramePr>
              <a:graphicFrameLocks noChangeAspect="1"/>
            </p:cNvGraphicFramePr>
            <p:nvPr/>
          </p:nvGraphicFramePr>
          <p:xfrm>
            <a:off x="519" y="2728"/>
            <a:ext cx="2841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8" name="公式" r:id="rId10" imgW="1790640" imgH="368280" progId="Equation.3">
                    <p:embed/>
                  </p:oleObj>
                </mc:Choice>
                <mc:Fallback>
                  <p:oleObj name="公式" r:id="rId10" imgW="1790640" imgH="3682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2728"/>
                          <a:ext cx="2841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249" y="2831"/>
              <a:ext cx="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ym typeface="Symbol" panose="05050102010706020507" pitchFamily="18" charset="2"/>
                </a:rPr>
                <a:t></a:t>
              </a:r>
            </a:p>
          </p:txBody>
        </p:sp>
        <p:sp>
          <p:nvSpPr>
            <p:cNvPr id="16415" name="Text Box 31"/>
            <p:cNvSpPr txBox="1">
              <a:spLocks noChangeArrowheads="1"/>
            </p:cNvSpPr>
            <p:nvPr/>
          </p:nvSpPr>
          <p:spPr bwMode="auto">
            <a:xfrm>
              <a:off x="3312" y="284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存在</a:t>
              </a:r>
            </a:p>
          </p:txBody>
        </p:sp>
      </p:grpSp>
      <p:grpSp>
        <p:nvGrpSpPr>
          <p:cNvPr id="16422" name="Group 38"/>
          <p:cNvGrpSpPr>
            <a:grpSpLocks/>
          </p:cNvGrpSpPr>
          <p:nvPr/>
        </p:nvGrpSpPr>
        <p:grpSpPr bwMode="auto">
          <a:xfrm>
            <a:off x="250825" y="5029202"/>
            <a:ext cx="7369175" cy="1439863"/>
            <a:chOff x="158" y="3297"/>
            <a:chExt cx="4642" cy="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1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58" y="3297"/>
                  <a:ext cx="4642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注：当极限值有限时，称</a:t>
                  </a:r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𝒇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(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𝒙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)</m:t>
                      </m:r>
                    </m:oMath>
                  </a14:m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在</a:t>
                  </a:r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𝑬</m:t>
                      </m:r>
                    </m:oMath>
                  </a14:m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上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L</a:t>
                  </a: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可积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;</a:t>
                  </a:r>
                </a:p>
                <a:p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        当极限值无限时，则称</a:t>
                  </a:r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𝒇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(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𝒙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)</m:t>
                      </m:r>
                    </m:oMath>
                  </a14:m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在</a:t>
                  </a:r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𝑬</m:t>
                      </m:r>
                    </m:oMath>
                  </a14:m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上有积分。</a:t>
                  </a:r>
                </a:p>
              </p:txBody>
            </p:sp>
          </mc:Choice>
          <mc:Fallback xmlns="">
            <p:sp>
              <p:nvSpPr>
                <p:cNvPr id="16418" name="Text 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" y="3297"/>
                  <a:ext cx="4642" cy="596"/>
                </a:xfrm>
                <a:prstGeom prst="rect">
                  <a:avLst/>
                </a:prstGeom>
                <a:blipFill>
                  <a:blip r:embed="rId12"/>
                  <a:stretch>
                    <a:fillRect l="-1654" t="-5806" r="-6534" b="-1871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1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57" y="3874"/>
                  <a:ext cx="337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称</a:t>
                  </a:r>
                  <a:r>
                    <a:rPr lang="en-US" altLang="zh-CN" sz="2800" b="1" dirty="0">
                      <a:ea typeface="华文新魏" panose="02010800040101010101" pitchFamily="2" charset="-122"/>
                    </a:rPr>
                    <a:t>[</a:t>
                  </a:r>
                  <a:r>
                    <a:rPr lang="en-US" altLang="zh-CN" sz="2800" b="1" i="1" dirty="0">
                      <a:ea typeface="华文新魏" panose="02010800040101010101" pitchFamily="2" charset="-122"/>
                    </a:rPr>
                    <a:t>f </a:t>
                  </a:r>
                  <a:r>
                    <a:rPr lang="en-US" altLang="zh-CN" sz="2800" b="1" dirty="0">
                      <a:ea typeface="华文新魏" panose="02010800040101010101" pitchFamily="2" charset="-122"/>
                    </a:rPr>
                    <a:t>(</a:t>
                  </a:r>
                  <a:r>
                    <a:rPr lang="en-US" altLang="zh-CN" sz="2800" b="1" i="1" dirty="0">
                      <a:ea typeface="华文新魏" panose="02010800040101010101" pitchFamily="2" charset="-122"/>
                    </a:rPr>
                    <a:t>x</a:t>
                  </a:r>
                  <a:r>
                    <a:rPr lang="en-US" altLang="zh-CN" sz="2800" b="1" dirty="0">
                      <a:ea typeface="华文新魏" panose="02010800040101010101" pitchFamily="2" charset="-122"/>
                    </a:rPr>
                    <a:t>)]</a:t>
                  </a:r>
                  <a:r>
                    <a:rPr lang="en-US" altLang="zh-CN" sz="2800" b="1" baseline="-25000" dirty="0">
                      <a:ea typeface="华文新魏" panose="02010800040101010101" pitchFamily="2" charset="-122"/>
                    </a:rPr>
                    <a:t>n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 </a:t>
                  </a: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为 </a:t>
                  </a:r>
                  <a:r>
                    <a:rPr lang="en-US" altLang="zh-CN" sz="2800" b="1" i="1" dirty="0">
                      <a:ea typeface="华文新魏" panose="02010800040101010101" pitchFamily="2" charset="-122"/>
                      <a:sym typeface="Symbol" panose="05050102010706020507" pitchFamily="18" charset="2"/>
                    </a:rPr>
                    <a:t>f </a:t>
                  </a:r>
                  <a:r>
                    <a:rPr lang="en-US" altLang="zh-CN" sz="2800" b="1" dirty="0">
                      <a:ea typeface="华文新魏" panose="02010800040101010101" pitchFamily="2" charset="-122"/>
                      <a:sym typeface="Symbol" panose="05050102010706020507" pitchFamily="18" charset="2"/>
                    </a:rPr>
                    <a:t>(</a:t>
                  </a:r>
                  <a:r>
                    <a:rPr lang="en-US" altLang="zh-CN" sz="2800" b="1" i="1" dirty="0">
                      <a:ea typeface="华文新魏" panose="02010800040101010101" pitchFamily="2" charset="-122"/>
                      <a:sym typeface="Symbol" panose="05050102010706020507" pitchFamily="18" charset="2"/>
                    </a:rPr>
                    <a:t>x</a:t>
                  </a:r>
                  <a:r>
                    <a:rPr lang="en-US" altLang="zh-CN" sz="2800" b="1" dirty="0">
                      <a:ea typeface="华文新魏" panose="02010800040101010101" pitchFamily="2" charset="-122"/>
                      <a:sym typeface="Symbol" panose="05050102010706020507" pitchFamily="18" charset="2"/>
                    </a:rPr>
                    <a:t>)</a:t>
                  </a: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  <a:sym typeface="Symbol" panose="05050102010706020507" pitchFamily="18" charset="2"/>
                    </a:rPr>
                    <a:t>的第</a:t>
                  </a:r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  <a:sym typeface="Symbol" panose="05050102010706020507" pitchFamily="18" charset="2"/>
                        </a:rPr>
                        <m:t>𝒏</m:t>
                      </m:r>
                    </m:oMath>
                  </a14:m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  <a:sym typeface="Symbol" panose="05050102010706020507" pitchFamily="18" charset="2"/>
                    </a:rPr>
                    <a:t>截断函数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  <a:sym typeface="Symbol" panose="05050102010706020507" pitchFamily="18" charset="2"/>
                    </a:rPr>
                    <a:t>.</a:t>
                  </a:r>
                  <a:r>
                    <a:rPr lang="en-US" altLang="zh-CN" b="1" dirty="0">
                      <a:latin typeface="华文新魏" panose="02010800040101010101" pitchFamily="2" charset="-122"/>
                      <a:ea typeface="华文新魏" panose="02010800040101010101" pitchFamily="2" charset="-122"/>
                      <a:sym typeface="Symbol" panose="05050102010706020507" pitchFamily="18" charset="2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6419" name="Text 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7" y="3874"/>
                  <a:ext cx="3372" cy="330"/>
                </a:xfrm>
                <a:prstGeom prst="rect">
                  <a:avLst/>
                </a:prstGeom>
                <a:blipFill>
                  <a:blip r:embed="rId13"/>
                  <a:stretch>
                    <a:fillRect l="-2278" t="-13953" b="-325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3048</Words>
  <Application>Microsoft Office PowerPoint</Application>
  <PresentationFormat>全屏显示(4:3)</PresentationFormat>
  <Paragraphs>206</Paragraphs>
  <Slides>27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黑体</vt:lpstr>
      <vt:lpstr>华文新魏</vt:lpstr>
      <vt:lpstr>楷体_GB2312</vt:lpstr>
      <vt:lpstr>宋体</vt:lpstr>
      <vt:lpstr>Arial</vt:lpstr>
      <vt:lpstr>Cambria Math</vt:lpstr>
      <vt:lpstr>Symbol</vt:lpstr>
      <vt:lpstr>Times New Roman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</dc:creator>
  <cp:lastModifiedBy>guo</cp:lastModifiedBy>
  <cp:revision>84</cp:revision>
  <dcterms:created xsi:type="dcterms:W3CDTF">1601-01-01T00:00:00Z</dcterms:created>
  <dcterms:modified xsi:type="dcterms:W3CDTF">2022-05-24T15:29:46Z</dcterms:modified>
</cp:coreProperties>
</file>