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63" autoAdjust="0"/>
  </p:normalViewPr>
  <p:slideViewPr>
    <p:cSldViewPr>
      <p:cViewPr varScale="1">
        <p:scale>
          <a:sx n="60" d="100"/>
          <a:sy n="60" d="100"/>
        </p:scale>
        <p:origin x="145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B9EDC00E-6974-4D40-A547-636BC3D029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11271D9-D68F-4DAB-9DF1-E2798BEAB8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D5612E1-54AE-4F3D-A979-23A51E51FBAC}" type="slidenum">
              <a:rPr lang="en-US" altLang="zh-CN" sz="1300" smtClean="0"/>
              <a:pPr/>
              <a:t>1</a:t>
            </a:fld>
            <a:endParaRPr lang="en-US" altLang="zh-CN" sz="13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153 w 21600"/>
                <a:gd name="T1" fmla="*/ 0 h 21231"/>
                <a:gd name="T2" fmla="*/ 831 w 21600"/>
                <a:gd name="T3" fmla="*/ 526 h 21231"/>
                <a:gd name="T4" fmla="*/ 0 w 21600"/>
                <a:gd name="T5" fmla="*/ 526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647C-6314-464E-9881-0372652424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41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D1886-9E47-44A9-96EC-A1D3238CE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17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D2E8C-6377-408E-9AE0-052F26609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187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FAECF-9887-4860-AD0D-1A5436C5F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7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F0A92-8703-4F94-A135-B98340F2E4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69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9536F-4B33-4E49-81B7-7B6E7C4D48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65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BB71C-00FD-43C1-AAB5-C35B56F70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41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58867-5CD4-4684-8A05-CBE70683A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8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D7DDD-F608-4226-AD3D-32239FB0E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6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EE144-BD6A-4988-A95A-E4E9D83331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18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D1821-95D5-422E-8E6A-92FD70488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12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53B27-1E62-463E-AEF4-DA8AA61A08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42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195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299 w 21600"/>
                <a:gd name="T3" fmla="*/ 861 h 21600"/>
                <a:gd name="T4" fmla="*/ 0 w 21600"/>
                <a:gd name="T5" fmla="*/ 86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3144846-8E74-4677-9DFE-E253FB5951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 dirty="0">
                <a:solidFill>
                  <a:srgbClr val="FF9900"/>
                </a:solidFill>
              </a:rPr>
              <a:t>第四讲 点与点距离 点集的极限点</a:t>
            </a:r>
            <a:endParaRPr lang="zh-CN" altLang="en-US" sz="4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1520" y="476672"/>
            <a:ext cx="9009063" cy="1938992"/>
          </a:xfrm>
          <a:prstGeom prst="rect">
            <a:avLst/>
          </a:prstGeom>
          <a:blipFill>
            <a:blip r:embed="rId2"/>
            <a:stretch>
              <a:fillRect l="-1015" t="-3459" b="-660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4005064"/>
            <a:ext cx="8546807" cy="523220"/>
          </a:xfrm>
          <a:prstGeom prst="rect">
            <a:avLst/>
          </a:prstGeom>
          <a:blipFill>
            <a:blip r:embed="rId3"/>
            <a:stretch>
              <a:fillRect l="-1427" t="-16279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1520" y="476672"/>
            <a:ext cx="9009063" cy="1938992"/>
          </a:xfrm>
          <a:prstGeom prst="rect">
            <a:avLst/>
          </a:prstGeom>
          <a:blipFill>
            <a:blip r:embed="rId2"/>
            <a:stretch>
              <a:fillRect l="-1015" t="-3459" b="-660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4005064"/>
            <a:ext cx="8546807" cy="523220"/>
          </a:xfrm>
          <a:prstGeom prst="rect">
            <a:avLst/>
          </a:prstGeom>
          <a:blipFill>
            <a:blip r:embed="rId3"/>
            <a:stretch>
              <a:fillRect l="-1427" t="-16279" b="-3255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34936" y="-8804"/>
                <a:ext cx="8901560" cy="5093988"/>
              </a:xfrm>
            </p:spPr>
            <p:txBody>
              <a:bodyPr/>
              <a:lstStyle/>
              <a:p>
                <a:pPr algn="l"/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定理：（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Bolzano-</a:t>
                </a:r>
                <a:r>
                  <a:rPr lang="en-US" altLang="zh-CN" sz="2800" dirty="0" err="1" smtClean="0">
                    <a:solidFill>
                      <a:srgbClr val="FF0000"/>
                    </a:solidFill>
                  </a:rPr>
                  <a:t>Weierstrass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定理）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zh-CN" sz="2800" dirty="0" smtClean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中任一有界无线点集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中至少有一个极限点。</a:t>
                </a:r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:r>
                  <a:rPr lang="zh-CN" altLang="en-US" sz="2800" dirty="0" smtClean="0"/>
                  <a:t>证明：取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/>
                  <a:t>中互异点列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其有界。</a:t>
                </a:r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个坐标数列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800" dirty="0" smtClean="0"/>
                  <a:t>皆为有界数列。</a:t>
                </a:r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:r>
                  <a:rPr lang="zh-CN" altLang="en-US" sz="2800" dirty="0" smtClean="0"/>
                  <a:t>根据实数域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800" dirty="0" smtClean="0"/>
                  <a:t>上的</a:t>
                </a:r>
                <a:r>
                  <a:rPr lang="en-US" altLang="zh-CN" sz="2800" dirty="0"/>
                  <a:t>Bolzano-</a:t>
                </a:r>
                <a:r>
                  <a:rPr lang="en-US" altLang="zh-CN" sz="2800" dirty="0" err="1"/>
                  <a:t>Weierstrass</a:t>
                </a:r>
                <a:r>
                  <a:rPr lang="zh-CN" altLang="en-US" sz="2800" dirty="0" smtClean="0"/>
                  <a:t>定理，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/>
                  <a:t>中存在第一个坐标的收敛子列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800" dirty="0" smtClean="0"/>
                  <a:t>。</a:t>
                </a:r>
                <a:r>
                  <a:rPr lang="en-US" altLang="zh-CN" sz="2800" dirty="0" smtClean="0"/>
                  <a:t/>
                </a:r>
                <a:br>
                  <a:rPr lang="en-US" altLang="zh-CN" sz="2800" dirty="0" smtClean="0"/>
                </a:br>
                <a:r>
                  <a:rPr lang="zh-CN" altLang="en-US" sz="2800" dirty="0" smtClean="0"/>
                  <a:t>同理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800" dirty="0"/>
                  <a:t>中存在</a:t>
                </a:r>
                <a:r>
                  <a:rPr lang="zh-CN" altLang="en-US" sz="2800" dirty="0" smtClean="0"/>
                  <a:t>第二个</a:t>
                </a:r>
                <a:r>
                  <a:rPr lang="zh-CN" altLang="en-US" sz="2800" dirty="0"/>
                  <a:t>坐标的收敛子列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zh-CN" altLang="en-US" sz="2800" dirty="0" smtClean="0"/>
                  <a:t>直至第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步，</a:t>
                </a:r>
                <a:r>
                  <a:rPr lang="zh-CN" altLang="en-US" sz="2800" dirty="0" smtClean="0"/>
                  <a:t>得到所有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个坐标均收敛的子</a:t>
                </a:r>
                <a:r>
                  <a:rPr lang="zh-CN" altLang="en-US" sz="2800" dirty="0"/>
                  <a:t>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800" dirty="0" smtClean="0"/>
                  <a:t>。则其极限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 smtClean="0"/>
                  <a:t>的极限点。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4936" y="-8804"/>
                <a:ext cx="8901560" cy="5093988"/>
              </a:xfrm>
              <a:blipFill>
                <a:blip r:embed="rId2"/>
                <a:stretch>
                  <a:fillRect l="-1438" b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9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48876" y="3933056"/>
            <a:ext cx="8427579" cy="1040285"/>
          </a:xfrm>
          <a:prstGeom prst="rect">
            <a:avLst/>
          </a:prstGeom>
          <a:blipFill>
            <a:blip r:embed="rId2"/>
            <a:stretch>
              <a:fillRect l="-1302" b="-1286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259" name="Rectangle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34937" y="658574"/>
            <a:ext cx="8901559" cy="2954655"/>
          </a:xfrm>
          <a:prstGeom prst="rect">
            <a:avLst/>
          </a:prstGeom>
          <a:blipFill>
            <a:blip r:embed="rId3"/>
            <a:stretch>
              <a:fillRect l="-1027" t="-2268" r="-479" b="-3093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4937" y="-8804"/>
            <a:ext cx="1944216" cy="912179"/>
          </a:xfrm>
        </p:spPr>
        <p:txBody>
          <a:bodyPr/>
          <a:lstStyle/>
          <a:p>
            <a:pPr algn="l"/>
            <a:r>
              <a:rPr lang="en-US" altLang="zh-CN" sz="2800" dirty="0" smtClean="0"/>
              <a:t>1 </a:t>
            </a:r>
            <a:r>
              <a:rPr lang="zh-CN" altLang="en-US" sz="2800" dirty="0" smtClean="0"/>
              <a:t>向量的模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9" name="Rectangle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34937" y="658574"/>
            <a:ext cx="9009063" cy="3785973"/>
          </a:xfrm>
          <a:prstGeom prst="rect">
            <a:avLst/>
          </a:prstGeom>
          <a:blipFill>
            <a:blip r:embed="rId2"/>
            <a:stretch>
              <a:fillRect l="-1015" t="-2093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9" name="Rectangle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504" y="1028811"/>
            <a:ext cx="8901559" cy="4216539"/>
          </a:xfrm>
          <a:prstGeom prst="rect">
            <a:avLst/>
          </a:prstGeom>
          <a:blipFill>
            <a:blip r:embed="rId2"/>
            <a:stretch>
              <a:fillRect l="-1096" t="-579" r="-479" b="-2026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1296144" cy="912179"/>
          </a:xfrm>
        </p:spPr>
        <p:txBody>
          <a:bodyPr/>
          <a:lstStyle/>
          <a:p>
            <a:pPr algn="l"/>
            <a:r>
              <a:rPr lang="en-US" altLang="zh-CN" sz="2800" dirty="0" smtClean="0"/>
              <a:t>2 </a:t>
            </a:r>
            <a:r>
              <a:rPr lang="zh-CN" altLang="en-US" sz="2800" dirty="0" smtClean="0"/>
              <a:t>距离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9" name="Rectangle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3862" y="980728"/>
            <a:ext cx="9009063" cy="2677656"/>
          </a:xfrm>
          <a:prstGeom prst="rect">
            <a:avLst/>
          </a:prstGeom>
          <a:blipFill>
            <a:blip r:embed="rId2"/>
            <a:stretch>
              <a:fillRect l="-1083" t="-2506" b="-4556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24936" cy="912179"/>
          </a:xfrm>
        </p:spPr>
        <p:txBody>
          <a:bodyPr/>
          <a:lstStyle/>
          <a:p>
            <a:pPr algn="l"/>
            <a:r>
              <a:rPr lang="en-US" altLang="zh-CN" sz="2800" dirty="0" smtClean="0"/>
              <a:t>3 </a:t>
            </a:r>
            <a:r>
              <a:rPr lang="zh-CN" altLang="en-US" sz="2800" dirty="0" smtClean="0"/>
              <a:t>点集的直径、邻域、矩体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5" y="706900"/>
            <a:ext cx="9010669" cy="544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9" name="Rectangle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38872" y="357928"/>
            <a:ext cx="9009063" cy="6475812"/>
          </a:xfrm>
          <a:prstGeom prst="rect">
            <a:avLst/>
          </a:prstGeom>
          <a:blipFill>
            <a:blip r:embed="rId2"/>
            <a:stretch>
              <a:fillRect l="-1083" t="-1036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1520" y="476672"/>
            <a:ext cx="9009063" cy="5766259"/>
          </a:xfrm>
          <a:prstGeom prst="rect">
            <a:avLst/>
          </a:prstGeom>
          <a:blipFill>
            <a:blip r:embed="rId2"/>
            <a:stretch>
              <a:fillRect l="-1015" t="-1163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1520" y="476672"/>
            <a:ext cx="9009063" cy="2604431"/>
          </a:xfrm>
          <a:prstGeom prst="rect">
            <a:avLst/>
          </a:prstGeom>
          <a:blipFill>
            <a:blip r:embed="rId2"/>
            <a:stretch>
              <a:fillRect l="-1015" t="-2576" b="-468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4005064"/>
            <a:ext cx="8546807" cy="954107"/>
          </a:xfrm>
          <a:prstGeom prst="rect">
            <a:avLst/>
          </a:prstGeom>
          <a:blipFill>
            <a:blip r:embed="rId3"/>
            <a:stretch>
              <a:fillRect l="-1427" t="-891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2610</TotalTime>
  <Words>230</Words>
  <Application>Microsoft Office PowerPoint</Application>
  <PresentationFormat>全屏显示(4:3)</PresentationFormat>
  <Paragraphs>19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Cambria Math</vt:lpstr>
      <vt:lpstr>Times New Roman</vt:lpstr>
      <vt:lpstr>Wingdings</vt:lpstr>
      <vt:lpstr>Soaring</vt:lpstr>
      <vt:lpstr>PowerPoint 演示文稿</vt:lpstr>
      <vt:lpstr>1 向量的模</vt:lpstr>
      <vt:lpstr>PowerPoint 演示文稿</vt:lpstr>
      <vt:lpstr>2 距离</vt:lpstr>
      <vt:lpstr>3 点集的直径、邻域、矩体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定理：（Bolzano-Weierstrass定理） R^n中任一有界无线点集E中至少有一个极限点。 证明：取E中互异点列{x_k }, 其有界。 {x_k }第i(i=1,2,…,n)个坐标数列{ξ_i^((k)) }皆为有界数列。 根据实数域R上的Bolzano-Weierstrass定理，{x_k }中存在第一个坐标的收敛子列{x_k^((1)) }。 同理{x_k^((1)) }中存在第二个坐标的收敛子列{x_k^((2)) },…,直至第n步，得到所有n个坐标均收敛的子列{x_k^((n)) }。则其极限x为E的极限点。</vt:lpstr>
    </vt:vector>
  </TitlesOfParts>
  <Company>znu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开集与闭集</dc:title>
  <dc:creator>hnc</dc:creator>
  <cp:lastModifiedBy>guo</cp:lastModifiedBy>
  <cp:revision>234</cp:revision>
  <dcterms:created xsi:type="dcterms:W3CDTF">2003-11-11T06:53:51Z</dcterms:created>
  <dcterms:modified xsi:type="dcterms:W3CDTF">2022-03-29T14:59:40Z</dcterms:modified>
</cp:coreProperties>
</file>