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4" r:id="rId3"/>
    <p:sldId id="343" r:id="rId4"/>
    <p:sldId id="267" r:id="rId5"/>
    <p:sldId id="276" r:id="rId6"/>
    <p:sldId id="268" r:id="rId7"/>
    <p:sldId id="345" r:id="rId8"/>
    <p:sldId id="347" r:id="rId9"/>
    <p:sldId id="346" r:id="rId10"/>
    <p:sldId id="320" r:id="rId11"/>
    <p:sldId id="309" r:id="rId12"/>
    <p:sldId id="330" r:id="rId13"/>
    <p:sldId id="311" r:id="rId14"/>
    <p:sldId id="348" r:id="rId15"/>
    <p:sldId id="313" r:id="rId16"/>
    <p:sldId id="349" r:id="rId17"/>
    <p:sldId id="331" r:id="rId18"/>
    <p:sldId id="315" r:id="rId19"/>
    <p:sldId id="352" r:id="rId20"/>
    <p:sldId id="350" r:id="rId21"/>
    <p:sldId id="324" r:id="rId22"/>
    <p:sldId id="322" r:id="rId23"/>
    <p:sldId id="323" r:id="rId24"/>
    <p:sldId id="362" r:id="rId25"/>
    <p:sldId id="361" r:id="rId26"/>
    <p:sldId id="351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3" autoAdjust="0"/>
  </p:normalViewPr>
  <p:slideViewPr>
    <p:cSldViewPr>
      <p:cViewPr varScale="1">
        <p:scale>
          <a:sx n="65" d="100"/>
          <a:sy n="65" d="100"/>
        </p:scale>
        <p:origin x="130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B9EDC00E-6974-4D40-A547-636BC3D02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11271D9-D68F-4DAB-9DF1-E2798BEAB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5612E1-54AE-4F3D-A979-23A51E51FBAC}" type="slidenum">
              <a:rPr lang="en-US" altLang="zh-CN" sz="1300" smtClean="0"/>
              <a:pPr/>
              <a:t>1</a:t>
            </a:fld>
            <a:endParaRPr lang="en-US" altLang="zh-CN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BB923-5EF3-428C-98DF-7808863D9BDC}" type="slidenum">
              <a:rPr lang="en-US" altLang="zh-CN" sz="1300" smtClean="0"/>
              <a:pPr/>
              <a:t>11</a:t>
            </a:fld>
            <a:endParaRPr lang="en-US" altLang="zh-CN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∩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271D9-D68F-4DAB-9DF1-E2798BEAB8E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40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647C-6314-464E-9881-037265242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1886-9E47-44A9-96EC-A1D3238CE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1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2E8C-6377-408E-9AE0-052F26609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18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FAECF-9887-4860-AD0D-1A5436C5F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0A92-8703-4F94-A135-B98340F2E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6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9536F-4B33-4E49-81B7-7B6E7C4D4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65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BB71C-00FD-43C1-AAB5-C35B56F70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4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58867-5CD4-4684-8A05-CBE70683A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D7DDD-F608-4226-AD3D-32239FB0E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E144-BD6A-4988-A95A-E4E9D8333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18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1821-95D5-422E-8E6A-92FD70488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1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3B27-1E62-463E-AEF4-DA8AA61A0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42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19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3144846-8E74-4677-9DFE-E253FB595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2.w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png"/><Relationship Id="rId4" Type="http://schemas.openxmlformats.org/officeDocument/2006/relationships/image" Target="../media/image27.wmf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9" Type="http://schemas.openxmlformats.org/officeDocument/2006/relationships/image" Target="../media/image3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2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4.png"/><Relationship Id="rId5" Type="http://schemas.openxmlformats.org/officeDocument/2006/relationships/image" Target="../media/image6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7.png"/><Relationship Id="rId7" Type="http://schemas.openxmlformats.org/officeDocument/2006/relationships/image" Target="../media/image10.wmf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9.png"/><Relationship Id="rId5" Type="http://schemas.openxmlformats.org/officeDocument/2006/relationships/image" Target="../media/image9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 smtClean="0">
                <a:solidFill>
                  <a:srgbClr val="FF9900"/>
                </a:solidFill>
              </a:rPr>
              <a:t>第五讲 开集与闭集</a:t>
            </a:r>
            <a:endParaRPr lang="zh-CN" altLang="en-US" sz="4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3200" dirty="0" smtClean="0">
                <a:solidFill>
                  <a:srgbClr val="FF9900"/>
                </a:solidFill>
              </a:rPr>
              <a:t>2 </a:t>
            </a:r>
            <a:r>
              <a:rPr lang="en-US" altLang="zh-CN" sz="3200" b="1" dirty="0" smtClean="0">
                <a:solidFill>
                  <a:srgbClr val="FF9900"/>
                </a:solidFill>
              </a:rPr>
              <a:t>.</a:t>
            </a:r>
            <a:r>
              <a:rPr lang="zh-CN" altLang="en-US" sz="3200" b="1" dirty="0" smtClean="0">
                <a:solidFill>
                  <a:srgbClr val="FF9900"/>
                </a:solidFill>
              </a:rPr>
              <a:t>隔离性定理及点集间的距离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</a:rPr>
              <a:t>隔离性定理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设               是       中两个互不相交的闭集，证明：存在两个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互不相交的开集               ，使得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     </a:t>
            </a:r>
          </a:p>
        </p:txBody>
      </p:sp>
      <p:graphicFrame>
        <p:nvGraphicFramePr>
          <p:cNvPr id="870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2997200"/>
          <a:ext cx="7921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公式" r:id="rId3" imgW="291973" imgH="241195" progId="Equation.3">
                  <p:embed/>
                </p:oleObj>
              </mc:Choice>
              <mc:Fallback>
                <p:oleObj name="公式" r:id="rId3" imgW="29197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792162" cy="436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3068638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公式" r:id="rId5" imgW="215713" imgH="190335" progId="Equation.3">
                  <p:embed/>
                </p:oleObj>
              </mc:Choice>
              <mc:Fallback>
                <p:oleObj name="公式" r:id="rId5" imgW="215713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431800" cy="381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2987675" y="3860800"/>
          <a:ext cx="935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公式" r:id="rId7" imgW="418918" imgH="215806" progId="Equation.3">
                  <p:embed/>
                </p:oleObj>
              </mc:Choice>
              <mc:Fallback>
                <p:oleObj name="公式" r:id="rId7" imgW="418918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60800"/>
                        <a:ext cx="935038" cy="4810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059113" y="4724400"/>
          <a:ext cx="2374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公式" r:id="rId9" imgW="977476" imgH="215806" progId="Equation.3">
                  <p:embed/>
                </p:oleObj>
              </mc:Choice>
              <mc:Fallback>
                <p:oleObj name="公式" r:id="rId9" imgW="97747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24400"/>
                        <a:ext cx="2374900" cy="5238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50825" y="5734050"/>
            <a:ext cx="8610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注：隔离性定理中“闭集”的条件不能少， 如</a:t>
            </a:r>
            <a:r>
              <a:rPr lang="en-US" altLang="zh-CN" sz="2400" b="1" dirty="0">
                <a:solidFill>
                  <a:schemeClr val="tx2"/>
                </a:solidFill>
              </a:rPr>
              <a:t>[2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</a:rPr>
              <a:t>）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[3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</a:rPr>
              <a:t>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FF9900"/>
                </a:solidFill>
              </a:rPr>
              <a:t>点集间的距离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609600" y="1066800"/>
          <a:ext cx="708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公式" r:id="rId4" imgW="2171700" imgH="431800" progId="Equation.3">
                  <p:embed/>
                </p:oleObj>
              </mc:Choice>
              <mc:Fallback>
                <p:oleObj name="公式" r:id="rId4" imgW="2171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086600" cy="1409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058863" y="5445125"/>
            <a:ext cx="5883275" cy="1250950"/>
            <a:chOff x="288" y="3589"/>
            <a:chExt cx="3706" cy="788"/>
          </a:xfrm>
        </p:grpSpPr>
        <p:graphicFrame>
          <p:nvGraphicFramePr>
            <p:cNvPr id="21513" name="Object 5"/>
            <p:cNvGraphicFramePr>
              <a:graphicFrameLocks noChangeAspect="1"/>
            </p:cNvGraphicFramePr>
            <p:nvPr/>
          </p:nvGraphicFramePr>
          <p:xfrm>
            <a:off x="864" y="3648"/>
            <a:ext cx="10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2" name="公式" r:id="rId6" imgW="685502" imgH="165028" progId="Equation.3">
                    <p:embed/>
                  </p:oleObj>
                </mc:Choice>
                <mc:Fallback>
                  <p:oleObj name="公式" r:id="rId6" imgW="685502" imgH="16502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648"/>
                          <a:ext cx="1056" cy="25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288" y="3589"/>
              <a:ext cx="3706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9900"/>
                  </a:solidFill>
                </a:rPr>
                <a:t>  </a:t>
              </a:r>
              <a:r>
                <a:rPr lang="en-US" altLang="zh-CN" sz="2400" b="1">
                  <a:solidFill>
                    <a:srgbClr val="FF9900"/>
                  </a:solidFill>
                </a:rPr>
                <a:t>c. </a:t>
              </a:r>
              <a:r>
                <a:rPr lang="zh-CN" altLang="en-US" sz="2800" b="1">
                  <a:solidFill>
                    <a:srgbClr val="FF9900"/>
                  </a:solidFill>
                </a:rPr>
                <a:t>若                     </a:t>
              </a:r>
              <a:r>
                <a:rPr lang="en-US" altLang="zh-CN" sz="2800" b="1">
                  <a:solidFill>
                    <a:srgbClr val="FF9900"/>
                  </a:solidFill>
                </a:rPr>
                <a:t>,</a:t>
              </a:r>
              <a:r>
                <a:rPr lang="zh-CN" altLang="en-US" sz="2800" b="1">
                  <a:solidFill>
                    <a:srgbClr val="FF9900"/>
                  </a:solidFill>
                </a:rPr>
                <a:t>则 </a:t>
              </a:r>
              <a:r>
                <a:rPr lang="en-US" altLang="zh-CN" sz="2800" b="1">
                  <a:solidFill>
                    <a:srgbClr val="FF9900"/>
                  </a:solidFill>
                </a:rPr>
                <a:t>d(A,B)=0; </a:t>
              </a:r>
              <a:r>
                <a:rPr lang="zh-CN" altLang="en-US" sz="2800" b="1">
                  <a:solidFill>
                    <a:srgbClr val="FF9900"/>
                  </a:solidFill>
                </a:rPr>
                <a:t>反之</a:t>
              </a:r>
              <a:r>
                <a:rPr lang="en-US" altLang="zh-CN" sz="2800" b="1">
                  <a:solidFill>
                    <a:srgbClr val="FF9900"/>
                  </a:solidFill>
                </a:rPr>
                <a:t>?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zh-CN" b="1">
                <a:solidFill>
                  <a:srgbClr val="FF9900"/>
                </a:solidFill>
              </a:endParaRPr>
            </a:p>
          </p:txBody>
        </p:sp>
      </p:grp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684213" y="4437063"/>
            <a:ext cx="5272087" cy="625475"/>
            <a:chOff x="288" y="2496"/>
            <a:chExt cx="3321" cy="394"/>
          </a:xfrm>
        </p:grpSpPr>
        <p:graphicFrame>
          <p:nvGraphicFramePr>
            <p:cNvPr id="21511" name="Object 8"/>
            <p:cNvGraphicFramePr>
              <a:graphicFrameLocks noChangeAspect="1"/>
            </p:cNvGraphicFramePr>
            <p:nvPr/>
          </p:nvGraphicFramePr>
          <p:xfrm>
            <a:off x="2784" y="2496"/>
            <a:ext cx="67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3" name="公式" r:id="rId8" imgW="368140" imgH="215806" progId="Equation.3">
                    <p:embed/>
                  </p:oleObj>
                </mc:Choice>
                <mc:Fallback>
                  <p:oleObj name="公式" r:id="rId8" imgW="368140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496"/>
                          <a:ext cx="672" cy="394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288" y="2496"/>
              <a:ext cx="33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200"/>
                <a:t>b.d(x,B)=0</a:t>
              </a:r>
              <a:r>
                <a:rPr lang="zh-CN" altLang="en-US" sz="3200"/>
                <a:t>当且仅当   </a:t>
              </a:r>
              <a:r>
                <a:rPr lang="zh-CN" altLang="en-US" sz="2400"/>
                <a:t>           </a:t>
              </a:r>
              <a:r>
                <a:rPr lang="zh-CN" altLang="en-US" sz="2400">
                  <a:solidFill>
                    <a:srgbClr val="FF9900"/>
                  </a:solidFill>
                </a:rPr>
                <a:t> 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57200" y="2895600"/>
            <a:ext cx="7751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1"/>
                </a:solidFill>
              </a:rPr>
              <a:t>注：</a:t>
            </a:r>
            <a:r>
              <a:rPr lang="en-US" altLang="zh-CN" b="1">
                <a:solidFill>
                  <a:schemeClr val="accent1"/>
                </a:solidFill>
              </a:rPr>
              <a:t>a. </a:t>
            </a:r>
            <a:r>
              <a:rPr lang="zh-CN" altLang="en-US" b="1">
                <a:solidFill>
                  <a:schemeClr val="accent1"/>
                </a:solidFill>
              </a:rPr>
              <a:t>若</a:t>
            </a:r>
            <a:r>
              <a:rPr lang="en-US" altLang="zh-CN" b="1">
                <a:solidFill>
                  <a:schemeClr val="accent1"/>
                </a:solidFill>
              </a:rPr>
              <a:t>x∈ B,</a:t>
            </a:r>
            <a:r>
              <a:rPr lang="zh-CN" altLang="en-US" b="1">
                <a:solidFill>
                  <a:schemeClr val="accent1"/>
                </a:solidFill>
              </a:rPr>
              <a:t>则</a:t>
            </a:r>
            <a:r>
              <a:rPr lang="en-US" altLang="zh-CN" b="1">
                <a:solidFill>
                  <a:schemeClr val="accent1"/>
                </a:solidFill>
              </a:rPr>
              <a:t>d(x,B)=0;</a:t>
            </a:r>
            <a:r>
              <a:rPr lang="zh-CN" altLang="en-US" b="1">
                <a:solidFill>
                  <a:schemeClr val="accent1"/>
                </a:solidFill>
              </a:rPr>
              <a:t>反之则不一定成立，如</a:t>
            </a:r>
            <a:r>
              <a:rPr lang="en-US" altLang="zh-CN" b="1">
                <a:solidFill>
                  <a:schemeClr val="accent1"/>
                </a:solidFill>
              </a:rPr>
              <a:t>x=0,B=(0,1)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 smtClean="0"/>
              <a:t>思  考</a:t>
            </a:r>
            <a:br>
              <a:rPr lang="zh-CN" altLang="en-US" sz="4000" smtClean="0"/>
            </a:br>
            <a:r>
              <a:rPr lang="zh-CN" altLang="en-US" sz="4000" smtClean="0"/>
              <a:t/>
            </a:r>
            <a:br>
              <a:rPr lang="zh-CN" altLang="en-US" sz="4000" smtClean="0"/>
            </a:br>
            <a:r>
              <a:rPr lang="zh-CN" altLang="en-US" sz="4000" smtClean="0"/>
              <a:t/>
            </a:r>
            <a:br>
              <a:rPr lang="zh-CN" altLang="en-US" sz="4000" smtClean="0"/>
            </a:br>
            <a:endParaRPr lang="zh-CN" altLang="en-US" sz="40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50825" y="2565400"/>
                <a:ext cx="7486650" cy="4032250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b="1" dirty="0" smtClean="0"/>
                  <a:t>问题</a:t>
                </a:r>
                <a:r>
                  <a:rPr lang="en-US" altLang="zh-CN" sz="2800" b="1" dirty="0" smtClean="0"/>
                  <a:t>2</a:t>
                </a:r>
                <a:r>
                  <a:rPr lang="zh-CN" altLang="en-US" sz="2800" b="1" dirty="0" smtClean="0"/>
                  <a:t>：两个闭集              不相交，下面的结论一定成立吗？</a:t>
                </a:r>
              </a:p>
              <a:p>
                <a:pPr eaLnBrk="1" hangingPunct="1"/>
                <a:endParaRPr lang="zh-CN" altLang="en-US" sz="2800" b="1" dirty="0" smtClean="0"/>
              </a:p>
              <a:p>
                <a:pPr eaLnBrk="1" hangingPunct="1"/>
                <a:endParaRPr lang="zh-CN" altLang="en-US" sz="2800" b="1" dirty="0" smtClean="0"/>
              </a:p>
              <a:p>
                <a:pPr eaLnBrk="1" hangingPunct="1"/>
                <a:r>
                  <a:rPr lang="zh-CN" altLang="en-US" sz="2800" b="1" dirty="0" smtClean="0">
                    <a:solidFill>
                      <a:srgbClr val="FF9900"/>
                    </a:solidFill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9900"/>
                    </a:solidFill>
                  </a:rPr>
                  <a:t>（都是闭集）</a:t>
                </a:r>
                <a:endParaRPr lang="zh-CN" altLang="en-US" sz="2800" b="1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    上面条件换成有界闭集呢？</a:t>
                </a:r>
              </a:p>
              <a:p>
                <a:pPr eaLnBrk="1" hangingPunct="1"/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114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0825" y="2565400"/>
                <a:ext cx="7486650" cy="4032250"/>
              </a:xfrm>
              <a:blipFill>
                <a:blip r:embed="rId3"/>
                <a:stretch>
                  <a:fillRect l="-896" t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69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2420938"/>
          <a:ext cx="901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4" imgW="291973" imgH="241195" progId="Equation.3">
                  <p:embed/>
                </p:oleObj>
              </mc:Choice>
              <mc:Fallback>
                <p:oleObj name="公式" r:id="rId4" imgW="291973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20938"/>
                        <a:ext cx="901700" cy="746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09764226"/>
              </p:ext>
            </p:extLst>
          </p:nvPr>
        </p:nvGraphicFramePr>
        <p:xfrm>
          <a:off x="611188" y="3644900"/>
          <a:ext cx="79216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6" imgW="2463800" imgH="215900" progId="Equation.DSMT4">
                  <p:embed/>
                </p:oleObj>
              </mc:Choice>
              <mc:Fallback>
                <p:oleObj name="Equation" r:id="rId6" imgW="24638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7921625" cy="768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468313" y="1484313"/>
            <a:ext cx="73691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问题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1: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定理中改为有界闭集，怎么构造隔离？</a:t>
            </a:r>
            <a:b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8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50825" y="260350"/>
                <a:ext cx="8748713" cy="11430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zh-CN" altLang="en-US" sz="2800" b="1" dirty="0" smtClean="0">
                    <a:solidFill>
                      <a:srgbClr val="FF9900"/>
                    </a:solidFill>
                    <a:effectLst/>
                  </a:rPr>
                  <a:t>定理（距离可达性定理</a:t>
                </a:r>
                <a:r>
                  <a:rPr lang="en-US" altLang="zh-CN" sz="2800" b="1" dirty="0" smtClean="0">
                    <a:solidFill>
                      <a:srgbClr val="FF9900"/>
                    </a:solidFill>
                    <a:effectLst/>
                  </a:rPr>
                  <a:t>1</a:t>
                </a:r>
                <a:r>
                  <a:rPr lang="zh-CN" altLang="en-US" sz="2800" b="1" dirty="0" smtClean="0">
                    <a:solidFill>
                      <a:srgbClr val="FF9900"/>
                    </a:solidFill>
                    <a:effectLst/>
                  </a:rPr>
                  <a:t>）：设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FF9900"/>
                    </a:solidFill>
                    <a:effectLst/>
                  </a:rPr>
                  <a:t>为非空闭集 ，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𝑹𝒏</m:t>
                    </m:r>
                    <m:r>
                      <a:rPr lang="en-US" altLang="zh-CN" sz="2800" b="1" i="1" baseline="30000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solidFill>
                      <a:srgbClr val="FF9900"/>
                    </a:solidFill>
                    <a:effectLst/>
                  </a:rPr>
                  <a:t>，则必有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b="1" dirty="0" smtClean="0">
                    <a:solidFill>
                      <a:srgbClr val="FF9900"/>
                    </a:solidFill>
                    <a:effectLst/>
                  </a:rPr>
                  <a:t>,</a:t>
                </a:r>
                <a:r>
                  <a:rPr lang="zh-CN" altLang="en-US" sz="2800" b="1" dirty="0" smtClean="0">
                    <a:solidFill>
                      <a:srgbClr val="FF9900"/>
                    </a:solidFill>
                    <a:effectLst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 smtClean="0">
                  <a:solidFill>
                    <a:srgbClr val="FF99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68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0825" y="260350"/>
                <a:ext cx="8748713" cy="1143000"/>
              </a:xfrm>
              <a:blipFill>
                <a:blip r:embed="rId3"/>
                <a:stretch>
                  <a:fillRect l="-1394" r="-5505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81000" y="2286000"/>
          <a:ext cx="6813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Equation" r:id="rId4" imgW="2984500" imgH="228600" progId="Equation.DSMT4">
                  <p:embed/>
                </p:oleObj>
              </mc:Choice>
              <mc:Fallback>
                <p:oleObj name="Equation" r:id="rId4" imgW="2984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6813550" cy="5635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81000" y="3200400"/>
          <a:ext cx="830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Equation" r:id="rId6" imgW="3644900" imgH="279400" progId="Equation.DSMT4">
                  <p:embed/>
                </p:oleObj>
              </mc:Choice>
              <mc:Fallback>
                <p:oleObj name="Equation" r:id="rId6" imgW="36449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8305800" cy="60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6" name="Group 6"/>
          <p:cNvGrpSpPr>
            <a:grpSpLocks/>
          </p:cNvGrpSpPr>
          <p:nvPr/>
        </p:nvGrpSpPr>
        <p:grpSpPr bwMode="auto">
          <a:xfrm>
            <a:off x="381000" y="4038601"/>
            <a:ext cx="7002463" cy="2108201"/>
            <a:chOff x="240" y="2544"/>
            <a:chExt cx="4411" cy="132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585" name="Object 7"/>
                <p:cNvGraphicFramePr>
                  <a:graphicFrameLocks noChangeAspect="1"/>
                </p:cNvGraphicFramePr>
                <p:nvPr/>
              </p:nvGraphicFramePr>
              <p:xfrm>
                <a:off x="288" y="3024"/>
                <a:ext cx="2813" cy="3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758" name="Equation" r:id="rId8" imgW="1954951" imgH="253890" progId="Equation.DSMT4">
                        <p:embed/>
                      </p:oleObj>
                    </mc:Choice>
                    <mc:Fallback>
                      <p:oleObj name="Equation" r:id="rId8" imgW="1954951" imgH="25389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" y="3024"/>
                              <a:ext cx="2813" cy="395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585" name="Object 7"/>
                <p:cNvGraphicFramePr>
                  <a:graphicFrameLocks noChangeAspect="1"/>
                </p:cNvGraphicFramePr>
                <p:nvPr/>
              </p:nvGraphicFramePr>
              <p:xfrm>
                <a:off x="288" y="3024"/>
                <a:ext cx="2813" cy="3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726" name="Equation" r:id="rId10" imgW="1954951" imgH="253890" progId="Equation.DSMT4">
                        <p:embed/>
                      </p:oleObj>
                    </mc:Choice>
                    <mc:Fallback>
                      <p:oleObj name="Equation" r:id="rId10" imgW="1954951" imgH="25389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" y="3024"/>
                              <a:ext cx="2813" cy="395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6" name="Rectangle 8"/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2869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dirty="0"/>
                    <a:t>又Ａ为闭集，故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CN" dirty="0"/>
                    <a:t>,</a:t>
                  </a:r>
                  <a:r>
                    <a:rPr lang="zh-CN" altLang="en-US" dirty="0"/>
                    <a:t>对</a:t>
                  </a:r>
                </a:p>
              </p:txBody>
            </p:sp>
          </mc:Choice>
          <mc:Fallback xmlns="">
            <p:sp>
              <p:nvSpPr>
                <p:cNvPr id="24586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2544"/>
                  <a:ext cx="2869" cy="368"/>
                </a:xfrm>
                <a:prstGeom prst="rect">
                  <a:avLst/>
                </a:prstGeom>
                <a:blipFill>
                  <a:blip r:embed="rId12"/>
                  <a:stretch>
                    <a:fillRect l="-3481" t="-17895" r="-2811" b="-336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7" name="Rectangle 9"/>
                <p:cNvSpPr>
                  <a:spLocks noChangeArrowheads="1"/>
                </p:cNvSpPr>
                <p:nvPr/>
              </p:nvSpPr>
              <p:spPr bwMode="auto">
                <a:xfrm>
                  <a:off x="240" y="3504"/>
                  <a:ext cx="441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zh-CN" altLang="en-US" dirty="0"/>
                    <a:t>两边关于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取极限即得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4587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" y="3504"/>
                  <a:ext cx="4411" cy="368"/>
                </a:xfrm>
                <a:prstGeom prst="rect">
                  <a:avLst/>
                </a:prstGeom>
                <a:blipFill>
                  <a:blip r:embed="rId13"/>
                  <a:stretch>
                    <a:fillRect l="-2265" t="-17895" b="-2947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304800" y="1474788"/>
            <a:ext cx="7499350" cy="579437"/>
            <a:chOff x="84" y="1193"/>
            <a:chExt cx="4724" cy="365"/>
          </a:xfrm>
        </p:grpSpPr>
        <p:graphicFrame>
          <p:nvGraphicFramePr>
            <p:cNvPr id="24583" name="Object 11"/>
            <p:cNvGraphicFramePr>
              <a:graphicFrameLocks noChangeAspect="1"/>
            </p:cNvGraphicFramePr>
            <p:nvPr/>
          </p:nvGraphicFramePr>
          <p:xfrm>
            <a:off x="1200" y="1200"/>
            <a:ext cx="302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9" name="Equation" r:id="rId14" imgW="1765300" imgH="203200" progId="Equation.DSMT4">
                    <p:embed/>
                  </p:oleObj>
                </mc:Choice>
                <mc:Fallback>
                  <p:oleObj name="Equation" r:id="rId14" imgW="17653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00"/>
                          <a:ext cx="3024" cy="34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Rectangle 12"/>
            <p:cNvSpPr>
              <a:spLocks noChangeArrowheads="1"/>
            </p:cNvSpPr>
            <p:nvPr/>
          </p:nvSpPr>
          <p:spPr bwMode="auto">
            <a:xfrm>
              <a:off x="84" y="1193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/>
                <a:t>证明：由                                                可得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228600"/>
                <a:ext cx="8458200" cy="1143000"/>
              </a:xfrm>
            </p:spPr>
            <p:txBody>
              <a:bodyPr/>
              <a:lstStyle/>
              <a:p>
                <a:pPr algn="l"/>
                <a:r>
                  <a:rPr lang="zh-CN" altLang="en-US" sz="2800" b="1" dirty="0">
                    <a:solidFill>
                      <a:srgbClr val="FF9900"/>
                    </a:solidFill>
                  </a:rPr>
                  <a:t>定理</a:t>
                </a:r>
                <a:r>
                  <a:rPr lang="zh-CN" altLang="en-US" sz="2800" b="1" dirty="0">
                    <a:solidFill>
                      <a:srgbClr val="FF9900"/>
                    </a:solidFill>
                    <a:effectLst/>
                  </a:rPr>
                  <a:t>（距离可达性定理</a:t>
                </a:r>
                <a:r>
                  <a:rPr lang="en-US" altLang="zh-CN" sz="2800" b="1" dirty="0">
                    <a:solidFill>
                      <a:srgbClr val="FF9900"/>
                    </a:solidFill>
                    <a:effectLst/>
                  </a:rPr>
                  <a:t>2</a:t>
                </a:r>
                <a:r>
                  <a:rPr lang="zh-CN" altLang="en-US" sz="2800" b="1" dirty="0">
                    <a:solidFill>
                      <a:srgbClr val="FF9900"/>
                    </a:solidFill>
                    <a:effectLst/>
                  </a:rPr>
                  <a:t>）</a:t>
                </a:r>
                <a:r>
                  <a:rPr lang="zh-CN" altLang="en-US" sz="2800" b="1" dirty="0">
                    <a:solidFill>
                      <a:srgbClr val="FF9900"/>
                    </a:solidFill>
                  </a:rPr>
                  <a:t> ：设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>
                    <a:solidFill>
                      <a:srgbClr val="FF9900"/>
                    </a:solidFill>
                  </a:rPr>
                  <a:t>为非空</a:t>
                </a:r>
                <a:r>
                  <a:rPr lang="zh-CN" altLang="en-US" sz="2800" b="1" dirty="0">
                    <a:solidFill>
                      <a:schemeClr val="accent1"/>
                    </a:solidFill>
                  </a:rPr>
                  <a:t>闭集</a:t>
                </a:r>
                <a:r>
                  <a:rPr lang="zh-CN" altLang="en-US" sz="2800" b="1" dirty="0">
                    <a:solidFill>
                      <a:srgbClr val="FF9900"/>
                    </a:solidFill>
                  </a:rPr>
                  <a:t>，</a:t>
                </a:r>
                <a:r>
                  <a:rPr lang="zh-CN" altLang="en-US" sz="2800" b="1" dirty="0">
                    <a:solidFill>
                      <a:schemeClr val="accent1"/>
                    </a:solidFill>
                  </a:rPr>
                  <a:t>且</a:t>
                </a:r>
                <a:r>
                  <a:rPr lang="en-US" altLang="zh-CN" sz="2800" b="1" dirty="0">
                    <a:solidFill>
                      <a:schemeClr val="accent1"/>
                    </a:solidFill>
                  </a:rPr>
                  <a:t>A</a:t>
                </a:r>
                <a:r>
                  <a:rPr lang="zh-CN" altLang="en-US" sz="2800" b="1" dirty="0">
                    <a:solidFill>
                      <a:schemeClr val="accent1"/>
                    </a:solidFill>
                  </a:rPr>
                  <a:t>有界</a:t>
                </a:r>
                <a:r>
                  <a:rPr lang="zh-CN" altLang="en-US" sz="2800" b="1" dirty="0">
                    <a:solidFill>
                      <a:srgbClr val="FF9900"/>
                    </a:solidFill>
                  </a:rPr>
                  <a:t>，则必有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effectLst/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800" b="1" dirty="0">
                    <a:solidFill>
                      <a:srgbClr val="FF9900"/>
                    </a:solidFill>
                  </a:rPr>
                  <a:t>,</a:t>
                </a:r>
                <a:r>
                  <a:rPr lang="zh-CN" altLang="en-US" sz="2800" b="1" dirty="0">
                    <a:solidFill>
                      <a:srgbClr val="FF990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778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28600"/>
                <a:ext cx="8458200" cy="1143000"/>
              </a:xfrm>
              <a:blipFill>
                <a:blip r:embed="rId3"/>
                <a:stretch>
                  <a:fillRect l="-1586" b="-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617538" y="3062288"/>
          <a:ext cx="7961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4" imgW="3403440" imgH="215640" progId="Equation.3">
                  <p:embed/>
                </p:oleObj>
              </mc:Choice>
              <mc:Fallback>
                <p:oleObj name="Equation" r:id="rId4" imgW="3403440" imgH="215640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3062288"/>
                        <a:ext cx="7961312" cy="533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304800" y="4038600"/>
            <a:ext cx="8229600" cy="695325"/>
            <a:chOff x="192" y="2784"/>
            <a:chExt cx="5184" cy="438"/>
          </a:xfrm>
        </p:grpSpPr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2208" y="2784"/>
            <a:ext cx="316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9" name="公式" r:id="rId6" imgW="2019240" imgH="279360" progId="Equation.3">
                    <p:embed/>
                  </p:oleObj>
                </mc:Choice>
                <mc:Fallback>
                  <p:oleObj name="公式" r:id="rId6" imgW="2019240" imgH="279360" progId="Equation.3">
                    <p:embed/>
                    <p:pic>
                      <p:nvPicPr>
                        <p:cNvPr id="778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3168" cy="43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92" y="2784"/>
              <a:ext cx="20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由于</a:t>
              </a:r>
              <a:r>
                <a:rPr lang="en-US" altLang="zh-CN" sz="3600"/>
                <a:t>A</a:t>
              </a:r>
              <a:r>
                <a:rPr lang="zh-CN" altLang="en-US" sz="3600"/>
                <a:t>有界，故</a:t>
              </a:r>
            </a:p>
          </p:txBody>
        </p:sp>
      </p:grp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228600" y="1981200"/>
            <a:ext cx="8305800" cy="641350"/>
            <a:chOff x="144" y="1248"/>
            <a:chExt cx="5232" cy="404"/>
          </a:xfrm>
        </p:grpSpPr>
        <p:graphicFrame>
          <p:nvGraphicFramePr>
            <p:cNvPr id="77832" name="Object 8"/>
            <p:cNvGraphicFramePr>
              <a:graphicFrameLocks noChangeAspect="1"/>
            </p:cNvGraphicFramePr>
            <p:nvPr/>
          </p:nvGraphicFramePr>
          <p:xfrm>
            <a:off x="1440" y="1248"/>
            <a:ext cx="393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0" name="公式" r:id="rId8" imgW="2171520" imgH="203040" progId="Equation.3">
                    <p:embed/>
                  </p:oleObj>
                </mc:Choice>
                <mc:Fallback>
                  <p:oleObj name="公式" r:id="rId8" imgW="2171520" imgH="203040" progId="Equation.3">
                    <p:embed/>
                    <p:pic>
                      <p:nvPicPr>
                        <p:cNvPr id="778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48"/>
                          <a:ext cx="3936" cy="3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44" y="1248"/>
              <a:ext cx="1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证明：由</a:t>
              </a:r>
            </a:p>
          </p:txBody>
        </p:sp>
      </p:grp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4724400" y="5146675"/>
            <a:ext cx="2514600" cy="1711325"/>
            <a:chOff x="2976" y="3242"/>
            <a:chExt cx="1584" cy="1078"/>
          </a:xfrm>
        </p:grpSpPr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2976" y="3504"/>
              <a:ext cx="672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3936" y="3744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3302" y="32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4272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0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685800" y="3124200"/>
          <a:ext cx="5375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3" imgW="2451100" imgH="292100" progId="Equation.3">
                  <p:embed/>
                </p:oleObj>
              </mc:Choice>
              <mc:Fallback>
                <p:oleObj name="Equation" r:id="rId3" imgW="24511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5375275" cy="641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609600" y="4114800"/>
            <a:ext cx="6613525" cy="1801813"/>
            <a:chOff x="432" y="1920"/>
            <a:chExt cx="4166" cy="113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605" name="Object 4"/>
                <p:cNvGraphicFramePr>
                  <a:graphicFrameLocks noChangeAspect="1"/>
                </p:cNvGraphicFramePr>
                <p:nvPr/>
              </p:nvGraphicFramePr>
              <p:xfrm>
                <a:off x="1248" y="2256"/>
                <a:ext cx="3257" cy="4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692" name="公式" r:id="rId5" imgW="2209800" imgH="279400" progId="Equation.3">
                        <p:embed/>
                      </p:oleObj>
                    </mc:Choice>
                    <mc:Fallback>
                      <p:oleObj name="公式" r:id="rId5" imgW="2209800" imgH="2794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2256"/>
                              <a:ext cx="3257" cy="434"/>
                            </a:xfrm>
                            <a:prstGeom prst="rect">
                              <a:avLst/>
                            </a:prstGeom>
                            <a:solidFill>
                              <a:srgbClr val="CC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605" name="Object 4"/>
                <p:cNvGraphicFramePr>
                  <a:graphicFrameLocks noChangeAspect="1"/>
                </p:cNvGraphicFramePr>
                <p:nvPr/>
              </p:nvGraphicFramePr>
              <p:xfrm>
                <a:off x="1248" y="2256"/>
                <a:ext cx="3257" cy="4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676" name="公式" r:id="rId7" imgW="2209800" imgH="279400" progId="Equation.3">
                        <p:embed/>
                      </p:oleObj>
                    </mc:Choice>
                    <mc:Fallback>
                      <p:oleObj name="公式" r:id="rId7" imgW="2209800" imgH="2794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2256"/>
                              <a:ext cx="3257" cy="434"/>
                            </a:xfrm>
                            <a:prstGeom prst="rect">
                              <a:avLst/>
                            </a:prstGeom>
                            <a:solidFill>
                              <a:srgbClr val="CC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6" name="Rectangle 5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4166" cy="1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2800" b="1" dirty="0"/>
                    <a:t>又</a:t>
                  </a:r>
                  <a:r>
                    <a:rPr lang="en-US" altLang="zh-CN" sz="2800" b="1" dirty="0"/>
                    <a:t>B</a:t>
                  </a:r>
                  <a:r>
                    <a:rPr lang="zh-CN" altLang="en-US" sz="2800" b="1" dirty="0"/>
                    <a:t>为闭集，故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en-US" altLang="zh-CN" sz="2800" b="1" dirty="0"/>
                    <a:t>,</a:t>
                  </a:r>
                </a:p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2800" b="1" dirty="0"/>
                    <a:t>另外对</a:t>
                  </a:r>
                </a:p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2800" b="1" dirty="0"/>
                    <a:t>两边关于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2800" b="1" dirty="0"/>
                    <a:t>取极限得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800" b="1" dirty="0"/>
                </a:p>
              </p:txBody>
            </p:sp>
          </mc:Choice>
          <mc:Fallback xmlns="">
            <p:sp>
              <p:nvSpPr>
                <p:cNvPr id="2560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1920"/>
                  <a:ext cx="4166" cy="1135"/>
                </a:xfrm>
                <a:prstGeom prst="rect">
                  <a:avLst/>
                </a:prstGeom>
                <a:blipFill>
                  <a:blip r:embed="rId9"/>
                  <a:stretch>
                    <a:fillRect l="-1843" t="-4392" b="-810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6"/>
              <p:cNvSpPr>
                <a:spLocks noChangeArrowheads="1"/>
              </p:cNvSpPr>
              <p:nvPr/>
            </p:nvSpPr>
            <p:spPr bwMode="auto">
              <a:xfrm>
                <a:off x="35496" y="609600"/>
                <a:ext cx="9108504" cy="17697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又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为闭集，从而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/>
                  <a:t>，并可得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en-US" altLang="zh-CN" sz="2800" b="1" i="1" baseline="-25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baseline="-25000" dirty="0" err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baseline="-25000" dirty="0" err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/>
                  <a:t>有界</a:t>
                </a:r>
              </a:p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b="1" dirty="0"/>
                  <a:t>因为当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800" b="1" dirty="0"/>
                  <a:t>充分大时，</a:t>
                </a:r>
              </a:p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folHlin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600" b="1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en-US" altLang="zh-CN" sz="2600" b="1" i="1" baseline="-25000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1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altLang="zh-CN" sz="2600" b="1" i="1" baseline="-25000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altLang="zh-CN" sz="2600" b="1" i="1" baseline="-25000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600" b="1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en-US" altLang="zh-CN" sz="2600" b="1" i="1" baseline="-25000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baseline="-25000" dirty="0" err="1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600" b="1" i="1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dirty="0" smtClean="0">
                            <a:solidFill>
                              <a:schemeClr val="fol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600" b="1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600" b="1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600" b="1" i="1" baseline="-25000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600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600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560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609600"/>
                <a:ext cx="9108504" cy="1769715"/>
              </a:xfrm>
              <a:prstGeom prst="rect">
                <a:avLst/>
              </a:prstGeom>
              <a:blipFill>
                <a:blip r:embed="rId10"/>
                <a:stretch>
                  <a:fillRect l="-1406" t="-4483" b="-51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定义：（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连续函数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</a:t>
                </a:r>
                <a:br>
                  <a:rPr lang="zh-CN" altLang="en-US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上的实值函数，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。若对任意的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 使得当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时，有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处连续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的一个连续点。若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中任意点皆为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的连续点，则称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上连续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的连续函数全体为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注：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的孤立点处连续。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:r>
                  <a:rPr lang="zh-CN" altLang="en-US" sz="2800" dirty="0">
                    <a:solidFill>
                      <a:schemeClr val="tx1"/>
                    </a:solidFill>
                  </a:rPr>
                  <a:t>定义：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（一致连续）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>
                    <a:solidFill>
                      <a:srgbClr val="FF0000"/>
                    </a:solidFill>
                  </a:rPr>
                </a:br>
                <a:r>
                  <a:rPr lang="zh-CN" altLang="en-US" sz="2800" dirty="0">
                    <a:solidFill>
                      <a:schemeClr val="tx1"/>
                    </a:solidFill>
                  </a:rPr>
                  <a:t>若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对任意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 使得当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时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上一致连续。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  <a:blipFill>
                <a:blip r:embed="rId2"/>
                <a:stretch>
                  <a:fillRect l="-1520" r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714" name="Text Box 2"/>
              <p:cNvSpPr txBox="1">
                <a:spLocks noChangeArrowheads="1"/>
              </p:cNvSpPr>
              <p:nvPr/>
            </p:nvSpPr>
            <p:spPr bwMode="auto">
              <a:xfrm>
                <a:off x="35496" y="2286000"/>
                <a:ext cx="90010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/>
                  <a:t>证明：利用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1571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286000"/>
                <a:ext cx="9001000" cy="523220"/>
              </a:xfrm>
              <a:prstGeom prst="rect">
                <a:avLst/>
              </a:prstGeom>
              <a:blipFill>
                <a:blip r:embed="rId2"/>
                <a:stretch>
                  <a:fillRect l="-1423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15" name="Rectangle 3"/>
              <p:cNvSpPr>
                <a:spLocks noChangeArrowheads="1"/>
              </p:cNvSpPr>
              <p:nvPr/>
            </p:nvSpPr>
            <p:spPr bwMode="auto">
              <a:xfrm>
                <a:off x="228600" y="609600"/>
                <a:ext cx="860896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latin typeface="Arial" panose="020B0604020202020204" pitchFamily="34" charset="0"/>
                  </a:rPr>
                  <a:t>定理  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baseline="30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</a:rPr>
                  <a:t>中非空点集 ，则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baseline="30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</a:rPr>
                  <a:t>的</a:t>
                </a:r>
              </a:p>
              <a:p>
                <a:pPr eaLnBrk="1" hangingPunct="1">
                  <a:defRPr/>
                </a:pPr>
                <a:r>
                  <a:rPr lang="zh-CN" altLang="en-US" sz="2800" b="1" dirty="0">
                    <a:latin typeface="Arial" panose="020B0604020202020204" pitchFamily="34" charset="0"/>
                  </a:rPr>
                  <a:t>一致连续函数</a:t>
                </a:r>
              </a:p>
            </p:txBody>
          </p:sp>
        </mc:Choice>
        <mc:Fallback xmlns="">
          <p:sp>
            <p:nvSpPr>
              <p:cNvPr id="1157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09600"/>
                <a:ext cx="8608960" cy="954107"/>
              </a:xfrm>
              <a:prstGeom prst="rect">
                <a:avLst/>
              </a:prstGeom>
              <a:blipFill>
                <a:blip r:embed="rId3"/>
                <a:stretch>
                  <a:fillRect l="-1487" t="-8917" r="-779" b="-146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16" name="Rectangle 4"/>
              <p:cNvSpPr>
                <a:spLocks noChangeArrowheads="1"/>
              </p:cNvSpPr>
              <p:nvPr/>
            </p:nvSpPr>
            <p:spPr bwMode="auto">
              <a:xfrm>
                <a:off x="609600" y="5410200"/>
                <a:ext cx="74676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dirty="0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baseline="30000" dirty="0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的一致连续函数。</a:t>
                </a:r>
              </a:p>
            </p:txBody>
          </p:sp>
        </mc:Choice>
        <mc:Fallback xmlns="">
          <p:sp>
            <p:nvSpPr>
              <p:cNvPr id="11571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410200"/>
                <a:ext cx="7467600" cy="519113"/>
              </a:xfrm>
              <a:prstGeom prst="rect">
                <a:avLst/>
              </a:prstGeom>
              <a:blipFill>
                <a:blip r:embed="rId4"/>
                <a:stretch>
                  <a:fillRect l="-1633" t="-17647" b="-3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5"/>
              <p:cNvSpPr>
                <a:spLocks noChangeArrowheads="1"/>
              </p:cNvSpPr>
              <p:nvPr/>
            </p:nvSpPr>
            <p:spPr bwMode="auto">
              <a:xfrm>
                <a:off x="685800" y="3048000"/>
                <a:ext cx="6550496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，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同理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157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048000"/>
                <a:ext cx="6550496" cy="1323439"/>
              </a:xfrm>
              <a:prstGeom prst="rect">
                <a:avLst/>
              </a:prstGeom>
              <a:blipFill>
                <a:blip r:embed="rId5"/>
                <a:stretch>
                  <a:fillRect l="-2421" t="-7834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18" name="Rectangle 6"/>
              <p:cNvSpPr>
                <a:spLocks noChangeArrowheads="1"/>
              </p:cNvSpPr>
              <p:nvPr/>
            </p:nvSpPr>
            <p:spPr bwMode="auto">
              <a:xfrm>
                <a:off x="609600" y="4572000"/>
                <a:ext cx="6626696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/>
                  <a:t>故有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|≤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57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572000"/>
                <a:ext cx="6626696" cy="584775"/>
              </a:xfrm>
              <a:prstGeom prst="rect">
                <a:avLst/>
              </a:prstGeom>
              <a:blipFill>
                <a:blip r:embed="rId6"/>
                <a:stretch>
                  <a:fillRect l="-2300" t="-17708" b="-2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17" grpId="0" autoUpdateAnimBg="0"/>
      <p:bldP spid="1157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09600"/>
                <a:ext cx="8458200" cy="2209800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baseline="3000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 smtClean="0"/>
                  <a:t>中两个互不相交的非空闭集，则存在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baseline="3000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 smtClean="0"/>
                  <a:t> </a:t>
                </a:r>
                <a:r>
                  <a:rPr lang="zh-CN" altLang="en-US" sz="2800" b="1" dirty="0" smtClean="0"/>
                  <a:t>上的连续函数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 smtClean="0"/>
                  <a:t> </a:t>
                </a:r>
                <a:r>
                  <a:rPr lang="zh-CN" altLang="en-US" sz="2800" b="1" dirty="0" smtClean="0"/>
                  <a:t>，使得 </a:t>
                </a:r>
              </a:p>
              <a:p>
                <a:pPr marL="609600" indent="-609600"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（</a:t>
                </a:r>
                <a:r>
                  <a:rPr lang="en-US" altLang="zh-CN" sz="2800" b="1" dirty="0" smtClean="0"/>
                  <a:t>1</a:t>
                </a:r>
                <a:r>
                  <a:rPr lang="zh-CN" altLang="en-US" sz="2800" b="1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，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𝑹𝒏</m:t>
                    </m:r>
                  </m:oMath>
                </a14:m>
                <a:endParaRPr lang="en-US" altLang="zh-CN" sz="2800" b="1" baseline="30000" dirty="0" smtClean="0"/>
              </a:p>
              <a:p>
                <a:pPr marL="609600" indent="-609600"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（</a:t>
                </a:r>
                <a:r>
                  <a:rPr lang="en-US" altLang="zh-CN" sz="2800" b="1" dirty="0" smtClean="0"/>
                  <a:t>2</a:t>
                </a:r>
                <a:r>
                  <a:rPr lang="zh-CN" altLang="en-US" sz="2800" b="1" dirty="0" smtClean="0"/>
                  <a:t>）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，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2800" b="1" baseline="-25000" dirty="0" smtClean="0"/>
              </a:p>
            </p:txBody>
          </p:sp>
        </mc:Choice>
        <mc:Fallback xmlns="">
          <p:sp>
            <p:nvSpPr>
              <p:cNvPr id="80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09600"/>
                <a:ext cx="8458200" cy="2209800"/>
              </a:xfrm>
              <a:blipFill>
                <a:blip r:embed="rId3"/>
                <a:stretch>
                  <a:fillRect l="-1514" t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06388" y="3073400"/>
          <a:ext cx="61690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4" imgW="2324100" imgH="584200" progId="Equation.3">
                  <p:embed/>
                </p:oleObj>
              </mc:Choice>
              <mc:Fallback>
                <p:oleObj name="Equation" r:id="rId4" imgW="23241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073400"/>
                        <a:ext cx="6169025" cy="1550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764704"/>
                <a:ext cx="8676456" cy="5093988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定理：（连续延拓定理）</a:t>
                </a:r>
                <a:br>
                  <a:rPr lang="zh-CN" altLang="en-US" sz="2800" dirty="0" smtClean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闭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集，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上的连续函数，且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上的连续函数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满足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764704"/>
                <a:ext cx="8676456" cy="5093988"/>
              </a:xfrm>
              <a:blipFill>
                <a:blip r:embed="rId2"/>
                <a:stretch>
                  <a:fillRect l="-1476" r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772400" cy="2159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9900"/>
                </a:solidFill>
              </a:rPr>
              <a:t>1.  </a:t>
            </a:r>
            <a:r>
              <a:rPr lang="zh-CN" altLang="en-US" sz="2800" b="1" dirty="0">
                <a:solidFill>
                  <a:srgbClr val="FF9900"/>
                </a:solidFill>
              </a:rPr>
              <a:t>开集、闭集</a:t>
            </a:r>
            <a:br>
              <a:rPr lang="zh-CN" altLang="en-US" sz="2800" b="1" dirty="0">
                <a:solidFill>
                  <a:srgbClr val="FF9900"/>
                </a:solidFill>
              </a:rPr>
            </a:br>
            <a:endParaRPr lang="zh-CN" altLang="en-US" sz="2800" b="1" dirty="0">
              <a:solidFill>
                <a:srgbClr val="FF9900"/>
              </a:solidFill>
            </a:endParaRP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381000" y="692150"/>
            <a:ext cx="7058025" cy="1679575"/>
            <a:chOff x="0" y="1440"/>
            <a:chExt cx="4446" cy="105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0" y="1440"/>
              <a:ext cx="2880" cy="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600" b="1" dirty="0">
                  <a:solidFill>
                    <a:srgbClr val="FF9900"/>
                  </a:solidFill>
                </a:rPr>
                <a:t>P</a:t>
              </a:r>
              <a:r>
                <a:rPr lang="en-US" altLang="zh-CN" sz="2600" b="1" baseline="-25000" dirty="0">
                  <a:solidFill>
                    <a:srgbClr val="FF9900"/>
                  </a:solidFill>
                </a:rPr>
                <a:t>0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为 </a:t>
              </a:r>
              <a:r>
                <a:rPr lang="en-US" altLang="zh-CN" sz="2600" b="1" dirty="0">
                  <a:solidFill>
                    <a:srgbClr val="FF9900"/>
                  </a:solidFill>
                </a:rPr>
                <a:t>E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的接触点：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600" b="1" dirty="0">
                  <a:solidFill>
                    <a:srgbClr val="FF9900"/>
                  </a:solidFill>
                </a:rPr>
                <a:t>P</a:t>
              </a:r>
              <a:r>
                <a:rPr lang="en-US" altLang="zh-CN" sz="2600" b="1" baseline="-25000" dirty="0">
                  <a:solidFill>
                    <a:srgbClr val="FF9900"/>
                  </a:solidFill>
                </a:rPr>
                <a:t>0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为 </a:t>
              </a:r>
              <a:r>
                <a:rPr lang="en-US" altLang="zh-CN" sz="2600" b="1" dirty="0">
                  <a:solidFill>
                    <a:srgbClr val="FF9900"/>
                  </a:solidFill>
                </a:rPr>
                <a:t>E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的聚点：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600" b="1" dirty="0">
                  <a:solidFill>
                    <a:srgbClr val="FF9900"/>
                  </a:solidFill>
                </a:rPr>
                <a:t>P</a:t>
              </a:r>
              <a:r>
                <a:rPr lang="en-US" altLang="zh-CN" sz="2600" b="1" baseline="-25000" dirty="0">
                  <a:solidFill>
                    <a:srgbClr val="FF9900"/>
                  </a:solidFill>
                </a:rPr>
                <a:t>0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为 </a:t>
              </a:r>
              <a:r>
                <a:rPr lang="en-US" altLang="zh-CN" sz="2600" b="1" dirty="0">
                  <a:solidFill>
                    <a:srgbClr val="FF9900"/>
                  </a:solidFill>
                </a:rPr>
                <a:t>E</a:t>
              </a:r>
              <a:r>
                <a:rPr lang="zh-CN" altLang="en-US" sz="2600" b="1" dirty="0">
                  <a:solidFill>
                    <a:srgbClr val="FF9900"/>
                  </a:solidFill>
                </a:rPr>
                <a:t>的内点：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728" y="1440"/>
            <a:ext cx="217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4" name="公式" r:id="rId3" imgW="1600200" imgH="241200" progId="Equation.3">
                    <p:embed/>
                  </p:oleObj>
                </mc:Choice>
                <mc:Fallback>
                  <p:oleObj name="公式" r:id="rId3" imgW="1600200" imgH="241200" progId="Equation.3">
                    <p:embed/>
                    <p:pic>
                      <p:nvPicPr>
                        <p:cNvPr id="10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40"/>
                          <a:ext cx="2172" cy="327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415466"/>
                </p:ext>
              </p:extLst>
            </p:nvPr>
          </p:nvGraphicFramePr>
          <p:xfrm>
            <a:off x="1488" y="2160"/>
            <a:ext cx="19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5" name="Equation" r:id="rId5" imgW="1473120" imgH="241200" progId="Equation.DSMT4">
                    <p:embed/>
                  </p:oleObj>
                </mc:Choice>
                <mc:Fallback>
                  <p:oleObj name="Equation" r:id="rId5" imgW="1473120" imgH="241200" progId="Equation.DSMT4">
                    <p:embed/>
                    <p:pic>
                      <p:nvPicPr>
                        <p:cNvPr id="10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1999" cy="32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584" y="1776"/>
            <a:ext cx="286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6" name="公式" r:id="rId7" imgW="2108160" imgH="241200" progId="Equation.3">
                    <p:embed/>
                  </p:oleObj>
                </mc:Choice>
                <mc:Fallback>
                  <p:oleObj name="公式" r:id="rId7" imgW="2108160" imgH="241200" progId="Equation.3">
                    <p:embed/>
                    <p:pic>
                      <p:nvPicPr>
                        <p:cNvPr id="10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862" cy="327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59" name="Rectangle 19"/>
              <p:cNvSpPr>
                <a:spLocks noChangeArrowheads="1"/>
              </p:cNvSpPr>
              <p:nvPr/>
            </p:nvSpPr>
            <p:spPr bwMode="auto">
              <a:xfrm>
                <a:off x="250825" y="2819618"/>
                <a:ext cx="8606730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记 </a:t>
                </a:r>
                <a:r>
                  <a:rPr lang="en-US" altLang="zh-CN" sz="2800" b="1" dirty="0"/>
                  <a:t>E</a:t>
                </a:r>
                <a:r>
                  <a:rPr lang="zh-CN" altLang="en-US" sz="2800" b="1" dirty="0"/>
                  <a:t>内点的全体记为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accent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schemeClr val="accent1"/>
                        </a:solidFill>
                        <a:cs typeface="Arial" panose="020B0604020202020204" pitchFamily="34" charset="0"/>
                      </a:rPr>
                      <m:t>º</m:t>
                    </m:r>
                  </m:oMath>
                </a14:m>
                <a:r>
                  <a:rPr lang="en-US" altLang="zh-CN" sz="2800" b="1" dirty="0"/>
                  <a:t>,  </a:t>
                </a:r>
                <a:r>
                  <a:rPr lang="zh-CN" altLang="en-US" sz="2800" b="1" dirty="0" smtClean="0"/>
                  <a:t>称为</a:t>
                </a:r>
                <a:r>
                  <a:rPr lang="en-US" altLang="zh-CN" sz="2800" b="1" dirty="0" smtClean="0"/>
                  <a:t>E</a:t>
                </a:r>
                <a:r>
                  <a:rPr lang="zh-CN" altLang="en-US" sz="2800" b="1" dirty="0" smtClean="0"/>
                  <a:t>中的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内核</a:t>
                </a:r>
                <a:r>
                  <a:rPr lang="zh-CN" altLang="en-US" sz="2800" b="1" dirty="0" smtClean="0"/>
                  <a:t>。</a:t>
                </a:r>
                <a:endParaRPr lang="en-US" altLang="zh-CN" sz="2800" b="1" dirty="0"/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</m:acc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,</a:t>
                </a:r>
                <a:r>
                  <a:rPr lang="zh-CN" altLang="en-US" sz="2800" b="1" dirty="0" smtClean="0"/>
                  <a:t>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</m:acc>
                  </m:oMath>
                </a14:m>
                <a:r>
                  <a:rPr lang="zh-CN" altLang="en-US" sz="2800" b="1" dirty="0" smtClean="0"/>
                  <a:t>为</a:t>
                </a:r>
                <a:r>
                  <a:rPr lang="en-US" altLang="zh-CN" sz="2800" b="1" dirty="0" smtClean="0"/>
                  <a:t>E</a:t>
                </a:r>
                <a:r>
                  <a:rPr lang="zh-CN" altLang="en-US" sz="2800" b="1" dirty="0" smtClean="0"/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闭包</a:t>
                </a:r>
                <a:r>
                  <a:rPr lang="zh-CN" altLang="en-US" sz="2800" b="1" dirty="0" smtClean="0"/>
                  <a:t>。</a:t>
                </a:r>
                <a:endParaRPr lang="en-US" altLang="zh-CN" sz="2800" b="1" dirty="0" smtClean="0"/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sz="2800" b="1" dirty="0" smtClean="0"/>
                  <a:t>但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schemeClr val="tx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altLang="zh-CN" sz="2800" b="1" baseline="30000" dirty="0" smtClean="0">
                        <a:solidFill>
                          <a:schemeClr val="tx1"/>
                        </a:solidFill>
                        <a:cs typeface="Arial" panose="020B0604020202020204" pitchFamily="34" charset="0"/>
                      </a:rPr>
                      <m:t>º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为</a:t>
                </a:r>
                <a:r>
                  <a:rPr lang="en-US" altLang="zh-CN" sz="2800" b="1" dirty="0"/>
                  <a:t>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边界点，</a:t>
                </a:r>
                <a:r>
                  <a:rPr lang="zh-CN" altLang="en-US" sz="2800" b="1" dirty="0" smtClean="0"/>
                  <a:t>边界点的全体记为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𝛛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CN" b="1" dirty="0" smtClean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259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819618"/>
                <a:ext cx="8606730" cy="2246769"/>
              </a:xfrm>
              <a:prstGeom prst="rect">
                <a:avLst/>
              </a:prstGeom>
              <a:blipFill>
                <a:blip r:embed="rId19"/>
                <a:stretch>
                  <a:fillRect l="-1416" t="-3804" r="-496" b="-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定义：（开覆盖）</a:t>
                </a:r>
                <a:br>
                  <a:rPr lang="zh-CN" altLang="en-US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中的一个开集族。若对任意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 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 使得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一个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开覆盖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一个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开覆盖，若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仍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一个开覆盖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）的一个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子覆盖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定理：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Heine</m:t>
                    </m:r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Borel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有限子覆盖定理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中有界闭集的任意开覆盖必有一个有限子覆盖。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注：定理中的有界和闭集两个条件缺一不可。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  <a:blipFill>
                <a:blip r:embed="rId2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485" y="764704"/>
            <a:ext cx="7772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9900"/>
                </a:solidFill>
              </a:rPr>
              <a:t>R</a:t>
            </a:r>
            <a:r>
              <a:rPr lang="zh-CN" altLang="en-US" sz="2800" b="1" dirty="0" smtClean="0">
                <a:solidFill>
                  <a:srgbClr val="FF9900"/>
                </a:solidFill>
              </a:rPr>
              <a:t>中有关紧性的两个结论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335" y="2060848"/>
            <a:ext cx="7632700" cy="2736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9900"/>
                </a:solidFill>
              </a:rPr>
              <a:t>⑴Bolzano-</a:t>
            </a:r>
            <a:r>
              <a:rPr lang="en-US" altLang="zh-CN" sz="2800" b="1" dirty="0" err="1" smtClean="0">
                <a:solidFill>
                  <a:srgbClr val="FF9900"/>
                </a:solidFill>
              </a:rPr>
              <a:t>Weierstrass</a:t>
            </a:r>
            <a:r>
              <a:rPr lang="zh-CN" altLang="en-US" sz="2800" b="1" dirty="0" smtClean="0">
                <a:solidFill>
                  <a:srgbClr val="FF9900"/>
                </a:solidFill>
              </a:rPr>
              <a:t>定理：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 若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E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R</a:t>
            </a:r>
            <a:r>
              <a:rPr lang="en-US" altLang="zh-CN" sz="2800" b="1" baseline="30000" dirty="0" smtClean="0">
                <a:solidFill>
                  <a:schemeClr val="tx2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中的一个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有界的无限集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，则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E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至少有一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个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聚点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.</a:t>
            </a:r>
            <a:r>
              <a:rPr lang="en-US" altLang="zh-CN" sz="2800" b="1" dirty="0" smtClean="0">
                <a:solidFill>
                  <a:srgbClr val="FF9900"/>
                </a:solidFill>
              </a:rPr>
              <a:t/>
            </a:r>
            <a:br>
              <a:rPr lang="en-US" altLang="zh-CN" sz="2800" b="1" dirty="0" smtClean="0">
                <a:solidFill>
                  <a:srgbClr val="FF9900"/>
                </a:solidFill>
              </a:rPr>
            </a:br>
            <a:endParaRPr lang="en-US" altLang="zh-CN" sz="2800" b="1" dirty="0" smtClean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</a:rPr>
              <a:t>：此定理对无限维度量空间不一定成立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。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856662" cy="41148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accent1"/>
                </a:solidFill>
              </a:rPr>
              <a:t>定义 （紧集）：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设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是度量空间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中的一集合，                  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中任一族覆盖了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的开集，                如果可从中选出有限个开集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， </a:t>
            </a:r>
            <a:r>
              <a:rPr lang="en-US" altLang="zh-CN" sz="2800" b="1" dirty="0" smtClean="0"/>
              <a:t>… ,U</a:t>
            </a:r>
            <a:r>
              <a:rPr lang="en-US" altLang="zh-CN" sz="2800" b="1" baseline="-25000" dirty="0" smtClean="0"/>
              <a:t>n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仍然覆盖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，则称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中的紧集。</a:t>
            </a:r>
          </a:p>
          <a:p>
            <a:pPr eaLnBrk="1" hangingPunct="1"/>
            <a:endParaRPr lang="zh-CN" altLang="en-US" sz="2800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800" b="1" dirty="0" smtClean="0">
                <a:solidFill>
                  <a:schemeClr val="accent1"/>
                </a:solidFill>
              </a:rPr>
              <a:t>定理（紧集的充要条件）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：设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是度量空间，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中一子集，则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是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中的紧集的充要条件为对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中任何点列，都存在子列收敛于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M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中一元素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</a:t>
            </a:r>
          </a:p>
          <a:p>
            <a:pPr eaLnBrk="1" hangingPunct="1"/>
            <a:endParaRPr lang="en-US" altLang="zh-CN" sz="28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9831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08625" y="1844675"/>
          <a:ext cx="1373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3" imgW="660400" imgH="228600" progId="Equation.3">
                  <p:embed/>
                </p:oleObj>
              </mc:Choice>
              <mc:Fallback>
                <p:oleObj name="公式" r:id="rId3" imgW="660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844675"/>
                        <a:ext cx="1373188" cy="476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3419475" y="40481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  </a:t>
            </a:r>
            <a:r>
              <a:rPr lang="zh-CN" altLang="en-US" b="1"/>
              <a:t>紧     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53281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solidFill>
                  <a:schemeClr val="folHlink"/>
                </a:solidFill>
              </a:rPr>
              <a:t>   </a:t>
            </a:r>
            <a:r>
              <a:rPr lang="zh-CN" altLang="en-US" sz="3600" b="1" smtClean="0">
                <a:solidFill>
                  <a:schemeClr val="folHlink"/>
                </a:solidFill>
              </a:rPr>
              <a:t>但在一般的度量空间中，紧集必为      </a:t>
            </a:r>
            <a:br>
              <a:rPr lang="zh-CN" altLang="en-US" sz="3600" b="1" smtClean="0">
                <a:solidFill>
                  <a:schemeClr val="folHlink"/>
                </a:solidFill>
              </a:rPr>
            </a:br>
            <a:r>
              <a:rPr lang="zh-CN" altLang="en-US" sz="3600" b="1" smtClean="0">
                <a:solidFill>
                  <a:schemeClr val="folHlink"/>
                </a:solidFill>
              </a:rPr>
              <a:t>      有界闭集，而有界闭集不一定为紧集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7432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1"/>
                </a:solidFill>
              </a:rPr>
              <a:t>定理： 设</a:t>
            </a:r>
            <a:r>
              <a:rPr lang="en-US" altLang="zh-CN" b="1" smtClean="0">
                <a:solidFill>
                  <a:schemeClr val="accent1"/>
                </a:solidFill>
              </a:rPr>
              <a:t>M</a:t>
            </a:r>
            <a:r>
              <a:rPr lang="zh-CN" altLang="en-US" b="1" smtClean="0">
                <a:solidFill>
                  <a:schemeClr val="accent1"/>
                </a:solidFill>
              </a:rPr>
              <a:t>是度量空间 中的紧集，则</a:t>
            </a:r>
            <a:r>
              <a:rPr lang="en-US" altLang="zh-CN" b="1" smtClean="0">
                <a:solidFill>
                  <a:schemeClr val="accent1"/>
                </a:solidFill>
              </a:rPr>
              <a:t>M</a:t>
            </a:r>
            <a:r>
              <a:rPr lang="zh-CN" altLang="en-US" b="1" smtClean="0">
                <a:solidFill>
                  <a:schemeClr val="accent1"/>
                </a:solidFill>
              </a:rPr>
              <a:t>是</a:t>
            </a:r>
            <a:r>
              <a:rPr lang="en-US" altLang="zh-CN" b="1" smtClean="0">
                <a:solidFill>
                  <a:schemeClr val="accent1"/>
                </a:solidFill>
              </a:rPr>
              <a:t>X</a:t>
            </a:r>
            <a:r>
              <a:rPr lang="zh-CN" altLang="en-US" b="1" smtClean="0">
                <a:solidFill>
                  <a:schemeClr val="accent1"/>
                </a:solidFill>
              </a:rPr>
              <a:t>中的有界闭集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23850" y="476250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</a:rPr>
              <a:t>结论：      中紧集与有界</a:t>
            </a:r>
            <a:r>
              <a:rPr lang="zh-CN" altLang="en-US" sz="3600">
                <a:solidFill>
                  <a:schemeClr val="folHlink"/>
                </a:solidFill>
              </a:rPr>
              <a:t>闭集</a:t>
            </a:r>
            <a:r>
              <a:rPr lang="zh-CN" altLang="en-US" sz="3600" b="1">
                <a:solidFill>
                  <a:schemeClr val="folHlink"/>
                </a:solidFill>
              </a:rPr>
              <a:t>等价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619250" y="404813"/>
          <a:ext cx="790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3" imgW="215713" imgH="190335" progId="Equation.3">
                  <p:embed/>
                </p:oleObj>
              </mc:Choice>
              <mc:Fallback>
                <p:oleObj name="公式" r:id="rId3" imgW="215713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3"/>
                        <a:ext cx="790575" cy="6985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  <p:bldP spid="993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黑体" pitchFamily="2" charset="-122"/>
              </a:rPr>
              <a:t>𝜎</a:t>
            </a:r>
            <a:r>
              <a:rPr lang="en-US" altLang="zh-CN" dirty="0">
                <a:ea typeface="黑体" pitchFamily="2" charset="-122"/>
              </a:rPr>
              <a:t>-</a:t>
            </a:r>
            <a:r>
              <a:rPr lang="zh-CN" altLang="en-US" dirty="0">
                <a:ea typeface="黑体" pitchFamily="2" charset="-122"/>
              </a:rPr>
              <a:t>代数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43000"/>
                <a:ext cx="8350696" cy="5410200"/>
              </a:xfrm>
              <a:solidFill>
                <a:schemeClr val="bg1"/>
              </a:solidFill>
            </p:spPr>
            <p:txBody>
              <a:bodyPr/>
              <a:lstStyle/>
              <a:p>
                <a:pPr algn="just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假设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是一个给定的集合，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是以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的一些子集为元素的一个集合，称为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的子集簇，如果它满足 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∅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∈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；</a:t>
                </a: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时，</a:t>
                </a:r>
                <a:r>
                  <a:rPr lang="en-US" altLang="zh-CN" sz="2800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；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则说</a:t>
                </a:r>
                <a14:m>
                  <m:oMath xmlns:m="http://schemas.openxmlformats.org/officeDocument/2006/math"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是一个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-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-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定义：设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是以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的一些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子集所构成的子集簇，称包含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最小的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</m:oMath>
                </a14:m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</a:t>
                </a:r>
                <a14:m>
                  <m:oMath xmlns:m="http://schemas.openxmlformats.org/officeDocument/2006/math"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生成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的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-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代数。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43000"/>
                <a:ext cx="8350696" cy="5410200"/>
              </a:xfrm>
              <a:blipFill>
                <a:blip r:embed="rId2"/>
                <a:stretch>
                  <a:fillRect l="-1534" t="-2255" r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443865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48513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黑体" pitchFamily="2" charset="-122"/>
              </a:rPr>
              <a:t>Borel </a:t>
            </a:r>
            <a:r>
              <a:rPr lang="zh-CN" altLang="en-US" dirty="0" smtClean="0">
                <a:ea typeface="黑体" pitchFamily="2" charset="-122"/>
              </a:rPr>
              <a:t>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143000"/>
                <a:ext cx="8640960" cy="5410200"/>
              </a:xfrm>
              <a:solidFill>
                <a:schemeClr val="bg1"/>
              </a:solidFill>
            </p:spPr>
            <p:txBody>
              <a:bodyPr/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𝐸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是可数个闭集的并集，则称为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</a:t>
                </a: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是可数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个开的交集</a:t>
                </a: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定义：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中一切开集构成的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开集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族所生成的𝜎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代数称为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 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𝜎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代数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r>
                  <a:rPr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中的元称为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 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 </a:t>
                </a: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显然，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中的闭集、开集、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集</m:t>
                    </m:r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集皆为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集，任一</a:t>
                </a:r>
                <a:r>
                  <a:rPr lang="en-US" altLang="zh-CN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集的补集是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集，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集列的并、交</a:t>
                </a:r>
                <a:endPara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上下极限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集皆为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集。例如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（可数个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集的交集）是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Borel</a:t>
                </a:r>
                <a:r>
                  <a:rPr lang="zh-CN" altLang="en-US" sz="2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集。</a:t>
                </a:r>
                <a:endPara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143000"/>
                <a:ext cx="8640960" cy="5410200"/>
              </a:xfrm>
              <a:blipFill>
                <a:blip r:embed="rId2"/>
                <a:stretch>
                  <a:fillRect l="-1482" t="-2255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443865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4329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定义：（稠密集）</a:t>
                </a:r>
                <a:br>
                  <a:rPr lang="zh-CN" altLang="en-US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，若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ba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中的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稠密集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bar>
                      </m:e>
                      <m:sup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中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无处稠密集（疏朗集）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可数个无处稠密集的并集称为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贫集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第一纲集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。不是第一纲集称为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第二纲集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如有限点集或收敛可数点集都是疏朗集，有理点集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是稠密点集。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为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完备集或完全集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完备集是没有孤立点的闭集。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88640"/>
                <a:ext cx="8820472" cy="6264696"/>
              </a:xfrm>
              <a:blipFill>
                <a:blip r:embed="rId2"/>
                <a:stretch>
                  <a:fillRect l="-1520" r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3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09221"/>
              </p:ext>
            </p:extLst>
          </p:nvPr>
        </p:nvGraphicFramePr>
        <p:xfrm>
          <a:off x="242888" y="477838"/>
          <a:ext cx="88693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3" imgW="5261479" imgH="395735" progId="Word.Document.8">
                  <p:embed/>
                </p:oleObj>
              </mc:Choice>
              <mc:Fallback>
                <p:oleObj name="Document" r:id="rId3" imgW="5261479" imgH="395735" progId="Word.Document.8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77838"/>
                        <a:ext cx="88693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79388" y="981075"/>
          <a:ext cx="85693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文档" r:id="rId5" imgW="5272686" imgH="593233" progId="Word.Document.8">
                  <p:embed/>
                </p:oleObj>
              </mc:Choice>
              <mc:Fallback>
                <p:oleObj name="文档" r:id="rId5" imgW="5272686" imgH="593233" progId="Word.Document.8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1075"/>
                        <a:ext cx="85693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30628"/>
              </p:ext>
            </p:extLst>
          </p:nvPr>
        </p:nvGraphicFramePr>
        <p:xfrm>
          <a:off x="179388" y="1700213"/>
          <a:ext cx="849788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Document" r:id="rId7" imgW="5261479" imgH="1186844" progId="Word.Document.8">
                  <p:embed/>
                </p:oleObj>
              </mc:Choice>
              <mc:Fallback>
                <p:oleObj name="Document" r:id="rId7" imgW="5261479" imgH="1186844" progId="Word.Document.8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00213"/>
                        <a:ext cx="8497887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50825" y="3500438"/>
          <a:ext cx="85693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文档" r:id="rId9" imgW="5272686" imgH="1186826" progId="Word.Document.8">
                  <p:embed/>
                </p:oleObj>
              </mc:Choice>
              <mc:Fallback>
                <p:oleObj name="文档" r:id="rId9" imgW="5272686" imgH="1186826" progId="Word.Document.8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856932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0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122678"/>
              </p:ext>
            </p:extLst>
          </p:nvPr>
        </p:nvGraphicFramePr>
        <p:xfrm>
          <a:off x="177800" y="477838"/>
          <a:ext cx="8415338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Document" r:id="rId3" imgW="5261479" imgH="1780267" progId="Word.Document.8">
                  <p:embed/>
                </p:oleObj>
              </mc:Choice>
              <mc:Fallback>
                <p:oleObj name="Document" r:id="rId3" imgW="5261479" imgH="1780267" progId="Word.Document.8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477838"/>
                        <a:ext cx="8415338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64404"/>
              </p:ext>
            </p:extLst>
          </p:nvPr>
        </p:nvGraphicFramePr>
        <p:xfrm>
          <a:off x="250825" y="2063750"/>
          <a:ext cx="88693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Document" r:id="rId5" imgW="5261479" imgH="395735" progId="Word.Document.8">
                  <p:embed/>
                </p:oleObj>
              </mc:Choice>
              <mc:Fallback>
                <p:oleObj name="Document" r:id="rId5" imgW="5261479" imgH="395735" progId="Word.Document.8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63750"/>
                        <a:ext cx="88693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16072"/>
              </p:ext>
            </p:extLst>
          </p:nvPr>
        </p:nvGraphicFramePr>
        <p:xfrm>
          <a:off x="250825" y="2711450"/>
          <a:ext cx="88693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Document" r:id="rId7" imgW="5261479" imgH="395735" progId="Word.Document.8">
                  <p:embed/>
                </p:oleObj>
              </mc:Choice>
              <mc:Fallback>
                <p:oleObj name="Document" r:id="rId7" imgW="5261479" imgH="395735" progId="Word.Document.8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11450"/>
                        <a:ext cx="88693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14628"/>
              </p:ext>
            </p:extLst>
          </p:nvPr>
        </p:nvGraphicFramePr>
        <p:xfrm>
          <a:off x="250826" y="3213100"/>
          <a:ext cx="8426450" cy="223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Document" r:id="rId9" imgW="5261479" imgH="1186844" progId="Word.Document.8">
                  <p:embed/>
                </p:oleObj>
              </mc:Choice>
              <mc:Fallback>
                <p:oleObj name="Document" r:id="rId9" imgW="5261479" imgH="1186844" progId="Word.Document.8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6" y="3213100"/>
                        <a:ext cx="8426450" cy="223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7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068706"/>
              </p:ext>
            </p:extLst>
          </p:nvPr>
        </p:nvGraphicFramePr>
        <p:xfrm>
          <a:off x="396875" y="549275"/>
          <a:ext cx="8396288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Document" r:id="rId3" imgW="5275484" imgH="2182471" progId="Word.Document.8">
                  <p:embed/>
                </p:oleObj>
              </mc:Choice>
              <mc:Fallback>
                <p:oleObj name="Document" r:id="rId3" imgW="5275484" imgH="2182471" progId="Word.Document.8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49275"/>
                        <a:ext cx="8396288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1683"/>
              </p:ext>
            </p:extLst>
          </p:nvPr>
        </p:nvGraphicFramePr>
        <p:xfrm>
          <a:off x="542925" y="4652963"/>
          <a:ext cx="8350250" cy="13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Document" r:id="rId5" imgW="5263274" imgH="792188" progId="Word.Document.8">
                  <p:embed/>
                </p:oleObj>
              </mc:Choice>
              <mc:Fallback>
                <p:oleObj name="Document" r:id="rId5" imgW="5263274" imgH="79218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652963"/>
                        <a:ext cx="8350250" cy="13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15883"/>
              </p:ext>
            </p:extLst>
          </p:nvPr>
        </p:nvGraphicFramePr>
        <p:xfrm>
          <a:off x="339725" y="3932238"/>
          <a:ext cx="87804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Document" r:id="rId7" imgW="5261479" imgH="395735" progId="Word.Document.8">
                  <p:embed/>
                </p:oleObj>
              </mc:Choice>
              <mc:Fallback>
                <p:oleObj name="Document" r:id="rId7" imgW="5261479" imgH="395735" progId="Word.Document.8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932238"/>
                        <a:ext cx="878046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3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772400" cy="2159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9900"/>
                </a:solidFill>
              </a:rPr>
              <a:t>1.  </a:t>
            </a:r>
            <a:r>
              <a:rPr lang="zh-CN" altLang="en-US" sz="2800" b="1" dirty="0">
                <a:solidFill>
                  <a:srgbClr val="FF9900"/>
                </a:solidFill>
              </a:rPr>
              <a:t>开集、闭集</a:t>
            </a:r>
            <a:br>
              <a:rPr lang="zh-CN" altLang="en-US" sz="2800" b="1" dirty="0">
                <a:solidFill>
                  <a:srgbClr val="FF9900"/>
                </a:solidFill>
              </a:rPr>
            </a:br>
            <a:endParaRPr lang="zh-CN" altLang="en-US" sz="2800" b="1" dirty="0">
              <a:solidFill>
                <a:srgbClr val="FF9900"/>
              </a:solidFill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28981"/>
              </p:ext>
            </p:extLst>
          </p:nvPr>
        </p:nvGraphicFramePr>
        <p:xfrm>
          <a:off x="678656" y="2467052"/>
          <a:ext cx="56975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Equation" r:id="rId3" imgW="2577960" imgH="482400" progId="Equation.3">
                  <p:embed/>
                </p:oleObj>
              </mc:Choice>
              <mc:Fallback>
                <p:oleObj name="Equation" r:id="rId3" imgW="2577960" imgH="482400" progId="Equation.3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" y="2467052"/>
                        <a:ext cx="5697538" cy="1066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971550" y="1412875"/>
          <a:ext cx="9255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公式" r:id="rId5" imgW="419040" imgH="203040" progId="Equation.3">
                  <p:embed/>
                </p:oleObj>
              </mc:Choice>
              <mc:Fallback>
                <p:oleObj name="公式" r:id="rId5" imgW="419040" imgH="203040" progId="Equation.3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925513" cy="342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85750" y="727075"/>
            <a:ext cx="860673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zh-CN" altLang="en-US" sz="2800" b="1" dirty="0"/>
              <a:t>若</a:t>
            </a:r>
            <a:r>
              <a:rPr lang="en-US" altLang="zh-CN" sz="2800" b="1" dirty="0">
                <a:solidFill>
                  <a:schemeClr val="accent1"/>
                </a:solidFill>
              </a:rPr>
              <a:t>E</a:t>
            </a:r>
            <a:r>
              <a:rPr lang="en-US" altLang="zh-CN" sz="2800" b="1" baseline="30000" dirty="0">
                <a:solidFill>
                  <a:schemeClr val="accent1"/>
                </a:solidFill>
                <a:cs typeface="Arial" panose="020B0604020202020204" pitchFamily="34" charset="0"/>
              </a:rPr>
              <a:t>º </a:t>
            </a:r>
            <a:r>
              <a:rPr lang="en-US" altLang="zh-CN" sz="2800" b="1" dirty="0">
                <a:solidFill>
                  <a:schemeClr val="accent1"/>
                </a:solidFill>
                <a:cs typeface="Arial" panose="020B0604020202020204" pitchFamily="34" charset="0"/>
              </a:rPr>
              <a:t>= E</a:t>
            </a:r>
            <a:r>
              <a:rPr lang="en-US" altLang="zh-CN" sz="2800" b="1" dirty="0">
                <a:cs typeface="Arial" panose="020B0604020202020204" pitchFamily="34" charset="0"/>
              </a:rPr>
              <a:t> 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则称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开集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中每个点都为内点</a:t>
            </a:r>
            <a:r>
              <a:rPr lang="en-US" altLang="zh-CN" sz="2800" b="1" dirty="0"/>
              <a:t>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若           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则称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闭集</a:t>
            </a:r>
            <a:r>
              <a:rPr lang="zh-CN" altLang="en-US" sz="2800" b="1" dirty="0"/>
              <a:t>（与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紧挨的点不跑到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外）</a:t>
            </a:r>
            <a:endParaRPr lang="zh-CN" altLang="en-US" b="1" dirty="0">
              <a:solidFill>
                <a:srgbClr val="FF99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50" y="3916958"/>
            <a:ext cx="7750176" cy="1193803"/>
            <a:chOff x="285750" y="3916958"/>
            <a:chExt cx="7750176" cy="1193803"/>
          </a:xfrm>
        </p:grpSpPr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85750" y="3916958"/>
              <a:ext cx="7561263" cy="46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说明：要证</a:t>
              </a:r>
              <a:r>
                <a:rPr lang="en-US" altLang="zh-CN" b="1" dirty="0"/>
                <a:t>E</a:t>
              </a:r>
              <a:r>
                <a:rPr lang="zh-CN" altLang="en-US" b="1" dirty="0"/>
                <a:t>是开集，只要</a:t>
              </a:r>
              <a:r>
                <a:rPr lang="zh-CN" altLang="en-US" b="1" dirty="0" smtClean="0"/>
                <a:t>证</a:t>
              </a:r>
              <a:endParaRPr lang="en-US" altLang="zh-CN" b="1" dirty="0" smtClean="0"/>
            </a:p>
          </p:txBody>
        </p:sp>
        <p:graphicFrame>
          <p:nvGraphicFramePr>
            <p:cNvPr id="102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402150"/>
                </p:ext>
              </p:extLst>
            </p:nvPr>
          </p:nvGraphicFramePr>
          <p:xfrm>
            <a:off x="4508501" y="3916958"/>
            <a:ext cx="3429000" cy="481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1" name="公式" r:id="rId7" imgW="1625400" imgH="228600" progId="Equation.3">
                    <p:embed/>
                  </p:oleObj>
                </mc:Choice>
                <mc:Fallback>
                  <p:oleObj name="公式" r:id="rId7" imgW="1625400" imgH="228600" progId="Equation.3">
                    <p:embed/>
                    <p:pic>
                      <p:nvPicPr>
                        <p:cNvPr id="102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01" y="3916958"/>
                          <a:ext cx="3429000" cy="48101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495123"/>
                </p:ext>
              </p:extLst>
            </p:nvPr>
          </p:nvGraphicFramePr>
          <p:xfrm>
            <a:off x="3835400" y="4615460"/>
            <a:ext cx="4200526" cy="49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2" name="公式" r:id="rId9" imgW="2044440" imgH="241200" progId="Equation.3">
                    <p:embed/>
                  </p:oleObj>
                </mc:Choice>
                <mc:Fallback>
                  <p:oleObj name="公式" r:id="rId9" imgW="2044440" imgH="241200" progId="Equation.3">
                    <p:embed/>
                    <p:pic>
                      <p:nvPicPr>
                        <p:cNvPr id="1025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400" y="4615460"/>
                          <a:ext cx="4200526" cy="495301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672408" y="4621834"/>
              <a:ext cx="31742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要证</a:t>
              </a:r>
              <a:r>
                <a:rPr lang="en-US" altLang="zh-CN" b="1" dirty="0"/>
                <a:t>E</a:t>
              </a:r>
              <a:r>
                <a:rPr lang="zh-CN" altLang="en-US" b="1" dirty="0"/>
                <a:t>是闭集，只要证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08775"/>
              </p:ext>
            </p:extLst>
          </p:nvPr>
        </p:nvGraphicFramePr>
        <p:xfrm>
          <a:off x="250825" y="617538"/>
          <a:ext cx="860425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Document" r:id="rId3" imgW="5261479" imgH="1186844" progId="Word.Document.8">
                  <p:embed/>
                </p:oleObj>
              </mc:Choice>
              <mc:Fallback>
                <p:oleObj name="Document" r:id="rId3" imgW="5261479" imgH="1186844" progId="Word.Document.8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17538"/>
                        <a:ext cx="860425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26553"/>
              </p:ext>
            </p:extLst>
          </p:nvPr>
        </p:nvGraphicFramePr>
        <p:xfrm>
          <a:off x="250825" y="2638425"/>
          <a:ext cx="8415338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Document" r:id="rId5" imgW="5261479" imgH="1384532" progId="Word.Document.8">
                  <p:embed/>
                </p:oleObj>
              </mc:Choice>
              <mc:Fallback>
                <p:oleObj name="Document" r:id="rId5" imgW="5261479" imgH="1384532" progId="Word.Document.8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8425"/>
                        <a:ext cx="8415338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3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93117"/>
              </p:ext>
            </p:extLst>
          </p:nvPr>
        </p:nvGraphicFramePr>
        <p:xfrm>
          <a:off x="182563" y="762000"/>
          <a:ext cx="86026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Document" r:id="rId3" imgW="5261479" imgH="791110" progId="Word.Document.8">
                  <p:embed/>
                </p:oleObj>
              </mc:Choice>
              <mc:Fallback>
                <p:oleObj name="Document" r:id="rId3" imgW="5261479" imgH="791110" progId="Word.Document.8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762000"/>
                        <a:ext cx="8602662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3850" y="1773238"/>
          <a:ext cx="8485188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文档" r:id="rId5" imgW="5279196" imgH="991933" progId="Word.Document.8">
                  <p:embed/>
                </p:oleObj>
              </mc:Choice>
              <mc:Fallback>
                <p:oleObj name="文档" r:id="rId5" imgW="5279196" imgH="991933" progId="Word.Document.8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8485188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09349"/>
              </p:ext>
            </p:extLst>
          </p:nvPr>
        </p:nvGraphicFramePr>
        <p:xfrm>
          <a:off x="0" y="3286125"/>
          <a:ext cx="878046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Document" r:id="rId7" imgW="5261479" imgH="792547" progId="Word.Document.8">
                  <p:embed/>
                </p:oleObj>
              </mc:Choice>
              <mc:Fallback>
                <p:oleObj name="Document" r:id="rId7" imgW="5261479" imgH="792547" progId="Word.Document.8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6125"/>
                        <a:ext cx="878046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09674"/>
              </p:ext>
            </p:extLst>
          </p:nvPr>
        </p:nvGraphicFramePr>
        <p:xfrm>
          <a:off x="0" y="4360863"/>
          <a:ext cx="8415338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Document" r:id="rId9" imgW="5261479" imgH="1141197" progId="Word.Document.8">
                  <p:embed/>
                </p:oleObj>
              </mc:Choice>
              <mc:Fallback>
                <p:oleObj name="Document" r:id="rId9" imgW="5261479" imgH="1141197" progId="Word.Document.8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0863"/>
                        <a:ext cx="8415338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7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61225"/>
              </p:ext>
            </p:extLst>
          </p:nvPr>
        </p:nvGraphicFramePr>
        <p:xfrm>
          <a:off x="250825" y="479425"/>
          <a:ext cx="8569647" cy="26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Document" r:id="rId3" imgW="5261479" imgH="1536931" progId="Word.Document.8">
                  <p:embed/>
                </p:oleObj>
              </mc:Choice>
              <mc:Fallback>
                <p:oleObj name="Document" r:id="rId3" imgW="5261479" imgH="1536931" progId="Word.Document.8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425"/>
                        <a:ext cx="8569647" cy="2661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911061"/>
              </p:ext>
            </p:extLst>
          </p:nvPr>
        </p:nvGraphicFramePr>
        <p:xfrm>
          <a:off x="396875" y="768350"/>
          <a:ext cx="88439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3" imgW="5246755" imgH="395735" progId="Word.Document.8">
                  <p:embed/>
                </p:oleObj>
              </mc:Choice>
              <mc:Fallback>
                <p:oleObj name="Document" r:id="rId3" imgW="5246755" imgH="395735" progId="Word.Document.8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68350"/>
                        <a:ext cx="88439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46314"/>
              </p:ext>
            </p:extLst>
          </p:nvPr>
        </p:nvGraphicFramePr>
        <p:xfrm>
          <a:off x="444500" y="1416050"/>
          <a:ext cx="8667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5" imgW="5246755" imgH="396094" progId="Word.Document.8">
                  <p:embed/>
                </p:oleObj>
              </mc:Choice>
              <mc:Fallback>
                <p:oleObj name="Document" r:id="rId5" imgW="5246755" imgH="396094" progId="Word.Document.8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416050"/>
                        <a:ext cx="8667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 txBox="1">
                <a:spLocks/>
              </p:cNvSpPr>
              <p:nvPr/>
            </p:nvSpPr>
            <p:spPr>
              <a:xfrm>
                <a:off x="395536" y="764704"/>
                <a:ext cx="8676456" cy="5093988"/>
              </a:xfrm>
              <a:prstGeom prst="rect">
                <a:avLst/>
              </a:prstGeom>
            </p:spPr>
            <p:txBody>
              <a:bodyPr/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kern="12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3200" dirty="0" smtClean="0">
                    <a:solidFill>
                      <a:srgbClr val="FF0000"/>
                    </a:solidFill>
                  </a:rPr>
                  <a:t>第一章作业：</a:t>
                </a:r>
                <a:endParaRPr lang="en-US" altLang="zh-CN" sz="3200" dirty="0" smtClean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altLang="zh-CN" sz="3200" dirty="0" smtClean="0">
                    <a:solidFill>
                      <a:srgbClr val="FF0000"/>
                    </a:solidFill>
                  </a:rPr>
                  <a:t>P53    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习题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sz="3200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14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21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27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28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34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，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41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8676456" cy="5093988"/>
              </a:xfrm>
              <a:prstGeom prst="rect">
                <a:avLst/>
              </a:prstGeom>
              <a:blipFill>
                <a:blip r:embed="rId2"/>
                <a:stretch>
                  <a:fillRect l="-1897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7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228600"/>
                <a:ext cx="8534400" cy="9144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zh-CN" altLang="en-US" sz="3200" b="1" dirty="0" smtClean="0">
                    <a:solidFill>
                      <a:srgbClr val="FF9900"/>
                    </a:solidFill>
                  </a:rPr>
                  <a:t>例：开区间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solidFill>
                      <a:srgbClr val="FF9900"/>
                    </a:solidFill>
                  </a:rPr>
                  <a:t>为开集</a:t>
                </a:r>
                <a:endParaRPr lang="zh-CN" altLang="en-US" sz="3200" b="1" dirty="0" smtClean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28600"/>
                <a:ext cx="8534400" cy="914400"/>
              </a:xfrm>
              <a:blipFill>
                <a:blip r:embed="rId3"/>
                <a:stretch>
                  <a:fillRect l="-1929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228600" y="5334000"/>
            <a:ext cx="7467600" cy="481013"/>
            <a:chOff x="144" y="3360"/>
            <a:chExt cx="4704" cy="303"/>
          </a:xfrm>
        </p:grpSpPr>
        <p:sp>
          <p:nvSpPr>
            <p:cNvPr id="17422" name="Text Box 8"/>
            <p:cNvSpPr txBox="1">
              <a:spLocks noChangeArrowheads="1"/>
            </p:cNvSpPr>
            <p:nvPr/>
          </p:nvSpPr>
          <p:spPr bwMode="auto">
            <a:xfrm>
              <a:off x="144" y="3360"/>
              <a:ext cx="2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</a:rPr>
                <a:t>说明：要证</a:t>
              </a:r>
              <a:r>
                <a:rPr lang="en-US" altLang="zh-CN" sz="2400" b="1">
                  <a:solidFill>
                    <a:schemeClr val="tx2"/>
                  </a:solidFill>
                </a:rPr>
                <a:t>E</a:t>
              </a:r>
              <a:r>
                <a:rPr lang="zh-CN" altLang="en-US" sz="2400" b="1">
                  <a:solidFill>
                    <a:schemeClr val="tx2"/>
                  </a:solidFill>
                </a:rPr>
                <a:t>是开集，只要证   </a:t>
              </a:r>
            </a:p>
          </p:txBody>
        </p:sp>
        <p:graphicFrame>
          <p:nvGraphicFramePr>
            <p:cNvPr id="17423" name="Object 10"/>
            <p:cNvGraphicFramePr>
              <a:graphicFrameLocks noChangeAspect="1"/>
            </p:cNvGraphicFramePr>
            <p:nvPr/>
          </p:nvGraphicFramePr>
          <p:xfrm>
            <a:off x="2688" y="3360"/>
            <a:ext cx="21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8" name="公式" r:id="rId4" imgW="1625600" imgH="228600" progId="Equation.3">
                    <p:embed/>
                  </p:oleObj>
                </mc:Choice>
                <mc:Fallback>
                  <p:oleObj name="公式" r:id="rId4" imgW="1625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360"/>
                          <a:ext cx="2160" cy="30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5181600" y="4114800"/>
            <a:ext cx="3248025" cy="898525"/>
            <a:chOff x="2966" y="1610"/>
            <a:chExt cx="2046" cy="566"/>
          </a:xfrm>
        </p:grpSpPr>
        <p:sp>
          <p:nvSpPr>
            <p:cNvPr id="17417" name="Line 12"/>
            <p:cNvSpPr>
              <a:spLocks noChangeShapeType="1"/>
            </p:cNvSpPr>
            <p:nvPr/>
          </p:nvSpPr>
          <p:spPr bwMode="auto">
            <a:xfrm>
              <a:off x="3024" y="192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Text Box 13"/>
            <p:cNvSpPr txBox="1">
              <a:spLocks noChangeArrowheads="1"/>
            </p:cNvSpPr>
            <p:nvPr/>
          </p:nvSpPr>
          <p:spPr bwMode="auto">
            <a:xfrm>
              <a:off x="2966" y="1658"/>
              <a:ext cx="20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7419" name="Text Box 14"/>
            <p:cNvSpPr txBox="1">
              <a:spLocks noChangeArrowheads="1"/>
            </p:cNvSpPr>
            <p:nvPr/>
          </p:nvSpPr>
          <p:spPr bwMode="auto">
            <a:xfrm>
              <a:off x="4800" y="16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7420" name="Text Box 17"/>
            <p:cNvSpPr txBox="1">
              <a:spLocks noChangeArrowheads="1"/>
            </p:cNvSpPr>
            <p:nvPr/>
          </p:nvSpPr>
          <p:spPr bwMode="auto">
            <a:xfrm>
              <a:off x="4214" y="16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7421" name="Line 24"/>
            <p:cNvSpPr>
              <a:spLocks noChangeShapeType="1"/>
            </p:cNvSpPr>
            <p:nvPr/>
          </p:nvSpPr>
          <p:spPr bwMode="auto">
            <a:xfrm>
              <a:off x="4224" y="187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304800" y="1524000"/>
            <a:ext cx="8229600" cy="1311275"/>
            <a:chOff x="192" y="1056"/>
            <a:chExt cx="5184" cy="82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15" name="Object 4"/>
                <p:cNvGraphicFramePr>
                  <a:graphicFrameLocks noChangeAspect="1"/>
                </p:cNvGraphicFramePr>
                <p:nvPr/>
              </p:nvGraphicFramePr>
              <p:xfrm>
                <a:off x="720" y="1488"/>
                <a:ext cx="1344" cy="3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09" name="公式" r:id="rId6" imgW="850531" imgH="241195" progId="Equation.3">
                        <p:embed/>
                      </p:oleObj>
                    </mc:Choice>
                    <mc:Fallback>
                      <p:oleObj name="公式" r:id="rId6" imgW="850531" imgH="241195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" y="1488"/>
                              <a:ext cx="1344" cy="381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15" name="Object 4"/>
                <p:cNvGraphicFramePr>
                  <a:graphicFrameLocks noChangeAspect="1"/>
                </p:cNvGraphicFramePr>
                <p:nvPr/>
              </p:nvGraphicFramePr>
              <p:xfrm>
                <a:off x="720" y="1488"/>
                <a:ext cx="1344" cy="3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49" name="公式" r:id="rId8" imgW="850531" imgH="241195" progId="Equation.3">
                        <p:embed/>
                      </p:oleObj>
                    </mc:Choice>
                    <mc:Fallback>
                      <p:oleObj name="公式" r:id="rId8" imgW="850531" imgH="241195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" y="1488"/>
                              <a:ext cx="1344" cy="381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6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" y="1056"/>
                  <a:ext cx="5184" cy="8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dirty="0"/>
                    <a:t>  </a:t>
                  </a:r>
                  <a:r>
                    <a:rPr lang="zh-CN" altLang="en-US" b="1" dirty="0"/>
                    <a:t>证明：任取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en-US" altLang="zh-CN" b="1" i="1" dirty="0" err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dirty="0" err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),</m:t>
                      </m:r>
                    </m:oMath>
                  </a14:m>
                  <a:r>
                    <a:rPr lang="zh-CN" altLang="en-US" b="1" dirty="0"/>
                    <a:t>取</a:t>
                  </a:r>
                  <a:r>
                    <a:rPr lang="en-US" altLang="zh-CN" b="1" dirty="0"/>
                    <a:t>δ=min{|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altLang="zh-CN" b="1" dirty="0"/>
                    <a:t>-a|,|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altLang="zh-CN" b="1" dirty="0"/>
                    <a:t>-b|},</a:t>
                  </a:r>
                </a:p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b="1" dirty="0"/>
                    <a:t>  </a:t>
                  </a:r>
                  <a:r>
                    <a:rPr lang="zh-CN" altLang="en-US" b="1" dirty="0"/>
                    <a:t>则</a:t>
                  </a:r>
                  <a:r>
                    <a:rPr lang="zh-CN" altLang="en-US" dirty="0"/>
                    <a:t>                       </a:t>
                  </a:r>
                  <a:r>
                    <a:rPr lang="en-US" altLang="zh-CN" dirty="0" smtClean="0"/>
                    <a:t>,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17416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" y="1056"/>
                  <a:ext cx="5184" cy="826"/>
                </a:xfrm>
                <a:prstGeom prst="rect">
                  <a:avLst/>
                </a:prstGeom>
                <a:blipFill>
                  <a:blip r:embed="rId10"/>
                  <a:stretch>
                    <a:fillRect t="-7907" b="-153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457200" y="2971800"/>
                <a:ext cx="4572000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zh-CN" altLang="en-US" b="1" dirty="0"/>
                  <a:t>从而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的内点，</a:t>
                </a:r>
              </a:p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b="1" dirty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是开集。</a:t>
                </a:r>
              </a:p>
            </p:txBody>
          </p:sp>
        </mc:Choice>
        <mc:Fallback xmlns="">
          <p:sp>
            <p:nvSpPr>
              <p:cNvPr id="2153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971800"/>
                <a:ext cx="4572000" cy="1323439"/>
              </a:xfrm>
              <a:prstGeom prst="rect">
                <a:avLst/>
              </a:prstGeom>
              <a:blipFill>
                <a:blip r:embed="rId11"/>
                <a:stretch>
                  <a:fillRect l="-3333" t="-7834" b="-11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1026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228600"/>
                <a:ext cx="8534400" cy="9144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zh-CN" altLang="en-US" sz="3200" b="1" dirty="0" smtClean="0">
                    <a:solidFill>
                      <a:srgbClr val="FF9900"/>
                    </a:solidFill>
                  </a:rPr>
                  <a:t>例：闭区间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 err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b="1" dirty="0" smtClean="0">
                    <a:solidFill>
                      <a:srgbClr val="FF9900"/>
                    </a:solidFill>
                  </a:rPr>
                  <a:t>为闭集</a:t>
                </a:r>
                <a:endParaRPr lang="zh-CN" altLang="en-US" sz="3200" b="1" dirty="0" smtClean="0"/>
              </a:p>
            </p:txBody>
          </p:sp>
        </mc:Choice>
        <mc:Fallback xmlns="">
          <p:sp>
            <p:nvSpPr>
              <p:cNvPr id="32770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28600"/>
                <a:ext cx="8534400" cy="914400"/>
              </a:xfrm>
              <a:blipFill>
                <a:blip r:embed="rId3"/>
                <a:stretch>
                  <a:fillRect l="-1929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94" name="Group 1050"/>
          <p:cNvGrpSpPr>
            <a:grpSpLocks/>
          </p:cNvGrpSpPr>
          <p:nvPr/>
        </p:nvGrpSpPr>
        <p:grpSpPr bwMode="auto">
          <a:xfrm>
            <a:off x="228600" y="5334000"/>
            <a:ext cx="8534400" cy="1166813"/>
            <a:chOff x="144" y="3360"/>
            <a:chExt cx="5376" cy="735"/>
          </a:xfrm>
        </p:grpSpPr>
        <p:sp>
          <p:nvSpPr>
            <p:cNvPr id="18448" name="Text Box 1030"/>
            <p:cNvSpPr txBox="1">
              <a:spLocks noChangeArrowheads="1"/>
            </p:cNvSpPr>
            <p:nvPr/>
          </p:nvSpPr>
          <p:spPr bwMode="auto">
            <a:xfrm>
              <a:off x="144" y="3360"/>
              <a:ext cx="2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</a:rPr>
                <a:t>说明：  要证</a:t>
              </a:r>
              <a:r>
                <a:rPr lang="en-US" altLang="zh-CN" sz="2400" b="1">
                  <a:solidFill>
                    <a:schemeClr val="tx2"/>
                  </a:solidFill>
                </a:rPr>
                <a:t>E</a:t>
              </a:r>
              <a:r>
                <a:rPr lang="zh-CN" altLang="en-US" sz="2400" b="1">
                  <a:solidFill>
                    <a:schemeClr val="tx2"/>
                  </a:solidFill>
                </a:rPr>
                <a:t>是闭集，只要证</a:t>
              </a:r>
            </a:p>
          </p:txBody>
        </p:sp>
        <p:graphicFrame>
          <p:nvGraphicFramePr>
            <p:cNvPr id="18449" name="Object 1032"/>
            <p:cNvGraphicFramePr>
              <a:graphicFrameLocks noChangeAspect="1"/>
            </p:cNvGraphicFramePr>
            <p:nvPr/>
          </p:nvGraphicFramePr>
          <p:xfrm>
            <a:off x="240" y="3744"/>
            <a:ext cx="52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4" imgW="3632200" imgH="241300" progId="Equation.DSMT4">
                    <p:embed/>
                  </p:oleObj>
                </mc:Choice>
                <mc:Fallback>
                  <p:oleObj name="Equation" r:id="rId4" imgW="3632200" imgH="241300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744"/>
                          <a:ext cx="5280" cy="35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2" name="Group 1048"/>
          <p:cNvGrpSpPr>
            <a:grpSpLocks/>
          </p:cNvGrpSpPr>
          <p:nvPr/>
        </p:nvGrpSpPr>
        <p:grpSpPr bwMode="auto">
          <a:xfrm>
            <a:off x="6765925" y="3165475"/>
            <a:ext cx="2224088" cy="492125"/>
            <a:chOff x="4262" y="1994"/>
            <a:chExt cx="1401" cy="310"/>
          </a:xfrm>
        </p:grpSpPr>
        <p:sp>
          <p:nvSpPr>
            <p:cNvPr id="18442" name="Line 1040"/>
            <p:cNvSpPr>
              <a:spLocks noChangeShapeType="1"/>
            </p:cNvSpPr>
            <p:nvPr/>
          </p:nvSpPr>
          <p:spPr bwMode="auto">
            <a:xfrm>
              <a:off x="4320" y="225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43" name="Group 1045"/>
            <p:cNvGrpSpPr>
              <a:grpSpLocks/>
            </p:cNvGrpSpPr>
            <p:nvPr/>
          </p:nvGrpSpPr>
          <p:grpSpPr bwMode="auto">
            <a:xfrm>
              <a:off x="4262" y="1994"/>
              <a:ext cx="1401" cy="310"/>
              <a:chOff x="4262" y="1994"/>
              <a:chExt cx="1401" cy="310"/>
            </a:xfrm>
          </p:grpSpPr>
          <p:sp>
            <p:nvSpPr>
              <p:cNvPr id="18444" name="Line 1037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5" name="Line 1038"/>
              <p:cNvSpPr>
                <a:spLocks noChangeShapeType="1"/>
              </p:cNvSpPr>
              <p:nvPr/>
            </p:nvSpPr>
            <p:spPr bwMode="auto">
              <a:xfrm>
                <a:off x="5136" y="225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6" name="Text Box 1039"/>
              <p:cNvSpPr txBox="1">
                <a:spLocks noChangeArrowheads="1"/>
              </p:cNvSpPr>
              <p:nvPr/>
            </p:nvSpPr>
            <p:spPr bwMode="auto">
              <a:xfrm>
                <a:off x="4262" y="1994"/>
                <a:ext cx="1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accent1"/>
                    </a:solidFill>
                  </a:rPr>
                  <a:t>a              b       x</a:t>
                </a:r>
              </a:p>
            </p:txBody>
          </p:sp>
          <p:sp>
            <p:nvSpPr>
              <p:cNvPr id="18447" name="Line 1041"/>
              <p:cNvSpPr>
                <a:spLocks noChangeShapeType="1"/>
              </p:cNvSpPr>
              <p:nvPr/>
            </p:nvSpPr>
            <p:spPr bwMode="auto">
              <a:xfrm>
                <a:off x="5616" y="225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2791" name="Group 1047"/>
          <p:cNvGrpSpPr>
            <a:grpSpLocks/>
          </p:cNvGrpSpPr>
          <p:nvPr/>
        </p:nvGrpSpPr>
        <p:grpSpPr bwMode="auto">
          <a:xfrm>
            <a:off x="107950" y="1295400"/>
            <a:ext cx="8882063" cy="1969210"/>
            <a:chOff x="1220" y="672"/>
            <a:chExt cx="5595" cy="127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440" name="Object 1029"/>
                <p:cNvGraphicFramePr>
                  <a:graphicFrameLocks noChangeAspect="1"/>
                </p:cNvGraphicFramePr>
                <p:nvPr/>
              </p:nvGraphicFramePr>
              <p:xfrm>
                <a:off x="1872" y="1152"/>
                <a:ext cx="1296" cy="3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35" name="公式" r:id="rId6" imgW="888614" imgH="253890" progId="Equation.3">
                        <p:embed/>
                      </p:oleObj>
                    </mc:Choice>
                    <mc:Fallback>
                      <p:oleObj name="公式" r:id="rId6" imgW="888614" imgH="25389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152"/>
                              <a:ext cx="1296" cy="371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440" name="Object 1029"/>
                <p:cNvGraphicFramePr>
                  <a:graphicFrameLocks noChangeAspect="1"/>
                </p:cNvGraphicFramePr>
                <p:nvPr/>
              </p:nvGraphicFramePr>
              <p:xfrm>
                <a:off x="1872" y="1152"/>
                <a:ext cx="1296" cy="3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475" name="公式" r:id="rId8" imgW="888614" imgH="253890" progId="Equation.3">
                        <p:embed/>
                      </p:oleObj>
                    </mc:Choice>
                    <mc:Fallback>
                      <p:oleObj name="公式" r:id="rId8" imgW="888614" imgH="25389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" y="1152"/>
                              <a:ext cx="1296" cy="371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1" name="Rectangle 1044"/>
                <p:cNvSpPr>
                  <a:spLocks noChangeArrowheads="1"/>
                </p:cNvSpPr>
                <p:nvPr/>
              </p:nvSpPr>
              <p:spPr bwMode="auto">
                <a:xfrm>
                  <a:off x="1220" y="672"/>
                  <a:ext cx="5595" cy="1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dirty="0"/>
                    <a:t>  </a:t>
                  </a:r>
                  <a:r>
                    <a:rPr lang="zh-CN" altLang="en-US" sz="2800" b="1" dirty="0"/>
                    <a:t>证明：任取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 err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b="1" i="1" baseline="30000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sz="2800" b="1" dirty="0"/>
                    <a:t>取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⁡{|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|,|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|},</m:t>
                      </m:r>
                    </m:oMath>
                  </a14:m>
                  <a:endParaRPr lang="en-US" altLang="zh-CN" sz="2800" b="1" dirty="0"/>
                </a:p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sz="2800" b="1" dirty="0"/>
                    <a:t>  </a:t>
                  </a:r>
                  <a:r>
                    <a:rPr lang="zh-CN" altLang="en-US" sz="2800" b="1" dirty="0"/>
                    <a:t>则                       </a:t>
                  </a:r>
                  <a:r>
                    <a:rPr lang="en-US" altLang="zh-CN" sz="2800" b="1" dirty="0"/>
                    <a:t>,</a:t>
                  </a:r>
                </a:p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8441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0" y="672"/>
                  <a:ext cx="5595" cy="1279"/>
                </a:xfrm>
                <a:prstGeom prst="rect">
                  <a:avLst/>
                </a:prstGeom>
                <a:blipFill>
                  <a:blip r:embed="rId10"/>
                  <a:stretch>
                    <a:fillRect t="-21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93" name="Rectangle 1049"/>
              <p:cNvSpPr>
                <a:spLocks noChangeArrowheads="1"/>
              </p:cNvSpPr>
              <p:nvPr/>
            </p:nvSpPr>
            <p:spPr bwMode="auto">
              <a:xfrm>
                <a:off x="457200" y="2667000"/>
                <a:ext cx="57912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不是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的接触点，</a:t>
                </a:r>
              </a:p>
            </p:txBody>
          </p:sp>
        </mc:Choice>
        <mc:Fallback xmlns="">
          <p:sp>
            <p:nvSpPr>
              <p:cNvPr id="32793" name="Rectangle 10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5791200" cy="523220"/>
              </a:xfrm>
              <a:prstGeom prst="rect">
                <a:avLst/>
              </a:prstGeom>
              <a:blipFill>
                <a:blip r:embed="rId11"/>
                <a:stretch>
                  <a:fillRect l="-2105" t="-16471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95" name="Rectangle 1051"/>
              <p:cNvSpPr>
                <a:spLocks noChangeArrowheads="1"/>
              </p:cNvSpPr>
              <p:nvPr/>
            </p:nvSpPr>
            <p:spPr bwMode="auto">
              <a:xfrm>
                <a:off x="457200" y="3276600"/>
                <a:ext cx="5486400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b="1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的接触点都在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内，</a:t>
                </a:r>
              </a:p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b="1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是闭集。</a:t>
                </a:r>
              </a:p>
            </p:txBody>
          </p:sp>
        </mc:Choice>
        <mc:Fallback xmlns="">
          <p:sp>
            <p:nvSpPr>
              <p:cNvPr id="32795" name="Rectangle 10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76600"/>
                <a:ext cx="5486400" cy="1169551"/>
              </a:xfrm>
              <a:prstGeom prst="rect">
                <a:avLst/>
              </a:prstGeom>
              <a:blipFill>
                <a:blip r:embed="rId12"/>
                <a:stretch>
                  <a:fillRect l="-2222" t="-7330" r="-778" b="-120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 autoUpdateAnimBg="0"/>
      <p:bldP spid="327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FF9900"/>
                </a:solidFill>
              </a:rPr>
              <a:t>注：闭集为对</a:t>
            </a:r>
            <a:r>
              <a:rPr lang="zh-CN" altLang="en-US" sz="2800" b="1" smtClean="0">
                <a:solidFill>
                  <a:schemeClr val="accent1"/>
                </a:solidFill>
              </a:rPr>
              <a:t>极限</a:t>
            </a:r>
            <a:r>
              <a:rPr lang="zh-CN" altLang="en-US" sz="2800" b="1" smtClean="0">
                <a:solidFill>
                  <a:srgbClr val="FF9900"/>
                </a:solidFill>
              </a:rPr>
              <a:t>运算</a:t>
            </a:r>
            <a:r>
              <a:rPr lang="zh-CN" altLang="en-US" sz="2800" b="1" smtClean="0">
                <a:solidFill>
                  <a:schemeClr val="accent1"/>
                </a:solidFill>
              </a:rPr>
              <a:t>封闭</a:t>
            </a:r>
            <a:r>
              <a:rPr lang="zh-CN" altLang="en-US" sz="2800" b="1" smtClean="0">
                <a:solidFill>
                  <a:srgbClr val="FF9900"/>
                </a:solidFill>
              </a:rPr>
              <a:t>的点集</a:t>
            </a:r>
            <a:endParaRPr lang="zh-CN" altLang="en-US" sz="2800" b="1" smtClean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33400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FF9900"/>
                </a:solidFill>
              </a:rPr>
              <a:t>即：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为闭集</a:t>
            </a:r>
            <a:r>
              <a:rPr lang="zh-CN" altLang="en-US" sz="2400" b="1" smtClean="0">
                <a:solidFill>
                  <a:schemeClr val="hlink"/>
                </a:solidFill>
              </a:rPr>
              <a:t>当且仅当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中的任意收敛点列收敛于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中的点</a:t>
            </a:r>
            <a:endParaRPr lang="zh-CN" altLang="en-US" sz="1800" b="1" smtClean="0">
              <a:solidFill>
                <a:srgbClr val="FF9900"/>
              </a:solidFill>
            </a:endParaRPr>
          </a:p>
        </p:txBody>
      </p:sp>
      <p:grpSp>
        <p:nvGrpSpPr>
          <p:cNvPr id="22538" name="Group 1034"/>
          <p:cNvGrpSpPr>
            <a:grpSpLocks/>
          </p:cNvGrpSpPr>
          <p:nvPr/>
        </p:nvGrpSpPr>
        <p:grpSpPr bwMode="auto">
          <a:xfrm>
            <a:off x="152400" y="3962401"/>
            <a:ext cx="9040813" cy="1938338"/>
            <a:chOff x="96" y="2496"/>
            <a:chExt cx="5695" cy="1221"/>
          </a:xfrm>
        </p:grpSpPr>
        <p:sp>
          <p:nvSpPr>
            <p:cNvPr id="22532" name="Rectangle 1028"/>
            <p:cNvSpPr>
              <a:spLocks noChangeArrowheads="1"/>
            </p:cNvSpPr>
            <p:nvPr/>
          </p:nvSpPr>
          <p:spPr bwMode="auto">
            <a:xfrm>
              <a:off x="96" y="2496"/>
              <a:ext cx="5188" cy="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利用：</a:t>
              </a:r>
            </a:p>
            <a:p>
              <a:pPr eaLnBrk="1" hangingPunct="1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</a:t>
              </a:r>
              <a:r>
                <a:rPr lang="zh-CN" altLang="en-US" b="1" dirty="0"/>
                <a:t>为</a:t>
              </a:r>
              <a:r>
                <a:rPr lang="en-US" altLang="zh-CN" b="1" dirty="0"/>
                <a:t>E</a:t>
              </a:r>
              <a:r>
                <a:rPr lang="zh-CN" altLang="en-US" b="1" dirty="0"/>
                <a:t>的</a:t>
              </a:r>
              <a:r>
                <a:rPr lang="zh-CN" altLang="en-US" b="1" dirty="0">
                  <a:solidFill>
                    <a:schemeClr val="tx2"/>
                  </a:solidFill>
                </a:rPr>
                <a:t>接触点</a:t>
              </a:r>
              <a:r>
                <a:rPr lang="zh-CN" altLang="en-US" b="1" dirty="0"/>
                <a:t>的充要条件为存在</a:t>
              </a:r>
              <a:r>
                <a:rPr lang="en-US" altLang="zh-CN" b="1" dirty="0"/>
                <a:t>E</a:t>
              </a:r>
              <a:r>
                <a:rPr lang="zh-CN" altLang="en-US" b="1" dirty="0"/>
                <a:t>中点列</a:t>
              </a:r>
              <a:r>
                <a:rPr lang="en-US" altLang="zh-CN" b="1" dirty="0"/>
                <a:t>{</a:t>
              </a:r>
              <a:r>
                <a:rPr lang="en-US" altLang="zh-CN" b="1" dirty="0" err="1"/>
                <a:t>p</a:t>
              </a:r>
              <a:r>
                <a:rPr lang="en-US" altLang="zh-CN" b="1" baseline="-25000" dirty="0" err="1"/>
                <a:t>n</a:t>
              </a:r>
              <a:r>
                <a:rPr lang="en-US" altLang="zh-CN" b="1" dirty="0"/>
                <a:t>}, </a:t>
              </a:r>
              <a:r>
                <a:rPr lang="zh-CN" altLang="en-US" b="1" dirty="0"/>
                <a:t>使得</a:t>
              </a:r>
            </a:p>
            <a:p>
              <a:pPr eaLnBrk="1" hangingPunct="1">
                <a:defRPr/>
              </a:pPr>
              <a:r>
                <a:rPr lang="zh-CN" altLang="en-US" b="1" dirty="0"/>
                <a:t>或</a:t>
              </a:r>
            </a:p>
            <a:p>
              <a:pPr eaLnBrk="1" hangingPunct="1">
                <a:defRPr/>
              </a:pPr>
              <a:r>
                <a:rPr lang="en-US" altLang="zh-CN" sz="2000" b="1" dirty="0">
                  <a:latin typeface="宋体" panose="02010600030101010101" pitchFamily="2" charset="-122"/>
                </a:rPr>
                <a:t>p</a:t>
              </a:r>
              <a:r>
                <a:rPr lang="en-US" altLang="zh-CN" sz="2000" b="1" baseline="-25000" dirty="0">
                  <a:latin typeface="宋体" panose="02010600030101010101" pitchFamily="2" charset="-122"/>
                </a:rPr>
                <a:t>0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是</a:t>
              </a:r>
              <a:r>
                <a:rPr lang="en-US" altLang="zh-CN" sz="2000" b="1" dirty="0"/>
                <a:t>E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聚点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</a:t>
              </a:r>
              <a:r>
                <a:rPr lang="zh-CN" altLang="en-US" sz="2000" b="1" dirty="0"/>
                <a:t>充要条件为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存在</a:t>
              </a:r>
              <a:r>
                <a:rPr lang="en-US" altLang="zh-CN" sz="2000" b="1" dirty="0"/>
                <a:t>E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中的</a:t>
              </a:r>
              <a:r>
                <a:rPr lang="zh-CN" altLang="en-US" sz="20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互异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的点所成的点列</a:t>
              </a:r>
              <a:r>
                <a:rPr lang="en-US" altLang="zh-CN" sz="2000" b="1" dirty="0"/>
                <a:t>{</a:t>
              </a:r>
              <a:r>
                <a:rPr lang="en-US" altLang="zh-CN" sz="2000" b="1" dirty="0" err="1"/>
                <a:t>p</a:t>
              </a:r>
              <a:r>
                <a:rPr lang="en-US" altLang="zh-CN" sz="2000" b="1" baseline="-25000" dirty="0" err="1"/>
                <a:t>n</a:t>
              </a:r>
              <a:r>
                <a:rPr lang="en-US" altLang="zh-CN" sz="2000" b="1" dirty="0"/>
                <a:t>}, </a:t>
              </a:r>
              <a:r>
                <a:rPr lang="zh-CN" altLang="en-US" sz="2000" b="1" dirty="0"/>
                <a:t>使得</a:t>
              </a:r>
            </a:p>
          </p:txBody>
        </p:sp>
        <p:graphicFrame>
          <p:nvGraphicFramePr>
            <p:cNvPr id="19466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785053"/>
                </p:ext>
              </p:extLst>
            </p:nvPr>
          </p:nvGraphicFramePr>
          <p:xfrm>
            <a:off x="4887" y="3374"/>
            <a:ext cx="9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0" name="公式" r:id="rId3" imgW="736600" imgH="279400" progId="Equation.3">
                    <p:embed/>
                  </p:oleObj>
                </mc:Choice>
                <mc:Fallback>
                  <p:oleObj name="公式" r:id="rId3" imgW="736600" imgH="2794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3374"/>
                          <a:ext cx="904" cy="34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593766"/>
                </p:ext>
              </p:extLst>
            </p:nvPr>
          </p:nvGraphicFramePr>
          <p:xfrm>
            <a:off x="4712" y="2916"/>
            <a:ext cx="9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" name="公式" r:id="rId5" imgW="736600" imgH="279400" progId="Equation.3">
                    <p:embed/>
                  </p:oleObj>
                </mc:Choice>
                <mc:Fallback>
                  <p:oleObj name="公式" r:id="rId5" imgW="736600" imgH="2794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916"/>
                          <a:ext cx="904" cy="34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9" name="Group 1035"/>
          <p:cNvGrpSpPr>
            <a:grpSpLocks/>
          </p:cNvGrpSpPr>
          <p:nvPr/>
        </p:nvGrpSpPr>
        <p:grpSpPr bwMode="auto">
          <a:xfrm>
            <a:off x="152400" y="2971800"/>
            <a:ext cx="6288088" cy="946150"/>
            <a:chOff x="96" y="1872"/>
            <a:chExt cx="3961" cy="596"/>
          </a:xfrm>
        </p:grpSpPr>
        <p:sp>
          <p:nvSpPr>
            <p:cNvPr id="19462" name="Rectangle 1030"/>
            <p:cNvSpPr>
              <a:spLocks noChangeArrowheads="1"/>
            </p:cNvSpPr>
            <p:nvPr/>
          </p:nvSpPr>
          <p:spPr bwMode="auto">
            <a:xfrm>
              <a:off x="96" y="1872"/>
              <a:ext cx="39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accent1"/>
                  </a:solidFill>
                </a:rPr>
                <a:t>若             （或            ）</a:t>
              </a:r>
              <a:r>
                <a:rPr lang="en-US" altLang="zh-CN" sz="2800" b="1">
                  <a:solidFill>
                    <a:schemeClr val="accent1"/>
                  </a:solidFill>
                </a:rPr>
                <a:t>,</a:t>
              </a:r>
              <a:r>
                <a:rPr lang="zh-CN" altLang="en-US" sz="2800" b="1">
                  <a:solidFill>
                    <a:schemeClr val="accent1"/>
                  </a:solidFill>
                </a:rPr>
                <a:t>则称</a:t>
              </a:r>
              <a:r>
                <a:rPr lang="en-US" altLang="zh-CN" sz="2800" b="1">
                  <a:solidFill>
                    <a:schemeClr val="accent1"/>
                  </a:solidFill>
                </a:rPr>
                <a:t>E</a:t>
              </a:r>
              <a:r>
                <a:rPr lang="zh-CN" altLang="en-US" sz="2800" b="1">
                  <a:solidFill>
                    <a:schemeClr val="accent1"/>
                  </a:solidFill>
                </a:rPr>
                <a:t>为闭集。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accent1"/>
                  </a:solidFill>
                </a:rPr>
                <a:t> （与</a:t>
              </a:r>
              <a:r>
                <a:rPr lang="en-US" altLang="zh-CN" sz="2800" b="1">
                  <a:solidFill>
                    <a:schemeClr val="accent1"/>
                  </a:solidFill>
                </a:rPr>
                <a:t>E</a:t>
              </a:r>
              <a:r>
                <a:rPr lang="zh-CN" altLang="en-US" sz="2800" b="1">
                  <a:solidFill>
                    <a:schemeClr val="accent1"/>
                  </a:solidFill>
                </a:rPr>
                <a:t>接近的点不跑到</a:t>
              </a:r>
              <a:r>
                <a:rPr lang="en-US" altLang="zh-CN" sz="2800" b="1">
                  <a:solidFill>
                    <a:schemeClr val="accent1"/>
                  </a:solidFill>
                </a:rPr>
                <a:t>E</a:t>
              </a:r>
              <a:r>
                <a:rPr lang="zh-CN" altLang="en-US" sz="2800" b="1">
                  <a:solidFill>
                    <a:schemeClr val="accent1"/>
                  </a:solidFill>
                </a:rPr>
                <a:t>外）</a:t>
              </a:r>
            </a:p>
          </p:txBody>
        </p:sp>
        <p:graphicFrame>
          <p:nvGraphicFramePr>
            <p:cNvPr id="19463" name="Object 1032"/>
            <p:cNvGraphicFramePr>
              <a:graphicFrameLocks noChangeAspect="1"/>
            </p:cNvGraphicFramePr>
            <p:nvPr/>
          </p:nvGraphicFramePr>
          <p:xfrm>
            <a:off x="480" y="1872"/>
            <a:ext cx="5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2" name="公式" r:id="rId6" imgW="418918" imgH="203112" progId="Equation.3">
                    <p:embed/>
                  </p:oleObj>
                </mc:Choice>
                <mc:Fallback>
                  <p:oleObj name="公式" r:id="rId6" imgW="418918" imgH="203112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583" cy="283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033"/>
            <p:cNvGraphicFramePr>
              <a:graphicFrameLocks noChangeAspect="1"/>
            </p:cNvGraphicFramePr>
            <p:nvPr/>
          </p:nvGraphicFramePr>
          <p:xfrm>
            <a:off x="1584" y="1872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" name="公式" r:id="rId8" imgW="469696" imgH="190417" progId="Equation.3">
                    <p:embed/>
                  </p:oleObj>
                </mc:Choice>
                <mc:Fallback>
                  <p:oleObj name="公式" r:id="rId8" imgW="469696" imgH="190417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72"/>
                          <a:ext cx="672" cy="272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836712"/>
                <a:ext cx="8532440" cy="5093988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定理：（闭集的运算性质）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中的闭集，则其并集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也是闭集，从而有限多个闭集的并集也是闭集。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(ii)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中的一族闭集，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则其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交集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也是闭集。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zh-CN" altLang="en-US" sz="2800" dirty="0" smtClean="0"/>
                  <a:t>证明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: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(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zh-CN" sz="28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en-US" altLang="zh-CN" sz="2800" dirty="0">
                    <a:solidFill>
                      <a:srgbClr val="FF0000"/>
                    </a:solidFill>
                  </a:rPr>
                  <a:t>(ii)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故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acc>
                      <m:accPr>
                        <m:chr m:val="̅"/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，从而有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⋂"/>
                        <m:supHide m:val="on"/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是闭集。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836712"/>
                <a:ext cx="8532440" cy="5093988"/>
              </a:xfrm>
              <a:blipFill>
                <a:blip r:embed="rId2"/>
                <a:stretch>
                  <a:fillRect l="-1500" b="-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3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836712"/>
                <a:ext cx="8100392" cy="5093988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定理：（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Cantor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闭集套定理）</a:t>
                </a:r>
                <a:br>
                  <a:rPr lang="zh-CN" altLang="en-US" sz="2800" dirty="0" smtClean="0">
                    <a:solidFill>
                      <a:srgbClr val="FF0000"/>
                    </a:solidFill>
                  </a:rPr>
                </a:b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非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空有界闭集列，且满足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ar-AE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⊃⋯⊃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，则其交集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836712"/>
                <a:ext cx="8100392" cy="5093988"/>
              </a:xfrm>
              <a:blipFill>
                <a:blip r:embed="rId2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764704"/>
                <a:ext cx="8676456" cy="5093988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定理：（开集的运算性质）</a:t>
                </a:r>
                <a:br>
                  <a:rPr lang="zh-CN" altLang="en-US" sz="2800" dirty="0" smtClean="0">
                    <a:solidFill>
                      <a:srgbClr val="FF0000"/>
                    </a:solidFill>
                  </a:rPr>
                </a:b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ar-AE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ar-AE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ar-AE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中的开集，则其交集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ar-AE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ar-AE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ar-AE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也是开集，从而有限多个开集的交集也是开集。</a:t>
                </a:r>
                <a:br>
                  <a:rPr lang="zh-CN" altLang="en-US" sz="2800" dirty="0" smtClean="0">
                    <a:solidFill>
                      <a:srgbClr val="FF0000"/>
                    </a:solidFill>
                  </a:rPr>
                </a:b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(ii)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ar-AE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ar-AE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ar-AE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ar-AE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ar-AE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ar-A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中的一族开集，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则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其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并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ar-AE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ar-AE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ar-AE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也是开集。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764704"/>
                <a:ext cx="8676456" cy="5093988"/>
              </a:xfrm>
              <a:blipFill>
                <a:blip r:embed="rId2"/>
                <a:stretch>
                  <a:fillRect l="-1476" r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3737</TotalTime>
  <Words>2728</Words>
  <Application>Microsoft Office PowerPoint</Application>
  <PresentationFormat>全屏显示(4:3)</PresentationFormat>
  <Paragraphs>126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华文新魏</vt:lpstr>
      <vt:lpstr>华文中宋</vt:lpstr>
      <vt:lpstr>宋体</vt:lpstr>
      <vt:lpstr>Arial</vt:lpstr>
      <vt:lpstr>Cambria Math</vt:lpstr>
      <vt:lpstr>Times New Roman</vt:lpstr>
      <vt:lpstr>Wingdings</vt:lpstr>
      <vt:lpstr>Soaring</vt:lpstr>
      <vt:lpstr>公式</vt:lpstr>
      <vt:lpstr>Equation</vt:lpstr>
      <vt:lpstr>Document</vt:lpstr>
      <vt:lpstr>文档</vt:lpstr>
      <vt:lpstr>PowerPoint 演示文稿</vt:lpstr>
      <vt:lpstr>1.  开集、闭集 </vt:lpstr>
      <vt:lpstr>1.  开集、闭集 </vt:lpstr>
      <vt:lpstr>例：开区间(a,b)为开集</vt:lpstr>
      <vt:lpstr>例：闭区间[a,b]为闭集</vt:lpstr>
      <vt:lpstr>注：闭集为对极限运算封闭的点集</vt:lpstr>
      <vt:lpstr>定理：（闭集的运算性质） (i)若F_1,F_2 是R^n中的闭集，则其并集F_1∪F_2也是闭集，从而有限多个闭集的并集也是闭集。 (ii)若{F_α:α∈I}是R^n中的一族闭集，则其交集F=⋂_(α∈I)▒F_α 也是闭集。 证明: (i) (F_1∪F_2 ) ̅=(F_1∪F_2 )∪(F_1∪F_2 )^′ =(F_1∪F_2 )∪ (〖F′〗_1∪〖F′〗_2 ) =(F_1∪〖F′〗_1 )∪ (F_2∪〖F′〗_2 ) =(F_1 ) ̅∪(F_2 ) ̅=F_1∪F_2 (ii)∀α∈I,F⊂F_α,故∀α∈I,F ̅⊂(F_α ) ̅=F_α，从而有, F ̅⊂⋂_(α∈I)▒F_α =F,因此F=F ̅,F是闭集。</vt:lpstr>
      <vt:lpstr>定理：（Cantor闭集套定理） 若{F_k }是R^n中的非空有界闭集列，且满足 F_1⊃F_2⊃⋯⊃F_k⊃⋯，则其交集 ⋂_(k=1)^∞▒F_k ≠∅</vt:lpstr>
      <vt:lpstr>定理：（开集的运算性质） (i)若G_1,G_2 是R^n中的开集，则其交集G_1∩G_2也是开集，从而有限多个开集的交集也是开集。 (ii)若{G_α:α∈I}是R^n中的一族开集，则其并集G=⋃_(α∈I)▒G_α 也是开集。</vt:lpstr>
      <vt:lpstr>2 .隔离性定理及点集间的距离</vt:lpstr>
      <vt:lpstr>点集间的距离</vt:lpstr>
      <vt:lpstr> 思  考   </vt:lpstr>
      <vt:lpstr>定理（距离可达性定理1）：设A为非空闭集 ， x∈Rn ，则必有y∈A,使得d(x,y)=d(x,A)</vt:lpstr>
      <vt:lpstr>定理（距离可达性定理2） ：设A,B为非空闭集，且A有界，则必有x∈A, y∈B,使得d(x,y)=d(A,B)</vt:lpstr>
      <vt:lpstr>PowerPoint 演示文稿</vt:lpstr>
      <vt:lpstr>定义：（连续函数） 设f(x)是定义在E⊂R^n上的实值函数， x_0∈E。若对任意的ε&gt;0，存在δ&gt;0， 使得当x∈E∩B(x_0,δ)时，有 |f(x)-f(x_0)|&lt;ε, 则称f(x)在x=x_0处连续，x_0称为f(x)的一个连续点。若E中任意点皆为f(x)的连续点，则称f(x)在E上连续。 记E的连续函数全体为C(E) 。 注： f(x)在E的孤立点处连续。 定义：（一致连续） 若对任意的ε&gt;0，存在δ&gt;0， 使得当x^′,x^′′∈E且|x^′-x^′′ |&lt;δ时，有|f(x′)-f(x′′)|&lt;ε， 则称f(x)在E上一致连续。</vt:lpstr>
      <vt:lpstr>PowerPoint 演示文稿</vt:lpstr>
      <vt:lpstr>PowerPoint 演示文稿</vt:lpstr>
      <vt:lpstr>定理：（连续延拓定理） 设F是R^n中的闭集， f(x)是定义在F上的连续函数，且|f(x)|≤M(x∈F), 存在R^n上的连续函数g(x)满足 |g(x)|≤M,  g(x)=f(x), x∈F</vt:lpstr>
      <vt:lpstr>定义：（开覆盖） 设E⊂R^n，Γ是R^n中的一个开集族。若对任意x∈E, 存在G∈Γ， 使得x∈G，则称Γ是E的一个开覆盖。 设Γ是E的一个开覆盖，若Γ′⊂Γ仍是E的一个开覆盖，则称Γ′为Γ（关于E）的一个子覆盖。   定理： Heine-Borel有限子覆盖定理 R^n中有界闭集的任意开覆盖必有一个有限子覆盖。  注：定理中的有界和闭集两个条件缺一不可。</vt:lpstr>
      <vt:lpstr>R中有关紧性的两个结论</vt:lpstr>
      <vt:lpstr>PowerPoint 演示文稿</vt:lpstr>
      <vt:lpstr>   但在一般的度量空间中，紧集必为             有界闭集，而有界闭集不一定为紧集</vt:lpstr>
      <vt:lpstr>𝜎-代数</vt:lpstr>
      <vt:lpstr>Borel 集</vt:lpstr>
      <vt:lpstr>定义：（稠密集） 设E⊂R^n，若¯E=R^n，则称E为R^n中的稠密集。 若¯E^∘=∅，则称E为R^n中的无处稠密集（疏朗集）。 可数个无处稠密集的并集称为贫集或第一纲集。不是第一纲集称为第二纲集。  如有限点集或收敛可数点集都是疏朗集，有理点集Q^n是稠密点集。   定义：设E⊂R^n，若E=E′,则称E为完备集或完全集。  完备集是没有孤立点的闭集。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开集与闭集</dc:title>
  <dc:creator>hnc</dc:creator>
  <cp:lastModifiedBy>guo</cp:lastModifiedBy>
  <cp:revision>271</cp:revision>
  <dcterms:created xsi:type="dcterms:W3CDTF">2003-11-11T06:53:51Z</dcterms:created>
  <dcterms:modified xsi:type="dcterms:W3CDTF">2022-04-05T14:52:48Z</dcterms:modified>
</cp:coreProperties>
</file>