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2"/>
  </p:notesMasterIdLst>
  <p:sldIdLst>
    <p:sldId id="327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263" r:id="rId20"/>
    <p:sldId id="294" r:id="rId21"/>
    <p:sldId id="266" r:id="rId22"/>
    <p:sldId id="267" r:id="rId23"/>
    <p:sldId id="268" r:id="rId24"/>
    <p:sldId id="269" r:id="rId25"/>
    <p:sldId id="270" r:id="rId26"/>
    <p:sldId id="296" r:id="rId27"/>
    <p:sldId id="271" r:id="rId28"/>
    <p:sldId id="272" r:id="rId29"/>
    <p:sldId id="297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64" r:id="rId49"/>
    <p:sldId id="262" r:id="rId50"/>
    <p:sldId id="259" r:id="rId51"/>
    <p:sldId id="298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65" d="100"/>
          <a:sy n="65" d="100"/>
        </p:scale>
        <p:origin x="83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1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D73E467-648D-402A-B6A1-06B5C19F369E}" type="datetimeFigureOut">
              <a:rPr lang="zh-CN" altLang="en-US"/>
              <a:pPr>
                <a:defRPr/>
              </a:pPr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70DC7E-D3BC-45C1-97A4-49FBE022928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9A06F2-37DB-4FAF-92F1-C0A7F8C59545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35F1F-372E-4B96-8E64-482B387DD8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54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B8DE7-FE75-498A-90FC-82368C207D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66523-C0A3-4A7A-B48D-F9D57EF939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0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04AAA-08B7-42CC-85A5-BB396BC890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04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E6B93-60D1-4739-A728-84B4053F8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05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8A147-79E5-47C2-A43D-4DD2AADB68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0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FA01B-7E05-4980-B652-9CD1E6734C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46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B1DC2-4801-491A-8093-6F2C821B66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73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E5888-81CF-4E9A-8EB5-BABD2E049F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43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E0FD4-F2AC-4EC4-851C-6231981980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C82F-C84E-4179-94BF-3ADC5CB92C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20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02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45886D5-3D92-4AE5-AB06-60BA4F52D1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20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1.bin"/><Relationship Id="rId3" Type="http://schemas.openxmlformats.org/officeDocument/2006/relationships/image" Target="../media/image36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6.wmf"/><Relationship Id="rId5" Type="http://schemas.openxmlformats.org/officeDocument/2006/relationships/image" Target="../media/image45.png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34.wmf"/><Relationship Id="rId9" Type="http://schemas.openxmlformats.org/officeDocument/2006/relationships/image" Target="../media/image35.wmf"/><Relationship Id="rId1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0.wmf"/><Relationship Id="rId1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3" Type="http://schemas.openxmlformats.org/officeDocument/2006/relationships/image" Target="../media/image58.png"/><Relationship Id="rId7" Type="http://schemas.openxmlformats.org/officeDocument/2006/relationships/image" Target="../media/image48.wmf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47.wmf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11" Type="http://schemas.openxmlformats.org/officeDocument/2006/relationships/image" Target="../media/image67.png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8.png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8.emf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65.emf"/><Relationship Id="rId9" Type="http://schemas.openxmlformats.org/officeDocument/2006/relationships/image" Target="../media/image6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7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1.emf"/><Relationship Id="rId4" Type="http://schemas.openxmlformats.org/officeDocument/2006/relationships/oleObject" Target="../embeddings/oleObject7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7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6.emf"/><Relationship Id="rId4" Type="http://schemas.openxmlformats.org/officeDocument/2006/relationships/oleObject" Target="../embeddings/oleObject7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87.png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0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133.png"/><Relationship Id="rId7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8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8.png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812" y="170080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zh-CN" altLang="en-US" sz="4800" dirty="0" smtClean="0">
                <a:solidFill>
                  <a:srgbClr val="FF9900"/>
                </a:solidFill>
              </a:rPr>
              <a:t>第六讲   外测度</a:t>
            </a:r>
            <a:endParaRPr lang="zh-CN" altLang="en-US" sz="48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228600"/>
                <a:ext cx="8991600" cy="685800"/>
              </a:xfrm>
            </p:spPr>
            <p:txBody>
              <a:bodyPr/>
              <a:lstStyle/>
              <a:p>
                <a:pPr algn="l">
                  <a:defRPr/>
                </a:pPr>
                <a:r>
                  <a:rPr lang="zh-CN" altLang="en-US" sz="2000" dirty="0">
                    <a:latin typeface="宋体" pitchFamily="2" charset="-122"/>
                  </a:rPr>
                  <a:t>例 </a:t>
                </a:r>
                <a:r>
                  <a:rPr lang="zh-CN" altLang="en-US" sz="2400" dirty="0">
                    <a:latin typeface="宋体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宋体" pitchFamily="2" charset="-122"/>
                  </a:rPr>
                  <a:t>是</a:t>
                </a:r>
                <a:r>
                  <a:rPr lang="en-US" altLang="zh-CN" sz="2400" dirty="0">
                    <a:latin typeface="宋体" pitchFamily="2" charset="-122"/>
                  </a:rPr>
                  <a:t>[0,1]</a:t>
                </a:r>
                <a:r>
                  <a:rPr lang="zh-CN" altLang="en-US" sz="2400" dirty="0">
                    <a:latin typeface="宋体" pitchFamily="2" charset="-122"/>
                  </a:rPr>
                  <a:t>中的全体有理数，试证明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宋体" pitchFamily="2" charset="-122"/>
                  </a:rPr>
                  <a:t>的外测度为</a:t>
                </a:r>
                <a:r>
                  <a:rPr lang="en-US" altLang="zh-CN" sz="2400" dirty="0">
                    <a:latin typeface="宋体" pitchFamily="2" charset="-122"/>
                  </a:rPr>
                  <a:t>0</a:t>
                </a: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28600"/>
                <a:ext cx="8991600" cy="685800"/>
              </a:xfrm>
              <a:blipFill>
                <a:blip r:embed="rId3"/>
                <a:stretch>
                  <a:fillRect l="-814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7772400" cy="457200"/>
              </a:xfrm>
            </p:spPr>
            <p:txBody>
              <a:bodyPr/>
              <a:lstStyle/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/>
                  <a:t>证明：由于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/>
                  <a:t>为可数集，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zh-CN" sz="2800" dirty="0" smtClean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7772400" cy="457200"/>
              </a:xfrm>
              <a:blipFill>
                <a:blip r:embed="rId4"/>
                <a:stretch>
                  <a:fillRect l="-1961" t="-33333" b="-5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565" name="Object 2"/>
          <p:cNvGraphicFramePr>
            <a:graphicFrameLocks noChangeAspect="1"/>
          </p:cNvGraphicFramePr>
          <p:nvPr/>
        </p:nvGraphicFramePr>
        <p:xfrm>
          <a:off x="304800" y="3581400"/>
          <a:ext cx="5105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5" imgW="1803240" imgH="368280" progId="Equation.DSMT4">
                  <p:embed/>
                </p:oleObj>
              </mc:Choice>
              <mc:Fallback>
                <p:oleObj name="Equation" r:id="rId5" imgW="1803240" imgH="368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5105400" cy="1008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04800" y="5867400"/>
            <a:ext cx="4935538" cy="577850"/>
            <a:chOff x="192" y="3696"/>
            <a:chExt cx="3109" cy="364"/>
          </a:xfrm>
        </p:grpSpPr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2363" y="3696"/>
            <a:ext cx="93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0" name="Equation" r:id="rId7" imgW="545760" imgH="203040" progId="Equation.3">
                    <p:embed/>
                  </p:oleObj>
                </mc:Choice>
                <mc:Fallback>
                  <p:oleObj name="Equation" r:id="rId7" imgW="54576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3696"/>
                          <a:ext cx="938" cy="364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Rectangle 23"/>
            <p:cNvSpPr>
              <a:spLocks noChangeArrowheads="1"/>
            </p:cNvSpPr>
            <p:nvPr/>
          </p:nvSpPr>
          <p:spPr bwMode="auto">
            <a:xfrm>
              <a:off x="192" y="3696"/>
              <a:ext cx="216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宋体" panose="02010600030101010101" pitchFamily="2" charset="-122"/>
                </a:rPr>
                <a:t>再由</a:t>
              </a:r>
              <a:r>
                <a:rPr lang="en-US" altLang="zh-CN" sz="3200">
                  <a:latin typeface="宋体" panose="02010600030101010101" pitchFamily="2" charset="-122"/>
                </a:rPr>
                <a:t>ε</a:t>
              </a:r>
              <a:r>
                <a:rPr lang="zh-CN" altLang="en-US" sz="3200">
                  <a:latin typeface="宋体" panose="02010600030101010101" pitchFamily="2" charset="-122"/>
                </a:rPr>
                <a:t>的任意性知</a:t>
              </a:r>
            </a:p>
          </p:txBody>
        </p:sp>
      </p:grpSp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304800" y="1828800"/>
          <a:ext cx="66024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9" imgW="2286000" imgH="228600" progId="Equation.3">
                  <p:embed/>
                </p:oleObj>
              </mc:Choice>
              <mc:Fallback>
                <p:oleObj name="Equation" r:id="rId9" imgW="2286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6602413" cy="657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4"/>
          <p:cNvGraphicFramePr>
            <a:graphicFrameLocks noChangeAspect="1"/>
          </p:cNvGraphicFramePr>
          <p:nvPr/>
        </p:nvGraphicFramePr>
        <p:xfrm>
          <a:off x="381000" y="2667000"/>
          <a:ext cx="8763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Equation" r:id="rId11" imgW="3035160" imgH="253800" progId="Equation.3">
                  <p:embed/>
                </p:oleObj>
              </mc:Choice>
              <mc:Fallback>
                <p:oleObj name="Equation" r:id="rId11" imgW="30351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8763000" cy="7413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5"/>
          <p:cNvGraphicFramePr>
            <a:graphicFrameLocks noChangeAspect="1"/>
          </p:cNvGraphicFramePr>
          <p:nvPr/>
        </p:nvGraphicFramePr>
        <p:xfrm>
          <a:off x="304800" y="5029200"/>
          <a:ext cx="2286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Equation" r:id="rId13" imgW="838080" imgH="215640" progId="Equation.3">
                  <p:embed/>
                </p:oleObj>
              </mc:Choice>
              <mc:Fallback>
                <p:oleObj name="Equation" r:id="rId13" imgW="8380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286000" cy="6143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657600" y="4419600"/>
            <a:ext cx="4800600" cy="990600"/>
            <a:chOff x="2304" y="2784"/>
            <a:chExt cx="3024" cy="624"/>
          </a:xfrm>
        </p:grpSpPr>
        <p:grpSp>
          <p:nvGrpSpPr>
            <p:cNvPr id="9228" name="Group 31"/>
            <p:cNvGrpSpPr>
              <a:grpSpLocks/>
            </p:cNvGrpSpPr>
            <p:nvPr/>
          </p:nvGrpSpPr>
          <p:grpSpPr bwMode="auto">
            <a:xfrm>
              <a:off x="2304" y="2784"/>
              <a:ext cx="3024" cy="624"/>
              <a:chOff x="2640" y="2400"/>
              <a:chExt cx="2880" cy="602"/>
            </a:xfrm>
          </p:grpSpPr>
          <p:sp>
            <p:nvSpPr>
              <p:cNvPr id="9230" name="Line 28"/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1" name="Text Box 29"/>
              <p:cNvSpPr txBox="1">
                <a:spLocks noChangeArrowheads="1"/>
              </p:cNvSpPr>
              <p:nvPr/>
            </p:nvSpPr>
            <p:spPr bwMode="auto">
              <a:xfrm>
                <a:off x="3312" y="2400"/>
                <a:ext cx="1427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(                      )</a:t>
                </a:r>
              </a:p>
            </p:txBody>
          </p:sp>
          <p:graphicFrame>
            <p:nvGraphicFramePr>
              <p:cNvPr id="9222" name="Object 6"/>
              <p:cNvGraphicFramePr>
                <a:graphicFrameLocks noChangeAspect="1"/>
              </p:cNvGraphicFramePr>
              <p:nvPr/>
            </p:nvGraphicFramePr>
            <p:xfrm>
              <a:off x="2920" y="2592"/>
              <a:ext cx="2372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4" name="Equation" r:id="rId15" imgW="1485720" imgH="253800" progId="Equation.DSMT4">
                      <p:embed/>
                    </p:oleObj>
                  </mc:Choice>
                  <mc:Fallback>
                    <p:oleObj name="Equation" r:id="rId15" imgW="1485720" imgH="2538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0" y="2592"/>
                            <a:ext cx="2372" cy="4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9" name="Line 35"/>
            <p:cNvSpPr>
              <a:spLocks noChangeShapeType="1"/>
            </p:cNvSpPr>
            <p:nvPr/>
          </p:nvSpPr>
          <p:spPr bwMode="auto">
            <a:xfrm>
              <a:off x="3744" y="29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0" y="121920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3" imgW="4635360" imgH="291960" progId="Equation.DSMT4">
                  <p:embed/>
                </p:oleObj>
              </mc:Choice>
              <mc:Fallback>
                <p:oleObj name="Equation" r:id="rId3" imgW="4635360" imgH="291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9144000" cy="76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228600" y="5257800"/>
          <a:ext cx="8915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5" imgW="2844720" imgH="253800" progId="Equation.DSMT4">
                  <p:embed/>
                </p:oleObj>
              </mc:Choice>
              <mc:Fallback>
                <p:oleObj name="Equation" r:id="rId5" imgW="28447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257800"/>
                        <a:ext cx="8915400" cy="803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9"/>
          <p:cNvGrpSpPr>
            <a:grpSpLocks/>
          </p:cNvGrpSpPr>
          <p:nvPr/>
        </p:nvGrpSpPr>
        <p:grpSpPr bwMode="auto">
          <a:xfrm>
            <a:off x="762000" y="3429000"/>
            <a:ext cx="7467600" cy="1660525"/>
            <a:chOff x="480" y="2160"/>
            <a:chExt cx="4704" cy="1046"/>
          </a:xfrm>
        </p:grpSpPr>
        <p:sp>
          <p:nvSpPr>
            <p:cNvPr id="24583" name="Rectangle 1031"/>
            <p:cNvSpPr>
              <a:spLocks noChangeArrowheads="1"/>
            </p:cNvSpPr>
            <p:nvPr/>
          </p:nvSpPr>
          <p:spPr bwMode="auto">
            <a:xfrm>
              <a:off x="480" y="2688"/>
              <a:ext cx="298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/>
              </a:r>
              <a:br>
                <a:rPr lang="en-US" altLang="zh-CN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altLang="zh-CN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        2.</a:t>
              </a:r>
              <a:r>
                <a:rPr lang="zh-CN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平面上的</a:t>
              </a:r>
              <a:r>
                <a:rPr lang="en-US" altLang="zh-CN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x</a:t>
              </a:r>
              <a:r>
                <a:rPr lang="zh-CN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轴的外测度为</a:t>
              </a:r>
              <a:r>
                <a:rPr lang="en-US" altLang="zh-CN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0252" name="Line 1037"/>
            <p:cNvSpPr>
              <a:spLocks noChangeShapeType="1"/>
            </p:cNvSpPr>
            <p:nvPr/>
          </p:nvSpPr>
          <p:spPr bwMode="auto">
            <a:xfrm>
              <a:off x="2784" y="220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3" name="Rectangle 1038"/>
            <p:cNvSpPr>
              <a:spLocks noChangeArrowheads="1"/>
            </p:cNvSpPr>
            <p:nvPr/>
          </p:nvSpPr>
          <p:spPr bwMode="auto">
            <a:xfrm>
              <a:off x="3696" y="2160"/>
              <a:ext cx="100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381000" y="533400"/>
            <a:ext cx="7700963" cy="3733800"/>
            <a:chOff x="240" y="336"/>
            <a:chExt cx="4851" cy="2352"/>
          </a:xfrm>
        </p:grpSpPr>
        <p:grpSp>
          <p:nvGrpSpPr>
            <p:cNvPr id="10246" name="Group 1040"/>
            <p:cNvGrpSpPr>
              <a:grpSpLocks/>
            </p:cNvGrpSpPr>
            <p:nvPr/>
          </p:nvGrpSpPr>
          <p:grpSpPr bwMode="auto">
            <a:xfrm>
              <a:off x="288" y="1488"/>
              <a:ext cx="2112" cy="1200"/>
              <a:chOff x="288" y="1488"/>
              <a:chExt cx="2112" cy="1200"/>
            </a:xfrm>
          </p:grpSpPr>
          <p:sp>
            <p:nvSpPr>
              <p:cNvPr id="10248" name="Line 1033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49" name="Line 1034"/>
              <p:cNvSpPr>
                <a:spLocks noChangeShapeType="1"/>
              </p:cNvSpPr>
              <p:nvPr/>
            </p:nvSpPr>
            <p:spPr bwMode="auto">
              <a:xfrm flipV="1">
                <a:off x="768" y="148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50" name="Rectangle 1036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3" name="Rectangle 1041"/>
                <p:cNvSpPr>
                  <a:spLocks noChangeArrowheads="1"/>
                </p:cNvSpPr>
                <p:nvPr/>
              </p:nvSpPr>
              <p:spPr bwMode="auto">
                <a:xfrm>
                  <a:off x="240" y="336"/>
                  <a:ext cx="485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思考： １</a:t>
                  </a:r>
                  <a:r>
                    <a:rPr lang="en-US" altLang="zh-CN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. </a:t>
                  </a:r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itchFamily="2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itchFamily="2" charset="-122"/>
                    </a:rPr>
                    <a:t>是平面上的有理点全体，</a:t>
                  </a:r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itchFamily="2" charset="-122"/>
                    </a:rPr>
                    <a:t>的外测度为</a:t>
                  </a:r>
                  <a:r>
                    <a:rPr lang="en-US" altLang="zh-CN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itchFamily="2" charset="-122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24593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" y="336"/>
                  <a:ext cx="4851" cy="288"/>
                </a:xfrm>
                <a:prstGeom prst="rect">
                  <a:avLst/>
                </a:prstGeom>
                <a:blipFill>
                  <a:blip r:embed="rId7"/>
                  <a:stretch>
                    <a:fillRect l="-1346" t="-16000" r="-1504" b="-3866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marL="838200" indent="-838200" algn="l">
              <a:defRPr/>
            </a:pPr>
            <a:r>
              <a:rPr lang="zh-CN" altLang="en-US" sz="2400"/>
              <a:t>思考：</a:t>
            </a:r>
            <a:r>
              <a:rPr lang="en-US" altLang="zh-CN" sz="2400"/>
              <a:t>3.</a:t>
            </a:r>
            <a:r>
              <a:rPr lang="zh-CN" altLang="en-US" sz="2400"/>
              <a:t>我们知道有理数与无理数在</a:t>
            </a:r>
            <a:r>
              <a:rPr lang="en-US" altLang="zh-CN" sz="2400"/>
              <a:t>[0,1]</a:t>
            </a:r>
            <a:r>
              <a:rPr lang="zh-CN" altLang="en-US" sz="2400"/>
              <a:t>上都稠密，问证明中</a:t>
            </a:r>
            <a:br>
              <a:rPr lang="zh-CN" altLang="en-US" sz="2400"/>
            </a:br>
            <a:r>
              <a:rPr lang="zh-CN" altLang="en-US" sz="2400"/>
              <a:t>的开区间列是否覆盖了区间</a:t>
            </a:r>
            <a:r>
              <a:rPr lang="en-US" altLang="zh-CN" sz="2400"/>
              <a:t>[0,1]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04800" y="4038600"/>
            <a:ext cx="8174038" cy="1770063"/>
            <a:chOff x="192" y="2544"/>
            <a:chExt cx="5149" cy="1115"/>
          </a:xfrm>
        </p:grpSpPr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192" y="2880"/>
            <a:ext cx="5149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0" name="公式" r:id="rId3" imgW="3225600" imgH="482400" progId="Equation.3">
                    <p:embed/>
                  </p:oleObj>
                </mc:Choice>
                <mc:Fallback>
                  <p:oleObj name="公式" r:id="rId3" imgW="3225600" imgH="482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880"/>
                          <a:ext cx="5149" cy="7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192" y="2544"/>
              <a:ext cx="2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由无理数集在</a:t>
              </a:r>
              <a:r>
                <a:rPr lang="en-US" altLang="zh-CN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[0,1]</a:t>
              </a:r>
              <a:r>
                <a:rPr lang="zh-CN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上稠密可知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6172200"/>
            <a:ext cx="7567613" cy="685800"/>
            <a:chOff x="240" y="3888"/>
            <a:chExt cx="4767" cy="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4" name="Rectangle 16"/>
                <p:cNvSpPr>
                  <a:spLocks noChangeArrowheads="1"/>
                </p:cNvSpPr>
                <p:nvPr/>
              </p:nvSpPr>
              <p:spPr bwMode="auto">
                <a:xfrm>
                  <a:off x="240" y="3888"/>
                  <a:ext cx="476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上面叙述的</a:t>
                  </a:r>
                  <a:r>
                    <a:rPr lang="zh-CN" altLang="en-US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错误</a:t>
                  </a:r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出在取　　　　，因为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的取定依赖于</a:t>
                  </a:r>
                  <a:r>
                    <a:rPr lang="en-US" altLang="zh-CN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δ</a:t>
                  </a:r>
                </a:p>
              </p:txBody>
            </p:sp>
          </mc:Choice>
          <mc:Fallback xmlns="">
            <p:sp>
              <p:nvSpPr>
                <p:cNvPr id="17424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" y="3888"/>
                  <a:ext cx="4767" cy="288"/>
                </a:xfrm>
                <a:prstGeom prst="rect">
                  <a:avLst/>
                </a:prstGeom>
                <a:blipFill>
                  <a:blip r:embed="rId5"/>
                  <a:stretch>
                    <a:fillRect l="-1370" t="-16000" r="-322" b="-3866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270" name="Object 6"/>
                <p:cNvGraphicFramePr>
                  <a:graphicFrameLocks noChangeAspect="1"/>
                </p:cNvGraphicFramePr>
                <p:nvPr/>
              </p:nvGraphicFramePr>
              <p:xfrm>
                <a:off x="2208" y="3910"/>
                <a:ext cx="729" cy="41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431" name="公式" r:id="rId6" imgW="457200" imgH="253800" progId="Equation.3">
                        <p:embed/>
                      </p:oleObj>
                    </mc:Choice>
                    <mc:Fallback>
                      <p:oleObj name="公式" r:id="rId6" imgW="457200" imgH="25380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8" y="3910"/>
                              <a:ext cx="729" cy="41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270" name="Object 6"/>
                <p:cNvGraphicFramePr>
                  <a:graphicFrameLocks noChangeAspect="1"/>
                </p:cNvGraphicFramePr>
                <p:nvPr/>
              </p:nvGraphicFramePr>
              <p:xfrm>
                <a:off x="2208" y="3910"/>
                <a:ext cx="729" cy="41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293" name="公式" r:id="rId8" imgW="457200" imgH="253800" progId="Equation.3">
                        <p:embed/>
                      </p:oleObj>
                    </mc:Choice>
                    <mc:Fallback>
                      <p:oleObj name="公式" r:id="rId8" imgW="457200" imgH="25380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8" y="3910"/>
                              <a:ext cx="729" cy="41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09600" y="1143000"/>
            <a:ext cx="8001000" cy="2774950"/>
            <a:chOff x="384" y="720"/>
            <a:chExt cx="5040" cy="1748"/>
          </a:xfrm>
        </p:grpSpPr>
        <p:graphicFrame>
          <p:nvGraphicFramePr>
            <p:cNvPr id="11266" name="Object 2"/>
            <p:cNvGraphicFramePr>
              <a:graphicFrameLocks noChangeAspect="1"/>
            </p:cNvGraphicFramePr>
            <p:nvPr/>
          </p:nvGraphicFramePr>
          <p:xfrm>
            <a:off x="384" y="1200"/>
            <a:ext cx="3744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" r:id="rId10" imgW="2044700" imgH="254000" progId="Equation.3">
                    <p:embed/>
                  </p:oleObj>
                </mc:Choice>
                <mc:Fallback>
                  <p:oleObj r:id="rId10" imgW="2044700" imgH="254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00"/>
                          <a:ext cx="3744" cy="47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384" y="720"/>
            <a:ext cx="350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3" name="公式" r:id="rId12" imgW="1688760" imgH="228600" progId="Equation.3">
                    <p:embed/>
                  </p:oleObj>
                </mc:Choice>
                <mc:Fallback>
                  <p:oleObj name="公式" r:id="rId12" imgW="168876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20"/>
                          <a:ext cx="3504" cy="47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384" y="1728"/>
            <a:ext cx="2016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4" r:id="rId13" imgW="1041400" imgH="368300" progId="Equation.3">
                    <p:embed/>
                  </p:oleObj>
                </mc:Choice>
                <mc:Fallback>
                  <p:oleObj r:id="rId13" imgW="1041400" imgH="368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728"/>
                          <a:ext cx="2016" cy="63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Line 23"/>
            <p:cNvSpPr>
              <a:spLocks noChangeShapeType="1"/>
            </p:cNvSpPr>
            <p:nvPr/>
          </p:nvSpPr>
          <p:spPr bwMode="auto">
            <a:xfrm>
              <a:off x="2544" y="20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7" name="Text Box 24"/>
            <p:cNvSpPr txBox="1">
              <a:spLocks noChangeArrowheads="1"/>
            </p:cNvSpPr>
            <p:nvPr/>
          </p:nvSpPr>
          <p:spPr bwMode="auto">
            <a:xfrm>
              <a:off x="3168" y="1872"/>
              <a:ext cx="149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(                      )</a:t>
              </a:r>
            </a:p>
            <a:p>
              <a:pPr eaLnBrk="1" hangingPunct="1"/>
              <a:r>
                <a:rPr lang="en-US" altLang="zh-CN"/>
                <a:t>        </a:t>
              </a:r>
            </a:p>
          </p:txBody>
        </p:sp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2688" y="2016"/>
            <a:ext cx="237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5" name="Equation" r:id="rId15" imgW="1485720" imgH="253800" progId="Equation.DSMT4">
                    <p:embed/>
                  </p:oleObj>
                </mc:Choice>
                <mc:Fallback>
                  <p:oleObj name="Equation" r:id="rId15" imgW="148572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2372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520" y="214313"/>
            <a:ext cx="8686800" cy="1066800"/>
          </a:xfrm>
        </p:spPr>
        <p:txBody>
          <a:bodyPr/>
          <a:lstStyle/>
          <a:p>
            <a:pPr marL="838200" indent="-838200" algn="l">
              <a:defRPr/>
            </a:pPr>
            <a:r>
              <a:rPr lang="zh-CN" altLang="en-US" sz="2400"/>
              <a:t>思考：</a:t>
            </a:r>
            <a:r>
              <a:rPr lang="en-US" altLang="zh-CN" sz="2400" dirty="0"/>
              <a:t>4.</a:t>
            </a:r>
            <a:r>
              <a:rPr lang="zh-CN" altLang="en-US" sz="2400" dirty="0"/>
              <a:t>对</a:t>
            </a:r>
            <a:r>
              <a:rPr lang="en-US" altLang="zh-CN" sz="2400" dirty="0"/>
              <a:t>Jordan</a:t>
            </a:r>
            <a:r>
              <a:rPr lang="zh-CN" altLang="en-US" sz="2400" dirty="0"/>
              <a:t>外测度，我们用有限个开区间覆盖</a:t>
            </a:r>
            <a:r>
              <a:rPr lang="en-US" altLang="zh-CN" sz="2400" dirty="0"/>
              <a:t>[0,1]</a:t>
            </a:r>
            <a:r>
              <a:rPr lang="zh-CN" altLang="en-US" sz="2400" dirty="0"/>
              <a:t>中的</a:t>
            </a:r>
            <a:br>
              <a:rPr lang="zh-CN" altLang="en-US" sz="2400" dirty="0"/>
            </a:br>
            <a:r>
              <a:rPr lang="zh-CN" altLang="en-US" sz="2400" dirty="0"/>
              <a:t>有理数全体，则这有限个开区间也覆盖</a:t>
            </a:r>
            <a:r>
              <a:rPr lang="en-US" altLang="zh-CN" sz="2400" dirty="0"/>
              <a:t>[0,1]</a:t>
            </a:r>
            <a:br>
              <a:rPr lang="en-US" altLang="zh-CN" sz="2400" dirty="0"/>
            </a:br>
            <a:r>
              <a:rPr lang="zh-CN" altLang="en-US" sz="2400" dirty="0"/>
              <a:t>（除有限个点外）</a:t>
            </a:r>
          </a:p>
        </p:txBody>
      </p:sp>
      <p:sp>
        <p:nvSpPr>
          <p:cNvPr id="28679" name="Text Box 1031"/>
          <p:cNvSpPr txBox="1">
            <a:spLocks noChangeArrowheads="1"/>
          </p:cNvSpPr>
          <p:nvPr/>
        </p:nvSpPr>
        <p:spPr bwMode="auto">
          <a:xfrm>
            <a:off x="381000" y="5105400"/>
            <a:ext cx="8007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注：对可数个开区间不一定有从左到右的一个排列</a:t>
            </a:r>
          </a:p>
          <a:p>
            <a:pPr eaLnBrk="1" hangingPunct="1"/>
            <a:r>
              <a:rPr lang="zh-CN" altLang="en-US"/>
              <a:t>（如Ｃ</a:t>
            </a:r>
            <a:r>
              <a:rPr lang="en-US" altLang="zh-CN"/>
              <a:t>antor</a:t>
            </a:r>
            <a:r>
              <a:rPr lang="zh-CN" altLang="en-US"/>
              <a:t>集的余集的构成区间）</a:t>
            </a:r>
          </a:p>
        </p:txBody>
      </p:sp>
      <p:grpSp>
        <p:nvGrpSpPr>
          <p:cNvPr id="2" name="Group 1036"/>
          <p:cNvGrpSpPr>
            <a:grpSpLocks/>
          </p:cNvGrpSpPr>
          <p:nvPr/>
        </p:nvGrpSpPr>
        <p:grpSpPr bwMode="auto">
          <a:xfrm>
            <a:off x="558800" y="1595438"/>
            <a:ext cx="7651750" cy="1484313"/>
            <a:chOff x="304" y="957"/>
            <a:chExt cx="4820" cy="935"/>
          </a:xfrm>
        </p:grpSpPr>
        <p:grpSp>
          <p:nvGrpSpPr>
            <p:cNvPr id="54278" name="Group 1035"/>
            <p:cNvGrpSpPr>
              <a:grpSpLocks/>
            </p:cNvGrpSpPr>
            <p:nvPr/>
          </p:nvGrpSpPr>
          <p:grpSpPr bwMode="auto">
            <a:xfrm>
              <a:off x="384" y="1488"/>
              <a:ext cx="4512" cy="404"/>
              <a:chOff x="384" y="1488"/>
              <a:chExt cx="4512" cy="404"/>
            </a:xfrm>
          </p:grpSpPr>
          <p:sp>
            <p:nvSpPr>
              <p:cNvPr id="54280" name="Line 1027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45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281" name="Text Box 1028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26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(    </a:t>
                </a:r>
                <a:r>
                  <a:rPr lang="en-US" altLang="zh-CN" sz="1800">
                    <a:solidFill>
                      <a:schemeClr val="bg2"/>
                    </a:solidFill>
                  </a:rPr>
                  <a:t>[</a:t>
                </a:r>
                <a:r>
                  <a:rPr lang="en-US" altLang="zh-CN" sz="1800"/>
                  <a:t>  </a:t>
                </a:r>
                <a:r>
                  <a:rPr lang="en-US" altLang="zh-CN" sz="1800">
                    <a:solidFill>
                      <a:schemeClr val="hlink"/>
                    </a:solidFill>
                  </a:rPr>
                  <a:t>(</a:t>
                </a:r>
                <a:r>
                  <a:rPr lang="en-US" altLang="zh-CN" sz="1800"/>
                  <a:t> )         </a:t>
                </a:r>
                <a:r>
                  <a:rPr lang="en-US" altLang="zh-CN" sz="1800">
                    <a:solidFill>
                      <a:schemeClr val="hlink"/>
                    </a:solidFill>
                  </a:rPr>
                  <a:t>)</a:t>
                </a:r>
                <a:r>
                  <a:rPr lang="en-US" altLang="zh-CN" sz="1800">
                    <a:solidFill>
                      <a:schemeClr val="tx2"/>
                    </a:solidFill>
                  </a:rPr>
                  <a:t>( </a:t>
                </a:r>
                <a:r>
                  <a:rPr lang="en-US" altLang="zh-CN" sz="1800"/>
                  <a:t>           </a:t>
                </a:r>
                <a:r>
                  <a:rPr lang="en-US" altLang="zh-CN" sz="1800">
                    <a:solidFill>
                      <a:schemeClr val="tx2"/>
                    </a:solidFill>
                  </a:rPr>
                  <a:t>)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en-US" altLang="zh-CN" sz="1800"/>
                  <a:t>              </a:t>
                </a:r>
                <a:r>
                  <a:rPr lang="en-US" altLang="zh-CN" sz="1800">
                    <a:solidFill>
                      <a:schemeClr val="folHlink"/>
                    </a:solidFill>
                  </a:rPr>
                  <a:t> (</a:t>
                </a:r>
                <a:r>
                  <a:rPr lang="en-US" altLang="zh-CN" sz="1800"/>
                  <a:t>  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 </a:t>
                </a:r>
                <a:r>
                  <a:rPr lang="en-US" altLang="zh-CN" sz="1800"/>
                  <a:t>    </a:t>
                </a:r>
                <a:r>
                  <a:rPr lang="en-US" altLang="zh-CN" sz="1800">
                    <a:solidFill>
                      <a:schemeClr val="bg2"/>
                    </a:solidFill>
                  </a:rPr>
                  <a:t>]</a:t>
                </a:r>
                <a:r>
                  <a:rPr lang="en-US" altLang="zh-CN" sz="1800"/>
                  <a:t>    </a:t>
                </a:r>
                <a:r>
                  <a:rPr lang="en-US" altLang="zh-CN" sz="1800">
                    <a:solidFill>
                      <a:schemeClr val="folHlink"/>
                    </a:solidFill>
                  </a:rPr>
                  <a:t>)</a:t>
                </a:r>
              </a:p>
              <a:p>
                <a:pPr eaLnBrk="1" hangingPunct="1"/>
                <a:r>
                  <a:rPr lang="zh-CN" altLang="en-US" sz="1800">
                    <a:solidFill>
                      <a:schemeClr val="folHlink"/>
                    </a:solidFill>
                  </a:rPr>
                  <a:t>　０　　　　　　　　　　　　　　１</a:t>
                </a:r>
              </a:p>
            </p:txBody>
          </p:sp>
        </p:grpSp>
        <p:sp>
          <p:nvSpPr>
            <p:cNvPr id="54279" name="Text Box 1032"/>
            <p:cNvSpPr txBox="1">
              <a:spLocks noChangeArrowheads="1"/>
            </p:cNvSpPr>
            <p:nvPr/>
          </p:nvSpPr>
          <p:spPr bwMode="auto">
            <a:xfrm>
              <a:off x="304" y="957"/>
              <a:ext cx="48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注：对有限个开区间一定有从左到右的一个排列</a:t>
              </a:r>
            </a:p>
          </p:txBody>
        </p:sp>
      </p:grpSp>
      <p:sp>
        <p:nvSpPr>
          <p:cNvPr id="28685" name="Rectangle 1037"/>
          <p:cNvSpPr>
            <a:spLocks noChangeArrowheads="1"/>
          </p:cNvSpPr>
          <p:nvPr/>
        </p:nvSpPr>
        <p:spPr bwMode="auto">
          <a:xfrm>
            <a:off x="457200" y="3505200"/>
            <a:ext cx="78581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对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Lebesgue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外测度，我们用可数个开区间覆盖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[0,1]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中的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有理数全体，是否这可数个开区间也覆盖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[0,1]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（除可数个点外）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algn="l">
              <a:defRPr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Lebesgue</a:t>
            </a:r>
            <a:r>
              <a:rPr lang="zh-CN" altLang="en-US" sz="2800"/>
              <a:t>外测度的性质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2" name="Text Box 1034"/>
              <p:cNvSpPr txBox="1">
                <a:spLocks noChangeArrowheads="1"/>
              </p:cNvSpPr>
              <p:nvPr/>
            </p:nvSpPr>
            <p:spPr bwMode="auto">
              <a:xfrm>
                <a:off x="304800" y="5181600"/>
                <a:ext cx="862935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sym typeface="Wingdings" panose="05000000000000000000" pitchFamily="2" charset="2"/>
                  </a:rPr>
                  <a:t>(b)</a:t>
                </a:r>
                <a:r>
                  <a:rPr lang="zh-CN" altLang="en-US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dirty="0"/>
                  <a:t>证明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能覆盖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开矩体列</a:t>
                </a:r>
                <a:r>
                  <a:rPr lang="zh-CN" altLang="en-US" dirty="0"/>
                  <a:t>也一定能覆盖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 smtClean="0"/>
                  <a:t>从而能</a:t>
                </a:r>
                <a:r>
                  <a:rPr lang="zh-CN" altLang="en-US" dirty="0"/>
                  <a:t>覆盖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pPr eaLnBrk="1" hangingPunct="1"/>
                <a:r>
                  <a:rPr lang="zh-CN" altLang="en-US" dirty="0" smtClean="0"/>
                  <a:t>开矩体列</a:t>
                </a:r>
                <a:r>
                  <a:rPr lang="zh-CN" altLang="en-US" dirty="0"/>
                  <a:t>比能覆盖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开</a:t>
                </a:r>
                <a:r>
                  <a:rPr lang="zh-CN" altLang="en-US" dirty="0"/>
                  <a:t>矩体</a:t>
                </a:r>
                <a:r>
                  <a:rPr lang="zh-CN" altLang="en-US" dirty="0" smtClean="0"/>
                  <a:t>列</a:t>
                </a:r>
                <a:r>
                  <a:rPr lang="zh-CN" altLang="en-US" dirty="0"/>
                  <a:t>要少</a:t>
                </a:r>
                <a:r>
                  <a:rPr lang="zh-CN" altLang="en-US" dirty="0" smtClean="0"/>
                  <a:t>，相应</a:t>
                </a:r>
                <a:r>
                  <a:rPr lang="zh-CN" altLang="en-US" dirty="0"/>
                  <a:t>的下确界反而大。</a:t>
                </a:r>
              </a:p>
            </p:txBody>
          </p:sp>
        </mc:Choice>
        <mc:Fallback xmlns="">
          <p:sp>
            <p:nvSpPr>
              <p:cNvPr id="18442" name="Text Box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181600"/>
                <a:ext cx="8629350" cy="830997"/>
              </a:xfrm>
              <a:prstGeom prst="rect">
                <a:avLst/>
              </a:prstGeom>
              <a:blipFill>
                <a:blip r:embed="rId3"/>
                <a:stretch>
                  <a:fillRect l="-1059" t="-8088" b="-13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533400" y="2743200"/>
            <a:ext cx="6891338" cy="655638"/>
            <a:chOff x="288" y="1296"/>
            <a:chExt cx="4341" cy="413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1872" y="1296"/>
            <a:ext cx="27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" name="Equation" r:id="rId4" imgW="1549080" imgH="215640" progId="Equation.3">
                    <p:embed/>
                  </p:oleObj>
                </mc:Choice>
                <mc:Fallback>
                  <p:oleObj name="Equation" r:id="rId4" imgW="154908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96"/>
                          <a:ext cx="2757" cy="38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Rectangle 1039"/>
            <p:cNvSpPr>
              <a:spLocks noChangeArrowheads="1"/>
            </p:cNvSpPr>
            <p:nvPr/>
          </p:nvSpPr>
          <p:spPr bwMode="auto">
            <a:xfrm>
              <a:off x="288" y="1344"/>
              <a:ext cx="22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/>
                <a:t>（</a:t>
              </a:r>
              <a:r>
                <a:rPr lang="en-US" altLang="zh-CN" sz="3200"/>
                <a:t>b</a:t>
              </a:r>
              <a:r>
                <a:rPr lang="zh-CN" altLang="en-US" sz="3200"/>
                <a:t>）单调性：</a:t>
              </a:r>
            </a:p>
          </p:txBody>
        </p:sp>
      </p:grpSp>
      <p:grpSp>
        <p:nvGrpSpPr>
          <p:cNvPr id="3" name="Group 1044"/>
          <p:cNvGrpSpPr>
            <a:grpSpLocks/>
          </p:cNvGrpSpPr>
          <p:nvPr/>
        </p:nvGrpSpPr>
        <p:grpSpPr bwMode="auto">
          <a:xfrm>
            <a:off x="84138" y="838200"/>
            <a:ext cx="8670925" cy="3922713"/>
            <a:chOff x="53" y="528"/>
            <a:chExt cx="5462" cy="24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290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41665062"/>
                    </p:ext>
                  </p:extLst>
                </p:nvPr>
              </p:nvGraphicFramePr>
              <p:xfrm>
                <a:off x="53" y="2372"/>
                <a:ext cx="5462" cy="62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407" name="Equation" r:id="rId6" imgW="2666880" imgH="406080" progId="Equation.DSMT4">
                        <p:embed/>
                      </p:oleObj>
                    </mc:Choice>
                    <mc:Fallback>
                      <p:oleObj name="Equation" r:id="rId6" imgW="2666880" imgH="40608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" y="2372"/>
                              <a:ext cx="5462" cy="627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290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41665062"/>
                    </p:ext>
                  </p:extLst>
                </p:nvPr>
              </p:nvGraphicFramePr>
              <p:xfrm>
                <a:off x="53" y="2372"/>
                <a:ext cx="5462" cy="62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379" name="Equation" r:id="rId8" imgW="2666880" imgH="406080" progId="Equation.DSMT4">
                        <p:embed/>
                      </p:oleObj>
                    </mc:Choice>
                    <mc:Fallback>
                      <p:oleObj name="Equation" r:id="rId8" imgW="2666880" imgH="40608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" y="2372"/>
                              <a:ext cx="5462" cy="627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12298" name="Group 1042"/>
            <p:cNvGrpSpPr>
              <a:grpSpLocks/>
            </p:cNvGrpSpPr>
            <p:nvPr/>
          </p:nvGrpSpPr>
          <p:grpSpPr bwMode="auto">
            <a:xfrm>
              <a:off x="288" y="528"/>
              <a:ext cx="3228" cy="874"/>
              <a:chOff x="2160" y="240"/>
              <a:chExt cx="3228" cy="87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291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4416" y="720"/>
                  <a:ext cx="972" cy="36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408" name="公式" r:id="rId10" imgW="545760" imgH="203040" progId="Equation.3">
                          <p:embed/>
                        </p:oleObj>
                      </mc:Choice>
                      <mc:Fallback>
                        <p:oleObj name="公式" r:id="rId10" imgW="545760" imgH="203040" progId="Equation.3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6" y="720"/>
                                <a:ext cx="972" cy="361"/>
                              </a:xfrm>
                              <a:prstGeom prst="rect">
                                <a:avLst/>
                              </a:prstGeom>
                              <a:solidFill>
                                <a:srgbClr val="CCFFCC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291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4416" y="720"/>
                  <a:ext cx="972" cy="36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380" name="公式" r:id="rId12" imgW="545760" imgH="203040" progId="Equation.3">
                          <p:embed/>
                        </p:oleObj>
                      </mc:Choice>
                      <mc:Fallback>
                        <p:oleObj name="公式" r:id="rId12" imgW="545760" imgH="203040" progId="Equation.3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6" y="720"/>
                                <a:ext cx="972" cy="361"/>
                              </a:xfrm>
                              <a:prstGeom prst="rect">
                                <a:avLst/>
                              </a:prstGeom>
                              <a:solidFill>
                                <a:srgbClr val="CCFFCC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12299" name="Group 1041"/>
              <p:cNvGrpSpPr>
                <a:grpSpLocks/>
              </p:cNvGrpSpPr>
              <p:nvPr/>
            </p:nvGrpSpPr>
            <p:grpSpPr bwMode="auto">
              <a:xfrm>
                <a:off x="2160" y="240"/>
                <a:ext cx="2982" cy="874"/>
                <a:chOff x="2160" y="240"/>
                <a:chExt cx="2982" cy="8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2292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744" y="240"/>
                    <a:ext cx="972" cy="361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2409" name="公式" r:id="rId14" imgW="545760" imgH="203040" progId="Equation.3">
                            <p:embed/>
                          </p:oleObj>
                        </mc:Choice>
                        <mc:Fallback>
                          <p:oleObj name="公式" r:id="rId14" imgW="545760" imgH="203040" progId="Equation.3">
                            <p:embed/>
                            <p:pic>
                              <p:nvPicPr>
                                <p:cNvPr id="0" name="Object 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744" y="240"/>
                                  <a:ext cx="972" cy="361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CCFFFF"/>
                                </a:solidFill>
                                <a:ln>
                                  <a:noFill/>
                                </a:ln>
                                <a:effectLst/>
                                <a:extLs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2292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744" y="240"/>
                    <a:ext cx="972" cy="361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2381" name="公式" r:id="rId16" imgW="545760" imgH="203040" progId="Equation.3">
                            <p:embed/>
                          </p:oleObj>
                        </mc:Choice>
                        <mc:Fallback>
                          <p:oleObj name="公式" r:id="rId16" imgW="545760" imgH="203040" progId="Equation.3">
                            <p:embed/>
                            <p:pic>
                              <p:nvPicPr>
                                <p:cNvPr id="0" name="Object 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744" y="240"/>
                                  <a:ext cx="972" cy="361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CCFFFF"/>
                                </a:solidFill>
                                <a:ln>
                                  <a:noFill/>
                                </a:ln>
                                <a:effectLst/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00" name="Rectangle 10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88"/>
                      <a:ext cx="2982" cy="8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dirty="0"/>
                        <a:t>（</a:t>
                      </a:r>
                      <a:r>
                        <a:rPr lang="en-US" altLang="zh-CN" sz="3200" dirty="0"/>
                        <a:t>a</a:t>
                      </a:r>
                      <a:r>
                        <a:rPr lang="zh-CN" altLang="en-US" sz="3200" dirty="0"/>
                        <a:t>）非负性：               ，</a:t>
                      </a:r>
                    </a:p>
                    <a:p>
                      <a:pPr eaLnBrk="1" hangingPunct="1">
                        <a:spcBef>
                          <a:spcPct val="5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dirty="0"/>
                        <a:t>         当</a:t>
                      </a:r>
                      <a14:m>
                        <m:oMath xmlns:m="http://schemas.openxmlformats.org/officeDocument/2006/math">
                          <m:r>
                            <a:rPr lang="en-US" altLang="zh-CN" sz="32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a14:m>
                      <a:r>
                        <a:rPr lang="zh-CN" altLang="en-US" sz="3200" dirty="0"/>
                        <a:t>为空集时，</a:t>
                      </a:r>
                    </a:p>
                  </p:txBody>
                </p:sp>
              </mc:Choice>
              <mc:Fallback xmlns="">
                <p:sp>
                  <p:nvSpPr>
                    <p:cNvPr id="12300" name="Rectangle 10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60" y="288"/>
                      <a:ext cx="2982" cy="826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218" t="-7907" r="-3089" b="-1348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17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533400"/>
          </a:xfrm>
        </p:spPr>
        <p:txBody>
          <a:bodyPr/>
          <a:lstStyle/>
          <a:p>
            <a:pPr algn="l">
              <a:defRPr/>
            </a:pPr>
            <a:r>
              <a:rPr lang="zh-CN" altLang="en-US" sz="3200"/>
              <a:t>（</a:t>
            </a:r>
            <a:r>
              <a:rPr lang="en-US" altLang="zh-CN" sz="3200"/>
              <a:t>C</a:t>
            </a:r>
            <a:r>
              <a:rPr lang="zh-CN" altLang="en-US" sz="3200"/>
              <a:t>）次可数可加性</a:t>
            </a:r>
            <a:endParaRPr lang="zh-CN" alt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891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证明：对任意的</a:t>
            </a:r>
            <a:r>
              <a:rPr lang="en-US" altLang="zh-CN" dirty="0"/>
              <a:t>ε&gt;0,</a:t>
            </a:r>
            <a:r>
              <a:rPr lang="zh-CN" altLang="en-US" dirty="0"/>
              <a:t>由外测度的定义知，对每个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都有</a:t>
            </a:r>
          </a:p>
          <a:p>
            <a:pPr eaLnBrk="1" hangingPunct="1"/>
            <a:r>
              <a:rPr lang="zh-CN" altLang="en-US" dirty="0"/>
              <a:t>一列</a:t>
            </a:r>
            <a:r>
              <a:rPr lang="zh-CN" altLang="en-US" dirty="0" smtClean="0"/>
              <a:t>开矩体（</a:t>
            </a:r>
            <a:r>
              <a:rPr lang="zh-CN" altLang="en-US" dirty="0">
                <a:solidFill>
                  <a:schemeClr val="hlink"/>
                </a:solidFill>
              </a:rPr>
              <a:t>即用一开区间</a:t>
            </a:r>
            <a:r>
              <a:rPr lang="en-US" altLang="zh-CN" dirty="0">
                <a:solidFill>
                  <a:schemeClr val="hlink"/>
                </a:solidFill>
              </a:rPr>
              <a:t>{I </a:t>
            </a:r>
            <a:r>
              <a:rPr lang="en-US" altLang="zh-CN" baseline="-25000" dirty="0">
                <a:solidFill>
                  <a:schemeClr val="hlink"/>
                </a:solidFill>
              </a:rPr>
              <a:t>nm</a:t>
            </a:r>
            <a:r>
              <a:rPr lang="en-US" altLang="zh-CN" dirty="0">
                <a:solidFill>
                  <a:schemeClr val="hlink"/>
                </a:solidFill>
              </a:rPr>
              <a:t>}</a:t>
            </a:r>
            <a:r>
              <a:rPr lang="zh-CN" altLang="en-US" dirty="0">
                <a:solidFill>
                  <a:schemeClr val="hlink"/>
                </a:solidFill>
              </a:rPr>
              <a:t>列近似替换</a:t>
            </a:r>
            <a:r>
              <a:rPr lang="en-US" altLang="zh-CN" dirty="0">
                <a:solidFill>
                  <a:schemeClr val="hlink"/>
                </a:solidFill>
              </a:rPr>
              <a:t>A</a:t>
            </a:r>
            <a:r>
              <a:rPr lang="en-US" altLang="zh-CN" baseline="-25000" dirty="0">
                <a:solidFill>
                  <a:schemeClr val="hlink"/>
                </a:solidFill>
              </a:rPr>
              <a:t>n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38912" name="Object 2"/>
          <p:cNvGraphicFramePr>
            <a:graphicFrameLocks noChangeAspect="1"/>
          </p:cNvGraphicFramePr>
          <p:nvPr/>
        </p:nvGraphicFramePr>
        <p:xfrm>
          <a:off x="0" y="1905000"/>
          <a:ext cx="8839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公式" r:id="rId3" imgW="3949560" imgH="431640" progId="Equation.3">
                  <p:embed/>
                </p:oleObj>
              </mc:Choice>
              <mc:Fallback>
                <p:oleObj name="公式" r:id="rId3" imgW="39495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8839200" cy="1066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3124200"/>
            <a:ext cx="7772400" cy="1585913"/>
            <a:chOff x="0" y="1824"/>
            <a:chExt cx="4896" cy="999"/>
          </a:xfrm>
        </p:grpSpPr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0" y="2256"/>
            <a:ext cx="4896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name="Equation" r:id="rId5" imgW="3454200" imgH="444240" progId="Equation.DSMT4">
                    <p:embed/>
                  </p:oleObj>
                </mc:Choice>
                <mc:Fallback>
                  <p:oleObj name="Equation" r:id="rId5" imgW="3454200" imgH="4442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56"/>
                          <a:ext cx="4896" cy="56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0" y="1824"/>
            <a:ext cx="2352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8" name="Equation" r:id="rId7" imgW="1346040" imgH="368280" progId="Equation.DSMT4">
                    <p:embed/>
                  </p:oleObj>
                </mc:Choice>
                <mc:Fallback>
                  <p:oleObj name="Equation" r:id="rId7" imgW="1346040" imgH="368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24"/>
                          <a:ext cx="2352" cy="47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3" name="Object 3"/>
          <p:cNvGraphicFramePr>
            <a:graphicFrameLocks noChangeAspect="1"/>
          </p:cNvGraphicFramePr>
          <p:nvPr/>
        </p:nvGraphicFramePr>
        <p:xfrm>
          <a:off x="0" y="4800600"/>
          <a:ext cx="617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9" imgW="2590560" imgH="431640" progId="Equation.DSMT4">
                  <p:embed/>
                </p:oleObj>
              </mc:Choice>
              <mc:Fallback>
                <p:oleObj name="Equation" r:id="rId9" imgW="2590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00600"/>
                        <a:ext cx="6172200" cy="1066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521450" y="4876800"/>
            <a:ext cx="2622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注：一般证明都是</a:t>
            </a:r>
          </a:p>
          <a:p>
            <a:pPr eaLnBrk="1" hangingPunct="1"/>
            <a:r>
              <a:rPr lang="zh-CN" altLang="en-US"/>
              <a:t>从</a:t>
            </a:r>
            <a:r>
              <a:rPr lang="zh-CN" altLang="en-US">
                <a:solidFill>
                  <a:schemeClr val="hlink"/>
                </a:solidFill>
              </a:rPr>
              <a:t>大</a:t>
            </a:r>
            <a:r>
              <a:rPr lang="zh-CN" altLang="en-US"/>
              <a:t>的一边开始，</a:t>
            </a:r>
          </a:p>
          <a:p>
            <a:pPr eaLnBrk="1" hangingPunct="1"/>
            <a:r>
              <a:rPr lang="zh-CN" altLang="en-US"/>
              <a:t>因为外测度的定义</a:t>
            </a:r>
          </a:p>
          <a:p>
            <a:pPr eaLnBrk="1" hangingPunct="1"/>
            <a:r>
              <a:rPr lang="zh-CN" altLang="en-US"/>
              <a:t>用的是</a:t>
            </a:r>
            <a:r>
              <a:rPr lang="zh-CN" altLang="en-US">
                <a:solidFill>
                  <a:schemeClr val="hlink"/>
                </a:solidFill>
              </a:rPr>
              <a:t>下确界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962400" y="0"/>
          <a:ext cx="4191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公式" r:id="rId11" imgW="1333440" imgH="431640" progId="Equation.3">
                  <p:embed/>
                </p:oleObj>
              </mc:Choice>
              <mc:Fallback>
                <p:oleObj name="公式" r:id="rId11" imgW="1333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0"/>
                        <a:ext cx="4191000" cy="911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0" y="5983288"/>
            <a:ext cx="6135688" cy="874712"/>
            <a:chOff x="240" y="3360"/>
            <a:chExt cx="3865" cy="551"/>
          </a:xfrm>
        </p:grpSpPr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2352" y="3360"/>
            <a:ext cx="1753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1" name="公式" r:id="rId13" imgW="1333440" imgH="431640" progId="Equation.3">
                    <p:embed/>
                  </p:oleObj>
                </mc:Choice>
                <mc:Fallback>
                  <p:oleObj name="公式" r:id="rId13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360"/>
                          <a:ext cx="1753" cy="55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Rectangle 22"/>
            <p:cNvSpPr>
              <a:spLocks noChangeArrowheads="1"/>
            </p:cNvSpPr>
            <p:nvPr/>
          </p:nvSpPr>
          <p:spPr bwMode="auto">
            <a:xfrm>
              <a:off x="240" y="3456"/>
              <a:ext cx="21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由的</a:t>
              </a:r>
              <a:r>
                <a:rPr lang="en-US" altLang="zh-CN"/>
                <a:t>ε</a:t>
              </a:r>
              <a:r>
                <a:rPr lang="zh-CN" altLang="en-US"/>
                <a:t>任意性，即得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304800"/>
                <a:ext cx="8305800" cy="1143000"/>
              </a:xfrm>
            </p:spPr>
            <p:txBody>
              <a:bodyPr/>
              <a:lstStyle/>
              <a:p>
                <a:pPr algn="l">
                  <a:defRPr/>
                </a:pPr>
                <a:r>
                  <a:rPr lang="zh-CN" altLang="en-US" sz="2800" dirty="0"/>
                  <a:t>注：外测度的次可数可加性的等号即使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不交也可能不成立（反例要用不可测集），但有</a:t>
                </a:r>
                <a:r>
                  <a:rPr lang="en-US" altLang="zh-CN" sz="2800" dirty="0"/>
                  <a:t>:</a:t>
                </a:r>
              </a:p>
            </p:txBody>
          </p:sp>
        </mc:Choice>
        <mc:Fallback xmlns=""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304800"/>
                <a:ext cx="8305800" cy="1143000"/>
              </a:xfrm>
              <a:blipFill>
                <a:blip r:embed="rId3"/>
                <a:stretch>
                  <a:fillRect l="-1541" b="-9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62721"/>
              </p:ext>
            </p:extLst>
          </p:nvPr>
        </p:nvGraphicFramePr>
        <p:xfrm>
          <a:off x="26668" y="3697626"/>
          <a:ext cx="9123809" cy="84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4" imgW="4063680" imgH="406080" progId="Equation.DSMT4">
                  <p:embed/>
                </p:oleObj>
              </mc:Choice>
              <mc:Fallback>
                <p:oleObj name="Equation" r:id="rId4" imgW="406368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8" y="3697626"/>
                        <a:ext cx="9123809" cy="84399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794639"/>
              </p:ext>
            </p:extLst>
          </p:nvPr>
        </p:nvGraphicFramePr>
        <p:xfrm>
          <a:off x="107504" y="2544764"/>
          <a:ext cx="8974584" cy="97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6" imgW="3314520" imgH="406080" progId="Equation.DSMT4">
                  <p:embed/>
                </p:oleObj>
              </mc:Choice>
              <mc:Fallback>
                <p:oleObj name="Equation" r:id="rId6" imgW="331452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544764"/>
                        <a:ext cx="8974584" cy="97808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607" name="Text Box 7"/>
              <p:cNvSpPr txBox="1">
                <a:spLocks noChangeArrowheads="1"/>
              </p:cNvSpPr>
              <p:nvPr/>
            </p:nvSpPr>
            <p:spPr bwMode="auto">
              <a:xfrm>
                <a:off x="152400" y="5029200"/>
                <a:ext cx="719139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当矩体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的直径很小时候</a:t>
                </a:r>
                <a:r>
                  <a:rPr lang="zh-CN" altLang="en-US" dirty="0" smtClean="0"/>
                  <a:t>，矩体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不可能同时含有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中的点从而</a:t>
                </a:r>
                <a:r>
                  <a:rPr lang="zh-CN" altLang="en-US" dirty="0" smtClean="0"/>
                  <a:t>把矩体列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分成两部分，一部分含有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pPr eaLnBrk="1" hangingPunct="1"/>
                <a:r>
                  <a:rPr lang="zh-CN" altLang="en-US" dirty="0"/>
                  <a:t>中的点，一部分含有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中的点。</a:t>
                </a:r>
              </a:p>
            </p:txBody>
          </p:sp>
        </mc:Choice>
        <mc:Fallback xmlns="">
          <p:sp>
            <p:nvSpPr>
              <p:cNvPr id="2560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029200"/>
                <a:ext cx="7191392" cy="1200329"/>
              </a:xfrm>
              <a:prstGeom prst="rect">
                <a:avLst/>
              </a:prstGeom>
              <a:blipFill>
                <a:blip r:embed="rId8"/>
                <a:stretch>
                  <a:fillRect l="-1271" t="-5584" r="-763" b="-9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" y="1676401"/>
            <a:ext cx="6934200" cy="584201"/>
            <a:chOff x="144" y="1056"/>
            <a:chExt cx="4368" cy="36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340" name="Object 4"/>
                <p:cNvGraphicFramePr>
                  <a:graphicFrameLocks noChangeAspect="1"/>
                </p:cNvGraphicFramePr>
                <p:nvPr/>
              </p:nvGraphicFramePr>
              <p:xfrm>
                <a:off x="1872" y="1056"/>
                <a:ext cx="2640" cy="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425" name="公式" r:id="rId9" imgW="1739880" imgH="228600" progId="Equation.3">
                        <p:embed/>
                      </p:oleObj>
                    </mc:Choice>
                    <mc:Fallback>
                      <p:oleObj name="公式" r:id="rId9" imgW="1739880" imgH="2286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1056"/>
                              <a:ext cx="2640" cy="347"/>
                            </a:xfrm>
                            <a:prstGeom prst="rect">
                              <a:avLst/>
                            </a:prstGeom>
                            <a:solidFill>
                              <a:srgbClr val="CC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4340" name="Object 4"/>
                <p:cNvGraphicFramePr>
                  <a:graphicFrameLocks noChangeAspect="1"/>
                </p:cNvGraphicFramePr>
                <p:nvPr/>
              </p:nvGraphicFramePr>
              <p:xfrm>
                <a:off x="1872" y="1056"/>
                <a:ext cx="2640" cy="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353" name="公式" r:id="rId11" imgW="1739880" imgH="228600" progId="Equation.3">
                        <p:embed/>
                      </p:oleObj>
                    </mc:Choice>
                    <mc:Fallback>
                      <p:oleObj name="公式" r:id="rId11" imgW="1739880" imgH="2286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1056"/>
                              <a:ext cx="2640" cy="347"/>
                            </a:xfrm>
                            <a:prstGeom prst="rect">
                              <a:avLst/>
                            </a:prstGeom>
                            <a:solidFill>
                              <a:srgbClr val="CC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4" name="Rectangle 8"/>
                <p:cNvSpPr>
                  <a:spLocks noChangeArrowheads="1"/>
                </p:cNvSpPr>
                <p:nvPr/>
              </p:nvSpPr>
              <p:spPr bwMode="auto">
                <a:xfrm>
                  <a:off x="144" y="1056"/>
                  <a:ext cx="2046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3200" dirty="0"/>
                    <a:t>若</a:t>
                  </a:r>
                  <a14:m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) &gt;0</m:t>
                      </m:r>
                    </m:oMath>
                  </a14:m>
                  <a:r>
                    <a:rPr lang="en-US" altLang="zh-CN" sz="3200" dirty="0"/>
                    <a:t>,</a:t>
                  </a:r>
                  <a:r>
                    <a:rPr lang="zh-CN" altLang="en-US" sz="3200" dirty="0"/>
                    <a:t>则</a:t>
                  </a:r>
                </a:p>
              </p:txBody>
            </p:sp>
          </mc:Choice>
          <mc:Fallback xmlns="">
            <p:sp>
              <p:nvSpPr>
                <p:cNvPr id="14344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" y="1056"/>
                  <a:ext cx="2046" cy="368"/>
                </a:xfrm>
                <a:prstGeom prst="rect">
                  <a:avLst/>
                </a:prstGeom>
                <a:blipFill>
                  <a:blip r:embed="rId13"/>
                  <a:stretch>
                    <a:fillRect l="-4887" t="-17708" r="-4135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zh-CN" altLang="en-US" sz="3200"/>
              <a:t>例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33400" y="2819400"/>
            <a:ext cx="7924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/>
              <a:t>思考：书本中的证明用有限开覆盖定理的目的何在？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36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/>
              <a:t>此例说明</a:t>
            </a:r>
            <a:r>
              <a:rPr lang="en-US" altLang="zh-CN" dirty="0"/>
              <a:t>Lebesgue</a:t>
            </a:r>
            <a:r>
              <a:rPr lang="zh-CN" altLang="en-US" dirty="0"/>
              <a:t>外测度某种程度是区间长度概念的推广</a:t>
            </a:r>
            <a:endParaRPr lang="zh-CN" altLang="en-US" sz="3600" dirty="0"/>
          </a:p>
        </p:txBody>
      </p:sp>
      <p:grpSp>
        <p:nvGrpSpPr>
          <p:cNvPr id="15366" name="Group 11"/>
          <p:cNvGrpSpPr>
            <a:grpSpLocks/>
          </p:cNvGrpSpPr>
          <p:nvPr/>
        </p:nvGrpSpPr>
        <p:grpSpPr bwMode="auto">
          <a:xfrm>
            <a:off x="1066800" y="990600"/>
            <a:ext cx="5867400" cy="712788"/>
            <a:chOff x="768" y="288"/>
            <a:chExt cx="3696" cy="449"/>
          </a:xfrm>
        </p:grpSpPr>
        <p:grpSp>
          <p:nvGrpSpPr>
            <p:cNvPr id="15367" name="Group 9"/>
            <p:cNvGrpSpPr>
              <a:grpSpLocks/>
            </p:cNvGrpSpPr>
            <p:nvPr/>
          </p:nvGrpSpPr>
          <p:grpSpPr bwMode="auto">
            <a:xfrm>
              <a:off x="2112" y="288"/>
              <a:ext cx="2352" cy="432"/>
              <a:chOff x="1680" y="384"/>
              <a:chExt cx="1709" cy="340"/>
            </a:xfrm>
          </p:grpSpPr>
          <p:graphicFrame>
            <p:nvGraphicFramePr>
              <p:cNvPr id="15362" name="Object 2"/>
              <p:cNvGraphicFramePr>
                <a:graphicFrameLocks noChangeAspect="1"/>
              </p:cNvGraphicFramePr>
              <p:nvPr/>
            </p:nvGraphicFramePr>
            <p:xfrm>
              <a:off x="2304" y="384"/>
              <a:ext cx="108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9" name="公式" r:id="rId3" imgW="609480" imgH="228600" progId="Equation.3">
                      <p:embed/>
                    </p:oleObj>
                  </mc:Choice>
                  <mc:Fallback>
                    <p:oleObj name="公式" r:id="rId3" imgW="609480" imgH="22860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84"/>
                            <a:ext cx="1085" cy="336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3" name="Object 3"/>
              <p:cNvGraphicFramePr>
                <a:graphicFrameLocks noChangeAspect="1"/>
              </p:cNvGraphicFramePr>
              <p:nvPr/>
            </p:nvGraphicFramePr>
            <p:xfrm>
              <a:off x="1680" y="432"/>
              <a:ext cx="22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0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432"/>
                            <a:ext cx="225" cy="292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768" y="369"/>
              <a:ext cx="22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对</a:t>
              </a:r>
              <a:r>
                <a:rPr lang="zh-CN" altLang="en-US" sz="3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任意矩体     </a:t>
              </a:r>
              <a:r>
                <a:rPr lang="zh-CN" altLang="en-US" sz="3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，有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algn="l">
              <a:defRPr/>
            </a:pPr>
            <a:r>
              <a:rPr lang="zh-CN" altLang="en-US" sz="2800"/>
              <a:t>例：</a:t>
            </a:r>
            <a:r>
              <a:rPr lang="en-US" altLang="zh-CN" sz="2800"/>
              <a:t>Cantor</a:t>
            </a:r>
            <a:r>
              <a:rPr lang="zh-CN" altLang="en-US" sz="2800"/>
              <a:t>集的外测度为</a:t>
            </a:r>
            <a:r>
              <a:rPr lang="en-US" altLang="zh-CN" sz="2800"/>
              <a:t>0</a:t>
            </a:r>
            <a:r>
              <a:rPr lang="zh-CN" altLang="en-US" sz="2800"/>
              <a:t>。</a:t>
            </a:r>
          </a:p>
        </p:txBody>
      </p:sp>
      <p:sp>
        <p:nvSpPr>
          <p:cNvPr id="20485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304800" y="4953000"/>
            <a:ext cx="7772400" cy="990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/>
              <a:t>注：称外测度为</a:t>
            </a:r>
            <a:r>
              <a:rPr lang="en-US" altLang="zh-CN" smtClean="0"/>
              <a:t>0</a:t>
            </a:r>
            <a:r>
              <a:rPr lang="zh-CN" altLang="en-US" smtClean="0"/>
              <a:t>的集合为零集；零集的</a:t>
            </a:r>
            <a:r>
              <a:rPr lang="zh-CN" altLang="en-US" smtClean="0">
                <a:solidFill>
                  <a:schemeClr val="folHlink"/>
                </a:solidFill>
              </a:rPr>
              <a:t>子集，有限并，可数并</a:t>
            </a:r>
            <a:r>
              <a:rPr lang="zh-CN" altLang="en-US" smtClean="0"/>
              <a:t>仍为零集</a:t>
            </a:r>
          </a:p>
        </p:txBody>
      </p:sp>
      <p:graphicFrame>
        <p:nvGraphicFramePr>
          <p:cNvPr id="41984" name="Object 2"/>
          <p:cNvGraphicFramePr>
            <a:graphicFrameLocks noChangeAspect="1"/>
          </p:cNvGraphicFramePr>
          <p:nvPr/>
        </p:nvGraphicFramePr>
        <p:xfrm>
          <a:off x="304800" y="1828800"/>
          <a:ext cx="85328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3" imgW="3276360" imgH="457200" progId="Equation.3">
                  <p:embed/>
                </p:oleObj>
              </mc:Choice>
              <mc:Fallback>
                <p:oleObj name="Equation" r:id="rId3" imgW="32763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8532813" cy="1190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3"/>
          <p:cNvGraphicFramePr>
            <a:graphicFrameLocks noChangeAspect="1"/>
          </p:cNvGraphicFramePr>
          <p:nvPr/>
        </p:nvGraphicFramePr>
        <p:xfrm>
          <a:off x="304800" y="3200400"/>
          <a:ext cx="21336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5" imgW="685800" imgH="215640" progId="Equation.3">
                  <p:embed/>
                </p:oleObj>
              </mc:Choice>
              <mc:Fallback>
                <p:oleObj name="Equation" r:id="rId5" imgW="6858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2133600" cy="6715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28600" y="1066800"/>
            <a:ext cx="8610600" cy="588963"/>
            <a:chOff x="144" y="672"/>
            <a:chExt cx="5424" cy="3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389" name="Object 5"/>
                <p:cNvGraphicFramePr>
                  <a:graphicFrameLocks noChangeAspect="1"/>
                </p:cNvGraphicFramePr>
                <p:nvPr/>
              </p:nvGraphicFramePr>
              <p:xfrm>
                <a:off x="3888" y="672"/>
                <a:ext cx="1680" cy="3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98" name="公式" r:id="rId7" imgW="1091880" imgH="241200" progId="Equation.3">
                        <p:embed/>
                      </p:oleObj>
                    </mc:Choice>
                    <mc:Fallback>
                      <p:oleObj name="公式" r:id="rId7" imgW="1091880" imgH="2412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672"/>
                              <a:ext cx="1680" cy="371"/>
                            </a:xfrm>
                            <a:prstGeom prst="rect">
                              <a:avLst/>
                            </a:prstGeom>
                            <a:solidFill>
                              <a:schemeClr val="tx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389" name="Object 5"/>
                <p:cNvGraphicFramePr>
                  <a:graphicFrameLocks noChangeAspect="1"/>
                </p:cNvGraphicFramePr>
                <p:nvPr/>
              </p:nvGraphicFramePr>
              <p:xfrm>
                <a:off x="3888" y="672"/>
                <a:ext cx="1680" cy="3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06" name="公式" r:id="rId9" imgW="1091880" imgH="241200" progId="Equation.3">
                        <p:embed/>
                      </p:oleObj>
                    </mc:Choice>
                    <mc:Fallback>
                      <p:oleObj name="公式" r:id="rId9" imgW="1091880" imgH="2412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672"/>
                              <a:ext cx="1680" cy="371"/>
                            </a:xfrm>
                            <a:prstGeom prst="rect">
                              <a:avLst/>
                            </a:prstGeom>
                            <a:solidFill>
                              <a:schemeClr val="tx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95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" y="720"/>
                  <a:ext cx="3333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证明：令第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dirty="0"/>
                    <a:t>次等分后留下的闭区间为</a:t>
                  </a:r>
                </a:p>
              </p:txBody>
            </p:sp>
          </mc:Choice>
          <mc:Fallback xmlns="">
            <p:sp>
              <p:nvSpPr>
                <p:cNvPr id="16395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" y="720"/>
                  <a:ext cx="3333" cy="291"/>
                </a:xfrm>
                <a:prstGeom prst="rect">
                  <a:avLst/>
                </a:prstGeom>
                <a:blipFill>
                  <a:blip r:embed="rId11"/>
                  <a:stretch>
                    <a:fillRect l="-1845" t="-14667" r="-923" b="-25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3124200"/>
            <a:ext cx="3276600" cy="1524000"/>
            <a:chOff x="288" y="1488"/>
            <a:chExt cx="5472" cy="2116"/>
          </a:xfrm>
        </p:grpSpPr>
        <p:pic>
          <p:nvPicPr>
            <p:cNvPr id="16394" name="Picture 2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488"/>
              <a:ext cx="5472" cy="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288" y="3264"/>
            <a:ext cx="547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" name="Equation" r:id="rId13" imgW="711000" imgH="215640" progId="Equation.DSMT4">
                    <p:embed/>
                  </p:oleObj>
                </mc:Choice>
                <mc:Fallback>
                  <p:oleObj name="Equation" r:id="rId13" imgW="711000" imgH="215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472" cy="3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876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    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正如引言中所说，要研究一般函数的积分，首先要建立一般集合的</a:t>
            </a:r>
            <a:r>
              <a:rPr lang="zh-CN" altLang="en-US" smtClean="0">
                <a:ea typeface="华文中宋" panose="02010600040101010101" pitchFamily="2" charset="-122"/>
              </a:rPr>
              <a:t>“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长度</a:t>
            </a:r>
            <a:r>
              <a:rPr lang="zh-CN" altLang="en-US" smtClean="0">
                <a:ea typeface="华文中宋" panose="02010600040101010101" pitchFamily="2" charset="-122"/>
              </a:rPr>
              <a:t>”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概念，这一工作可以追溯到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19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世纪人们关于容量的研究，其中具有代表性的人物是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Peano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（皮严诺）、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Jordon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（约当）以及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Lebesgue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的老师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Borel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（波雷尔）。然而，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Lebesgue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的工作替代了十九世纪的创造，特别是他改进了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Borel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的测度论。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sz="2800">
                <a:solidFill>
                  <a:srgbClr val="FF9900"/>
                </a:solidFill>
              </a:rPr>
              <a:t>1.</a:t>
            </a:r>
            <a:r>
              <a:rPr lang="zh-CN" altLang="en-US" sz="2800">
                <a:solidFill>
                  <a:srgbClr val="FF9900"/>
                </a:solidFill>
              </a:rPr>
              <a:t>引言</a:t>
            </a:r>
            <a:br>
              <a:rPr lang="zh-CN" altLang="en-US" sz="2800">
                <a:solidFill>
                  <a:srgbClr val="FF9900"/>
                </a:solidFill>
              </a:rPr>
            </a:br>
            <a:endParaRPr lang="zh-CN" altLang="en-US" sz="2800">
              <a:solidFill>
                <a:srgbClr val="FF9900"/>
              </a:solidFill>
            </a:endParaRPr>
          </a:p>
        </p:txBody>
      </p:sp>
      <p:grpSp>
        <p:nvGrpSpPr>
          <p:cNvPr id="2" name="Group 1051"/>
          <p:cNvGrpSpPr>
            <a:grpSpLocks/>
          </p:cNvGrpSpPr>
          <p:nvPr/>
        </p:nvGrpSpPr>
        <p:grpSpPr bwMode="auto">
          <a:xfrm>
            <a:off x="304800" y="4495800"/>
            <a:ext cx="8153400" cy="1906588"/>
            <a:chOff x="192" y="2832"/>
            <a:chExt cx="5136" cy="1201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192" y="3264"/>
            <a:ext cx="3504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公式" r:id="rId3" imgW="1968480" imgH="431640" progId="Equation.3">
                    <p:embed/>
                  </p:oleObj>
                </mc:Choice>
                <mc:Fallback>
                  <p:oleObj name="公式" r:id="rId3" imgW="196848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264"/>
                          <a:ext cx="3504" cy="76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" name="Group 1053"/>
            <p:cNvGrpSpPr>
              <a:grpSpLocks/>
            </p:cNvGrpSpPr>
            <p:nvPr/>
          </p:nvGrpSpPr>
          <p:grpSpPr bwMode="auto">
            <a:xfrm>
              <a:off x="3504" y="2832"/>
              <a:ext cx="1824" cy="750"/>
              <a:chOff x="3504" y="2832"/>
              <a:chExt cx="1824" cy="750"/>
            </a:xfrm>
          </p:grpSpPr>
          <p:sp>
            <p:nvSpPr>
              <p:cNvPr id="1056" name="Rectangle 1054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其中</a:t>
                </a:r>
              </a:p>
            </p:txBody>
          </p:sp>
          <p:graphicFrame>
            <p:nvGraphicFramePr>
              <p:cNvPr id="1027" name="Object 3"/>
              <p:cNvGraphicFramePr>
                <a:graphicFrameLocks noChangeAspect="1"/>
              </p:cNvGraphicFramePr>
              <p:nvPr/>
            </p:nvGraphicFramePr>
            <p:xfrm>
              <a:off x="4128" y="2928"/>
              <a:ext cx="1200" cy="6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8" name="公式" r:id="rId5" imgW="838080" imgH="457200" progId="Equation.3">
                      <p:embed/>
                    </p:oleObj>
                  </mc:Choice>
                  <mc:Fallback>
                    <p:oleObj name="公式" r:id="rId5" imgW="838080" imgH="4572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928"/>
                            <a:ext cx="1200" cy="654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30" name="Group 1058"/>
          <p:cNvGrpSpPr>
            <a:grpSpLocks/>
          </p:cNvGrpSpPr>
          <p:nvPr/>
        </p:nvGrpSpPr>
        <p:grpSpPr bwMode="auto">
          <a:xfrm>
            <a:off x="381000" y="1219200"/>
            <a:ext cx="8763000" cy="3352800"/>
            <a:chOff x="240" y="768"/>
            <a:chExt cx="5520" cy="2112"/>
          </a:xfrm>
        </p:grpSpPr>
        <p:sp>
          <p:nvSpPr>
            <p:cNvPr id="1031" name="Text Box 1028"/>
            <p:cNvSpPr txBox="1">
              <a:spLocks noChangeArrowheads="1"/>
            </p:cNvSpPr>
            <p:nvPr/>
          </p:nvSpPr>
          <p:spPr bwMode="auto">
            <a:xfrm>
              <a:off x="2508" y="1200"/>
              <a:ext cx="3252" cy="1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/>
                <a:t>积分与分割、介点集的取法无关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hlink"/>
                  </a:solidFill>
                </a:rPr>
                <a:t>几何意义（非负函数）：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hlink"/>
                  </a:solidFill>
                </a:rPr>
                <a:t>函数图象下方图形的面积。</a:t>
              </a:r>
            </a:p>
            <a:p>
              <a:pPr eaLnBrk="1" hangingPunct="1"/>
              <a:endParaRPr lang="en-US" altLang="zh-CN"/>
            </a:p>
          </p:txBody>
        </p:sp>
        <p:grpSp>
          <p:nvGrpSpPr>
            <p:cNvPr id="1032" name="Group 1029"/>
            <p:cNvGrpSpPr>
              <a:grpSpLocks/>
            </p:cNvGrpSpPr>
            <p:nvPr/>
          </p:nvGrpSpPr>
          <p:grpSpPr bwMode="auto">
            <a:xfrm>
              <a:off x="384" y="1200"/>
              <a:ext cx="2256" cy="1680"/>
              <a:chOff x="384" y="1200"/>
              <a:chExt cx="2256" cy="1680"/>
            </a:xfrm>
          </p:grpSpPr>
          <p:grpSp>
            <p:nvGrpSpPr>
              <p:cNvPr id="1034" name="Group 1030"/>
              <p:cNvGrpSpPr>
                <a:grpSpLocks/>
              </p:cNvGrpSpPr>
              <p:nvPr/>
            </p:nvGrpSpPr>
            <p:grpSpPr bwMode="auto">
              <a:xfrm>
                <a:off x="384" y="1200"/>
                <a:ext cx="2256" cy="1488"/>
                <a:chOff x="480" y="2256"/>
                <a:chExt cx="2256" cy="1488"/>
              </a:xfrm>
            </p:grpSpPr>
            <p:grpSp>
              <p:nvGrpSpPr>
                <p:cNvPr id="1036" name="Group 1031"/>
                <p:cNvGrpSpPr>
                  <a:grpSpLocks/>
                </p:cNvGrpSpPr>
                <p:nvPr/>
              </p:nvGrpSpPr>
              <p:grpSpPr bwMode="auto">
                <a:xfrm>
                  <a:off x="480" y="2256"/>
                  <a:ext cx="2256" cy="1488"/>
                  <a:chOff x="480" y="2256"/>
                  <a:chExt cx="2256" cy="1488"/>
                </a:xfrm>
              </p:grpSpPr>
              <p:grpSp>
                <p:nvGrpSpPr>
                  <p:cNvPr id="1043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480" y="2256"/>
                    <a:ext cx="2064" cy="1488"/>
                    <a:chOff x="1152" y="2064"/>
                    <a:chExt cx="2064" cy="1488"/>
                  </a:xfrm>
                </p:grpSpPr>
                <p:sp>
                  <p:nvSpPr>
                    <p:cNvPr id="1045" name="Freeform 1033"/>
                    <p:cNvSpPr>
                      <a:spLocks/>
                    </p:cNvSpPr>
                    <p:nvPr/>
                  </p:nvSpPr>
                  <p:spPr bwMode="auto">
                    <a:xfrm>
                      <a:off x="1344" y="2208"/>
                      <a:ext cx="1392" cy="976"/>
                    </a:xfrm>
                    <a:custGeom>
                      <a:avLst/>
                      <a:gdLst>
                        <a:gd name="T0" fmla="*/ 0 w 1392"/>
                        <a:gd name="T1" fmla="*/ 960 h 976"/>
                        <a:gd name="T2" fmla="*/ 576 w 1392"/>
                        <a:gd name="T3" fmla="*/ 816 h 976"/>
                        <a:gd name="T4" fmla="*/ 1392 w 1392"/>
                        <a:gd name="T5" fmla="*/ 0 h 976"/>
                        <a:gd name="T6" fmla="*/ 0 60000 65536"/>
                        <a:gd name="T7" fmla="*/ 0 60000 65536"/>
                        <a:gd name="T8" fmla="*/ 0 60000 65536"/>
                        <a:gd name="T9" fmla="*/ 0 w 1392"/>
                        <a:gd name="T10" fmla="*/ 0 h 976"/>
                        <a:gd name="T11" fmla="*/ 1392 w 1392"/>
                        <a:gd name="T12" fmla="*/ 976 h 97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92" h="976">
                          <a:moveTo>
                            <a:pt x="0" y="960"/>
                          </a:moveTo>
                          <a:cubicBezTo>
                            <a:pt x="172" y="968"/>
                            <a:pt x="344" y="976"/>
                            <a:pt x="576" y="816"/>
                          </a:cubicBezTo>
                          <a:cubicBezTo>
                            <a:pt x="808" y="656"/>
                            <a:pt x="1100" y="328"/>
                            <a:pt x="1392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46" name="Line 10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3168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7" name="Line 10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8" name="Line 10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4" y="2928"/>
                      <a:ext cx="0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9" name="Line 10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592"/>
                      <a:ext cx="0" cy="8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50" name="Line 10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208"/>
                      <a:ext cx="0" cy="12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51" name="Line 10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784"/>
                      <a:ext cx="0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52" name="Line 10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" y="3072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53" name="Line 10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2" y="3456"/>
                      <a:ext cx="20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54" name="Line 10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00" y="2064"/>
                      <a:ext cx="0" cy="14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44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3648"/>
                    <a:ext cx="2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7" name="Rectangle 1044"/>
                <p:cNvSpPr>
                  <a:spLocks noChangeArrowheads="1"/>
                </p:cNvSpPr>
                <p:nvPr/>
              </p:nvSpPr>
              <p:spPr bwMode="auto">
                <a:xfrm>
                  <a:off x="672" y="3360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8" name="Rectangle 1045"/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9" name="Rectangle 1046"/>
                <p:cNvSpPr>
                  <a:spLocks noChangeArrowheads="1"/>
                </p:cNvSpPr>
                <p:nvPr/>
              </p:nvSpPr>
              <p:spPr bwMode="auto">
                <a:xfrm>
                  <a:off x="1152" y="3168"/>
                  <a:ext cx="240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0" name="Rectangle 1047"/>
                <p:cNvSpPr>
                  <a:spLocks noChangeArrowheads="1"/>
                </p:cNvSpPr>
                <p:nvPr/>
              </p:nvSpPr>
              <p:spPr bwMode="auto">
                <a:xfrm>
                  <a:off x="1392" y="3072"/>
                  <a:ext cx="14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1" name="Rectangle 1048"/>
                <p:cNvSpPr>
                  <a:spLocks noChangeArrowheads="1"/>
                </p:cNvSpPr>
                <p:nvPr/>
              </p:nvSpPr>
              <p:spPr bwMode="auto">
                <a:xfrm>
                  <a:off x="1536" y="2880"/>
                  <a:ext cx="192" cy="7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2" name="Rectangle 1049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336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35" name="Text Box 1050"/>
              <p:cNvSpPr txBox="1">
                <a:spLocks noChangeArrowheads="1"/>
              </p:cNvSpPr>
              <p:nvPr/>
            </p:nvSpPr>
            <p:spPr bwMode="auto">
              <a:xfrm>
                <a:off x="1296" y="2592"/>
                <a:ext cx="5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x</a:t>
                </a:r>
                <a:r>
                  <a:rPr lang="en-US" altLang="zh-CN" baseline="-25000"/>
                  <a:t>i-1</a:t>
                </a:r>
                <a:r>
                  <a:rPr lang="en-US" altLang="zh-CN"/>
                  <a:t>  x</a:t>
                </a:r>
                <a:r>
                  <a:rPr lang="en-US" altLang="zh-CN" baseline="-25000"/>
                  <a:t>i</a:t>
                </a:r>
              </a:p>
            </p:txBody>
          </p:sp>
        </p:grpSp>
        <p:sp>
          <p:nvSpPr>
            <p:cNvPr id="1033" name="Rectangle 1057"/>
            <p:cNvSpPr>
              <a:spLocks noChangeArrowheads="1"/>
            </p:cNvSpPr>
            <p:nvPr/>
          </p:nvSpPr>
          <p:spPr bwMode="auto">
            <a:xfrm>
              <a:off x="240" y="768"/>
              <a:ext cx="42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3200"/>
                <a:t>(1) Riemann</a:t>
              </a:r>
              <a:r>
                <a:rPr lang="zh-CN" altLang="en-US" sz="3200"/>
                <a:t>积分回顾（分割定义域）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黑体" pitchFamily="2" charset="-122"/>
              </a:rPr>
              <a:t>外测度</a:t>
            </a:r>
            <a:r>
              <a:rPr lang="zh-CN" altLang="en-US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102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一．外测度的定义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问题</a:t>
                </a:r>
                <a:r>
                  <a:rPr lang="en-US" altLang="zh-CN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：回忆平面内的面积、</a:t>
                </a:r>
                <a:r>
                  <a:rPr lang="en-US" altLang="zh-CN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维空间中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长方体的体积概念，如何定义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𝒏</m:t>
                    </m:r>
                  </m:oMath>
                </a14:m>
                <a:endParaRPr lang="en-US" altLang="zh-CN" b="1" dirty="0" smtClean="0">
                  <a:solidFill>
                    <a:srgbClr val="00FF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buNone/>
                </a:pPr>
                <a:r>
                  <a:rPr lang="en-US" altLang="zh-CN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维空间中矩体的体积？</a:t>
                </a:r>
              </a:p>
              <a:p>
                <a:pPr algn="just" eaLnBrk="1" hangingPunct="1">
                  <a:buNone/>
                </a:pP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问题</a:t>
                </a:r>
                <a:r>
                  <a:rPr lang="en-US" altLang="zh-CN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：有限个互不相交的矩体之并的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体积是什么？</a:t>
                </a:r>
              </a:p>
            </p:txBody>
          </p:sp>
        </mc:Choice>
        <mc:Fallback xmlns="">
          <p:sp>
            <p:nvSpPr>
              <p:cNvPr id="563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039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876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：回忆</a:t>
            </a:r>
            <a:r>
              <a:rPr lang="en-US" altLang="zh-CN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Riemann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积分的定义及其几何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意义，由此启发我们如何定义一般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集合的</a:t>
            </a:r>
            <a:r>
              <a:rPr lang="zh-CN" altLang="en-US" b="1" smtClean="0">
                <a:solidFill>
                  <a:srgbClr val="00FF00"/>
                </a:solidFill>
                <a:ea typeface="华文中宋" panose="02010600040101010101" pitchFamily="2" charset="-122"/>
              </a:rPr>
              <a:t>“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面积</a:t>
            </a:r>
            <a:r>
              <a:rPr lang="zh-CN" altLang="en-US" b="1" smtClean="0">
                <a:solidFill>
                  <a:srgbClr val="00FF00"/>
                </a:solidFill>
                <a:ea typeface="华文中宋" panose="02010600040101010101" pitchFamily="2" charset="-122"/>
              </a:rPr>
              <a:t>”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zh-CN" altLang="en-US" b="1" smtClean="0">
                <a:solidFill>
                  <a:srgbClr val="00FF00"/>
                </a:solidFill>
                <a:ea typeface="华文中宋" panose="02010600040101010101" pitchFamily="2" charset="-122"/>
              </a:rPr>
              <a:t>“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体积</a:t>
            </a:r>
            <a:r>
              <a:rPr lang="zh-CN" altLang="en-US" b="1" smtClean="0">
                <a:solidFill>
                  <a:srgbClr val="00FF00"/>
                </a:solidFill>
                <a:ea typeface="华文中宋" panose="02010600040101010101" pitchFamily="2" charset="-122"/>
              </a:rPr>
              <a:t>”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  <a:buNone/>
                </a:pP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众所周知，在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中，开矩形</a:t>
                </a:r>
              </a:p>
              <a:p>
                <a:pPr algn="just" eaLnBrk="1" hangingPunct="1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endParaRPr lang="zh-CN" altLang="en-US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30000"/>
                  </a:lnSpc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的面积为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𝑎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中，开长方体</a:t>
                </a:r>
              </a:p>
              <a:p>
                <a:pPr algn="just" eaLnBrk="1" hangingPunct="1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endParaRPr lang="zh-CN" altLang="en-US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30000"/>
                  </a:lnSpc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的体积为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𝑎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。很自然地，我们也称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中的开集</a:t>
                </a:r>
              </a:p>
              <a:p>
                <a:pPr algn="just" eaLnBrk="1" hangingPunct="1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4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  <a:blipFill>
                <a:blip r:embed="rId3"/>
                <a:stretch>
                  <a:fillRect l="-1495" r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0" name="Rectangle 5"/>
          <p:cNvSpPr>
            <a:spLocks noChangeArrowheads="1"/>
          </p:cNvSpPr>
          <p:nvPr/>
        </p:nvSpPr>
        <p:spPr bwMode="auto">
          <a:xfrm>
            <a:off x="365760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438400" y="2362200"/>
          <a:ext cx="5029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r:id="rId4" imgW="1828800" imgH="254000" progId="Equation.3">
                  <p:embed/>
                </p:oleObj>
              </mc:Choice>
              <mc:Fallback>
                <p:oleObj r:id="rId4" imgW="1828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5029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1219200" y="3581400"/>
          <a:ext cx="73914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6" imgW="3340080" imgH="304560" progId="Equation.3">
                  <p:embed/>
                </p:oleObj>
              </mc:Choice>
              <mc:Fallback>
                <p:oleObj name="Equation" r:id="rId6" imgW="33400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73914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312420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7" name="Object 13"/>
          <p:cNvGraphicFramePr>
            <a:graphicFrameLocks noChangeAspect="1"/>
          </p:cNvGraphicFramePr>
          <p:nvPr/>
        </p:nvGraphicFramePr>
        <p:xfrm>
          <a:off x="1143000" y="5334000"/>
          <a:ext cx="7239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r:id="rId8" imgW="2489200" imgH="254000" progId="Equation.3">
                  <p:embed/>
                </p:oleObj>
              </mc:Choice>
              <mc:Fallback>
                <p:oleObj r:id="rId8" imgW="24892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72390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3000" y="1052736"/>
                <a:ext cx="9001000" cy="5328592"/>
              </a:xfrm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为开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矩体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，并定义其体积为                </a:t>
                </a:r>
              </a:p>
              <a:p>
                <a:pPr eaLnBrk="1" hangingPunct="1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                                            </a:t>
                </a:r>
              </a:p>
              <a:p>
                <a:pPr eaLnBrk="1" hangingPunct="1">
                  <a:lnSpc>
                    <a:spcPct val="13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是一个一般的集合怎么办呢？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熟悉</a:t>
                </a:r>
                <a:r>
                  <a:rPr lang="en-US" altLang="zh-CN" b="1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Riemann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积分的人可能比较自然地会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想到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，用一些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矩体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去分割它，然后以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矩体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的体积之和近似代替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的体积。但值得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注意的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是，由于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是一般的集合，它可能不含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任何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开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矩体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，例如若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是有理数</a:t>
                </a:r>
              </a:p>
            </p:txBody>
          </p:sp>
        </mc:Choice>
        <mc:Fallback>
          <p:sp>
            <p:nvSpPr>
              <p:cNvPr id="18439" name="Rectangle 10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3000" y="1052736"/>
                <a:ext cx="9001000" cy="5328592"/>
              </a:xfrm>
              <a:blipFill>
                <a:blip r:embed="rId3"/>
                <a:stretch>
                  <a:fillRect l="-1693" b="-3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1" name="Rectangle 1029"/>
          <p:cNvSpPr>
            <a:spLocks noChangeArrowheads="1"/>
          </p:cNvSpPr>
          <p:nvPr/>
        </p:nvSpPr>
        <p:spPr bwMode="auto">
          <a:xfrm>
            <a:off x="410051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51730"/>
              </p:ext>
            </p:extLst>
          </p:nvPr>
        </p:nvGraphicFramePr>
        <p:xfrm>
          <a:off x="3203848" y="1667781"/>
          <a:ext cx="2590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r:id="rId4" imgW="939392" imgH="355446" progId="Equation.3">
                  <p:embed/>
                </p:oleObj>
              </mc:Choice>
              <mc:Fallback>
                <p:oleObj r:id="rId4" imgW="939392" imgH="355446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667781"/>
                        <a:ext cx="259080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876800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集，它不可能充满任何矩体。因此，我们不能象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Riemann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积分那样企图采用矩体内外来挤的办法来定义一般集合的</a:t>
            </a:r>
            <a:r>
              <a:rPr lang="zh-CN" altLang="en-US" dirty="0" smtClean="0">
                <a:ea typeface="华文中宋" panose="02010600040101010101" pitchFamily="2" charset="-122"/>
              </a:rPr>
              <a:t>“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长度</a:t>
            </a:r>
            <a:r>
              <a:rPr lang="zh-CN" altLang="en-US" dirty="0" smtClean="0">
                <a:ea typeface="华文中宋" panose="02010600040101010101" pitchFamily="2" charset="-122"/>
              </a:rPr>
              <a:t>”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。尽管如此，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Riemann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积分的思想还是给了我们极大的启示，它依然是我们的出发点，只不过具体做法稍不同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69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40000"/>
                  </a:lnSpc>
                  <a:buNone/>
                </a:pPr>
                <a:r>
                  <a:rPr lang="zh-CN" altLang="en-US" b="1" u="sng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</a:t>
                </a:r>
                <a:r>
                  <a:rPr lang="en-US" altLang="zh-CN" b="1" u="sng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的点集，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中的一列开矩体，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 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确定一个非负的数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𝑢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（或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）。记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                                   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的</a:t>
                </a:r>
                <a:r>
                  <a:rPr lang="en-US" altLang="zh-CN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Lebesgue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外测度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69" name="Rectangle 10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  <a:blipFill>
                <a:blip r:embed="rId3"/>
                <a:stretch>
                  <a:fillRect l="-1868" r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1" name="Rectangle 1047"/>
          <p:cNvSpPr>
            <a:spLocks noChangeArrowheads="1"/>
          </p:cNvSpPr>
          <p:nvPr/>
        </p:nvSpPr>
        <p:spPr bwMode="auto">
          <a:xfrm>
            <a:off x="4395788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2" name="Rectangle 1051"/>
          <p:cNvSpPr>
            <a:spLocks noChangeArrowheads="1"/>
          </p:cNvSpPr>
          <p:nvPr/>
        </p:nvSpPr>
        <p:spPr bwMode="auto">
          <a:xfrm>
            <a:off x="3462338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6" name="Object 1050"/>
          <p:cNvGraphicFramePr>
            <a:graphicFrameLocks noChangeAspect="1"/>
          </p:cNvGraphicFramePr>
          <p:nvPr/>
        </p:nvGraphicFramePr>
        <p:xfrm>
          <a:off x="1066800" y="3581400"/>
          <a:ext cx="77898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Equation" r:id="rId4" imgW="4381200" imgH="571320" progId="Equation.DSMT4">
                  <p:embed/>
                </p:oleObj>
              </mc:Choice>
              <mc:Fallback>
                <p:oleObj name="Equation" r:id="rId4" imgW="4381200" imgH="571320" progId="Equation.DSMT4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7789863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876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 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外测度的性质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问题</a:t>
            </a:r>
            <a:r>
              <a:rPr lang="en-US" altLang="zh-CN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：回忆</a:t>
            </a:r>
            <a:r>
              <a:rPr lang="en-US" altLang="zh-CN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Riemann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积分具有什么性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质，由此猜测外测度应具有什么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性质？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应该注意到，由于没有假定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是有界集，所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有可能是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，就像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的长度是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一样。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由于在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中任意平移一个矩体并不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改变其体积，所以外测度也具有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平移不变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性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，此外外测度还有如下几个基本性质： </a:t>
                </a:r>
              </a:p>
            </p:txBody>
          </p:sp>
        </mc:Choice>
        <mc:Fallback xmlns="">
          <p:sp>
            <p:nvSpPr>
              <p:cNvPr id="204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  <a:blipFill>
                <a:blip r:embed="rId2"/>
                <a:stretch>
                  <a:fillRect l="-299" t="-625" r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1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性质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∅=0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 eaLnBrk="1" hangingPunct="1">
                  <a:lnSpc>
                    <a:spcPct val="15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性质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 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 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性质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                                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215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  <a:blipFill>
                <a:blip r:embed="rId3"/>
                <a:stretch>
                  <a:fillRect l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41290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94335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9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96119"/>
              </p:ext>
            </p:extLst>
          </p:nvPr>
        </p:nvGraphicFramePr>
        <p:xfrm>
          <a:off x="2267744" y="3267996"/>
          <a:ext cx="36115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4" imgW="1765080" imgH="571320" progId="Equation.3">
                  <p:embed/>
                </p:oleObj>
              </mc:Choice>
              <mc:Fallback>
                <p:oleObj name="Equation" r:id="rId4" imgW="1765080" imgH="57132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67996"/>
                        <a:ext cx="3611563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8768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Riemann</a:t>
            </a: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积分具有有限可加性，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两个互不相交的集合之并的外测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度是否为这两个集合的外测度之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和？为什么？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rgbClr val="FF9900"/>
                </a:solidFill>
              </a:rPr>
              <a:t>新的积分（</a:t>
            </a:r>
            <a:r>
              <a:rPr lang="en-US" altLang="zh-CN" sz="2800">
                <a:solidFill>
                  <a:srgbClr val="FF9900"/>
                </a:solidFill>
              </a:rPr>
              <a:t>Lebesgue</a:t>
            </a:r>
            <a:r>
              <a:rPr lang="zh-CN" altLang="en-US" sz="2800">
                <a:solidFill>
                  <a:srgbClr val="FF9900"/>
                </a:solidFill>
              </a:rPr>
              <a:t>积分</a:t>
            </a:r>
            <a:r>
              <a:rPr lang="en-US" altLang="zh-CN" sz="2800">
                <a:solidFill>
                  <a:srgbClr val="FF9900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  <a:effectLst/>
              </a:rPr>
              <a:t>从</a:t>
            </a:r>
            <a:r>
              <a:rPr lang="zh-CN" altLang="en-US" sz="2800">
                <a:solidFill>
                  <a:schemeClr val="hlink"/>
                </a:solidFill>
                <a:effectLst/>
              </a:rPr>
              <a:t>分割值域</a:t>
            </a:r>
            <a:r>
              <a:rPr lang="zh-CN" altLang="en-US" sz="2800">
                <a:solidFill>
                  <a:schemeClr val="tx1"/>
                </a:solidFill>
                <a:effectLst/>
              </a:rPr>
              <a:t>入手</a:t>
            </a:r>
            <a:r>
              <a:rPr lang="zh-CN" altLang="en-US" sz="2800">
                <a:solidFill>
                  <a:srgbClr val="FF9900"/>
                </a:solidFill>
              </a:rPr>
              <a:t>）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684213" y="4221163"/>
          <a:ext cx="72009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公式" r:id="rId3" imgW="1841400" imgH="431640" progId="Equation.3">
                  <p:embed/>
                </p:oleObj>
              </mc:Choice>
              <mc:Fallback>
                <p:oleObj name="公式" r:id="rId3" imgW="18414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7200900" cy="13414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304800" y="1066800"/>
            <a:ext cx="8001000" cy="2590800"/>
            <a:chOff x="192" y="672"/>
            <a:chExt cx="5040" cy="1632"/>
          </a:xfrm>
        </p:grpSpPr>
        <p:grpSp>
          <p:nvGrpSpPr>
            <p:cNvPr id="2056" name="Group 1030"/>
            <p:cNvGrpSpPr>
              <a:grpSpLocks/>
            </p:cNvGrpSpPr>
            <p:nvPr/>
          </p:nvGrpSpPr>
          <p:grpSpPr bwMode="auto">
            <a:xfrm>
              <a:off x="192" y="672"/>
              <a:ext cx="2496" cy="1584"/>
              <a:chOff x="0" y="624"/>
              <a:chExt cx="2496" cy="1584"/>
            </a:xfrm>
          </p:grpSpPr>
          <p:grpSp>
            <p:nvGrpSpPr>
              <p:cNvPr id="2058" name="Group 1031"/>
              <p:cNvGrpSpPr>
                <a:grpSpLocks/>
              </p:cNvGrpSpPr>
              <p:nvPr/>
            </p:nvGrpSpPr>
            <p:grpSpPr bwMode="auto">
              <a:xfrm>
                <a:off x="0" y="624"/>
                <a:ext cx="2496" cy="1584"/>
                <a:chOff x="0" y="624"/>
                <a:chExt cx="2496" cy="1584"/>
              </a:xfrm>
            </p:grpSpPr>
            <p:sp>
              <p:nvSpPr>
                <p:cNvPr id="2064" name="Line 1032"/>
                <p:cNvSpPr>
                  <a:spLocks noChangeShapeType="1"/>
                </p:cNvSpPr>
                <p:nvPr/>
              </p:nvSpPr>
              <p:spPr bwMode="auto">
                <a:xfrm>
                  <a:off x="192" y="206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65" name="Line 1033"/>
                <p:cNvSpPr>
                  <a:spLocks noChangeShapeType="1"/>
                </p:cNvSpPr>
                <p:nvPr/>
              </p:nvSpPr>
              <p:spPr bwMode="auto">
                <a:xfrm flipV="1">
                  <a:off x="240" y="624"/>
                  <a:ext cx="0" cy="15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66" name="Freeform 1034"/>
                <p:cNvSpPr>
                  <a:spLocks/>
                </p:cNvSpPr>
                <p:nvPr/>
              </p:nvSpPr>
              <p:spPr bwMode="auto">
                <a:xfrm>
                  <a:off x="576" y="880"/>
                  <a:ext cx="1536" cy="848"/>
                </a:xfrm>
                <a:custGeom>
                  <a:avLst/>
                  <a:gdLst>
                    <a:gd name="T0" fmla="*/ 0 w 1536"/>
                    <a:gd name="T1" fmla="*/ 848 h 848"/>
                    <a:gd name="T2" fmla="*/ 432 w 1536"/>
                    <a:gd name="T3" fmla="*/ 80 h 848"/>
                    <a:gd name="T4" fmla="*/ 816 w 1536"/>
                    <a:gd name="T5" fmla="*/ 368 h 848"/>
                    <a:gd name="T6" fmla="*/ 1536 w 1536"/>
                    <a:gd name="T7" fmla="*/ 32 h 8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36"/>
                    <a:gd name="T13" fmla="*/ 0 h 848"/>
                    <a:gd name="T14" fmla="*/ 1536 w 1536"/>
                    <a:gd name="T15" fmla="*/ 848 h 8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36" h="848">
                      <a:moveTo>
                        <a:pt x="0" y="848"/>
                      </a:moveTo>
                      <a:cubicBezTo>
                        <a:pt x="148" y="504"/>
                        <a:pt x="296" y="160"/>
                        <a:pt x="432" y="80"/>
                      </a:cubicBezTo>
                      <a:cubicBezTo>
                        <a:pt x="568" y="0"/>
                        <a:pt x="632" y="376"/>
                        <a:pt x="816" y="368"/>
                      </a:cubicBezTo>
                      <a:cubicBezTo>
                        <a:pt x="1000" y="360"/>
                        <a:pt x="1408" y="88"/>
                        <a:pt x="1536" y="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67" name="Line 1035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21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68" name="Line 1036"/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69" name="Line 1037"/>
                <p:cNvSpPr>
                  <a:spLocks noChangeShapeType="1"/>
                </p:cNvSpPr>
                <p:nvPr/>
              </p:nvSpPr>
              <p:spPr bwMode="auto">
                <a:xfrm>
                  <a:off x="816" y="1200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0" name="Line 1038"/>
                <p:cNvSpPr>
                  <a:spLocks noChangeShapeType="1"/>
                </p:cNvSpPr>
                <p:nvPr/>
              </p:nvSpPr>
              <p:spPr bwMode="auto">
                <a:xfrm>
                  <a:off x="864" y="11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1" name="Line 1039"/>
                <p:cNvSpPr>
                  <a:spLocks noChangeShapeType="1"/>
                </p:cNvSpPr>
                <p:nvPr/>
              </p:nvSpPr>
              <p:spPr bwMode="auto">
                <a:xfrm>
                  <a:off x="1200" y="11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2" name="Line 1040"/>
                <p:cNvSpPr>
                  <a:spLocks noChangeShapeType="1"/>
                </p:cNvSpPr>
                <p:nvPr/>
              </p:nvSpPr>
              <p:spPr bwMode="auto">
                <a:xfrm>
                  <a:off x="1248" y="1200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3" name="Line 1041"/>
                <p:cNvSpPr>
                  <a:spLocks noChangeShapeType="1"/>
                </p:cNvSpPr>
                <p:nvPr/>
              </p:nvSpPr>
              <p:spPr bwMode="auto">
                <a:xfrm>
                  <a:off x="1584" y="1200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4" name="Line 1042"/>
                <p:cNvSpPr>
                  <a:spLocks noChangeShapeType="1"/>
                </p:cNvSpPr>
                <p:nvPr/>
              </p:nvSpPr>
              <p:spPr bwMode="auto">
                <a:xfrm>
                  <a:off x="1776" y="11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9" name="Rectangle 1043"/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0" name="Rectangle 1044"/>
              <p:cNvSpPr>
                <a:spLocks noChangeArrowheads="1"/>
              </p:cNvSpPr>
              <p:nvPr/>
            </p:nvSpPr>
            <p:spPr bwMode="auto">
              <a:xfrm>
                <a:off x="1200" y="2016"/>
                <a:ext cx="48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1" name="Rectangle 1045"/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2" name="Rectangle 1046"/>
              <p:cNvSpPr>
                <a:spLocks noChangeArrowheads="1"/>
              </p:cNvSpPr>
              <p:nvPr/>
            </p:nvSpPr>
            <p:spPr bwMode="auto">
              <a:xfrm>
                <a:off x="240" y="1104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3" name="Text Box 1047"/>
              <p:cNvSpPr txBox="1">
                <a:spLocks noChangeArrowheads="1"/>
              </p:cNvSpPr>
              <p:nvPr/>
            </p:nvSpPr>
            <p:spPr bwMode="auto">
              <a:xfrm>
                <a:off x="288" y="864"/>
                <a:ext cx="355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y</a:t>
                </a:r>
                <a:r>
                  <a:rPr lang="en-US" altLang="zh-CN" baseline="-25000"/>
                  <a:t>i</a:t>
                </a:r>
              </a:p>
              <a:p>
                <a:pPr eaLnBrk="1" hangingPunct="1"/>
                <a:r>
                  <a:rPr lang="en-US" altLang="zh-CN"/>
                  <a:t>y</a:t>
                </a:r>
                <a:r>
                  <a:rPr lang="en-US" altLang="zh-CN" baseline="-25000"/>
                  <a:t>i-1</a:t>
                </a:r>
                <a:endParaRPr lang="en-US" altLang="zh-CN"/>
              </a:p>
            </p:txBody>
          </p:sp>
        </p:grpSp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928" y="816"/>
            <a:ext cx="230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公式" r:id="rId5" imgW="1549080" imgH="228600" progId="Equation.3">
                    <p:embed/>
                  </p:oleObj>
                </mc:Choice>
                <mc:Fallback>
                  <p:oleObj name="公式" r:id="rId5" imgW="15490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816"/>
                          <a:ext cx="2304" cy="34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2928" y="1392"/>
            <a:ext cx="129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公式" r:id="rId7" imgW="787320" imgH="228600" progId="Equation.3">
                    <p:embed/>
                  </p:oleObj>
                </mc:Choice>
                <mc:Fallback>
                  <p:oleObj name="公式" r:id="rId7" imgW="78732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392"/>
                          <a:ext cx="1296" cy="376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Rectangle 1050"/>
            <p:cNvSpPr>
              <a:spLocks noChangeArrowheads="1"/>
            </p:cNvSpPr>
            <p:nvPr/>
          </p:nvSpPr>
          <p:spPr bwMode="auto">
            <a:xfrm>
              <a:off x="2880" y="2016"/>
              <a:ext cx="20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用 </a:t>
              </a:r>
              <a:r>
                <a:rPr lang="en-US" altLang="zh-CN">
                  <a:solidFill>
                    <a:schemeClr val="tx2"/>
                  </a:solidFill>
                </a:rPr>
                <a:t>mE</a:t>
              </a:r>
              <a:r>
                <a:rPr lang="en-US" altLang="zh-CN" baseline="-25000">
                  <a:solidFill>
                    <a:schemeClr val="tx2"/>
                  </a:solidFill>
                </a:rPr>
                <a:t>i </a:t>
              </a:r>
              <a:r>
                <a:rPr lang="zh-CN" altLang="en-US"/>
                <a:t>表示 </a:t>
              </a:r>
              <a:r>
                <a:rPr lang="en-US" altLang="zh-CN"/>
                <a:t>E</a:t>
              </a:r>
              <a:r>
                <a:rPr lang="en-US" altLang="zh-CN" baseline="-25000"/>
                <a:t>i </a:t>
              </a:r>
              <a:r>
                <a:rPr lang="zh-CN" altLang="en-US"/>
                <a:t>的“</a:t>
              </a:r>
              <a:r>
                <a:rPr lang="zh-CN" altLang="en-US">
                  <a:solidFill>
                    <a:schemeClr val="tx2"/>
                  </a:solidFill>
                </a:rPr>
                <a:t>长度</a:t>
              </a:r>
              <a:r>
                <a:rPr lang="zh-CN" altLang="en-US"/>
                <a:t>”</a:t>
              </a:r>
            </a:p>
          </p:txBody>
        </p:sp>
      </p:grpSp>
      <p:sp>
        <p:nvSpPr>
          <p:cNvPr id="33820" name="Rectangle 1052"/>
          <p:cNvSpPr>
            <a:spLocks noChangeArrowheads="1"/>
          </p:cNvSpPr>
          <p:nvPr/>
        </p:nvSpPr>
        <p:spPr bwMode="auto">
          <a:xfrm>
            <a:off x="539750" y="5876925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问题：如何把长度</a:t>
            </a:r>
            <a:r>
              <a:rPr lang="en-US" altLang="zh-CN"/>
              <a:t>,</a:t>
            </a:r>
            <a:r>
              <a:rPr lang="zh-CN" altLang="en-US"/>
              <a:t>面积</a:t>
            </a:r>
            <a:r>
              <a:rPr lang="en-US" altLang="zh-CN"/>
              <a:t>,</a:t>
            </a:r>
            <a:r>
              <a:rPr lang="zh-CN" altLang="en-US"/>
              <a:t>体积概念推广</a:t>
            </a:r>
            <a:r>
              <a:rPr lang="en-US" altLang="zh-CN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3000" y="1556792"/>
                <a:ext cx="9001000" cy="4876800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性质</a:t>
                </a: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是显而易见的。如果注意到当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时，凡是能盖住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的开矩体序列一定也能盖住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，则由外测度定义很容易得到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。事实上，盖住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的开矩体序列的全体比盖住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的开矩体序列全体更多。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为证性质</a:t>
                </a: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，采用如下办法，对任意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𝜀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，由外测度定义知，对每个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，存在开</a:t>
                </a:r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矩体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序列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，满足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53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3000" y="1556792"/>
                <a:ext cx="9001000" cy="4876800"/>
              </a:xfrm>
              <a:blipFill>
                <a:blip r:embed="rId2"/>
                <a:stretch>
                  <a:fillRect t="-375" r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876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从而</a:t>
            </a:r>
            <a:r>
              <a:rPr lang="zh-CN" altLang="en-US" dirty="0" smtClean="0">
                <a:latin typeface="华文中宋" panose="02010600040101010101" pitchFamily="2" charset="-122"/>
              </a:rPr>
              <a:t>                           ，</a:t>
            </a:r>
            <a:r>
              <a:rPr lang="zh-CN" altLang="en-US" dirty="0" smtClean="0"/>
              <a:t>且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latin typeface="华文中宋" panose="0201060004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于是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latin typeface="华文中宋" panose="0201060004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348615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1981200" y="5010150"/>
          <a:ext cx="50292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r:id="rId3" imgW="2171700" imgH="381000" progId="Equation.3">
                  <p:embed/>
                </p:oleObj>
              </mc:Choice>
              <mc:Fallback>
                <p:oleObj r:id="rId3" imgW="2171700" imgH="38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10150"/>
                        <a:ext cx="50292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334803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35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35413"/>
            <a:ext cx="579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5" name="Object 1"/>
          <p:cNvGraphicFramePr>
            <a:graphicFrameLocks noChangeAspect="1"/>
          </p:cNvGraphicFramePr>
          <p:nvPr/>
        </p:nvGraphicFramePr>
        <p:xfrm>
          <a:off x="2286000" y="3276600"/>
          <a:ext cx="2209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r:id="rId6" imgW="977900" imgH="381000" progId="Equation.3">
                  <p:embed/>
                </p:oleObj>
              </mc:Choice>
              <mc:Fallback>
                <p:oleObj r:id="rId6" imgW="9779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22098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35671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1752600" y="2438400"/>
          <a:ext cx="4495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r:id="rId8" imgW="2005729" imgH="393529" progId="Equation.3">
                  <p:embed/>
                </p:oleObj>
              </mc:Choice>
              <mc:Fallback>
                <p:oleObj r:id="rId8" imgW="2005729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44958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110038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1752600" y="1752600"/>
          <a:ext cx="2133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r:id="rId10" imgW="927100" imgH="381000" progId="Equation.3">
                  <p:embed/>
                </p:oleObj>
              </mc:Choice>
              <mc:Fallback>
                <p:oleObj r:id="rId10" imgW="9271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21336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𝜀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的任意性知</a:t>
                </a:r>
              </a:p>
              <a:p>
                <a:pPr algn="just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                      。</a:t>
                </a:r>
              </a:p>
              <a:p>
                <a:pPr algn="just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endParaRPr lang="zh-CN" altLang="en-US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宋体" panose="02010600030101010101" pitchFamily="2" charset="-122"/>
                    <a:ea typeface="华文中宋" panose="02010600040101010101" pitchFamily="2" charset="-122"/>
                  </a:rPr>
                  <a:t>     看起来似乎外测度概念推广了通常的体</a:t>
                </a:r>
              </a:p>
              <a:p>
                <a:pPr algn="dist"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宋体" panose="02010600030101010101" pitchFamily="2" charset="-122"/>
                    <a:ea typeface="华文中宋" panose="02010600040101010101" pitchFamily="2" charset="-122"/>
                  </a:rPr>
                  <a:t>积概念，我们所期待的问题已经解决，但</a:t>
                </a:r>
              </a:p>
              <a:p>
                <a:pPr algn="dist"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宋体" panose="02010600030101010101" pitchFamily="2" charset="-122"/>
                    <a:ea typeface="华文中宋" panose="02010600040101010101" pitchFamily="2" charset="-122"/>
                  </a:rPr>
                  <a:t>是，当我们完成了在某个原始概念基础上推</a:t>
                </a:r>
              </a:p>
              <a:p>
                <a:pPr algn="dist"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宋体" panose="02010600030101010101" pitchFamily="2" charset="-122"/>
                    <a:ea typeface="华文中宋" panose="02010600040101010101" pitchFamily="2" charset="-122"/>
                  </a:rPr>
                  <a:t>广或建立一个新的概念后，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首先必须回过头</a:t>
                </a:r>
                <a:r>
                  <a:rPr lang="zh-CN" altLang="en-US" dirty="0" smtClean="0">
                    <a:latin typeface="宋体" panose="0201060003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458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  <a:blipFill>
                <a:blip r:embed="rId3"/>
                <a:stretch>
                  <a:fillRect l="-1868" r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398145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8" name="Object 2048"/>
          <p:cNvGraphicFramePr>
            <a:graphicFrameLocks noChangeAspect="1"/>
          </p:cNvGraphicFramePr>
          <p:nvPr/>
        </p:nvGraphicFramePr>
        <p:xfrm>
          <a:off x="1741488" y="2336800"/>
          <a:ext cx="32877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4" imgW="1765080" imgH="571320" progId="Equation.3">
                  <p:embed/>
                </p:oleObj>
              </mc:Choice>
              <mc:Fallback>
                <p:oleObj name="Equation" r:id="rId4" imgW="1765080" imgH="5713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336800"/>
                        <a:ext cx="3287712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来审查一下这一概念是否具有合理性，所谓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合理性就应包括下面两个方面的问题：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、它是否的确为原始概念的自然推广？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、它是否继承了原始概念的基本特征？按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上述方式定义的外测度是不是长方体体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积概念的一种推广呢？</a:t>
                </a:r>
              </a:p>
              <a:p>
                <a:pPr algn="dist" eaLnBrk="1" hangingPunct="1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这就要看看当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是矩体时，其体积与外测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度是否相等。为方便计算，以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=2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为例来说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明这件事，一般情形可类似证明。假设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是</a:t>
                </a:r>
              </a:p>
              <a:p>
                <a:pPr algn="dist" eaLnBrk="1" hangingPunct="1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矩形或是从某</a:t>
                </a:r>
                <a:r>
                  <a:rPr lang="zh-CN" altLang="en-US" dirty="0" smtClean="0">
                    <a:latin typeface="宋体" panose="02010600030101010101" pitchFamily="2" charset="-122"/>
                    <a:ea typeface="华文中宋" panose="02010600040101010101" pitchFamily="2" charset="-122"/>
                  </a:rPr>
                  <a:t>个矩形挖去有限个开矩形后剩</a:t>
                </a: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60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  <a:blipFill>
                <a:blip r:embed="rId2"/>
                <a:stretch>
                  <a:fillRect l="-1868" t="-2625" r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4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980728"/>
                <a:ext cx="8591872" cy="5544616"/>
              </a:xfrm>
            </p:spPr>
            <p:txBody>
              <a:bodyPr/>
              <a:lstStyle/>
              <a:p>
                <a:pPr algn="just" eaLnBrk="1" hangingPunct="1"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下的部分，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的闭包（显然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有通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常的体积）。下面用归纳法证明，如果    </a:t>
                </a:r>
              </a:p>
              <a:p>
                <a:pPr algn="just" eaLnBrk="1" hangingPunct="1"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是任意有限个盖住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的开矩形。</a:t>
                </a:r>
              </a:p>
              <a:p>
                <a:pPr algn="just" eaLnBrk="1" hangingPunct="1">
                  <a:lnSpc>
                    <a:spcPct val="15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是某个开矩形，它将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盖住时，则显然有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bar>
                      </m:e>
                    </m:d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。假设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个开矩形将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盖住时，有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64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980728"/>
                <a:ext cx="8591872" cy="5544616"/>
              </a:xfrm>
              <a:blipFill>
                <a:blip r:embed="rId2"/>
                <a:stretch>
                  <a:fillRect l="-1773" t="-440" r="-1773" b="-1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2" name="Rectangle 11"/>
          <p:cNvSpPr>
            <a:spLocks noChangeArrowheads="1"/>
          </p:cNvSpPr>
          <p:nvPr/>
        </p:nvSpPr>
        <p:spPr bwMode="auto">
          <a:xfrm>
            <a:off x="4224338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9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556792"/>
                <a:ext cx="866388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往证盖住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+1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个开矩形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也满足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仍是从矩形中挖去有限</a:t>
                </a: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个开矩形后剩下的部分，且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将</a:t>
                </a: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盖</a:t>
                </a:r>
                <a:r>
                  <a:rPr lang="zh-CN" altLang="en-US" dirty="0" smtClean="0">
                    <a:ea typeface="华文中宋" panose="02010600040101010101" pitchFamily="2" charset="-122"/>
                  </a:rPr>
                  <a:t>住（事实上，不难证明：  </a:t>
                </a: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 ）。由归纳假设知</a:t>
                </a: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65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556792"/>
                <a:ext cx="8663880" cy="4876800"/>
              </a:xfrm>
              <a:blipFill>
                <a:blip r:embed="rId2"/>
                <a:stretch>
                  <a:fillRect l="-1830" r="-1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1" name="Rectangle 6"/>
          <p:cNvSpPr>
            <a:spLocks noChangeArrowheads="1"/>
          </p:cNvSpPr>
          <p:nvPr/>
        </p:nvSpPr>
        <p:spPr bwMode="auto">
          <a:xfrm>
            <a:off x="421481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        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于是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所以对任意有限个盖住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 的开矩形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，有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 。 </a:t>
                </a: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67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  <a:blipFill>
                <a:blip r:embed="rId3"/>
                <a:stretch>
                  <a:fillRect l="-1868" t="-625" r="-6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352425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676400" y="2895600"/>
          <a:ext cx="57912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4" imgW="2920680" imgH="965160" progId="Equation.3">
                  <p:embed/>
                </p:oleObj>
              </mc:Choice>
              <mc:Fallback>
                <p:oleObj name="Equation" r:id="rId4" imgW="292068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5791200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9"/>
          <p:cNvGraphicFramePr>
            <a:graphicFrameLocks noChangeAspect="1"/>
          </p:cNvGraphicFramePr>
          <p:nvPr/>
        </p:nvGraphicFramePr>
        <p:xfrm>
          <a:off x="1997075" y="1371600"/>
          <a:ext cx="192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Equation" r:id="rId6" imgW="1002960" imgH="558720" progId="Equation.3">
                  <p:embed/>
                </p:oleObj>
              </mc:Choice>
              <mc:Fallback>
                <p:oleObj name="Equation" r:id="rId6" imgW="100296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371600"/>
                        <a:ext cx="192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7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600200"/>
                <a:ext cx="851148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下设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是任一列开矩形将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 盖住，则由有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限覆盖定理知存在有限个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，它们也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将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盖住，于是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，进而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 。由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 的任意性知         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bar>
                      <m:barPr>
                        <m:pos m:val="top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ba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  。                                            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 由外测度的定义，不难看到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𝐼</m:t>
                            </m:r>
                          </m:e>
                        </m:ba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dirty="0" smtClean="0">
                    <a:ea typeface="华文中宋" panose="02010600040101010101" pitchFamily="2" charset="-122"/>
                  </a:rPr>
                  <a:t> 。</a:t>
                </a:r>
                <a:endParaRPr lang="en-US" altLang="zh-CN" dirty="0" smtClean="0"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于是</a:t>
                </a: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70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600200"/>
                <a:ext cx="8511480" cy="4876800"/>
              </a:xfrm>
              <a:blipFill>
                <a:blip r:embed="rId2"/>
                <a:stretch>
                  <a:fillRect l="-1790" r="-286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600200"/>
                <a:ext cx="8375848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</m:ba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 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。特别地，当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</m:oMath>
                </a14:m>
                <a:r>
                  <a:rPr lang="zh-CN" altLang="en-US" i="1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矩体时，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。至于相反的不等式则是</a:t>
                </a: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显然的。综上得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。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这说明外测度确是</a:t>
                </a:r>
                <a:r>
                  <a:rPr lang="zh-CN" altLang="en-US" dirty="0" smtClean="0">
                    <a:ea typeface="华文中宋" panose="02010600040101010101" pitchFamily="2" charset="-122"/>
                  </a:rPr>
                  <a:t>“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体积</a:t>
                </a:r>
                <a:r>
                  <a:rPr lang="zh-CN" altLang="en-US" dirty="0" smtClean="0">
                    <a:ea typeface="华文中宋" panose="02010600040101010101" pitchFamily="2" charset="-122"/>
                  </a:rPr>
                  <a:t>”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（或</a:t>
                </a:r>
                <a:r>
                  <a:rPr lang="zh-CN" altLang="en-US" dirty="0" smtClean="0">
                    <a:ea typeface="华文中宋" panose="02010600040101010101" pitchFamily="2" charset="-122"/>
                  </a:rPr>
                  <a:t>“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面积</a:t>
                </a:r>
                <a:r>
                  <a:rPr lang="zh-CN" altLang="en-US" dirty="0" smtClean="0">
                    <a:ea typeface="华文中宋" panose="02010600040101010101" pitchFamily="2" charset="-122"/>
                  </a:rPr>
                  <a:t>”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:r>
                  <a:rPr lang="zh-CN" altLang="en-US" dirty="0" smtClean="0">
                    <a:ea typeface="华文中宋" panose="02010600040101010101" pitchFamily="2" charset="-122"/>
                  </a:rPr>
                  <a:t>“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长度</a:t>
                </a:r>
                <a:r>
                  <a:rPr lang="zh-CN" altLang="en-US" dirty="0" smtClean="0">
                    <a:ea typeface="华文中宋" panose="02010600040101010101" pitchFamily="2" charset="-122"/>
                  </a:rPr>
                  <a:t>”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）概念的自然拓广。至此，集合的</a:t>
                </a:r>
              </a:p>
            </p:txBody>
          </p:sp>
        </mc:Choice>
        <mc:Fallback xmlns="">
          <p:sp>
            <p:nvSpPr>
              <p:cNvPr id="3072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600200"/>
                <a:ext cx="8375848" cy="4876800"/>
              </a:xfrm>
              <a:blipFill>
                <a:blip r:embed="rId3"/>
                <a:stretch>
                  <a:fillRect l="-1892" r="-6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22" name="Object 2048"/>
          <p:cNvGraphicFramePr>
            <a:graphicFrameLocks noChangeAspect="1"/>
          </p:cNvGraphicFramePr>
          <p:nvPr/>
        </p:nvGraphicFramePr>
        <p:xfrm>
          <a:off x="1219200" y="1676400"/>
          <a:ext cx="6172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4" imgW="3060360" imgH="317160" progId="Equation.3">
                  <p:embed/>
                </p:oleObj>
              </mc:Choice>
              <mc:Fallback>
                <p:oleObj name="Equation" r:id="rId4" imgW="3060360" imgH="31716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61722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600200"/>
                <a:ext cx="8735888" cy="4876800"/>
              </a:xfrm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dirty="0" smtClean="0">
                    <a:ea typeface="华文中宋" panose="02010600040101010101" pitchFamily="2" charset="-122"/>
                  </a:rPr>
                  <a:t>“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体积</a:t>
                </a:r>
                <a:r>
                  <a:rPr lang="zh-CN" altLang="en-US" dirty="0" smtClean="0">
                    <a:ea typeface="华文中宋" panose="02010600040101010101" pitchFamily="2" charset="-122"/>
                  </a:rPr>
                  <a:t>”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问题似乎已得到解决，但事情远非如此简单。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既然外测度是体积概念的自然推广，那么当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时，应有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。因为区间的长度或立体的体积都是具有可加性的。遣憾的是，外测度并非对所有的集合都具有可加性。事实上，如果对任意 </a:t>
                </a:r>
              </a:p>
            </p:txBody>
          </p:sp>
        </mc:Choice>
        <mc:Fallback xmlns="">
          <p:sp>
            <p:nvSpPr>
              <p:cNvPr id="317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600200"/>
                <a:ext cx="8735888" cy="4876800"/>
              </a:xfrm>
              <a:blipFill>
                <a:blip r:embed="rId2"/>
                <a:stretch>
                  <a:fillRect l="-1743" t="-1750" r="-6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zh-CN" altLang="en-US" sz="3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圆的面积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2938" y="2971800"/>
            <a:ext cx="7974012" cy="3576638"/>
            <a:chOff x="405" y="1872"/>
            <a:chExt cx="5023" cy="225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75" name="Object 3"/>
                <p:cNvGraphicFramePr>
                  <a:graphicFrameLocks noChangeAspect="1"/>
                </p:cNvGraphicFramePr>
                <p:nvPr/>
              </p:nvGraphicFramePr>
              <p:xfrm>
                <a:off x="405" y="3272"/>
                <a:ext cx="4677" cy="8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49" name="Equation" r:id="rId3" imgW="3174840" imgH="672840" progId="Equation.3">
                        <p:embed/>
                      </p:oleObj>
                    </mc:Choice>
                    <mc:Fallback>
                      <p:oleObj name="Equation" r:id="rId3" imgW="3174840" imgH="672840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" y="3272"/>
                              <a:ext cx="4677" cy="853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75" name="Object 3"/>
                <p:cNvGraphicFramePr>
                  <a:graphicFrameLocks noChangeAspect="1"/>
                </p:cNvGraphicFramePr>
                <p:nvPr/>
              </p:nvGraphicFramePr>
              <p:xfrm>
                <a:off x="405" y="3272"/>
                <a:ext cx="4677" cy="8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03" name="Equation" r:id="rId5" imgW="3174840" imgH="672840" progId="Equation.3">
                        <p:embed/>
                      </p:oleObj>
                    </mc:Choice>
                    <mc:Fallback>
                      <p:oleObj name="Equation" r:id="rId5" imgW="3174840" imgH="672840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" y="3272"/>
                              <a:ext cx="4677" cy="853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0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8" y="2832"/>
                  <a:ext cx="255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内接正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dirty="0"/>
                    <a:t>边形的面积（</a:t>
                  </a:r>
                  <a:r>
                    <a:rPr lang="zh-CN" altLang="en-US" dirty="0">
                      <a:solidFill>
                        <a:schemeClr val="hlink"/>
                      </a:solidFill>
                    </a:rPr>
                    <a:t>内填</a:t>
                  </a:r>
                  <a:r>
                    <a:rPr lang="zh-CN" altLang="en-US" dirty="0"/>
                    <a:t>）</a:t>
                  </a:r>
                </a:p>
              </p:txBody>
            </p:sp>
          </mc:Choice>
          <mc:Fallback xmlns="">
            <p:sp>
              <p:nvSpPr>
                <p:cNvPr id="3090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8" y="2832"/>
                  <a:ext cx="2557" cy="291"/>
                </a:xfrm>
                <a:prstGeom prst="rect">
                  <a:avLst/>
                </a:prstGeom>
                <a:blipFill>
                  <a:blip r:embed="rId7"/>
                  <a:stretch>
                    <a:fillRect l="-2406" t="-14667" r="-1504" b="-25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91" name="Group 28"/>
            <p:cNvGrpSpPr>
              <a:grpSpLocks/>
            </p:cNvGrpSpPr>
            <p:nvPr/>
          </p:nvGrpSpPr>
          <p:grpSpPr bwMode="auto">
            <a:xfrm>
              <a:off x="4224" y="1872"/>
              <a:ext cx="1204" cy="1104"/>
              <a:chOff x="4224" y="1872"/>
              <a:chExt cx="1204" cy="1104"/>
            </a:xfrm>
          </p:grpSpPr>
          <p:grpSp>
            <p:nvGrpSpPr>
              <p:cNvPr id="3092" name="Group 21"/>
              <p:cNvGrpSpPr>
                <a:grpSpLocks/>
              </p:cNvGrpSpPr>
              <p:nvPr/>
            </p:nvGrpSpPr>
            <p:grpSpPr bwMode="auto">
              <a:xfrm>
                <a:off x="4224" y="1872"/>
                <a:ext cx="1204" cy="1104"/>
                <a:chOff x="0" y="3456"/>
                <a:chExt cx="1204" cy="1104"/>
              </a:xfrm>
            </p:grpSpPr>
            <p:sp>
              <p:nvSpPr>
                <p:cNvPr id="3094" name="AutoShape 9"/>
                <p:cNvSpPr>
                  <a:spLocks noChangeArrowheads="1"/>
                </p:cNvSpPr>
                <p:nvPr/>
              </p:nvSpPr>
              <p:spPr bwMode="auto">
                <a:xfrm>
                  <a:off x="48" y="3504"/>
                  <a:ext cx="1104" cy="1008"/>
                </a:xfrm>
                <a:prstGeom prst="octagon">
                  <a:avLst>
                    <a:gd name="adj" fmla="val 29287"/>
                  </a:avLst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95" name="Oval 8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1204" cy="1104"/>
                </a:xfrm>
                <a:prstGeom prst="ellips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576" y="3504"/>
                  <a:ext cx="25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9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576" y="3648"/>
                  <a:ext cx="401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9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576" y="3792"/>
                  <a:ext cx="55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093" name="Rectangle 24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chemeClr val="accent1"/>
                    </a:solidFill>
                  </a:rPr>
                  <a:t>内接</a:t>
                </a:r>
              </a:p>
            </p:txBody>
          </p:sp>
        </p:grpSp>
      </p:grpSp>
      <p:sp>
        <p:nvSpPr>
          <p:cNvPr id="3078" name="Oval 26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1000" y="762000"/>
            <a:ext cx="7958138" cy="3962400"/>
            <a:chOff x="240" y="480"/>
            <a:chExt cx="5013" cy="249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74" name="Object 2"/>
                <p:cNvGraphicFramePr>
                  <a:graphicFrameLocks noChangeAspect="1"/>
                </p:cNvGraphicFramePr>
                <p:nvPr/>
              </p:nvGraphicFramePr>
              <p:xfrm>
                <a:off x="240" y="816"/>
                <a:ext cx="5013" cy="9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50" name="公式" r:id="rId8" imgW="3403440" imgH="761760" progId="Equation.3">
                        <p:embed/>
                      </p:oleObj>
                    </mc:Choice>
                    <mc:Fallback>
                      <p:oleObj name="公式" r:id="rId8" imgW="3403440" imgH="76176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816"/>
                              <a:ext cx="5013" cy="96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74" name="Object 2"/>
                <p:cNvGraphicFramePr>
                  <a:graphicFrameLocks noChangeAspect="1"/>
                </p:cNvGraphicFramePr>
                <p:nvPr/>
              </p:nvGraphicFramePr>
              <p:xfrm>
                <a:off x="240" y="816"/>
                <a:ext cx="5013" cy="9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04" name="公式" r:id="rId10" imgW="3403440" imgH="761760" progId="Equation.3">
                        <p:embed/>
                      </p:oleObj>
                    </mc:Choice>
                    <mc:Fallback>
                      <p:oleObj name="公式" r:id="rId10" imgW="3403440" imgH="76176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816"/>
                              <a:ext cx="5013" cy="96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3080" name="Group 27"/>
            <p:cNvGrpSpPr>
              <a:grpSpLocks/>
            </p:cNvGrpSpPr>
            <p:nvPr/>
          </p:nvGrpSpPr>
          <p:grpSpPr bwMode="auto">
            <a:xfrm>
              <a:off x="240" y="1872"/>
              <a:ext cx="1204" cy="1104"/>
              <a:chOff x="240" y="1872"/>
              <a:chExt cx="1204" cy="1104"/>
            </a:xfrm>
          </p:grpSpPr>
          <p:grpSp>
            <p:nvGrpSpPr>
              <p:cNvPr id="3082" name="Group 23"/>
              <p:cNvGrpSpPr>
                <a:grpSpLocks/>
              </p:cNvGrpSpPr>
              <p:nvPr/>
            </p:nvGrpSpPr>
            <p:grpSpPr bwMode="auto">
              <a:xfrm>
                <a:off x="240" y="1872"/>
                <a:ext cx="1204" cy="1104"/>
                <a:chOff x="240" y="1968"/>
                <a:chExt cx="1204" cy="1104"/>
              </a:xfrm>
            </p:grpSpPr>
            <p:sp>
              <p:nvSpPr>
                <p:cNvPr id="3084" name="AutoShape 10"/>
                <p:cNvSpPr>
                  <a:spLocks noChangeArrowheads="1"/>
                </p:cNvSpPr>
                <p:nvPr/>
              </p:nvSpPr>
              <p:spPr bwMode="auto">
                <a:xfrm>
                  <a:off x="240" y="1968"/>
                  <a:ext cx="1200" cy="1104"/>
                </a:xfrm>
                <a:prstGeom prst="octagon">
                  <a:avLst>
                    <a:gd name="adj" fmla="val 29287"/>
                  </a:avLst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085" name="Group 19"/>
                <p:cNvGrpSpPr>
                  <a:grpSpLocks/>
                </p:cNvGrpSpPr>
                <p:nvPr/>
              </p:nvGrpSpPr>
              <p:grpSpPr bwMode="auto">
                <a:xfrm>
                  <a:off x="240" y="1968"/>
                  <a:ext cx="1204" cy="1104"/>
                  <a:chOff x="4272" y="1296"/>
                  <a:chExt cx="1152" cy="1104"/>
                </a:xfrm>
              </p:grpSpPr>
              <p:sp>
                <p:nvSpPr>
                  <p:cNvPr id="3086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296"/>
                    <a:ext cx="1152" cy="11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087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8" y="1296"/>
                    <a:ext cx="24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8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488"/>
                    <a:ext cx="384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9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632"/>
                    <a:ext cx="576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83" name="Rectangle 25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chemeClr val="accent1"/>
                    </a:solidFill>
                  </a:rPr>
                  <a:t>外切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1" name="Rectangle 30"/>
                <p:cNvSpPr>
                  <a:spLocks noChangeArrowheads="1"/>
                </p:cNvSpPr>
                <p:nvPr/>
              </p:nvSpPr>
              <p:spPr bwMode="auto">
                <a:xfrm>
                  <a:off x="1200" y="480"/>
                  <a:ext cx="255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外切正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dirty="0"/>
                    <a:t>边形的面积（</a:t>
                  </a:r>
                  <a:r>
                    <a:rPr lang="zh-CN" altLang="en-US" dirty="0">
                      <a:solidFill>
                        <a:schemeClr val="hlink"/>
                      </a:solidFill>
                    </a:rPr>
                    <a:t>外包</a:t>
                  </a:r>
                  <a:r>
                    <a:rPr lang="zh-CN" altLang="en-US" dirty="0"/>
                    <a:t>）</a:t>
                  </a:r>
                </a:p>
              </p:txBody>
            </p:sp>
          </mc:Choice>
          <mc:Fallback xmlns="">
            <p:sp>
              <p:nvSpPr>
                <p:cNvPr id="308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480"/>
                  <a:ext cx="2557" cy="291"/>
                </a:xfrm>
                <a:prstGeom prst="rect">
                  <a:avLst/>
                </a:prstGeom>
                <a:blipFill>
                  <a:blip r:embed="rId12"/>
                  <a:stretch>
                    <a:fillRect l="-2406" t="-14474" r="-1504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052736"/>
                <a:ext cx="8735888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两个不交的集合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，则不难推知对任意有限个互不相交的点集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也有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进而对任意一列互不相交的点集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…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有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77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052736"/>
                <a:ext cx="8735888" cy="4876800"/>
              </a:xfrm>
              <a:blipFill>
                <a:blip r:embed="rId2"/>
                <a:stretch>
                  <a:fillRect l="-1745" t="-625" r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260648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便知</a:t>
                </a:r>
              </a:p>
              <a:p>
                <a:pPr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相反的不等式由外测度的性质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立得，所以</a:t>
                </a:r>
              </a:p>
              <a:p>
                <a:pPr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这就是说，只要外测度具有可加性，则它一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定具有可数可加性。然而下面的例子说明，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外测度并不具有这种性质。</a:t>
                </a:r>
              </a:p>
            </p:txBody>
          </p:sp>
        </mc:Choice>
        <mc:Fallback xmlns="">
          <p:sp>
            <p:nvSpPr>
              <p:cNvPr id="3379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260648"/>
                <a:ext cx="8153400" cy="4876800"/>
              </a:xfrm>
              <a:blipFill>
                <a:blip r:embed="rId2"/>
                <a:stretch>
                  <a:fillRect l="-1945" t="-1625" b="-33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33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例</a:t>
                </a: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 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对任意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，令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非空，而且对任意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。事实上，若         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，则对任意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𝜂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及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𝜂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均为有理数，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𝜂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也为</a:t>
                </a:r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有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理数，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于是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dirty="0"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m:t>及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m:t> </m:t>
                    </m:r>
                    <m:acc>
                      <m:accPr>
                        <m:chr m:val="̃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𝜂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𝜂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</m:oMath>
                </a14:m>
                <a:endParaRPr lang="zh-CN" altLang="en-US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83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153400" cy="4876800"/>
              </a:xfrm>
              <a:blipFill>
                <a:blip r:embed="rId3"/>
                <a:stretch>
                  <a:fillRect l="-1495" r="-5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35" name="Rectangle 6"/>
          <p:cNvSpPr>
            <a:spLocks noChangeArrowheads="1"/>
          </p:cNvSpPr>
          <p:nvPr/>
        </p:nvSpPr>
        <p:spPr bwMode="auto">
          <a:xfrm>
            <a:off x="39004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19" name="Object 1025"/>
          <p:cNvGraphicFramePr>
            <a:graphicFrameLocks noChangeAspect="1"/>
          </p:cNvGraphicFramePr>
          <p:nvPr/>
        </p:nvGraphicFramePr>
        <p:xfrm>
          <a:off x="2057400" y="2209800"/>
          <a:ext cx="5181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Equation" r:id="rId4" imgW="2705040" imgH="304560" progId="Equation.3">
                  <p:embed/>
                </p:oleObj>
              </mc:Choice>
              <mc:Fallback>
                <p:oleObj name="Equation" r:id="rId4" imgW="270504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51816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85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187836"/>
                <a:ext cx="8856984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都为有理数，这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𝜂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𝜂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，由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𝜂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的任意性知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（实际上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𝑦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是有理数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这样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可以分解成一些互不相交的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之并，对每个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i="1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从中任取一点构成一个集合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，当然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。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−1,1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中有理数全体，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58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187836"/>
                <a:ext cx="8856984" cy="4876800"/>
              </a:xfrm>
              <a:blipFill>
                <a:blip r:embed="rId2"/>
                <a:stretch>
                  <a:fillRect l="-1376" r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8" name="Rectangle 10"/>
          <p:cNvSpPr>
            <a:spLocks noChangeArrowheads="1"/>
          </p:cNvSpPr>
          <p:nvPr/>
        </p:nvSpPr>
        <p:spPr bwMode="auto">
          <a:xfrm>
            <a:off x="354806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9766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88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600200"/>
                <a:ext cx="8568952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是将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平移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后得到的，显然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⊂(−1,2)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而且当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。若不然，存在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，则存在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，使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于是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为有理数，但由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的构造，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，则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属于不同的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，即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不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能为有理数，因此只能有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，然而这将导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，再次得到矛盾，所以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一定不交。</a:t>
                </a: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88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600200"/>
                <a:ext cx="8568952" cy="4876800"/>
              </a:xfrm>
              <a:blipFill>
                <a:blip r:embed="rId2"/>
                <a:stretch>
                  <a:fillRect l="-1422" r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903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600200"/>
                <a:ext cx="8663880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500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0,1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nary>
                      <m:naryPr>
                        <m:chr m:val="⋃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500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的构造，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是单点集，设为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𝜏</m:t>
                        </m:r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，于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500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是有理数，且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∈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，因此存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500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在某个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，这样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 eaLnBrk="1" hangingPunct="1">
                  <a:lnSpc>
                    <a:spcPct val="150000"/>
                  </a:lnSpc>
                  <a:spcBef>
                    <a:spcPct val="500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nary>
                      <m:naryPr>
                        <m:chr m:val="⋃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 eaLnBrk="1" hangingPunct="1">
                  <a:lnSpc>
                    <a:spcPct val="140000"/>
                  </a:lnSpc>
                  <a:spcBef>
                    <a:spcPct val="500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综上得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nary>
                      <m:naryPr>
                        <m:chr m:val="⋃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。如果外测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500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度具有可加性，则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sz="3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9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600200"/>
                <a:ext cx="8663880" cy="4876800"/>
              </a:xfrm>
              <a:blipFill>
                <a:blip r:embed="rId2"/>
                <a:stretch>
                  <a:fillRect l="-1758" t="-625" r="-6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2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476672"/>
                <a:ext cx="8980984" cy="4876800"/>
              </a:xfrm>
            </p:spPr>
            <p:txBody>
              <a:bodyPr/>
              <a:lstStyle/>
              <a:p>
                <a:pPr algn="just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1=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是经过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平移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后得到的，故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</a:p>
              <a:p>
                <a:pPr algn="just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于是由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的收敛性知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，然而这样导致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≤0≤3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这个矛盾说明外测度的确不具有可加性。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9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476672"/>
                <a:ext cx="8980984" cy="4876800"/>
              </a:xfrm>
              <a:blipFill>
                <a:blip r:embed="rId2"/>
                <a:stretch>
                  <a:fillRect l="-1358" r="-1358" b="-3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928992" cy="4876800"/>
          </a:xfrm>
        </p:spPr>
        <p:txBody>
          <a:bodyPr/>
          <a:lstStyle/>
          <a:p>
            <a:pPr algn="di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出在哪里呢？是不是外测度的定义有缺</a:t>
            </a:r>
          </a:p>
          <a:p>
            <a:pPr lvl="0" algn="just" eaLnBrk="1" hangingPunct="1">
              <a:buClr>
                <a:srgbClr val="3366FF"/>
              </a:buClr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陷？从上面的例子可以看到，整个的证明并未用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到外测度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的具体构造，这就是说，只要一种关于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集合的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函数（常称为集函数）具备性质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及可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加性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，就不可避免地会碰到上述矛盾。而性质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与可加性又是必须具备的条件。由此可见，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不在于外测度的定义方法有毛病，而是碰到了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一种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无法克服的困难。换句话说，总有一些集合，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其测度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是不具有可加性的，既然无法克服这个困难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，最好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的办法是把这些集合排除在外，只考虑那些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具</a:t>
            </a:r>
            <a:r>
              <a:rPr lang="zh-CN" altLang="en-US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有可加性的集合。</a:t>
            </a:r>
            <a:r>
              <a:rPr lang="zh-CN" altLang="en-US" sz="2800" dirty="0">
                <a:solidFill>
                  <a:srgbClr val="FFFFFF"/>
                </a:solidFill>
                <a:ea typeface="华文中宋" panose="02010600040101010101" pitchFamily="2" charset="-122"/>
              </a:rPr>
              <a:t>我们把前者称为</a:t>
            </a:r>
            <a:r>
              <a:rPr lang="zh-CN" altLang="en-US" sz="2800" b="1" dirty="0">
                <a:solidFill>
                  <a:srgbClr val="00FF00"/>
                </a:solidFill>
                <a:ea typeface="华文中宋" panose="02010600040101010101" pitchFamily="2" charset="-122"/>
              </a:rPr>
              <a:t>不可测集</a:t>
            </a:r>
            <a:r>
              <a:rPr lang="zh-CN" altLang="en-US" sz="2800" dirty="0">
                <a:solidFill>
                  <a:srgbClr val="FFFFFF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FFFF"/>
                </a:solidFill>
                <a:ea typeface="华文中宋" panose="02010600040101010101" pitchFamily="2" charset="-122"/>
              </a:rPr>
              <a:t>后者称为</a:t>
            </a:r>
            <a:r>
              <a:rPr lang="zh-CN" altLang="en-US" sz="2800" b="1" dirty="0">
                <a:solidFill>
                  <a:srgbClr val="00FF00"/>
                </a:solidFill>
                <a:ea typeface="华文中宋" panose="02010600040101010101" pitchFamily="2" charset="-122"/>
              </a:rPr>
              <a:t>可测集</a:t>
            </a:r>
            <a:r>
              <a:rPr lang="zh-CN" altLang="en-US" sz="2800" dirty="0">
                <a:solidFill>
                  <a:srgbClr val="FFFFFF"/>
                </a:solidFill>
                <a:ea typeface="华文中宋" panose="02010600040101010101" pitchFamily="2" charset="-122"/>
              </a:rPr>
              <a:t>。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96944" cy="211683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可测集的定义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 dirty="0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b="1" dirty="0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：回忆</a:t>
            </a:r>
            <a:r>
              <a:rPr lang="en-US" altLang="zh-CN" b="1" dirty="0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Riemann</a:t>
            </a:r>
            <a:r>
              <a:rPr lang="zh-CN" altLang="en-US" b="1" dirty="0" smtClean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积分的存在性定理，           它启发我们应如何定义一般的可测集？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876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如何判断一个集合是可测或不可测的呢？有两种方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法来作出判断，其一是采用内外测度的办法，回忆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微积分中求曲边梯形的面积时，通过将函数的定义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区间分割成若干小区间，然后以这些小区间为边作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若干小矩形包住曲边梯形，同时又让曲边梯形包住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以这些小区间为边的另一些小矩形，如果当划分越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来越细时，内外小矩形面积之和趋于同一个值，则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曲边梯形的面积就存在。否则就不存在，内外测度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方法与此很相似，集合</a:t>
            </a:r>
            <a:r>
              <a:rPr lang="en-US" altLang="zh-CN" sz="28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 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的外测度是包住</a:t>
            </a:r>
            <a:r>
              <a:rPr lang="en-US" altLang="zh-CN" sz="28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 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的一些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小矩体和体积之和的下确界，如何作内测度呢</a:t>
            </a:r>
            <a:r>
              <a:rPr lang="zh-CN" altLang="en-US" sz="2800" dirty="0" smtClean="0">
                <a:latin typeface="宋体" panose="02010600030101010101" pitchFamily="2" charset="-122"/>
              </a:rPr>
              <a:t>？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zh-CN" altLang="en-US" sz="3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达布上和与下和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2895600"/>
            <a:ext cx="7924800" cy="1220788"/>
            <a:chOff x="0" y="1968"/>
            <a:chExt cx="4992" cy="769"/>
          </a:xfrm>
        </p:grpSpPr>
        <p:sp>
          <p:nvSpPr>
            <p:cNvPr id="4154" name="Rectangle 10"/>
            <p:cNvSpPr>
              <a:spLocks noChangeArrowheads="1"/>
            </p:cNvSpPr>
            <p:nvPr/>
          </p:nvSpPr>
          <p:spPr bwMode="auto">
            <a:xfrm>
              <a:off x="3600" y="2160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/>
                <a:t>  Riemann</a:t>
              </a:r>
              <a:r>
                <a:rPr lang="zh-CN" altLang="en-US"/>
                <a:t>积分</a:t>
              </a:r>
            </a:p>
          </p:txBody>
        </p:sp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0" y="1968"/>
            <a:ext cx="3504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" name="公式" r:id="rId3" imgW="1968480" imgH="431640" progId="Equation.3">
                    <p:embed/>
                  </p:oleObj>
                </mc:Choice>
                <mc:Fallback>
                  <p:oleObj name="公式" r:id="rId3" imgW="1968480" imgH="431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68"/>
                          <a:ext cx="3504" cy="76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04800" y="4267200"/>
            <a:ext cx="8839200" cy="2590800"/>
            <a:chOff x="192" y="2688"/>
            <a:chExt cx="5568" cy="1632"/>
          </a:xfrm>
        </p:grpSpPr>
        <p:sp>
          <p:nvSpPr>
            <p:cNvPr id="4129" name="Text Box 54"/>
            <p:cNvSpPr txBox="1">
              <a:spLocks noChangeArrowheads="1"/>
            </p:cNvSpPr>
            <p:nvPr/>
          </p:nvSpPr>
          <p:spPr bwMode="auto">
            <a:xfrm>
              <a:off x="4416" y="4032"/>
              <a:ext cx="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i-1</a:t>
              </a:r>
              <a:r>
                <a:rPr lang="en-US" altLang="zh-CN"/>
                <a:t>  x</a:t>
              </a:r>
              <a:r>
                <a:rPr lang="en-US" altLang="zh-CN" baseline="-25000"/>
                <a:t>i</a:t>
              </a:r>
            </a:p>
          </p:txBody>
        </p:sp>
        <p:grpSp>
          <p:nvGrpSpPr>
            <p:cNvPr id="4130" name="Group 57"/>
            <p:cNvGrpSpPr>
              <a:grpSpLocks/>
            </p:cNvGrpSpPr>
            <p:nvPr/>
          </p:nvGrpSpPr>
          <p:grpSpPr bwMode="auto">
            <a:xfrm>
              <a:off x="192" y="2688"/>
              <a:ext cx="5568" cy="1488"/>
              <a:chOff x="192" y="2832"/>
              <a:chExt cx="5568" cy="1488"/>
            </a:xfrm>
          </p:grpSpPr>
          <p:graphicFrame>
            <p:nvGraphicFramePr>
              <p:cNvPr id="4099" name="Object 3"/>
              <p:cNvGraphicFramePr>
                <a:graphicFrameLocks noChangeAspect="1"/>
              </p:cNvGraphicFramePr>
              <p:nvPr/>
            </p:nvGraphicFramePr>
            <p:xfrm>
              <a:off x="192" y="3456"/>
              <a:ext cx="2171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1" name="公式" r:id="rId5" imgW="1638000" imgH="431640" progId="Equation.3">
                      <p:embed/>
                    </p:oleObj>
                  </mc:Choice>
                  <mc:Fallback>
                    <p:oleObj name="公式" r:id="rId5" imgW="1638000" imgH="4316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3456"/>
                            <a:ext cx="2171" cy="573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1" name="Rectangle 8"/>
              <p:cNvSpPr>
                <a:spLocks noChangeArrowheads="1"/>
              </p:cNvSpPr>
              <p:nvPr/>
            </p:nvSpPr>
            <p:spPr bwMode="auto">
              <a:xfrm>
                <a:off x="2160" y="3168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达布下和的极限</a:t>
                </a:r>
              </a:p>
            </p:txBody>
          </p:sp>
          <p:grpSp>
            <p:nvGrpSpPr>
              <p:cNvPr id="4132" name="Group 32"/>
              <p:cNvGrpSpPr>
                <a:grpSpLocks/>
              </p:cNvGrpSpPr>
              <p:nvPr/>
            </p:nvGrpSpPr>
            <p:grpSpPr bwMode="auto">
              <a:xfrm>
                <a:off x="3504" y="2832"/>
                <a:ext cx="2256" cy="1488"/>
                <a:chOff x="2976" y="2352"/>
                <a:chExt cx="2256" cy="1488"/>
              </a:xfrm>
            </p:grpSpPr>
            <p:sp>
              <p:nvSpPr>
                <p:cNvPr id="4134" name="Rectangle 33"/>
                <p:cNvSpPr>
                  <a:spLocks noChangeArrowheads="1"/>
                </p:cNvSpPr>
                <p:nvPr/>
              </p:nvSpPr>
              <p:spPr bwMode="auto">
                <a:xfrm>
                  <a:off x="3888" y="3216"/>
                  <a:ext cx="144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135" name="Group 34"/>
                <p:cNvGrpSpPr>
                  <a:grpSpLocks/>
                </p:cNvGrpSpPr>
                <p:nvPr/>
              </p:nvGrpSpPr>
              <p:grpSpPr bwMode="auto">
                <a:xfrm>
                  <a:off x="2976" y="2352"/>
                  <a:ext cx="2256" cy="1488"/>
                  <a:chOff x="192" y="2496"/>
                  <a:chExt cx="2256" cy="1488"/>
                </a:xfrm>
              </p:grpSpPr>
              <p:grpSp>
                <p:nvGrpSpPr>
                  <p:cNvPr id="413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" y="2496"/>
                    <a:ext cx="2256" cy="1488"/>
                    <a:chOff x="480" y="2256"/>
                    <a:chExt cx="2256" cy="1488"/>
                  </a:xfrm>
                </p:grpSpPr>
                <p:grpSp>
                  <p:nvGrpSpPr>
                    <p:cNvPr id="4142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2256"/>
                      <a:ext cx="2064" cy="1488"/>
                      <a:chOff x="1152" y="2064"/>
                      <a:chExt cx="2064" cy="1488"/>
                    </a:xfrm>
                  </p:grpSpPr>
                  <p:sp>
                    <p:nvSpPr>
                      <p:cNvPr id="4144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4" y="2208"/>
                        <a:ext cx="1392" cy="976"/>
                      </a:xfrm>
                      <a:custGeom>
                        <a:avLst/>
                        <a:gdLst>
                          <a:gd name="T0" fmla="*/ 0 w 1392"/>
                          <a:gd name="T1" fmla="*/ 960 h 976"/>
                          <a:gd name="T2" fmla="*/ 576 w 1392"/>
                          <a:gd name="T3" fmla="*/ 816 h 976"/>
                          <a:gd name="T4" fmla="*/ 1392 w 1392"/>
                          <a:gd name="T5" fmla="*/ 0 h 976"/>
                          <a:gd name="T6" fmla="*/ 0 60000 65536"/>
                          <a:gd name="T7" fmla="*/ 0 60000 65536"/>
                          <a:gd name="T8" fmla="*/ 0 60000 65536"/>
                          <a:gd name="T9" fmla="*/ 0 w 1392"/>
                          <a:gd name="T10" fmla="*/ 0 h 976"/>
                          <a:gd name="T11" fmla="*/ 1392 w 1392"/>
                          <a:gd name="T12" fmla="*/ 976 h 97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392" h="976">
                            <a:moveTo>
                              <a:pt x="0" y="960"/>
                            </a:moveTo>
                            <a:cubicBezTo>
                              <a:pt x="172" y="968"/>
                              <a:pt x="344" y="976"/>
                              <a:pt x="576" y="816"/>
                            </a:cubicBezTo>
                            <a:cubicBezTo>
                              <a:pt x="808" y="656"/>
                              <a:pt x="1100" y="328"/>
                              <a:pt x="1392" y="0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45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44" y="3168"/>
                        <a:ext cx="0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46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2" y="3168"/>
                        <a:ext cx="0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47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64" y="2928"/>
                        <a:ext cx="0" cy="52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48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00" y="259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49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36" y="2208"/>
                        <a:ext cx="0" cy="12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0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784"/>
                        <a:ext cx="0" cy="6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1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24" y="3072"/>
                        <a:ext cx="0" cy="3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2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52" y="3456"/>
                        <a:ext cx="206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3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200" y="2064"/>
                        <a:ext cx="0" cy="14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143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3648"/>
                      <a:ext cx="2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3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600"/>
                    <a:ext cx="288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3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3600"/>
                    <a:ext cx="19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3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504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4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3216"/>
                    <a:ext cx="192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41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976"/>
                    <a:ext cx="336" cy="91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4133" name="Rectangle 55"/>
              <p:cNvSpPr>
                <a:spLocks noChangeArrowheads="1"/>
              </p:cNvSpPr>
              <p:nvPr/>
            </p:nvSpPr>
            <p:spPr bwMode="auto">
              <a:xfrm>
                <a:off x="192" y="3072"/>
                <a:ext cx="16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下积分（</a:t>
                </a:r>
                <a:r>
                  <a:rPr lang="zh-CN" altLang="en-US">
                    <a:solidFill>
                      <a:schemeClr val="hlink"/>
                    </a:solidFill>
                  </a:rPr>
                  <a:t>内填</a:t>
                </a:r>
                <a:r>
                  <a:rPr lang="zh-CN" altLang="en-US"/>
                  <a:t>）</a:t>
                </a:r>
              </a:p>
            </p:txBody>
          </p:sp>
        </p:grp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28600" y="304800"/>
            <a:ext cx="8686800" cy="2590800"/>
            <a:chOff x="144" y="192"/>
            <a:chExt cx="5472" cy="1632"/>
          </a:xfrm>
        </p:grpSpPr>
        <p:sp>
          <p:nvSpPr>
            <p:cNvPr id="4105" name="Text Box 53"/>
            <p:cNvSpPr txBox="1">
              <a:spLocks noChangeArrowheads="1"/>
            </p:cNvSpPr>
            <p:nvPr/>
          </p:nvSpPr>
          <p:spPr bwMode="auto">
            <a:xfrm>
              <a:off x="4224" y="1536"/>
              <a:ext cx="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i-1</a:t>
              </a:r>
              <a:r>
                <a:rPr lang="en-US" altLang="zh-CN"/>
                <a:t>  x</a:t>
              </a:r>
              <a:r>
                <a:rPr lang="en-US" altLang="zh-CN" baseline="-25000"/>
                <a:t>i</a:t>
              </a:r>
            </a:p>
          </p:txBody>
        </p:sp>
        <p:grpSp>
          <p:nvGrpSpPr>
            <p:cNvPr id="4106" name="Group 58"/>
            <p:cNvGrpSpPr>
              <a:grpSpLocks/>
            </p:cNvGrpSpPr>
            <p:nvPr/>
          </p:nvGrpSpPr>
          <p:grpSpPr bwMode="auto">
            <a:xfrm>
              <a:off x="144" y="192"/>
              <a:ext cx="5472" cy="1488"/>
              <a:chOff x="144" y="192"/>
              <a:chExt cx="5472" cy="1488"/>
            </a:xfrm>
          </p:grpSpPr>
          <p:graphicFrame>
            <p:nvGraphicFramePr>
              <p:cNvPr id="4098" name="Object 2"/>
              <p:cNvGraphicFramePr>
                <a:graphicFrameLocks noChangeAspect="1"/>
              </p:cNvGraphicFramePr>
              <p:nvPr/>
            </p:nvGraphicFramePr>
            <p:xfrm>
              <a:off x="144" y="960"/>
              <a:ext cx="2172" cy="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2" name="公式" r:id="rId7" imgW="1676160" imgH="431640" progId="Equation.3">
                      <p:embed/>
                    </p:oleObj>
                  </mc:Choice>
                  <mc:Fallback>
                    <p:oleObj name="公式" r:id="rId7" imgW="1676160" imgH="43164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960"/>
                            <a:ext cx="2172" cy="56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7" name="Rectangle 9"/>
              <p:cNvSpPr>
                <a:spLocks noChangeArrowheads="1"/>
              </p:cNvSpPr>
              <p:nvPr/>
            </p:nvSpPr>
            <p:spPr bwMode="auto">
              <a:xfrm>
                <a:off x="1872" y="720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达布上和的极限</a:t>
                </a:r>
              </a:p>
            </p:txBody>
          </p:sp>
          <p:grpSp>
            <p:nvGrpSpPr>
              <p:cNvPr id="4108" name="Group 12"/>
              <p:cNvGrpSpPr>
                <a:grpSpLocks/>
              </p:cNvGrpSpPr>
              <p:nvPr/>
            </p:nvGrpSpPr>
            <p:grpSpPr bwMode="auto">
              <a:xfrm>
                <a:off x="3360" y="192"/>
                <a:ext cx="2256" cy="1488"/>
                <a:chOff x="3216" y="2496"/>
                <a:chExt cx="2256" cy="1488"/>
              </a:xfrm>
            </p:grpSpPr>
            <p:grpSp>
              <p:nvGrpSpPr>
                <p:cNvPr id="4110" name="Group 13"/>
                <p:cNvGrpSpPr>
                  <a:grpSpLocks/>
                </p:cNvGrpSpPr>
                <p:nvPr/>
              </p:nvGrpSpPr>
              <p:grpSpPr bwMode="auto">
                <a:xfrm>
                  <a:off x="3216" y="2496"/>
                  <a:ext cx="2256" cy="1488"/>
                  <a:chOff x="480" y="2256"/>
                  <a:chExt cx="2256" cy="1488"/>
                </a:xfrm>
              </p:grpSpPr>
              <p:grpSp>
                <p:nvGrpSpPr>
                  <p:cNvPr id="411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480" y="2256"/>
                    <a:ext cx="2064" cy="1488"/>
                    <a:chOff x="1152" y="2064"/>
                    <a:chExt cx="2064" cy="1488"/>
                  </a:xfrm>
                </p:grpSpPr>
                <p:sp>
                  <p:nvSpPr>
                    <p:cNvPr id="4119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1344" y="2208"/>
                      <a:ext cx="1392" cy="976"/>
                    </a:xfrm>
                    <a:custGeom>
                      <a:avLst/>
                      <a:gdLst>
                        <a:gd name="T0" fmla="*/ 0 w 1392"/>
                        <a:gd name="T1" fmla="*/ 960 h 976"/>
                        <a:gd name="T2" fmla="*/ 576 w 1392"/>
                        <a:gd name="T3" fmla="*/ 816 h 976"/>
                        <a:gd name="T4" fmla="*/ 1392 w 1392"/>
                        <a:gd name="T5" fmla="*/ 0 h 976"/>
                        <a:gd name="T6" fmla="*/ 0 60000 65536"/>
                        <a:gd name="T7" fmla="*/ 0 60000 65536"/>
                        <a:gd name="T8" fmla="*/ 0 60000 65536"/>
                        <a:gd name="T9" fmla="*/ 0 w 1392"/>
                        <a:gd name="T10" fmla="*/ 0 h 976"/>
                        <a:gd name="T11" fmla="*/ 1392 w 1392"/>
                        <a:gd name="T12" fmla="*/ 976 h 97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92" h="976">
                          <a:moveTo>
                            <a:pt x="0" y="960"/>
                          </a:moveTo>
                          <a:cubicBezTo>
                            <a:pt x="172" y="968"/>
                            <a:pt x="344" y="976"/>
                            <a:pt x="576" y="816"/>
                          </a:cubicBezTo>
                          <a:cubicBezTo>
                            <a:pt x="808" y="656"/>
                            <a:pt x="1100" y="328"/>
                            <a:pt x="1392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4120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3168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2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4" y="2928"/>
                      <a:ext cx="0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592"/>
                      <a:ext cx="0" cy="8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208"/>
                      <a:ext cx="0" cy="12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5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784"/>
                      <a:ext cx="0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6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" y="3072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2" y="3456"/>
                      <a:ext cx="20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8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00" y="2064"/>
                      <a:ext cx="0" cy="14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1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3648"/>
                    <a:ext cx="2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11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8" y="3600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12" name="Rectangle 27"/>
                <p:cNvSpPr>
                  <a:spLocks noChangeArrowheads="1"/>
                </p:cNvSpPr>
                <p:nvPr/>
              </p:nvSpPr>
              <p:spPr bwMode="auto">
                <a:xfrm>
                  <a:off x="3696" y="3504"/>
                  <a:ext cx="19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13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3360"/>
                  <a:ext cx="240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14" name="Rectangle 29"/>
                <p:cNvSpPr>
                  <a:spLocks noChangeArrowheads="1"/>
                </p:cNvSpPr>
                <p:nvPr/>
              </p:nvSpPr>
              <p:spPr bwMode="auto">
                <a:xfrm>
                  <a:off x="4128" y="3216"/>
                  <a:ext cx="144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15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192" cy="8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16" name="Rectangle 31"/>
                <p:cNvSpPr>
                  <a:spLocks noChangeArrowheads="1"/>
                </p:cNvSpPr>
                <p:nvPr/>
              </p:nvSpPr>
              <p:spPr bwMode="auto">
                <a:xfrm>
                  <a:off x="4464" y="2640"/>
                  <a:ext cx="336" cy="12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09" name="Rectangle 56"/>
              <p:cNvSpPr>
                <a:spLocks noChangeArrowheads="1"/>
              </p:cNvSpPr>
              <p:nvPr/>
            </p:nvSpPr>
            <p:spPr bwMode="auto">
              <a:xfrm>
                <a:off x="192" y="576"/>
                <a:ext cx="16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上积分（</a:t>
                </a:r>
                <a:r>
                  <a:rPr lang="zh-CN" altLang="en-US">
                    <a:solidFill>
                      <a:schemeClr val="hlink"/>
                    </a:solidFill>
                  </a:rPr>
                  <a:t>外包</a:t>
                </a:r>
                <a:r>
                  <a:rPr lang="zh-CN" altLang="en-US"/>
                  <a:t>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1988840"/>
                <a:ext cx="7772400" cy="4114800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为叙述方便，以直线上有界点集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为例，不妨设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可测，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也应可测，于是应有</a:t>
                </a:r>
              </a:p>
              <a:p>
                <a:pPr marL="0" indent="0" algn="just" eaLnBrk="1" hangingPunct="1">
                  <a:lnSpc>
                    <a:spcPct val="13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                                             。</a:t>
                </a:r>
              </a:p>
              <a:p>
                <a:pPr marL="0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如果开区间             盖住了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</a:t>
                </a:r>
              </a:p>
              <a:p>
                <a:pPr marL="0" indent="0"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⋃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，因此一种自然的方式是定义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的内测度为：  </a:t>
                </a:r>
              </a:p>
            </p:txBody>
          </p:sp>
        </mc:Choice>
        <mc:Fallback xmlns="">
          <p:sp>
            <p:nvSpPr>
              <p:cNvPr id="399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1988840"/>
                <a:ext cx="7772400" cy="4114800"/>
              </a:xfrm>
              <a:blipFill>
                <a:blip r:embed="rId3"/>
                <a:stretch>
                  <a:fillRect l="-1569" r="-1647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41" name="Object 3"/>
          <p:cNvGraphicFramePr>
            <a:graphicFrameLocks noChangeAspect="1"/>
          </p:cNvGraphicFramePr>
          <p:nvPr/>
        </p:nvGraphicFramePr>
        <p:xfrm>
          <a:off x="2624138" y="4267200"/>
          <a:ext cx="13382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Equation" r:id="rId4" imgW="698400" imgH="330120" progId="Equation.3">
                  <p:embed/>
                </p:oleObj>
              </mc:Choice>
              <mc:Fallback>
                <p:oleObj name="Equation" r:id="rId4" imgW="69840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267200"/>
                        <a:ext cx="1338262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36766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5" name="Object 7"/>
          <p:cNvGraphicFramePr>
            <a:graphicFrameLocks noChangeAspect="1"/>
          </p:cNvGraphicFramePr>
          <p:nvPr/>
        </p:nvGraphicFramePr>
        <p:xfrm>
          <a:off x="1371600" y="3657600"/>
          <a:ext cx="6489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Equation" r:id="rId6" imgW="3720960" imgH="317160" progId="Equation.3">
                  <p:embed/>
                </p:oleObj>
              </mc:Choice>
              <mc:Fallback>
                <p:oleObj name="Equation" r:id="rId6" imgW="3720960" imgH="317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64897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67" name="Rectangle 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576" y="1484784"/>
                <a:ext cx="7772400" cy="4114800"/>
              </a:xfrm>
            </p:spPr>
            <p:txBody>
              <a:bodyPr/>
              <a:lstStyle/>
              <a:p>
                <a:pPr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𝐸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时，称</a:t>
                </a:r>
                <a:r>
                  <a:rPr lang="en-US" altLang="zh-CN" sz="2800" i="1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E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是可测集。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直观地解释内测度就是将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𝑏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 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挖去一些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开区间后剩下部分的长度之上确界。回忆一下直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线上有界闭集的构造不难发现，内测度其实就是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包含在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中的闭集的测度之上确界；而闭集的测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度可以定义为某个包含它的闭区间长度减去其余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集的构成区间长度之和。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967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484784"/>
                <a:ext cx="7772400" cy="4114800"/>
              </a:xfrm>
              <a:blipFill>
                <a:blip r:embed="rId2"/>
                <a:stretch>
                  <a:fillRect l="-1647" b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94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但是将这一方法推广到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中会带来一些技术上的麻烦，所以下面我们采用另外一种方法。</a:t>
                </a:r>
              </a:p>
              <a:p>
                <a:pPr marL="88900" indent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如果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是可测集（注意，我们尚未定义可测集）。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也应当是可测的，于是应有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。但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，由外测度性质</a:t>
                </a: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</a:t>
                </a:r>
              </a:p>
              <a:p>
                <a:pPr marL="88900" indent="0" algn="dist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至少有一个为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，所以上述等式恒成立。 </a:t>
                </a:r>
              </a:p>
              <a:p>
                <a:pPr marL="88900" indent="0"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99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71" t="-444" r="-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34861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42100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42100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1981200"/>
                <a:ext cx="7772400" cy="4114800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由此并不能得到关于可测性的任何实质性信息，</a:t>
                </a:r>
              </a:p>
              <a:p>
                <a:pPr eaLnBrk="1" hangingPunct="1"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因此，我们将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限制在任意的开长方体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上，考</a:t>
                </a:r>
              </a:p>
              <a:p>
                <a:pPr eaLnBrk="1" hangingPunct="1"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是否可加，即对任意开长方</a:t>
                </a:r>
              </a:p>
              <a:p>
                <a:pPr eaLnBrk="1" hangingPunct="1"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，下式是否总成立：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假如对一切开长方体上式总成立，则可以证明对任意集合           ，下式也成立</a:t>
                </a:r>
              </a:p>
            </p:txBody>
          </p:sp>
        </mc:Choice>
        <mc:Fallback xmlns="">
          <p:sp>
            <p:nvSpPr>
              <p:cNvPr id="43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1981200"/>
                <a:ext cx="7772400" cy="4114800"/>
              </a:xfrm>
              <a:blipFill>
                <a:blip r:embed="rId3"/>
                <a:stretch>
                  <a:fillRect l="-1569" t="-1481" r="-784" b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3657600" y="5410200"/>
          <a:ext cx="1217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" name="Equation" r:id="rId4" imgW="634680" imgH="266400" progId="Equation.3">
                  <p:embed/>
                </p:oleObj>
              </mc:Choice>
              <mc:Fallback>
                <p:oleObj name="Equation" r:id="rId4" imgW="63468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0"/>
                        <a:ext cx="12176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6242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6" name="Object 11"/>
          <p:cNvGraphicFramePr>
            <a:graphicFrameLocks noChangeAspect="1"/>
          </p:cNvGraphicFramePr>
          <p:nvPr/>
        </p:nvGraphicFramePr>
        <p:xfrm>
          <a:off x="2286000" y="4114800"/>
          <a:ext cx="4724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" name="Equation" r:id="rId6" imgW="2501640" imgH="317160" progId="Equation.3">
                  <p:embed/>
                </p:oleObj>
              </mc:Choice>
              <mc:Fallback>
                <p:oleObj name="Equation" r:id="rId6" imgW="250164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14800"/>
                        <a:ext cx="47244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38147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7" name="Object 13"/>
          <p:cNvGraphicFramePr>
            <a:graphicFrameLocks noChangeAspect="1"/>
          </p:cNvGraphicFramePr>
          <p:nvPr/>
        </p:nvGraphicFramePr>
        <p:xfrm>
          <a:off x="2971800" y="4572000"/>
          <a:ext cx="3810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r:id="rId8" imgW="1511300" imgH="215900" progId="Equation.3">
                  <p:embed/>
                </p:oleObj>
              </mc:Choice>
              <mc:Fallback>
                <p:oleObj r:id="rId8" imgW="15113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38100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692696"/>
                <a:ext cx="8278688" cy="4114800"/>
              </a:xfrm>
            </p:spPr>
            <p:txBody>
              <a:bodyPr/>
              <a:lstStyle/>
              <a:p>
                <a:pPr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ea typeface="华文中宋" panose="02010600040101010101" pitchFamily="2" charset="-122"/>
                  </a:rPr>
                  <a:t>事实上，对任意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𝜀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&gt;0</m:t>
                    </m:r>
                  </m:oMath>
                </a14:m>
                <a:r>
                  <a:rPr lang="zh-CN" altLang="en-US" sz="2800" dirty="0" smtClean="0">
                    <a:ea typeface="华文中宋" panose="02010600040101010101" pitchFamily="2" charset="-122"/>
                  </a:rPr>
                  <a:t>，存在开长方体序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ea typeface="华文中宋" panose="02010600040101010101" pitchFamily="2" charset="-122"/>
                  </a:rPr>
                  <a:t>，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ea typeface="华文中宋" panose="02010600040101010101" pitchFamily="2" charset="-122"/>
                  </a:rPr>
                  <a:t>使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dirty="0" smtClean="0">
                    <a:ea typeface="华文中宋" panose="02010600040101010101" pitchFamily="2" charset="-122"/>
                  </a:rPr>
                  <a:t>，且</a:t>
                </a:r>
                <a:endParaRPr lang="en-US" altLang="zh-CN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+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ea typeface="华文中宋" panose="02010600040101010101" pitchFamily="2" charset="-122"/>
                  </a:rPr>
                  <a:t>由于</a:t>
                </a:r>
                <a:endParaRPr lang="en-US" altLang="zh-CN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40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692696"/>
                <a:ext cx="8278688" cy="4114800"/>
              </a:xfrm>
              <a:blipFill>
                <a:blip r:embed="rId2"/>
                <a:stretch>
                  <a:fillRect l="-1546" b="-36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4281488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3843338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4" name="Rectangle 15"/>
          <p:cNvSpPr>
            <a:spLocks noChangeArrowheads="1"/>
          </p:cNvSpPr>
          <p:nvPr/>
        </p:nvSpPr>
        <p:spPr bwMode="auto">
          <a:xfrm>
            <a:off x="331946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6300" y="260648"/>
                <a:ext cx="8856984" cy="5976664"/>
              </a:xfrm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故</a:t>
                </a:r>
                <a:endParaRPr lang="en-US" altLang="zh-CN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𝑇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∩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b="0" dirty="0" smtClean="0"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lang="zh-CN" altLang="en-US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zh-CN" altLang="en-US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     </a:t>
                </a:r>
              </a:p>
            </p:txBody>
          </p:sp>
        </mc:Choice>
        <mc:Fallback xmlns="">
          <p:sp>
            <p:nvSpPr>
              <p:cNvPr id="450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6300" y="260648"/>
                <a:ext cx="8856984" cy="5976664"/>
              </a:xfrm>
              <a:blipFill>
                <a:blip r:embed="rId2"/>
                <a:stretch>
                  <a:fillRect l="-1721" t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5" name="Rectangle 5"/>
          <p:cNvSpPr>
            <a:spLocks noChangeArrowheads="1"/>
          </p:cNvSpPr>
          <p:nvPr/>
        </p:nvSpPr>
        <p:spPr bwMode="auto">
          <a:xfrm>
            <a:off x="380523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6" name="Rectangle 7"/>
          <p:cNvSpPr>
            <a:spLocks noChangeArrowheads="1"/>
          </p:cNvSpPr>
          <p:nvPr/>
        </p:nvSpPr>
        <p:spPr bwMode="auto">
          <a:xfrm>
            <a:off x="348615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348615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8" name="Rectangle 11"/>
          <p:cNvSpPr>
            <a:spLocks noChangeArrowheads="1"/>
          </p:cNvSpPr>
          <p:nvPr/>
        </p:nvSpPr>
        <p:spPr bwMode="auto">
          <a:xfrm>
            <a:off x="356235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633788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3709988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908720"/>
                <a:ext cx="7772400" cy="4114800"/>
              </a:xfrm>
            </p:spPr>
            <p:txBody>
              <a:bodyPr/>
              <a:lstStyle/>
              <a:p>
                <a:pPr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eaLnBrk="1" hangingPunct="1">
                  <a:lnSpc>
                    <a:spcPct val="140000"/>
                  </a:lnSpc>
                  <a:buNone/>
                </a:pPr>
                <a:r>
                  <a:rPr lang="zh-CN" altLang="en-US" sz="2800" dirty="0" smtClean="0">
                    <a:ea typeface="华文中宋" panose="02010600040101010101" pitchFamily="2" charset="-122"/>
                  </a:rPr>
                  <a:t>由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𝜀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&gt;0</m:t>
                    </m:r>
                  </m:oMath>
                </a14:m>
                <a:r>
                  <a:rPr lang="zh-CN" altLang="en-US" sz="2800" dirty="0" smtClean="0">
                    <a:ea typeface="华文中宋" panose="02010600040101010101" pitchFamily="2" charset="-122"/>
                  </a:rPr>
                  <a:t> 的任意性知</a:t>
                </a:r>
              </a:p>
              <a:p>
                <a:pPr eaLnBrk="1" hangingPunct="1">
                  <a:lnSpc>
                    <a:spcPct val="140000"/>
                  </a:lnSpc>
                  <a:buNone/>
                </a:pPr>
                <a:r>
                  <a:rPr lang="zh-CN" altLang="en-US" sz="2800" dirty="0" smtClean="0">
                    <a:ea typeface="华文中宋" panose="02010600040101010101" pitchFamily="2" charset="-122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800" dirty="0" smtClean="0">
                    <a:ea typeface="华文中宋" panose="02010600040101010101" pitchFamily="2" charset="-122"/>
                  </a:rPr>
                  <a:t>，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ea typeface="华文中宋" panose="02010600040101010101" pitchFamily="2" charset="-122"/>
                  </a:rPr>
                  <a:t>于是</a:t>
                </a:r>
              </a:p>
              <a:p>
                <a:pPr eaLnBrk="1" hangingPunct="1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𝑇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</m:oMath>
                  </m:oMathPara>
                </a14:m>
                <a:endParaRPr lang="zh-CN" altLang="en-US" sz="2800" dirty="0" smtClean="0"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ea typeface="华文中宋" panose="02010600040101010101" pitchFamily="2" charset="-122"/>
                  </a:rPr>
                  <a:t>我们就用该式来定义可测性。</a:t>
                </a:r>
              </a:p>
              <a:p>
                <a:pPr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0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908720"/>
                <a:ext cx="7772400" cy="4114800"/>
              </a:xfrm>
              <a:blipFill>
                <a:blip r:embed="rId2"/>
                <a:stretch>
                  <a:fillRect l="-1647" b="-13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3600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3595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11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7772400" cy="4114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u="sng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</a:t>
                </a:r>
                <a:r>
                  <a:rPr lang="en-US" altLang="zh-CN" b="1" u="sng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，如果对任意集合     </a:t>
                </a: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，都有</a:t>
                </a:r>
                <a:endParaRPr lang="en-US" altLang="zh-CN" b="0" i="1" dirty="0" smtClean="0"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Lebesgue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可测集，此时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Lebesgue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测度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，简记为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𝑚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r>
                  <a:rPr lang="zh-CN" altLang="en-US" dirty="0" smtClean="0"/>
                  <a:t> </a:t>
                </a:r>
              </a:p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71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7772400" cy="4114800"/>
              </a:xfrm>
              <a:blipFill>
                <a:blip r:embed="rId2"/>
                <a:stretch>
                  <a:fillRect l="-2039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2462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6" name="Rectangle 10"/>
          <p:cNvSpPr>
            <a:spLocks noChangeArrowheads="1"/>
          </p:cNvSpPr>
          <p:nvPr/>
        </p:nvSpPr>
        <p:spPr bwMode="auto">
          <a:xfrm>
            <a:off x="2462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981200"/>
                <a:ext cx="8062664" cy="4114800"/>
              </a:xfrm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等式（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）称为</a:t>
                </a:r>
                <a:r>
                  <a:rPr lang="en-US" altLang="zh-CN" b="1" dirty="0" err="1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Caratheodory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条件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，它有一个等价的叙述方式，即：对任意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都有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               </a:t>
                </a:r>
              </a:p>
              <a:p>
                <a:pPr algn="just" eaLnBrk="1" hangingPunct="1"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事实上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(1)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成立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则对任意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则得</a:t>
                </a:r>
              </a:p>
              <a:p>
                <a:pPr algn="ctr" eaLnBrk="1" hangingPunct="1">
                  <a:buFont typeface="Wingdings" panose="05000000000000000000" pitchFamily="2" charset="2"/>
                  <a:buNone/>
                </a:pP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/>
                <a:endParaRPr lang="en-US" altLang="zh-CN" dirty="0" smtClean="0"/>
              </a:p>
            </p:txBody>
          </p:sp>
        </mc:Choice>
        <mc:Fallback xmlns="">
          <p:sp>
            <p:nvSpPr>
              <p:cNvPr id="481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981200"/>
                <a:ext cx="8062664" cy="4114800"/>
              </a:xfrm>
              <a:blipFill>
                <a:blip r:embed="rId3"/>
                <a:stretch>
                  <a:fillRect l="-1965" t="-1926" r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1" name="Object 1"/>
          <p:cNvGraphicFramePr>
            <a:graphicFrameLocks noChangeAspect="1"/>
          </p:cNvGraphicFramePr>
          <p:nvPr/>
        </p:nvGraphicFramePr>
        <p:xfrm>
          <a:off x="1828800" y="3581400"/>
          <a:ext cx="5672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" name="Equation" r:id="rId4" imgW="2958840" imgH="317160" progId="Equation.3">
                  <p:embed/>
                </p:oleObj>
              </mc:Choice>
              <mc:Fallback>
                <p:oleObj name="Equation" r:id="rId4" imgW="2958840" imgH="317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567213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0718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1371600" y="5410200"/>
          <a:ext cx="6934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" name="Equation" r:id="rId6" imgW="4025880" imgH="317160" progId="Equation.3">
                  <p:embed/>
                </p:oleObj>
              </mc:Choice>
              <mc:Fallback>
                <p:oleObj name="Equation" r:id="rId6" imgW="402588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69342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415290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135" name="Object 5"/>
          <p:cNvGraphicFramePr>
            <a:graphicFrameLocks noChangeAspect="1"/>
          </p:cNvGraphicFramePr>
          <p:nvPr/>
        </p:nvGraphicFramePr>
        <p:xfrm>
          <a:off x="2895600" y="5867400"/>
          <a:ext cx="2133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2" r:id="rId8" imgW="838200" imgH="190500" progId="Equation.3">
                  <p:embed/>
                </p:oleObj>
              </mc:Choice>
              <mc:Fallback>
                <p:oleObj r:id="rId8" imgW="8382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7400"/>
                        <a:ext cx="2133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6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8062664" cy="4114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从而（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）成立。反之，若（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）成立，则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，从而由（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）得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而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916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8062664" cy="4114800"/>
              </a:xfrm>
              <a:blipFill>
                <a:blip r:embed="rId3"/>
                <a:stretch>
                  <a:fillRect l="-1967" t="-741" r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300990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8" name="Object 4"/>
          <p:cNvGraphicFramePr>
            <a:graphicFrameLocks noChangeAspect="1"/>
          </p:cNvGraphicFramePr>
          <p:nvPr/>
        </p:nvGraphicFramePr>
        <p:xfrm>
          <a:off x="914400" y="3886200"/>
          <a:ext cx="7239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" r:id="rId4" imgW="3124200" imgH="215900" progId="Equation.3">
                  <p:embed/>
                </p:oleObj>
              </mc:Choice>
              <mc:Fallback>
                <p:oleObj r:id="rId4" imgW="3124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7239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0718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9" name="Object 5"/>
          <p:cNvGraphicFramePr>
            <a:graphicFrameLocks noChangeAspect="1"/>
          </p:cNvGraphicFramePr>
          <p:nvPr/>
        </p:nvGraphicFramePr>
        <p:xfrm>
          <a:off x="838200" y="4913313"/>
          <a:ext cx="73914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7" name="Equation" r:id="rId6" imgW="4622760" imgH="317160" progId="Equation.3">
                  <p:embed/>
                </p:oleObj>
              </mc:Choice>
              <mc:Fallback>
                <p:oleObj name="Equation" r:id="rId6" imgW="462276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13313"/>
                        <a:ext cx="739140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3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Jordan</a:t>
            </a:r>
            <a:r>
              <a:rPr lang="zh-CN" altLang="en-US" sz="3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测度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1613" y="990600"/>
            <a:ext cx="7673975" cy="1663700"/>
            <a:chOff x="127" y="528"/>
            <a:chExt cx="4834" cy="1048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2549715"/>
                </p:ext>
              </p:extLst>
            </p:nvPr>
          </p:nvGraphicFramePr>
          <p:xfrm>
            <a:off x="127" y="886"/>
            <a:ext cx="4834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Equation" r:id="rId3" imgW="2844720" imgH="406080" progId="Equation.DSMT4">
                    <p:embed/>
                  </p:oleObj>
                </mc:Choice>
                <mc:Fallback>
                  <p:oleObj name="Equation" r:id="rId3" imgW="2844720" imgH="4060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886"/>
                          <a:ext cx="4834" cy="690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Rectangle 8"/>
            <p:cNvSpPr>
              <a:spLocks noChangeArrowheads="1"/>
            </p:cNvSpPr>
            <p:nvPr/>
          </p:nvSpPr>
          <p:spPr bwMode="auto">
            <a:xfrm>
              <a:off x="192" y="528"/>
              <a:ext cx="22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Jordan</a:t>
              </a:r>
              <a:r>
                <a:rPr lang="zh-CN" altLang="en-US"/>
                <a:t>外测度（</a:t>
              </a:r>
              <a:r>
                <a:rPr lang="zh-CN" altLang="en-US">
                  <a:solidFill>
                    <a:schemeClr val="hlink"/>
                  </a:solidFill>
                </a:rPr>
                <a:t>外包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5867400"/>
            <a:ext cx="5411788" cy="758825"/>
            <a:chOff x="288" y="3696"/>
            <a:chExt cx="3409" cy="478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776" y="3744"/>
            <a:ext cx="1921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公式" r:id="rId5" imgW="1079280" imgH="241200" progId="Equation.3">
                    <p:embed/>
                  </p:oleObj>
                </mc:Choice>
                <mc:Fallback>
                  <p:oleObj name="公式" r:id="rId5" imgW="107928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744"/>
                          <a:ext cx="1921" cy="43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Rectangle 11"/>
            <p:cNvSpPr>
              <a:spLocks noChangeArrowheads="1"/>
            </p:cNvSpPr>
            <p:nvPr/>
          </p:nvSpPr>
          <p:spPr bwMode="auto">
            <a:xfrm>
              <a:off x="288" y="3696"/>
              <a:ext cx="11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Jordan</a:t>
              </a:r>
              <a:r>
                <a:rPr lang="zh-CN" altLang="en-US"/>
                <a:t>可测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9075" y="3200400"/>
            <a:ext cx="8555038" cy="2108200"/>
            <a:chOff x="138" y="1920"/>
            <a:chExt cx="5389" cy="1328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501226"/>
                </p:ext>
              </p:extLst>
            </p:nvPr>
          </p:nvGraphicFramePr>
          <p:xfrm>
            <a:off x="138" y="2275"/>
            <a:ext cx="5389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9" name="Equation" r:id="rId7" imgW="3149280" imgH="634680" progId="Equation.DSMT4">
                    <p:embed/>
                  </p:oleObj>
                </mc:Choice>
                <mc:Fallback>
                  <p:oleObj name="Equation" r:id="rId7" imgW="3149280" imgH="634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" y="2275"/>
                          <a:ext cx="5389" cy="97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Rectangle 12"/>
            <p:cNvSpPr>
              <a:spLocks noChangeArrowheads="1"/>
            </p:cNvSpPr>
            <p:nvPr/>
          </p:nvSpPr>
          <p:spPr bwMode="auto">
            <a:xfrm>
              <a:off x="240" y="1920"/>
              <a:ext cx="22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Jordan</a:t>
              </a:r>
              <a:r>
                <a:rPr lang="zh-CN" altLang="en-US"/>
                <a:t>内测度（</a:t>
              </a:r>
              <a:r>
                <a:rPr lang="zh-CN" altLang="en-US">
                  <a:solidFill>
                    <a:schemeClr val="hlink"/>
                  </a:solidFill>
                </a:rPr>
                <a:t>内填</a:t>
              </a:r>
              <a:r>
                <a:rPr lang="zh-CN" altLang="en-US"/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ea typeface="华文中宋" panose="02010600040101010101" pitchFamily="2" charset="-122"/>
                  </a:rPr>
                  <a:t>故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两个基本问题是：哪些集合是可测的？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可测集具有什么性质？比如，前面定义的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开集、闭集是否可测？下一讲将讨论这些问题。</a:t>
                </a:r>
                <a:endParaRPr lang="zh-CN" altLang="en-US" dirty="0" smtClean="0"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01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039" t="-1926" r="-3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61473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0"/>
                <a:ext cx="7772400" cy="1143000"/>
              </a:xfrm>
            </p:spPr>
            <p:txBody>
              <a:bodyPr/>
              <a:lstStyle/>
              <a:p>
                <a:pPr algn="l">
                  <a:defRPr/>
                </a:pPr>
                <a:r>
                  <a:rPr lang="zh-CN" altLang="en-US" sz="2400" dirty="0"/>
                  <a:t>例：设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为</a:t>
                </a:r>
                <a:r>
                  <a:rPr lang="en-US" altLang="zh-CN" sz="2400" dirty="0"/>
                  <a:t>[0,1]</a:t>
                </a:r>
                <a:r>
                  <a:rPr lang="zh-CN" altLang="en-US" sz="2400" dirty="0"/>
                  <a:t>中的</a:t>
                </a:r>
                <a:r>
                  <a:rPr lang="zh-CN" altLang="en-US" sz="2400" dirty="0">
                    <a:solidFill>
                      <a:schemeClr val="hlink"/>
                    </a:solidFill>
                  </a:rPr>
                  <a:t>有理数</a:t>
                </a:r>
                <a:r>
                  <a:rPr lang="zh-CN" altLang="en-US" sz="2400" dirty="0"/>
                  <a:t>全体，则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不</a:t>
                </a:r>
                <a:r>
                  <a:rPr lang="en-US" altLang="zh-CN" sz="2400" dirty="0"/>
                  <a:t>Jordan</a:t>
                </a:r>
                <a:r>
                  <a:rPr lang="zh-CN" altLang="en-US" sz="2400" dirty="0"/>
                  <a:t>可测</a:t>
                </a:r>
              </a:p>
            </p:txBody>
          </p:sp>
        </mc:Choice>
        <mc:Fallback xmlns="">
          <p:sp>
            <p:nvSpPr>
              <p:cNvPr id="143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7772400" cy="1143000"/>
              </a:xfrm>
              <a:blipFill>
                <a:blip r:embed="rId3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800" y="1066800"/>
            <a:ext cx="8153400" cy="1066800"/>
            <a:chOff x="192" y="672"/>
            <a:chExt cx="5136" cy="672"/>
          </a:xfrm>
        </p:grpSpPr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3216" y="960"/>
            <a:ext cx="11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" name="公式" r:id="rId4" imgW="698400" imgH="241200" progId="Equation.3">
                    <p:embed/>
                  </p:oleObj>
                </mc:Choice>
                <mc:Fallback>
                  <p:oleObj name="公式" r:id="rId4" imgW="69840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960"/>
                          <a:ext cx="1112" cy="38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92" y="672"/>
              <a:ext cx="51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由于任一覆盖</a:t>
              </a:r>
              <a:r>
                <a:rPr lang="en-US" altLang="zh-CN"/>
                <a:t>[0,1]</a:t>
              </a:r>
              <a:r>
                <a:rPr lang="zh-CN" altLang="en-US"/>
                <a:t>中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的有理数全体的有限开覆盖也一定</a:t>
              </a:r>
            </a:p>
            <a:p>
              <a:pPr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能覆盖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除有限个点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外的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[0,1]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，从而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28600" y="4343400"/>
            <a:ext cx="8382000" cy="1095375"/>
            <a:chOff x="144" y="2736"/>
            <a:chExt cx="5280" cy="690"/>
          </a:xfrm>
        </p:grpSpPr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684" y="3102"/>
            <a:ext cx="1031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name="Equation" r:id="rId6" imgW="647640" imgH="203040" progId="Equation.3">
                    <p:embed/>
                  </p:oleObj>
                </mc:Choice>
                <mc:Fallback>
                  <p:oleObj name="Equation" r:id="rId6" imgW="647640" imgH="203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3102"/>
                          <a:ext cx="1031" cy="32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528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由于</a:t>
              </a:r>
              <a:r>
                <a:rPr lang="zh-CN" altLang="en-US">
                  <a:solidFill>
                    <a:schemeClr val="tx2"/>
                  </a:solidFill>
                </a:rPr>
                <a:t>无理数</a:t>
              </a:r>
              <a:r>
                <a:rPr lang="zh-CN" altLang="en-US"/>
                <a:t>在</a:t>
              </a:r>
              <a:r>
                <a:rPr lang="en-US" altLang="zh-CN"/>
                <a:t>[0,1]</a:t>
              </a:r>
              <a:r>
                <a:rPr lang="zh-CN" altLang="en-US"/>
                <a:t>中</a:t>
              </a:r>
              <a:r>
                <a:rPr lang="zh-CN" altLang="en-US">
                  <a:solidFill>
                    <a:schemeClr val="tx2"/>
                  </a:solidFill>
                </a:rPr>
                <a:t>稠密</a:t>
              </a:r>
              <a:r>
                <a:rPr lang="zh-CN" altLang="en-US"/>
                <a:t>，故任一开区间都不可能含在</a:t>
              </a:r>
              <a:r>
                <a:rPr lang="en-US" altLang="zh-CN"/>
                <a:t>E</a:t>
              </a:r>
              <a:r>
                <a:rPr lang="zh-CN" altLang="en-US"/>
                <a:t>内，</a:t>
              </a:r>
            </a:p>
            <a:p>
              <a:pPr eaLnBrk="1" hangingPunct="1"/>
              <a:r>
                <a:rPr lang="zh-CN" altLang="en-US"/>
                <a:t>从而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50825" y="5805488"/>
            <a:ext cx="6248400" cy="609600"/>
            <a:chOff x="1632" y="3792"/>
            <a:chExt cx="3936" cy="38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46" name="Object 2"/>
                <p:cNvGraphicFramePr>
                  <a:graphicFrameLocks noChangeAspect="1"/>
                </p:cNvGraphicFramePr>
                <p:nvPr/>
              </p:nvGraphicFramePr>
              <p:xfrm>
                <a:off x="2112" y="3792"/>
                <a:ext cx="1632" cy="38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239" name="公式" r:id="rId8" imgW="1079280" imgH="241200" progId="Equation.3">
                        <p:embed/>
                      </p:oleObj>
                    </mc:Choice>
                    <mc:Fallback>
                      <p:oleObj name="公式" r:id="rId8" imgW="1079280" imgH="24120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12" y="3792"/>
                              <a:ext cx="1632" cy="384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46" name="Object 2"/>
                <p:cNvGraphicFramePr>
                  <a:graphicFrameLocks noChangeAspect="1"/>
                </p:cNvGraphicFramePr>
                <p:nvPr/>
              </p:nvGraphicFramePr>
              <p:xfrm>
                <a:off x="2112" y="3792"/>
                <a:ext cx="1632" cy="38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70" name="公式" r:id="rId10" imgW="1079280" imgH="241200" progId="Equation.3">
                        <p:embed/>
                      </p:oleObj>
                    </mc:Choice>
                    <mc:Fallback>
                      <p:oleObj name="公式" r:id="rId10" imgW="1079280" imgH="24120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12" y="3792"/>
                              <a:ext cx="1632" cy="384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32" y="3888"/>
                  <a:ext cx="39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所以                                 ，即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不</a:t>
                  </a:r>
                  <a:r>
                    <a:rPr lang="en-US" altLang="zh-CN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Jordan</a:t>
                  </a:r>
                  <a:r>
                    <a:rPr lang="zh-CN" altLang="en-US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可测</a:t>
                  </a:r>
                </a:p>
              </p:txBody>
            </p:sp>
          </mc:Choice>
          <mc:Fallback xmlns="">
            <p:sp>
              <p:nvSpPr>
                <p:cNvPr id="1434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3888"/>
                  <a:ext cx="3936" cy="288"/>
                </a:xfrm>
                <a:prstGeom prst="rect">
                  <a:avLst/>
                </a:prstGeom>
                <a:blipFill>
                  <a:blip r:embed="rId12"/>
                  <a:stretch>
                    <a:fillRect l="-1561" t="-16000" r="-1756" b="-4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" y="2362200"/>
            <a:ext cx="7162800" cy="641350"/>
            <a:chOff x="384" y="1488"/>
            <a:chExt cx="4512" cy="404"/>
          </a:xfrm>
        </p:grpSpPr>
        <p:sp>
          <p:nvSpPr>
            <p:cNvPr id="6157" name="Line 16"/>
            <p:cNvSpPr>
              <a:spLocks noChangeShapeType="1"/>
            </p:cNvSpPr>
            <p:nvPr/>
          </p:nvSpPr>
          <p:spPr bwMode="auto">
            <a:xfrm>
              <a:off x="384" y="1632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" name="Text Box 17"/>
            <p:cNvSpPr txBox="1">
              <a:spLocks noChangeArrowheads="1"/>
            </p:cNvSpPr>
            <p:nvPr/>
          </p:nvSpPr>
          <p:spPr bwMode="auto">
            <a:xfrm>
              <a:off x="1200" y="1488"/>
              <a:ext cx="26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(    </a:t>
              </a:r>
              <a:r>
                <a:rPr lang="en-US" altLang="zh-CN" sz="1800">
                  <a:solidFill>
                    <a:schemeClr val="bg2"/>
                  </a:solidFill>
                </a:rPr>
                <a:t>[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chemeClr val="hlink"/>
                  </a:solidFill>
                </a:rPr>
                <a:t>(</a:t>
              </a:r>
              <a:r>
                <a:rPr lang="en-US" altLang="zh-CN" sz="1800"/>
                <a:t> )         </a:t>
              </a:r>
              <a:r>
                <a:rPr lang="en-US" altLang="zh-CN" sz="1800">
                  <a:solidFill>
                    <a:schemeClr val="hlink"/>
                  </a:solidFill>
                </a:rPr>
                <a:t>)</a:t>
              </a:r>
              <a:r>
                <a:rPr lang="en-US" altLang="zh-CN" sz="1800">
                  <a:solidFill>
                    <a:schemeClr val="tx2"/>
                  </a:solidFill>
                </a:rPr>
                <a:t>( </a:t>
              </a:r>
              <a:r>
                <a:rPr lang="en-US" altLang="zh-CN" sz="1800"/>
                <a:t>           </a:t>
              </a:r>
              <a:r>
                <a:rPr lang="en-US" altLang="zh-CN" sz="1800">
                  <a:solidFill>
                    <a:schemeClr val="tx2"/>
                  </a:solidFill>
                </a:rPr>
                <a:t>)</a:t>
              </a:r>
              <a:r>
                <a:rPr lang="en-US" altLang="zh-CN" sz="1800">
                  <a:solidFill>
                    <a:schemeClr val="accent1"/>
                  </a:solidFill>
                </a:rPr>
                <a:t>(</a:t>
              </a:r>
              <a:r>
                <a:rPr lang="en-US" altLang="zh-CN" sz="1800"/>
                <a:t>              </a:t>
              </a:r>
              <a:r>
                <a:rPr lang="en-US" altLang="zh-CN" sz="1800">
                  <a:solidFill>
                    <a:schemeClr val="folHlink"/>
                  </a:solidFill>
                </a:rPr>
                <a:t> (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chemeClr val="accent1"/>
                  </a:solidFill>
                </a:rPr>
                <a:t>) </a:t>
              </a:r>
              <a:r>
                <a:rPr lang="en-US" altLang="zh-CN" sz="1800"/>
                <a:t>    </a:t>
              </a:r>
              <a:r>
                <a:rPr lang="en-US" altLang="zh-CN" sz="1800">
                  <a:solidFill>
                    <a:schemeClr val="bg2"/>
                  </a:solidFill>
                </a:rPr>
                <a:t>]</a:t>
              </a:r>
              <a:r>
                <a:rPr lang="en-US" altLang="zh-CN" sz="1800"/>
                <a:t>    </a:t>
              </a:r>
              <a:r>
                <a:rPr lang="en-US" altLang="zh-CN" sz="1800">
                  <a:solidFill>
                    <a:schemeClr val="folHlink"/>
                  </a:solidFill>
                </a:rPr>
                <a:t>)</a:t>
              </a:r>
            </a:p>
            <a:p>
              <a:pPr eaLnBrk="1" hangingPunct="1"/>
              <a:r>
                <a:rPr lang="zh-CN" altLang="en-US" sz="1800">
                  <a:solidFill>
                    <a:schemeClr val="folHlink"/>
                  </a:solidFill>
                </a:rPr>
                <a:t>　０　　　　　　　　　　　　　　１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33400" y="3429000"/>
            <a:ext cx="7162800" cy="641350"/>
            <a:chOff x="384" y="1488"/>
            <a:chExt cx="4512" cy="404"/>
          </a:xfrm>
        </p:grpSpPr>
        <p:sp>
          <p:nvSpPr>
            <p:cNvPr id="6155" name="Line 19"/>
            <p:cNvSpPr>
              <a:spLocks noChangeShapeType="1"/>
            </p:cNvSpPr>
            <p:nvPr/>
          </p:nvSpPr>
          <p:spPr bwMode="auto">
            <a:xfrm>
              <a:off x="384" y="1632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" name="Text Box 20"/>
            <p:cNvSpPr txBox="1">
              <a:spLocks noChangeArrowheads="1"/>
            </p:cNvSpPr>
            <p:nvPr/>
          </p:nvSpPr>
          <p:spPr bwMode="auto">
            <a:xfrm>
              <a:off x="1200" y="1488"/>
              <a:ext cx="298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  (    </a:t>
              </a:r>
              <a:r>
                <a:rPr lang="en-US" altLang="zh-CN" sz="1800">
                  <a:solidFill>
                    <a:schemeClr val="bg2"/>
                  </a:solidFill>
                </a:rPr>
                <a:t>[</a:t>
              </a:r>
              <a:r>
                <a:rPr lang="en-US" altLang="zh-CN" sz="1800"/>
                <a:t> </a:t>
              </a:r>
              <a:r>
                <a:rPr lang="zh-CN" altLang="en-US" sz="1800"/>
                <a:t>　　　　　　　　　　　　　    </a:t>
              </a:r>
              <a:r>
                <a:rPr lang="en-US" altLang="zh-CN" sz="1800">
                  <a:solidFill>
                    <a:schemeClr val="bg2"/>
                  </a:solidFill>
                </a:rPr>
                <a:t>]</a:t>
              </a:r>
              <a:r>
                <a:rPr lang="en-US" altLang="zh-CN" sz="1800"/>
                <a:t>    </a:t>
              </a:r>
              <a:r>
                <a:rPr lang="en-US" altLang="zh-CN" sz="1800">
                  <a:solidFill>
                    <a:schemeClr val="folHlink"/>
                  </a:solidFill>
                </a:rPr>
                <a:t>)</a:t>
              </a:r>
            </a:p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</a:rPr>
                <a:t>-ε </a:t>
              </a:r>
              <a:r>
                <a:rPr lang="zh-CN" altLang="en-US" sz="1800">
                  <a:solidFill>
                    <a:schemeClr val="folHlink"/>
                  </a:solidFill>
                </a:rPr>
                <a:t>０　　　　　　　　　　　　      １   </a:t>
              </a:r>
              <a:r>
                <a:rPr lang="en-US" altLang="zh-CN" sz="1800">
                  <a:solidFill>
                    <a:schemeClr val="folHlink"/>
                  </a:solidFill>
                </a:rPr>
                <a:t>1+ε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algn="l">
              <a:defRPr/>
            </a:pPr>
            <a:r>
              <a:rPr lang="en-US" altLang="zh-CN" sz="2800"/>
              <a:t>2   Lebesgue</a:t>
            </a:r>
            <a:r>
              <a:rPr lang="zh-CN" altLang="en-US" sz="2800"/>
              <a:t>外测度</a:t>
            </a:r>
            <a:r>
              <a:rPr lang="en-US" altLang="zh-CN" sz="2800"/>
              <a:t>(</a:t>
            </a:r>
            <a:r>
              <a:rPr lang="zh-CN" altLang="en-US" sz="4000">
                <a:solidFill>
                  <a:schemeClr val="hlink"/>
                </a:solidFill>
              </a:rPr>
              <a:t>外包</a:t>
            </a:r>
            <a:r>
              <a:rPr lang="en-US" altLang="zh-CN" sz="2800"/>
              <a:t>)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82550" y="838200"/>
            <a:ext cx="8521700" cy="2347913"/>
            <a:chOff x="52" y="528"/>
            <a:chExt cx="5368" cy="1479"/>
          </a:xfrm>
        </p:grpSpPr>
        <p:sp>
          <p:nvSpPr>
            <p:cNvPr id="7182" name="Text Box 5"/>
            <p:cNvSpPr txBox="1">
              <a:spLocks noChangeArrowheads="1"/>
            </p:cNvSpPr>
            <p:nvPr/>
          </p:nvSpPr>
          <p:spPr bwMode="auto">
            <a:xfrm>
              <a:off x="144" y="1680"/>
              <a:ext cx="2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为</a:t>
              </a:r>
              <a:r>
                <a:rPr lang="en-US" altLang="zh-CN"/>
                <a:t>E</a:t>
              </a:r>
              <a:r>
                <a:rPr lang="zh-CN" altLang="en-US"/>
                <a:t>的</a:t>
              </a:r>
              <a:r>
                <a:rPr lang="en-US" altLang="zh-CN"/>
                <a:t>Lebesgue</a:t>
              </a:r>
              <a:r>
                <a:rPr lang="zh-CN" altLang="en-US"/>
                <a:t>外测度。</a:t>
              </a:r>
            </a:p>
          </p:txBody>
        </p:sp>
        <p:grpSp>
          <p:nvGrpSpPr>
            <p:cNvPr id="7183" name="Group 54"/>
            <p:cNvGrpSpPr>
              <a:grpSpLocks/>
            </p:cNvGrpSpPr>
            <p:nvPr/>
          </p:nvGrpSpPr>
          <p:grpSpPr bwMode="auto">
            <a:xfrm>
              <a:off x="192" y="528"/>
              <a:ext cx="5172" cy="375"/>
              <a:chOff x="192" y="528"/>
              <a:chExt cx="5172" cy="375"/>
            </a:xfrm>
          </p:grpSpPr>
          <p:sp>
            <p:nvSpPr>
              <p:cNvPr id="7184" name="Text Box 43"/>
              <p:cNvSpPr txBox="1">
                <a:spLocks noChangeArrowheads="1"/>
              </p:cNvSpPr>
              <p:nvPr/>
            </p:nvSpPr>
            <p:spPr bwMode="auto">
              <a:xfrm>
                <a:off x="192" y="576"/>
                <a:ext cx="48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定义：                   ，称非负广义实数</a:t>
                </a:r>
              </a:p>
            </p:txBody>
          </p:sp>
          <p:graphicFrame>
            <p:nvGraphicFramePr>
              <p:cNvPr id="7172" name="Object 4"/>
              <p:cNvGraphicFramePr>
                <a:graphicFrameLocks noChangeAspect="1"/>
              </p:cNvGraphicFramePr>
              <p:nvPr/>
            </p:nvGraphicFramePr>
            <p:xfrm>
              <a:off x="960" y="528"/>
              <a:ext cx="991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5" name="Equation" r:id="rId3" imgW="622080" imgH="215640" progId="Equation.3">
                      <p:embed/>
                    </p:oleObj>
                  </mc:Choice>
                  <mc:Fallback>
                    <p:oleObj name="Equation" r:id="rId3" imgW="622080" imgH="21564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528"/>
                            <a:ext cx="991" cy="344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3" name="Object 5"/>
              <p:cNvGraphicFramePr>
                <a:graphicFrameLocks noChangeAspect="1"/>
              </p:cNvGraphicFramePr>
              <p:nvPr/>
            </p:nvGraphicFramePr>
            <p:xfrm>
              <a:off x="3840" y="528"/>
              <a:ext cx="1524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6" name="公式" r:id="rId5" imgW="1028520" imgH="228600" progId="Equation.3">
                      <p:embed/>
                    </p:oleObj>
                  </mc:Choice>
                  <mc:Fallback>
                    <p:oleObj name="公式" r:id="rId5" imgW="1028520" imgH="2286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528"/>
                            <a:ext cx="1524" cy="339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7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462803"/>
                </p:ext>
              </p:extLst>
            </p:nvPr>
          </p:nvGraphicFramePr>
          <p:xfrm>
            <a:off x="52" y="980"/>
            <a:ext cx="5368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" name="Equation" r:id="rId7" imgW="2666880" imgH="406080" progId="Equation.DSMT4">
                    <p:embed/>
                  </p:oleObj>
                </mc:Choice>
                <mc:Fallback>
                  <p:oleObj name="Equation" r:id="rId7" imgW="2666880" imgH="4060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" y="980"/>
                          <a:ext cx="5368" cy="635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88913" y="4495800"/>
            <a:ext cx="8613775" cy="1563688"/>
            <a:chOff x="119" y="2832"/>
            <a:chExt cx="5426" cy="985"/>
          </a:xfrm>
        </p:grpSpPr>
        <p:sp>
          <p:nvSpPr>
            <p:cNvPr id="7181" name="Rectangle 48"/>
            <p:cNvSpPr>
              <a:spLocks noChangeArrowheads="1"/>
            </p:cNvSpPr>
            <p:nvPr/>
          </p:nvSpPr>
          <p:spPr bwMode="auto">
            <a:xfrm>
              <a:off x="192" y="2832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hlink"/>
                  </a:solidFill>
                </a:rPr>
                <a:t>与</a:t>
              </a:r>
              <a:r>
                <a:rPr lang="en-US" altLang="zh-CN">
                  <a:solidFill>
                    <a:schemeClr val="hlink"/>
                  </a:solidFill>
                </a:rPr>
                <a:t>Jordan</a:t>
              </a:r>
              <a:r>
                <a:rPr lang="zh-CN" altLang="en-US">
                  <a:solidFill>
                    <a:schemeClr val="hlink"/>
                  </a:solidFill>
                </a:rPr>
                <a:t>外测度比较： </a:t>
              </a:r>
            </a:p>
          </p:txBody>
        </p:sp>
        <p:graphicFrame>
          <p:nvGraphicFramePr>
            <p:cNvPr id="717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2387516"/>
                </p:ext>
              </p:extLst>
            </p:nvPr>
          </p:nvGraphicFramePr>
          <p:xfrm>
            <a:off x="119" y="3188"/>
            <a:ext cx="5426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name="Equation" r:id="rId9" imgW="2844720" imgH="406080" progId="Equation.DSMT4">
                    <p:embed/>
                  </p:oleObj>
                </mc:Choice>
                <mc:Fallback>
                  <p:oleObj name="Equation" r:id="rId9" imgW="2844720" imgH="4060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" y="3188"/>
                          <a:ext cx="5426" cy="62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886200" y="3429000"/>
            <a:ext cx="4572000" cy="685800"/>
            <a:chOff x="2448" y="2160"/>
            <a:chExt cx="2880" cy="432"/>
          </a:xfrm>
        </p:grpSpPr>
        <p:sp>
          <p:nvSpPr>
            <p:cNvPr id="7178" name="Line 51"/>
            <p:cNvSpPr>
              <a:spLocks noChangeShapeType="1"/>
            </p:cNvSpPr>
            <p:nvPr/>
          </p:nvSpPr>
          <p:spPr bwMode="auto">
            <a:xfrm>
              <a:off x="2448" y="2352"/>
              <a:ext cx="6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9" name="Rectangle 52"/>
            <p:cNvSpPr>
              <a:spLocks noChangeArrowheads="1"/>
            </p:cNvSpPr>
            <p:nvPr/>
          </p:nvSpPr>
          <p:spPr bwMode="auto">
            <a:xfrm>
              <a:off x="3696" y="2208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0" name="AutoShape 53"/>
            <p:cNvSpPr>
              <a:spLocks noChangeArrowheads="1"/>
            </p:cNvSpPr>
            <p:nvPr/>
          </p:nvSpPr>
          <p:spPr bwMode="auto">
            <a:xfrm>
              <a:off x="4800" y="2160"/>
              <a:ext cx="528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hlink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772400" cy="533400"/>
          </a:xfrm>
        </p:spPr>
        <p:txBody>
          <a:bodyPr/>
          <a:lstStyle/>
          <a:p>
            <a:pPr algn="l">
              <a:defRPr/>
            </a:pPr>
            <a:r>
              <a:rPr lang="zh-CN" altLang="en-US" sz="2800"/>
              <a:t>下确界：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1676400" y="228600"/>
          <a:ext cx="1676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公式" r:id="rId3" imgW="583920" imgH="203040" progId="Equation.3">
                  <p:embed/>
                </p:oleObj>
              </mc:Choice>
              <mc:Fallback>
                <p:oleObj name="公式" r:id="rId3" imgW="5839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"/>
                        <a:ext cx="1676400" cy="582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"/>
          <p:cNvGraphicFramePr>
            <a:graphicFrameLocks noChangeAspect="1"/>
          </p:cNvGraphicFramePr>
          <p:nvPr/>
        </p:nvGraphicFramePr>
        <p:xfrm>
          <a:off x="609600" y="838200"/>
          <a:ext cx="78025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5" imgW="2349360" imgH="215640" progId="Equation.3">
                  <p:embed/>
                </p:oleObj>
              </mc:Choice>
              <mc:Fallback>
                <p:oleObj name="Equation" r:id="rId5" imgW="23493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7802563" cy="6762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4"/>
          <p:cNvGraphicFramePr>
            <a:graphicFrameLocks noChangeAspect="1"/>
          </p:cNvGraphicFramePr>
          <p:nvPr/>
        </p:nvGraphicFramePr>
        <p:xfrm>
          <a:off x="609600" y="1524000"/>
          <a:ext cx="58674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7" imgW="1917360" imgH="457200" progId="Equation.3">
                  <p:embed/>
                </p:oleObj>
              </mc:Choice>
              <mc:Fallback>
                <p:oleObj name="Equation" r:id="rId7" imgW="19173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5867400" cy="13192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5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318600437"/>
              </p:ext>
            </p:extLst>
          </p:nvPr>
        </p:nvGraphicFramePr>
        <p:xfrm>
          <a:off x="1112838" y="3276600"/>
          <a:ext cx="66881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9" imgW="2666880" imgH="406080" progId="Equation.DSMT4">
                  <p:embed/>
                </p:oleObj>
              </mc:Choice>
              <mc:Fallback>
                <p:oleObj name="Equation" r:id="rId9" imgW="26668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3276600"/>
                        <a:ext cx="6688137" cy="10191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5807"/>
              </p:ext>
            </p:extLst>
          </p:nvPr>
        </p:nvGraphicFramePr>
        <p:xfrm>
          <a:off x="107504" y="4267200"/>
          <a:ext cx="8928992" cy="88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11" imgW="3987720" imgH="406080" progId="Equation.DSMT4">
                  <p:embed/>
                </p:oleObj>
              </mc:Choice>
              <mc:Fallback>
                <p:oleObj name="Equation" r:id="rId11" imgW="398772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67200"/>
                        <a:ext cx="8928992" cy="88871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" y="5527670"/>
            <a:ext cx="7772400" cy="587375"/>
            <a:chOff x="240" y="3482"/>
            <a:chExt cx="4896" cy="370"/>
          </a:xfrm>
        </p:grpSpPr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240" y="3504"/>
              <a:ext cx="4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hlink"/>
                  </a:solidFill>
                </a:rPr>
                <a:t>即：用一</a:t>
              </a:r>
              <a:r>
                <a:rPr lang="zh-CN" altLang="en-US" dirty="0" smtClean="0">
                  <a:solidFill>
                    <a:schemeClr val="hlink"/>
                  </a:solidFill>
                </a:rPr>
                <a:t>开矩体列         </a:t>
              </a:r>
              <a:r>
                <a:rPr lang="zh-CN" altLang="en-US" dirty="0">
                  <a:solidFill>
                    <a:schemeClr val="hlink"/>
                  </a:solidFill>
                </a:rPr>
                <a:t>“近似”替换集合</a:t>
              </a:r>
              <a:r>
                <a:rPr lang="en-US" altLang="zh-CN" dirty="0">
                  <a:solidFill>
                    <a:schemeClr val="hlink"/>
                  </a:solidFill>
                </a:rPr>
                <a:t>E</a:t>
              </a:r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020252"/>
                </p:ext>
              </p:extLst>
            </p:nvPr>
          </p:nvGraphicFramePr>
          <p:xfrm>
            <a:off x="1896" y="3482"/>
            <a:ext cx="43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" name="公式" r:id="rId13" imgW="266400" imgH="228600" progId="Equation.3">
                    <p:embed/>
                  </p:oleObj>
                </mc:Choice>
                <mc:Fallback>
                  <p:oleObj name="公式" r:id="rId13" imgW="2664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3482"/>
                          <a:ext cx="432" cy="37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3542</TotalTime>
  <Words>5483</Words>
  <Application>Microsoft Office PowerPoint</Application>
  <PresentationFormat>全屏显示(4:3)</PresentationFormat>
  <Paragraphs>303</Paragraphs>
  <Slides>60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黑体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Soaring</vt:lpstr>
      <vt:lpstr>公式</vt:lpstr>
      <vt:lpstr>Equation</vt:lpstr>
      <vt:lpstr>Microsoft Equation 3.0</vt:lpstr>
      <vt:lpstr>第六讲   外测度</vt:lpstr>
      <vt:lpstr>1.引言 </vt:lpstr>
      <vt:lpstr>新的积分（Lebesgue积分,从分割值域入手）</vt:lpstr>
      <vt:lpstr>圆的面积</vt:lpstr>
      <vt:lpstr>达布上和与下和</vt:lpstr>
      <vt:lpstr>Jordan测度</vt:lpstr>
      <vt:lpstr>例：设E为[0,1]中的有理数全体，则E不Jordan可测</vt:lpstr>
      <vt:lpstr>2   Lebesgue外测度(外包)</vt:lpstr>
      <vt:lpstr>下确界：</vt:lpstr>
      <vt:lpstr>例 设E是[0,1]中的全体有理数，试证明E的外测度为0 </vt:lpstr>
      <vt:lpstr>PowerPoint 演示文稿</vt:lpstr>
      <vt:lpstr>思考：3.我们知道有理数与无理数在[0,1]上都稠密，问证明中 的开区间列是否覆盖了区间[0,1]</vt:lpstr>
      <vt:lpstr>思考：4.对Jordan外测度，我们用有限个开区间覆盖[0,1]中的 有理数全体，则这有限个开区间也覆盖[0,1] （除有限个点外）</vt:lpstr>
      <vt:lpstr>（2）Lebesgue外测度的性质</vt:lpstr>
      <vt:lpstr>（C）次可数可加性</vt:lpstr>
      <vt:lpstr>注：外测度的次可数可加性的等号即使A，B不交也可能不成立（反例要用不可测集），但有:</vt:lpstr>
      <vt:lpstr>例</vt:lpstr>
      <vt:lpstr>例：Cantor集的外测度为0。</vt:lpstr>
      <vt:lpstr>PowerPoint 演示文稿</vt:lpstr>
      <vt:lpstr>外测度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Sichuan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Zhao Bin</dc:title>
  <dc:subject>Zhao Bin</dc:subject>
  <dc:creator>Zhao Bin</dc:creator>
  <cp:keywords>Zhao Bin</cp:keywords>
  <dc:description>Zhao Bin</dc:description>
  <cp:lastModifiedBy>guo</cp:lastModifiedBy>
  <cp:revision>53</cp:revision>
  <dcterms:created xsi:type="dcterms:W3CDTF">2001-04-13T11:05:54Z</dcterms:created>
  <dcterms:modified xsi:type="dcterms:W3CDTF">2022-04-20T10:16:19Z</dcterms:modified>
  <cp:category>Zhao Bin</cp:category>
</cp:coreProperties>
</file>