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320" r:id="rId3"/>
    <p:sldId id="318" r:id="rId4"/>
    <p:sldId id="319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321" r:id="rId2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00" autoAdjust="0"/>
    <p:restoredTop sz="94737" autoAdjust="0"/>
  </p:normalViewPr>
  <p:slideViewPr>
    <p:cSldViewPr>
      <p:cViewPr varScale="1">
        <p:scale>
          <a:sx n="60" d="100"/>
          <a:sy n="60" d="100"/>
        </p:scale>
        <p:origin x="957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2"/>
          <p:cNvGrpSpPr>
            <a:grpSpLocks/>
          </p:cNvGrpSpPr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8195" name="Freeform 3"/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>
                <a:gd name="T0" fmla="*/ 1523 w 3699"/>
                <a:gd name="T1" fmla="*/ 2611 h 2613"/>
                <a:gd name="T2" fmla="*/ 3698 w 3699"/>
                <a:gd name="T3" fmla="*/ 2612 h 2613"/>
                <a:gd name="T4" fmla="*/ 3698 w 3699"/>
                <a:gd name="T5" fmla="*/ 2228 h 2613"/>
                <a:gd name="T6" fmla="*/ 0 w 3699"/>
                <a:gd name="T7" fmla="*/ 0 h 2613"/>
                <a:gd name="T8" fmla="*/ 160 w 3699"/>
                <a:gd name="T9" fmla="*/ 118 h 2613"/>
                <a:gd name="T10" fmla="*/ 292 w 3699"/>
                <a:gd name="T11" fmla="*/ 219 h 2613"/>
                <a:gd name="T12" fmla="*/ 441 w 3699"/>
                <a:gd name="T13" fmla="*/ 347 h 2613"/>
                <a:gd name="T14" fmla="*/ 585 w 3699"/>
                <a:gd name="T15" fmla="*/ 482 h 2613"/>
                <a:gd name="T16" fmla="*/ 796 w 3699"/>
                <a:gd name="T17" fmla="*/ 711 h 2613"/>
                <a:gd name="T18" fmla="*/ 983 w 3699"/>
                <a:gd name="T19" fmla="*/ 955 h 2613"/>
                <a:gd name="T20" fmla="*/ 1119 w 3699"/>
                <a:gd name="T21" fmla="*/ 1168 h 2613"/>
                <a:gd name="T22" fmla="*/ 1238 w 3699"/>
                <a:gd name="T23" fmla="*/ 1388 h 2613"/>
                <a:gd name="T24" fmla="*/ 1331 w 3699"/>
                <a:gd name="T25" fmla="*/ 1608 h 2613"/>
                <a:gd name="T26" fmla="*/ 1400 w 3699"/>
                <a:gd name="T27" fmla="*/ 1809 h 2613"/>
                <a:gd name="T28" fmla="*/ 1447 w 3699"/>
                <a:gd name="T29" fmla="*/ 1979 h 2613"/>
                <a:gd name="T30" fmla="*/ 1490 w 3699"/>
                <a:gd name="T31" fmla="*/ 2190 h 2613"/>
                <a:gd name="T32" fmla="*/ 1511 w 3699"/>
                <a:gd name="T33" fmla="*/ 2374 h 2613"/>
                <a:gd name="T34" fmla="*/ 1523 w 3699"/>
                <a:gd name="T35" fmla="*/ 2611 h 2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6" name="Arc 4"/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G0" fmla="+- 0 0 0"/>
                <a:gd name="G1" fmla="+- 21231 0 0"/>
                <a:gd name="G2" fmla="+- 21600 0 0"/>
                <a:gd name="T0" fmla="*/ 3977 w 21600"/>
                <a:gd name="T1" fmla="*/ 0 h 21231"/>
                <a:gd name="T2" fmla="*/ 21600 w 21600"/>
                <a:gd name="T3" fmla="*/ 21231 h 21231"/>
                <a:gd name="T4" fmla="*/ 0 w 21600"/>
                <a:gd name="T5" fmla="*/ 21231 h 2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197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200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201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43F0E20-872C-4E05-8867-F1C48E10DDE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A788FA-02F6-4B81-9692-D87450B0B4E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790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E29445-CA19-4DD1-94F6-CE8A017EA08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9925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B931E0-BBB2-40DA-8C38-A5987B3D7C1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8816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EFC6E4-2537-4165-85E3-8BA99DDBC94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2358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A9B8E5-EFA6-4D15-B147-D2E5D2A0819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2651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0851E2-AD75-465D-A379-25DC37FB97A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3458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07EBF1-E6A9-43F5-8483-2F7C64D1711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568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B9C167-4E20-4706-A442-4316669BDC7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9944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313993-72AC-43B4-B883-B3E9F1D8373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9662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561CDC-E902-4DCE-96EC-3100241BEAC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8659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7171" name="Freeform 3"/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>
                <a:gd name="T0" fmla="*/ 1905 w 2359"/>
                <a:gd name="T1" fmla="*/ 3312 h 3314"/>
                <a:gd name="T2" fmla="*/ 2358 w 2359"/>
                <a:gd name="T3" fmla="*/ 3313 h 3314"/>
                <a:gd name="T4" fmla="*/ 2358 w 2359"/>
                <a:gd name="T5" fmla="*/ 1437 h 3314"/>
                <a:gd name="T6" fmla="*/ 0 w 2359"/>
                <a:gd name="T7" fmla="*/ 0 h 3314"/>
                <a:gd name="T8" fmla="*/ 201 w 2359"/>
                <a:gd name="T9" fmla="*/ 150 h 3314"/>
                <a:gd name="T10" fmla="*/ 366 w 2359"/>
                <a:gd name="T11" fmla="*/ 279 h 3314"/>
                <a:gd name="T12" fmla="*/ 552 w 2359"/>
                <a:gd name="T13" fmla="*/ 441 h 3314"/>
                <a:gd name="T14" fmla="*/ 732 w 2359"/>
                <a:gd name="T15" fmla="*/ 612 h 3314"/>
                <a:gd name="T16" fmla="*/ 996 w 2359"/>
                <a:gd name="T17" fmla="*/ 903 h 3314"/>
                <a:gd name="T18" fmla="*/ 1230 w 2359"/>
                <a:gd name="T19" fmla="*/ 1212 h 3314"/>
                <a:gd name="T20" fmla="*/ 1400 w 2359"/>
                <a:gd name="T21" fmla="*/ 1482 h 3314"/>
                <a:gd name="T22" fmla="*/ 1548 w 2359"/>
                <a:gd name="T23" fmla="*/ 1761 h 3314"/>
                <a:gd name="T24" fmla="*/ 1665 w 2359"/>
                <a:gd name="T25" fmla="*/ 2040 h 3314"/>
                <a:gd name="T26" fmla="*/ 1751 w 2359"/>
                <a:gd name="T27" fmla="*/ 2295 h 3314"/>
                <a:gd name="T28" fmla="*/ 1809 w 2359"/>
                <a:gd name="T29" fmla="*/ 2511 h 3314"/>
                <a:gd name="T30" fmla="*/ 1863 w 2359"/>
                <a:gd name="T31" fmla="*/ 2778 h 3314"/>
                <a:gd name="T32" fmla="*/ 1890 w 2359"/>
                <a:gd name="T33" fmla="*/ 3012 h 3314"/>
                <a:gd name="T34" fmla="*/ 1905 w 2359"/>
                <a:gd name="T35" fmla="*/ 3312 h 3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" name="Arc 4"/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endParaRPr lang="en-US" altLang="zh-CN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72546FB5-23FE-48DB-8E5B-2AEBE8F789B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36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2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</a:rPr>
              <a:t>第八讲  可测集与</a:t>
            </a:r>
            <a:r>
              <a:rPr lang="en-US" altLang="zh-CN" dirty="0" smtClean="0">
                <a:latin typeface="黑体" panose="02010609060101010101" pitchFamily="49" charset="-122"/>
              </a:rPr>
              <a:t>Borel</a:t>
            </a:r>
            <a:r>
              <a:rPr lang="zh-CN" altLang="en-US" dirty="0" smtClean="0">
                <a:latin typeface="黑体" panose="02010609060101010101" pitchFamily="49" charset="-122"/>
              </a:rPr>
              <a:t>集 </a:t>
            </a:r>
            <a:endParaRPr lang="zh-CN" altLang="en-US" dirty="0">
              <a:latin typeface="黑体" panose="02010609060101010101" pitchFamily="49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u="sng" dirty="0">
                <a:latin typeface="华文中宋" panose="02010600040101010101" pitchFamily="2" charset="-122"/>
              </a:rPr>
              <a:t>目的</a:t>
            </a:r>
            <a:r>
              <a:rPr lang="zh-CN" altLang="en-US" dirty="0">
                <a:latin typeface="华文中宋" panose="02010600040101010101" pitchFamily="2" charset="-122"/>
              </a:rPr>
              <a:t>：熟悉一些常见的可测集，了解</a:t>
            </a:r>
            <a:r>
              <a:rPr lang="en-US" altLang="zh-CN" dirty="0">
                <a:latin typeface="华文中宋" panose="02010600040101010101" pitchFamily="2" charset="-122"/>
              </a:rPr>
              <a:t>Borel</a:t>
            </a:r>
          </a:p>
          <a:p>
            <a:pPr algn="just"/>
            <a:r>
              <a:rPr lang="en-US" altLang="zh-CN" dirty="0">
                <a:latin typeface="华文中宋" panose="02010600040101010101" pitchFamily="2" charset="-122"/>
              </a:rPr>
              <a:t>         </a:t>
            </a:r>
            <a:r>
              <a:rPr lang="zh-CN" altLang="en-US" dirty="0">
                <a:latin typeface="华文中宋" panose="02010600040101010101" pitchFamily="2" charset="-122"/>
              </a:rPr>
              <a:t>集类与</a:t>
            </a:r>
            <a:r>
              <a:rPr lang="en-US" altLang="zh-CN" dirty="0">
                <a:latin typeface="华文中宋" panose="02010600040101010101" pitchFamily="2" charset="-122"/>
              </a:rPr>
              <a:t>Lebesgue</a:t>
            </a:r>
            <a:r>
              <a:rPr lang="zh-CN" altLang="en-US" dirty="0">
                <a:latin typeface="华文中宋" panose="02010600040101010101" pitchFamily="2" charset="-122"/>
              </a:rPr>
              <a:t>集类的差别。</a:t>
            </a:r>
          </a:p>
          <a:p>
            <a:pPr algn="just"/>
            <a:endParaRPr lang="zh-CN" altLang="en-US" dirty="0">
              <a:latin typeface="华文中宋" panose="02010600040101010101" pitchFamily="2" charset="-122"/>
            </a:endParaRPr>
          </a:p>
          <a:p>
            <a:pPr algn="just"/>
            <a:r>
              <a:rPr lang="zh-CN" altLang="en-US" u="sng" dirty="0">
                <a:latin typeface="华文中宋" panose="02010600040101010101" pitchFamily="2" charset="-122"/>
              </a:rPr>
              <a:t>重点与难点</a:t>
            </a:r>
            <a:r>
              <a:rPr lang="zh-CN" altLang="en-US" dirty="0" smtClean="0">
                <a:latin typeface="华文中宋" panose="02010600040101010101" pitchFamily="2" charset="-122"/>
              </a:rPr>
              <a:t>：</a:t>
            </a:r>
            <a:r>
              <a:rPr lang="en-US" altLang="zh-CN" dirty="0" smtClean="0">
                <a:latin typeface="华文中宋" panose="02010600040101010101" pitchFamily="2" charset="-122"/>
              </a:rPr>
              <a:t>Borel</a:t>
            </a:r>
            <a:r>
              <a:rPr lang="zh-CN" altLang="en-US" dirty="0" smtClean="0">
                <a:latin typeface="华文中宋" panose="02010600040101010101" pitchFamily="2" charset="-122"/>
              </a:rPr>
              <a:t>集的可测性</a:t>
            </a:r>
            <a:endParaRPr lang="en-US" altLang="zh-CN" dirty="0" smtClean="0">
              <a:latin typeface="华文中宋" panose="02010600040101010101" pitchFamily="2" charset="-122"/>
            </a:endParaRPr>
          </a:p>
          <a:p>
            <a:pPr algn="just"/>
            <a:r>
              <a:rPr lang="en-US" altLang="zh-CN" dirty="0" smtClean="0">
                <a:latin typeface="华文中宋" panose="02010600040101010101" pitchFamily="2" charset="-122"/>
              </a:rPr>
              <a:t>                   Borel</a:t>
            </a:r>
            <a:r>
              <a:rPr lang="zh-CN" altLang="en-US" dirty="0" smtClean="0">
                <a:latin typeface="华文中宋" panose="02010600040101010101" pitchFamily="2" charset="-122"/>
              </a:rPr>
              <a:t>集与可测集的关系</a:t>
            </a:r>
            <a:endParaRPr lang="zh-CN" altLang="en-US" dirty="0">
              <a:latin typeface="华文中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/>
              <a:t>二．</a:t>
            </a:r>
            <a:r>
              <a:rPr lang="en-US" altLang="zh-CN"/>
              <a:t>Borel</a:t>
            </a:r>
            <a:r>
              <a:rPr lang="zh-CN" altLang="en-US"/>
              <a:t>集类与</a:t>
            </a:r>
            <a:r>
              <a:rPr lang="en-US" altLang="zh-CN"/>
              <a:t>Lebesgue</a:t>
            </a:r>
            <a:r>
              <a:rPr lang="zh-CN" altLang="en-US"/>
              <a:t>集类的比较</a:t>
            </a:r>
          </a:p>
          <a:p>
            <a:pPr algn="just"/>
            <a:endParaRPr lang="zh-CN" altLang="en-US"/>
          </a:p>
          <a:p>
            <a:pPr algn="just"/>
            <a:r>
              <a:rPr lang="zh-CN" altLang="en-US" b="1" u="sng">
                <a:solidFill>
                  <a:srgbClr val="00FF00"/>
                </a:solidFill>
                <a:latin typeface="华文中宋" panose="02010600040101010101" pitchFamily="2" charset="-122"/>
              </a:rPr>
              <a:t>问题</a:t>
            </a:r>
            <a:r>
              <a:rPr lang="en-US" altLang="zh-CN" b="1" u="sng">
                <a:solidFill>
                  <a:srgbClr val="00FF00"/>
                </a:solidFill>
                <a:latin typeface="华文中宋" panose="02010600040101010101" pitchFamily="2" charset="-122"/>
              </a:rPr>
              <a:t>3</a:t>
            </a:r>
            <a:r>
              <a:rPr lang="zh-CN" altLang="en-US" b="1">
                <a:solidFill>
                  <a:srgbClr val="00FF00"/>
                </a:solidFill>
                <a:latin typeface="华文中宋" panose="02010600040101010101" pitchFamily="2" charset="-122"/>
              </a:rPr>
              <a:t>：根据</a:t>
            </a:r>
            <a:r>
              <a:rPr lang="en-US" altLang="zh-CN" b="1">
                <a:solidFill>
                  <a:srgbClr val="00FF00"/>
                </a:solidFill>
                <a:latin typeface="华文中宋" panose="02010600040101010101" pitchFamily="2" charset="-122"/>
              </a:rPr>
              <a:t>Lebesgue</a:t>
            </a:r>
            <a:r>
              <a:rPr lang="zh-CN" altLang="en-US" b="1">
                <a:solidFill>
                  <a:srgbClr val="00FF00"/>
                </a:solidFill>
                <a:latin typeface="华文中宋" panose="02010600040101010101" pitchFamily="2" charset="-122"/>
              </a:rPr>
              <a:t>外测度及可测集的定义，你认为</a:t>
            </a:r>
            <a:r>
              <a:rPr lang="en-US" altLang="zh-CN" b="1">
                <a:solidFill>
                  <a:srgbClr val="00FF00"/>
                </a:solidFill>
                <a:latin typeface="华文中宋" panose="02010600040101010101" pitchFamily="2" charset="-122"/>
              </a:rPr>
              <a:t>Lebesgue</a:t>
            </a:r>
            <a:r>
              <a:rPr lang="zh-CN" altLang="en-US" b="1">
                <a:solidFill>
                  <a:srgbClr val="00FF00"/>
                </a:solidFill>
                <a:latin typeface="华文中宋" panose="02010600040101010101" pitchFamily="2" charset="-122"/>
              </a:rPr>
              <a:t>可测集与</a:t>
            </a:r>
            <a:r>
              <a:rPr lang="en-US" altLang="zh-CN" b="1">
                <a:solidFill>
                  <a:srgbClr val="00FF00"/>
                </a:solidFill>
                <a:latin typeface="华文中宋" panose="02010600040101010101" pitchFamily="2" charset="-122"/>
              </a:rPr>
              <a:t>Borel</a:t>
            </a:r>
            <a:r>
              <a:rPr lang="zh-CN" altLang="en-US" b="1">
                <a:solidFill>
                  <a:srgbClr val="00FF00"/>
                </a:solidFill>
                <a:latin typeface="华文中宋" panose="02010600040101010101" pitchFamily="2" charset="-122"/>
              </a:rPr>
              <a:t>集差别有多大？</a:t>
            </a:r>
          </a:p>
          <a:p>
            <a:endParaRPr lang="en-US" altLang="zh-CN" b="1">
              <a:solidFill>
                <a:srgbClr val="00FF00"/>
              </a:solidFill>
              <a:latin typeface="华文中宋" panose="0201060004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b="1" u="sng" dirty="0">
                <a:solidFill>
                  <a:srgbClr val="00FF00"/>
                </a:solidFill>
                <a:latin typeface="华文中宋" panose="02010600040101010101" pitchFamily="2" charset="-122"/>
              </a:rPr>
              <a:t>问题</a:t>
            </a:r>
            <a:r>
              <a:rPr lang="en-US" altLang="zh-CN" b="1" u="sng" dirty="0">
                <a:solidFill>
                  <a:srgbClr val="00FF00"/>
                </a:solidFill>
                <a:latin typeface="华文中宋" panose="02010600040101010101" pitchFamily="2" charset="-122"/>
              </a:rPr>
              <a:t>4</a:t>
            </a:r>
            <a:r>
              <a:rPr lang="zh-CN" altLang="en-US" b="1" dirty="0">
                <a:solidFill>
                  <a:srgbClr val="00FF00"/>
                </a:solidFill>
                <a:latin typeface="华文中宋" panose="02010600040101010101" pitchFamily="2" charset="-122"/>
              </a:rPr>
              <a:t>：对任意集合</a:t>
            </a:r>
            <a:r>
              <a:rPr lang="en-US" altLang="zh-CN" b="1" dirty="0">
                <a:solidFill>
                  <a:srgbClr val="00FF00"/>
                </a:solidFill>
                <a:latin typeface="华文中宋" panose="02010600040101010101" pitchFamily="2" charset="-122"/>
              </a:rPr>
              <a:t>E</a:t>
            </a:r>
            <a:r>
              <a:rPr lang="zh-CN" altLang="en-US" b="1" dirty="0">
                <a:solidFill>
                  <a:srgbClr val="00FF00"/>
                </a:solidFill>
                <a:latin typeface="华文中宋" panose="02010600040101010101" pitchFamily="2" charset="-122"/>
              </a:rPr>
              <a:t>，能否找到包含</a:t>
            </a:r>
            <a:r>
              <a:rPr lang="en-US" altLang="zh-CN" b="1" dirty="0">
                <a:solidFill>
                  <a:srgbClr val="00FF00"/>
                </a:solidFill>
                <a:latin typeface="华文中宋" panose="02010600040101010101" pitchFamily="2" charset="-122"/>
              </a:rPr>
              <a:t>E</a:t>
            </a:r>
            <a:r>
              <a:rPr lang="zh-CN" altLang="en-US" b="1" dirty="0">
                <a:solidFill>
                  <a:srgbClr val="00FF00"/>
                </a:solidFill>
                <a:latin typeface="华文中宋" panose="02010600040101010101" pitchFamily="2" charset="-122"/>
              </a:rPr>
              <a:t>的</a:t>
            </a:r>
            <a:r>
              <a:rPr lang="en-US" altLang="zh-CN" b="1" dirty="0">
                <a:solidFill>
                  <a:srgbClr val="00FF00"/>
                </a:solidFill>
                <a:latin typeface="华文中宋" panose="02010600040101010101" pitchFamily="2" charset="-122"/>
              </a:rPr>
              <a:t>Borel</a:t>
            </a:r>
            <a:r>
              <a:rPr lang="zh-CN" altLang="en-US" b="1" dirty="0">
                <a:solidFill>
                  <a:srgbClr val="00FF00"/>
                </a:solidFill>
                <a:latin typeface="华文中宋" panose="02010600040101010101" pitchFamily="2" charset="-122"/>
              </a:rPr>
              <a:t>集</a:t>
            </a:r>
            <a:r>
              <a:rPr lang="en-US" altLang="zh-CN" b="1" dirty="0">
                <a:solidFill>
                  <a:srgbClr val="00FF00"/>
                </a:solidFill>
                <a:latin typeface="华文中宋" panose="02010600040101010101" pitchFamily="2" charset="-122"/>
              </a:rPr>
              <a:t>G</a:t>
            </a:r>
            <a:r>
              <a:rPr lang="zh-CN" altLang="en-US" b="1" dirty="0">
                <a:solidFill>
                  <a:srgbClr val="00FF00"/>
                </a:solidFill>
                <a:latin typeface="华文中宋" panose="02010600040101010101" pitchFamily="2" charset="-122"/>
              </a:rPr>
              <a:t>，使得它们有相同的外测度？</a:t>
            </a:r>
          </a:p>
          <a:p>
            <a:pPr algn="just"/>
            <a:endParaRPr lang="zh-CN" altLang="en-US" b="1" dirty="0">
              <a:solidFill>
                <a:srgbClr val="00FF00"/>
              </a:solidFill>
              <a:latin typeface="华文中宋" panose="02010600040101010101" pitchFamily="2" charset="-122"/>
            </a:endParaRPr>
          </a:p>
          <a:p>
            <a:pPr algn="just"/>
            <a:r>
              <a:rPr lang="zh-CN" altLang="en-US" b="1" u="sng" dirty="0">
                <a:solidFill>
                  <a:srgbClr val="00FF00"/>
                </a:solidFill>
                <a:latin typeface="华文中宋" panose="02010600040101010101" pitchFamily="2" charset="-122"/>
              </a:rPr>
              <a:t>问题</a:t>
            </a:r>
            <a:r>
              <a:rPr lang="en-US" altLang="zh-CN" b="1" u="sng" dirty="0">
                <a:solidFill>
                  <a:srgbClr val="00FF00"/>
                </a:solidFill>
                <a:latin typeface="华文中宋" panose="02010600040101010101" pitchFamily="2" charset="-122"/>
              </a:rPr>
              <a:t>5</a:t>
            </a:r>
            <a:r>
              <a:rPr lang="zh-CN" altLang="en-US" b="1" dirty="0">
                <a:solidFill>
                  <a:srgbClr val="00FF00"/>
                </a:solidFill>
                <a:latin typeface="华文中宋" panose="02010600040101010101" pitchFamily="2" charset="-122"/>
              </a:rPr>
              <a:t>：对上述</a:t>
            </a:r>
            <a:r>
              <a:rPr lang="en-US" altLang="zh-CN" b="1" dirty="0">
                <a:solidFill>
                  <a:srgbClr val="00FF00"/>
                </a:solidFill>
                <a:latin typeface="华文中宋" panose="02010600040101010101" pitchFamily="2" charset="-122"/>
              </a:rPr>
              <a:t>E</a:t>
            </a:r>
            <a:r>
              <a:rPr lang="zh-CN" altLang="en-US" b="1" dirty="0">
                <a:solidFill>
                  <a:srgbClr val="00FF00"/>
                </a:solidFill>
                <a:latin typeface="华文中宋" panose="02010600040101010101" pitchFamily="2" charset="-122"/>
              </a:rPr>
              <a:t>，能否找到包含在</a:t>
            </a:r>
            <a:r>
              <a:rPr lang="en-US" altLang="zh-CN" b="1" dirty="0">
                <a:solidFill>
                  <a:srgbClr val="00FF00"/>
                </a:solidFill>
                <a:latin typeface="华文中宋" panose="02010600040101010101" pitchFamily="2" charset="-122"/>
              </a:rPr>
              <a:t>E</a:t>
            </a:r>
            <a:r>
              <a:rPr lang="zh-CN" altLang="en-US" b="1" dirty="0">
                <a:solidFill>
                  <a:srgbClr val="00FF00"/>
                </a:solidFill>
                <a:latin typeface="华文中宋" panose="02010600040101010101" pitchFamily="2" charset="-122"/>
              </a:rPr>
              <a:t>中的</a:t>
            </a:r>
            <a:r>
              <a:rPr lang="en-US" altLang="zh-CN" b="1" dirty="0">
                <a:solidFill>
                  <a:srgbClr val="00FF00"/>
                </a:solidFill>
                <a:latin typeface="华文中宋" panose="02010600040101010101" pitchFamily="2" charset="-122"/>
              </a:rPr>
              <a:t>Borel</a:t>
            </a:r>
            <a:r>
              <a:rPr lang="zh-CN" altLang="en-US" b="1" dirty="0">
                <a:solidFill>
                  <a:srgbClr val="00FF00"/>
                </a:solidFill>
                <a:latin typeface="华文中宋" panose="02010600040101010101" pitchFamily="2" charset="-122"/>
              </a:rPr>
              <a:t>集</a:t>
            </a:r>
            <a:r>
              <a:rPr lang="en-US" altLang="zh-CN" b="1" dirty="0">
                <a:solidFill>
                  <a:srgbClr val="00FF00"/>
                </a:solidFill>
                <a:latin typeface="华文中宋" panose="02010600040101010101" pitchFamily="2" charset="-122"/>
              </a:rPr>
              <a:t>F</a:t>
            </a:r>
            <a:r>
              <a:rPr lang="zh-CN" altLang="en-US" b="1" dirty="0">
                <a:solidFill>
                  <a:srgbClr val="00FF00"/>
                </a:solidFill>
                <a:latin typeface="华文中宋" panose="02010600040101010101" pitchFamily="2" charset="-122"/>
              </a:rPr>
              <a:t>，使得它们具有相同的外测度？如果</a:t>
            </a:r>
            <a:r>
              <a:rPr lang="en-US" altLang="zh-CN" b="1" dirty="0">
                <a:solidFill>
                  <a:srgbClr val="00FF00"/>
                </a:solidFill>
                <a:latin typeface="华文中宋" panose="02010600040101010101" pitchFamily="2" charset="-122"/>
              </a:rPr>
              <a:t>E</a:t>
            </a:r>
            <a:r>
              <a:rPr lang="zh-CN" altLang="en-US" b="1" dirty="0">
                <a:solidFill>
                  <a:srgbClr val="00FF00"/>
                </a:solidFill>
                <a:latin typeface="华文中宋" panose="02010600040101010101" pitchFamily="2" charset="-122"/>
              </a:rPr>
              <a:t>是可测集，情形又如何？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629" y="1340768"/>
                <a:ext cx="8892480" cy="4419600"/>
              </a:xfrm>
            </p:spPr>
            <p:txBody>
              <a:bodyPr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dirty="0">
                    <a:latin typeface="华文中宋" panose="02010600040101010101" pitchFamily="2" charset="-122"/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  <a:latin typeface="华文中宋" panose="02010600040101010101" pitchFamily="2" charset="-122"/>
                  </a:rPr>
                  <a:t>Lebesgue</a:t>
                </a:r>
                <a:r>
                  <a:rPr lang="zh-CN" altLang="en-US" dirty="0">
                    <a:solidFill>
                      <a:srgbClr val="FF0000"/>
                    </a:solidFill>
                    <a:latin typeface="华文中宋" panose="02010600040101010101" pitchFamily="2" charset="-122"/>
                  </a:rPr>
                  <a:t>可测集的结构</a:t>
                </a:r>
              </a:p>
              <a:p>
                <a:pPr>
                  <a:lnSpc>
                    <a:spcPct val="90000"/>
                  </a:lnSpc>
                </a:pPr>
                <a:r>
                  <a:rPr lang="zh-CN" altLang="en-US" dirty="0">
                    <a:latin typeface="华文中宋" panose="02010600040101010101" pitchFamily="2" charset="-122"/>
                  </a:rPr>
                  <a:t>   </a:t>
                </a:r>
                <a:r>
                  <a:rPr lang="en-US" altLang="zh-CN" dirty="0">
                    <a:latin typeface="华文中宋" panose="02010600040101010101" pitchFamily="2" charset="-122"/>
                  </a:rPr>
                  <a:t>Borel</a:t>
                </a:r>
                <a:r>
                  <a:rPr lang="zh-CN" altLang="en-US" dirty="0">
                    <a:latin typeface="华文中宋" panose="02010600040101010101" pitchFamily="2" charset="-122"/>
                  </a:rPr>
                  <a:t>集类已包含了我们经常见到的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latin typeface="华文中宋" panose="02010600040101010101" pitchFamily="2" charset="-122"/>
                  </a:rPr>
                  <a:t>中的大多数集合，然而，的确仍有不少集合不是</a:t>
                </a:r>
                <a:r>
                  <a:rPr lang="en-US" altLang="zh-CN" dirty="0">
                    <a:latin typeface="华文中宋" panose="02010600040101010101" pitchFamily="2" charset="-122"/>
                  </a:rPr>
                  <a:t>Borel</a:t>
                </a:r>
                <a:r>
                  <a:rPr lang="zh-CN" altLang="en-US" dirty="0">
                    <a:latin typeface="华文中宋" panose="02010600040101010101" pitchFamily="2" charset="-122"/>
                  </a:rPr>
                  <a:t>集，如本章第一节中构造的不可测集显然不可能是</a:t>
                </a:r>
                <a:r>
                  <a:rPr lang="en-US" altLang="zh-CN" dirty="0">
                    <a:latin typeface="华文中宋" panose="02010600040101010101" pitchFamily="2" charset="-122"/>
                  </a:rPr>
                  <a:t>Borel</a:t>
                </a:r>
                <a:r>
                  <a:rPr lang="zh-CN" altLang="en-US" dirty="0">
                    <a:latin typeface="华文中宋" panose="02010600040101010101" pitchFamily="2" charset="-122"/>
                  </a:rPr>
                  <a:t>集。那么，是否存在</a:t>
                </a:r>
                <a:r>
                  <a:rPr lang="en-US" altLang="zh-CN" dirty="0">
                    <a:latin typeface="华文中宋" panose="02010600040101010101" pitchFamily="2" charset="-122"/>
                  </a:rPr>
                  <a:t>Lebesgue</a:t>
                </a:r>
                <a:r>
                  <a:rPr lang="zh-CN" altLang="en-US" dirty="0">
                    <a:latin typeface="华文中宋" panose="02010600040101010101" pitchFamily="2" charset="-122"/>
                  </a:rPr>
                  <a:t>可测但却不是</a:t>
                </a:r>
                <a:r>
                  <a:rPr lang="en-US" altLang="zh-CN" dirty="0">
                    <a:latin typeface="华文中宋" panose="02010600040101010101" pitchFamily="2" charset="-122"/>
                  </a:rPr>
                  <a:t>Borel</a:t>
                </a:r>
                <a:r>
                  <a:rPr lang="zh-CN" altLang="en-US" dirty="0">
                    <a:latin typeface="华文中宋" panose="02010600040101010101" pitchFamily="2" charset="-122"/>
                  </a:rPr>
                  <a:t>集的集合呢？有的，而且很多，我们已经看到，如果一个集合的外测度为</a:t>
                </a:r>
                <a:r>
                  <a:rPr lang="en-US" altLang="zh-CN" dirty="0">
                    <a:latin typeface="华文中宋" panose="02010600040101010101" pitchFamily="2" charset="-122"/>
                  </a:rPr>
                  <a:t>0</a:t>
                </a:r>
                <a:r>
                  <a:rPr lang="zh-CN" altLang="en-US" dirty="0">
                    <a:latin typeface="华文中宋" panose="02010600040101010101" pitchFamily="2" charset="-122"/>
                  </a:rPr>
                  <a:t>，则它一定可测，但是外测度为</a:t>
                </a:r>
                <a:r>
                  <a:rPr lang="en-US" altLang="zh-CN" dirty="0">
                    <a:latin typeface="华文中宋" panose="02010600040101010101" pitchFamily="2" charset="-122"/>
                  </a:rPr>
                  <a:t>0</a:t>
                </a:r>
                <a:r>
                  <a:rPr lang="zh-CN" altLang="en-US" dirty="0">
                    <a:latin typeface="华文中宋" panose="02010600040101010101" pitchFamily="2" charset="-122"/>
                  </a:rPr>
                  <a:t>的集合却未</a:t>
                </a:r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629" y="1340768"/>
                <a:ext cx="8892480" cy="4419600"/>
              </a:xfrm>
              <a:blipFill>
                <a:blip r:embed="rId2"/>
                <a:stretch>
                  <a:fillRect t="-2897" r="-1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50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981200"/>
                <a:ext cx="8640960" cy="4114800"/>
              </a:xfrm>
            </p:spPr>
            <p:txBody>
              <a:bodyPr/>
              <a:lstStyle/>
              <a:p>
                <a:r>
                  <a:rPr lang="en-US" altLang="zh-CN" dirty="0" smtClean="0">
                    <a:latin typeface="华文中宋" panose="02010600040101010101" pitchFamily="2" charset="-122"/>
                  </a:rPr>
                  <a:t>  </a:t>
                </a:r>
                <a:r>
                  <a:rPr lang="zh-CN" altLang="en-US" dirty="0">
                    <a:latin typeface="华文中宋" panose="02010600040101010101" pitchFamily="2" charset="-122"/>
                  </a:rPr>
                  <a:t>必是</a:t>
                </a:r>
                <a:r>
                  <a:rPr lang="en-US" altLang="zh-CN" dirty="0">
                    <a:latin typeface="华文中宋" panose="02010600040101010101" pitchFamily="2" charset="-122"/>
                  </a:rPr>
                  <a:t>Borel</a:t>
                </a:r>
                <a:r>
                  <a:rPr lang="zh-CN" altLang="en-US" dirty="0">
                    <a:latin typeface="华文中宋" panose="02010600040101010101" pitchFamily="2" charset="-122"/>
                  </a:rPr>
                  <a:t>集，要证明这件事并不困难，比如，可以证明直线上</a:t>
                </a:r>
                <a:r>
                  <a:rPr lang="en-US" altLang="zh-CN" dirty="0">
                    <a:latin typeface="华文中宋" panose="02010600040101010101" pitchFamily="2" charset="-122"/>
                  </a:rPr>
                  <a:t>Borel</a:t>
                </a:r>
                <a:r>
                  <a:rPr lang="zh-CN" altLang="en-US" dirty="0">
                    <a:latin typeface="华文中宋" panose="02010600040101010101" pitchFamily="2" charset="-122"/>
                  </a:rPr>
                  <a:t>集全体的势为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dirty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zh-CN" altLang="en-US" dirty="0">
                    <a:latin typeface="华文中宋" panose="02010600040101010101" pitchFamily="2" charset="-122"/>
                  </a:rPr>
                  <a:t>。事实上，</a:t>
                </a:r>
                <a:r>
                  <a:rPr lang="en-US" altLang="zh-CN" dirty="0">
                    <a:latin typeface="华文中宋" panose="02010600040101010101" pitchFamily="2" charset="-122"/>
                  </a:rPr>
                  <a:t>Lebesgue</a:t>
                </a:r>
                <a:r>
                  <a:rPr lang="zh-CN" altLang="en-US" dirty="0">
                    <a:latin typeface="华文中宋" panose="02010600040101010101" pitchFamily="2" charset="-122"/>
                  </a:rPr>
                  <a:t>可测集的全体显然有不大于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zh-CN" altLang="en-US" dirty="0">
                    <a:latin typeface="华文中宋" panose="02010600040101010101" pitchFamily="2" charset="-122"/>
                  </a:rPr>
                  <a:t>的势，只需证明其势不小于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zh-CN" altLang="en-US" dirty="0">
                    <a:latin typeface="华文中宋" panose="02010600040101010101" pitchFamily="2" charset="-122"/>
                  </a:rPr>
                  <a:t>就可以了，我们已经知道</a:t>
                </a:r>
                <a:r>
                  <a:rPr lang="en-US" altLang="zh-CN" dirty="0">
                    <a:latin typeface="华文中宋" panose="02010600040101010101" pitchFamily="2" charset="-122"/>
                  </a:rPr>
                  <a:t>Cantor</a:t>
                </a:r>
                <a:r>
                  <a:rPr lang="zh-CN" altLang="en-US" dirty="0">
                    <a:latin typeface="华文中宋" panose="02010600040101010101" pitchFamily="2" charset="-122"/>
                  </a:rPr>
                  <a:t>集是一个零测集，且有势</a:t>
                </a:r>
                <a:r>
                  <a:rPr lang="en-US" altLang="zh-CN" i="1" dirty="0">
                    <a:latin typeface="华文中宋" panose="02010600040101010101" pitchFamily="2" charset="-122"/>
                  </a:rPr>
                  <a:t>c</a:t>
                </a:r>
                <a:r>
                  <a:rPr lang="zh-CN" altLang="en-US" dirty="0">
                    <a:latin typeface="华文中宋" panose="02010600040101010101" pitchFamily="2" charset="-122"/>
                  </a:rPr>
                  <a:t>，因而它的一切子集也是零测集，且其子集全体有势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zh-CN" altLang="en-US" dirty="0">
                    <a:latin typeface="华文中宋" panose="02010600040101010101" pitchFamily="2" charset="-122"/>
                  </a:rPr>
                  <a:t>。由此立知，</a:t>
                </a:r>
                <a:r>
                  <a:rPr lang="en-US" altLang="zh-CN" dirty="0">
                    <a:latin typeface="华文中宋" panose="02010600040101010101" pitchFamily="2" charset="-122"/>
                  </a:rPr>
                  <a:t>Lebesgue</a:t>
                </a:r>
                <a:r>
                  <a:rPr lang="zh-CN" altLang="en-US" dirty="0">
                    <a:latin typeface="华文中宋" panose="02010600040101010101" pitchFamily="2" charset="-122"/>
                  </a:rPr>
                  <a:t>可测集全体  </a:t>
                </a:r>
              </a:p>
            </p:txBody>
          </p:sp>
        </mc:Choice>
        <mc:Fallback xmlns="">
          <p:sp>
            <p:nvSpPr>
              <p:cNvPr id="215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981200"/>
                <a:ext cx="8640960" cy="4114800"/>
              </a:xfrm>
              <a:blipFill>
                <a:blip r:embed="rId2"/>
                <a:stretch>
                  <a:fillRect t="-1926" r="-60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53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0" y="1981200"/>
                <a:ext cx="8748464" cy="4114800"/>
              </a:xfrm>
            </p:spPr>
            <p:txBody>
              <a:bodyPr/>
              <a:lstStyle/>
              <a:p>
                <a:r>
                  <a:rPr lang="en-US" altLang="zh-CN" dirty="0" smtClean="0">
                    <a:latin typeface="华文中宋" panose="02010600040101010101" pitchFamily="2" charset="-122"/>
                  </a:rPr>
                  <a:t>  </a:t>
                </a:r>
                <a:r>
                  <a:rPr lang="zh-CN" altLang="en-US" dirty="0" smtClean="0">
                    <a:latin typeface="华文中宋" panose="02010600040101010101" pitchFamily="2" charset="-122"/>
                  </a:rPr>
                  <a:t>远比</a:t>
                </a:r>
                <a:r>
                  <a:rPr lang="en-US" altLang="zh-CN" dirty="0" smtClean="0">
                    <a:latin typeface="华文中宋" panose="02010600040101010101" pitchFamily="2" charset="-122"/>
                  </a:rPr>
                  <a:t>Borel</a:t>
                </a:r>
                <a:r>
                  <a:rPr lang="zh-CN" altLang="en-US" dirty="0">
                    <a:latin typeface="华文中宋" panose="02010600040101010101" pitchFamily="2" charset="-122"/>
                  </a:rPr>
                  <a:t>集全体的</a:t>
                </a:r>
                <a:r>
                  <a:rPr lang="zh-CN" altLang="en-US" dirty="0" smtClean="0">
                    <a:latin typeface="华文中宋" panose="02010600040101010101" pitchFamily="2" charset="-122"/>
                  </a:rPr>
                  <a:t>势大，</a:t>
                </a:r>
                <a:r>
                  <a:rPr lang="zh-CN" altLang="en-US" dirty="0">
                    <a:latin typeface="华文中宋" panose="02010600040101010101" pitchFamily="2" charset="-122"/>
                  </a:rPr>
                  <a:t>上面的证明同时告诉我们，</a:t>
                </a:r>
                <a:r>
                  <a:rPr lang="en-US" altLang="zh-CN" dirty="0">
                    <a:latin typeface="华文中宋" panose="02010600040101010101" pitchFamily="2" charset="-122"/>
                  </a:rPr>
                  <a:t>Cantor</a:t>
                </a:r>
                <a:r>
                  <a:rPr lang="zh-CN" altLang="en-US" dirty="0">
                    <a:latin typeface="华文中宋" panose="02010600040101010101" pitchFamily="2" charset="-122"/>
                  </a:rPr>
                  <a:t>的一切子集中，确有很多不是</a:t>
                </a:r>
                <a:r>
                  <a:rPr lang="en-US" altLang="zh-CN" dirty="0">
                    <a:latin typeface="华文中宋" panose="02010600040101010101" pitchFamily="2" charset="-122"/>
                  </a:rPr>
                  <a:t>Borel</a:t>
                </a:r>
                <a:r>
                  <a:rPr lang="zh-CN" altLang="en-US" dirty="0">
                    <a:latin typeface="华文中宋" panose="02010600040101010101" pitchFamily="2" charset="-122"/>
                  </a:rPr>
                  <a:t>集，但它们都是</a:t>
                </a:r>
                <a:r>
                  <a:rPr lang="en-US" altLang="zh-CN" dirty="0">
                    <a:latin typeface="华文中宋" panose="02010600040101010101" pitchFamily="2" charset="-122"/>
                  </a:rPr>
                  <a:t>Lebesgue</a:t>
                </a:r>
                <a:r>
                  <a:rPr lang="zh-CN" altLang="en-US" dirty="0">
                    <a:latin typeface="华文中宋" panose="02010600040101010101" pitchFamily="2" charset="-122"/>
                  </a:rPr>
                  <a:t>可测集。</a:t>
                </a:r>
              </a:p>
              <a:p>
                <a:r>
                  <a:rPr lang="zh-CN" altLang="en-US" dirty="0">
                    <a:latin typeface="华文中宋" panose="02010600040101010101" pitchFamily="2" charset="-122"/>
                  </a:rPr>
                  <a:t>        现在我们来看看，</a:t>
                </a:r>
                <a:r>
                  <a:rPr lang="en-US" altLang="zh-CN" dirty="0">
                    <a:latin typeface="华文中宋" panose="02010600040101010101" pitchFamily="2" charset="-122"/>
                  </a:rPr>
                  <a:t>Lebesgue</a:t>
                </a:r>
                <a:r>
                  <a:rPr lang="zh-CN" altLang="en-US" dirty="0">
                    <a:latin typeface="华文中宋" panose="02010600040101010101" pitchFamily="2" charset="-122"/>
                  </a:rPr>
                  <a:t>可测集与</a:t>
                </a:r>
                <a:r>
                  <a:rPr lang="en-US" altLang="zh-CN" dirty="0">
                    <a:latin typeface="华文中宋" panose="02010600040101010101" pitchFamily="2" charset="-122"/>
                  </a:rPr>
                  <a:t>Borel</a:t>
                </a:r>
                <a:r>
                  <a:rPr lang="zh-CN" altLang="en-US" dirty="0">
                    <a:latin typeface="华文中宋" panose="02010600040101010101" pitchFamily="2" charset="-122"/>
                  </a:rPr>
                  <a:t>集差别有多少，假设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dirty="0">
                    <a:latin typeface="华文中宋" panose="02010600040101010101" pitchFamily="2" charset="-122"/>
                  </a:rPr>
                  <a:t>是一个可测集，且不妨</a:t>
                </a:r>
                <a:r>
                  <a:rPr lang="zh-CN" altLang="en-US" dirty="0" smtClean="0">
                    <a:latin typeface="华文中宋" panose="0201060004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&lt;∞</m:t>
                    </m:r>
                  </m:oMath>
                </a14:m>
                <a:r>
                  <a:rPr lang="zh-CN" altLang="en-US" dirty="0">
                    <a:latin typeface="华文中宋" panose="02010600040101010101" pitchFamily="2" charset="-122"/>
                  </a:rPr>
                  <a:t>，则对</a:t>
                </a:r>
                <a:r>
                  <a:rPr lang="zh-CN" altLang="en-US" dirty="0" smtClean="0">
                    <a:latin typeface="华文中宋" panose="02010600040101010101" pitchFamily="2" charset="-122"/>
                  </a:rPr>
                  <a:t>任意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>
                    <a:latin typeface="华文中宋" panose="02010600040101010101" pitchFamily="2" charset="-122"/>
                  </a:rPr>
                  <a:t>，</a:t>
                </a:r>
                <a:r>
                  <a:rPr lang="zh-CN" altLang="en-US" dirty="0">
                    <a:latin typeface="华文中宋" panose="02010600040101010101" pitchFamily="2" charset="-122"/>
                  </a:rPr>
                  <a:t>存在可数个</a:t>
                </a:r>
                <a:r>
                  <a:rPr lang="zh-CN" altLang="en-US" dirty="0" smtClean="0">
                    <a:latin typeface="华文中宋" panose="02010600040101010101" pitchFamily="2" charset="-122"/>
                  </a:rPr>
                  <a:t>开矩体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b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=1,2,⋯)</m:t>
                    </m:r>
                  </m:oMath>
                </a14:m>
                <a:r>
                  <a:rPr lang="zh-CN" altLang="en-US" dirty="0">
                    <a:latin typeface="华文中宋" panose="02010600040101010101" pitchFamily="2" charset="-122"/>
                  </a:rPr>
                  <a:t>，使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Sup>
                          <m:sSub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bSup>
                      </m:e>
                    </m:nary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⊃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dirty="0" smtClean="0">
                    <a:latin typeface="华文中宋" panose="02010600040101010101" pitchFamily="2" charset="-122"/>
                  </a:rPr>
                  <a:t>且</a:t>
                </a:r>
                <a:endParaRPr lang="zh-CN" altLang="en-US" dirty="0">
                  <a:latin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253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0" y="1981200"/>
                <a:ext cx="8748464" cy="4114800"/>
              </a:xfrm>
              <a:blipFill>
                <a:blip r:embed="rId2"/>
                <a:stretch>
                  <a:fillRect t="-1926" r="-17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55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67544" y="116632"/>
                <a:ext cx="8496944" cy="6597352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  <a:p>
                <a:r>
                  <a:rPr lang="zh-CN" altLang="en-US" dirty="0" smtClean="0"/>
                  <a:t>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⋃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nary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⋃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</m:e>
                        </m:nary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𝑚𝐸</m:t>
                    </m:r>
                  </m:oMath>
                </a14:m>
                <a:endParaRPr lang="zh-CN" altLang="en-US" dirty="0"/>
              </a:p>
              <a:p>
                <a:r>
                  <a:rPr lang="zh-CN" altLang="en-US" dirty="0"/>
                  <a:t>故由  </a:t>
                </a:r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⋃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/>
                  <a:t>由此易知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⋃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nary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235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7544" y="116632"/>
                <a:ext cx="8496944" cy="6597352"/>
              </a:xfrm>
              <a:blipFill>
                <a:blip r:embed="rId2"/>
                <a:stretch>
                  <a:fillRect l="-18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57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79512" y="1124744"/>
                <a:ext cx="8964488" cy="5256584"/>
              </a:xfrm>
            </p:spPr>
            <p:txBody>
              <a:bodyPr/>
              <a:lstStyle/>
              <a:p>
                <a:r>
                  <a:rPr lang="zh-CN" altLang="en-US" dirty="0" smtClean="0">
                    <a:latin typeface="华文中宋" panose="02010600040101010101" pitchFamily="2" charset="-122"/>
                  </a:rPr>
                  <a:t>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altLang="zh-CN" dirty="0" smtClean="0">
                    <a:latin typeface="华文中宋" panose="02010600040101010101" pitchFamily="2" charset="-122"/>
                  </a:rPr>
                  <a:t>,</a:t>
                </a:r>
                <a:r>
                  <a:rPr lang="zh-CN" altLang="en-US" dirty="0" smtClean="0">
                    <a:latin typeface="华文中宋" panose="02010600040101010101" pitchFamily="2" charset="-122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i="1" baseline="-25000" dirty="0" err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华文中宋" panose="02010600040101010101" pitchFamily="2" charset="-122"/>
                  </a:rPr>
                  <a:t>是开集，从而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⋂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endParaRPr lang="zh-CN" altLang="en-US" dirty="0">
                  <a:latin typeface="华文中宋" panose="02010600040101010101" pitchFamily="2" charset="-122"/>
                </a:endParaRPr>
              </a:p>
              <a:p>
                <a:r>
                  <a:rPr lang="zh-CN" altLang="en-US" dirty="0">
                    <a:latin typeface="华文中宋" panose="02010600040101010101" pitchFamily="2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i="1" baseline="-25000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</m:t>
                    </m:r>
                  </m:oMath>
                </a14:m>
                <a:r>
                  <a:rPr lang="zh-CN" altLang="en-US" dirty="0">
                    <a:latin typeface="华文中宋" panose="02010600040101010101" pitchFamily="2" charset="-122"/>
                    <a:sym typeface="Symbol" panose="05050102010706020507" pitchFamily="18" charset="2"/>
                  </a:rPr>
                  <a:t>型集，而且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𝐸</m:t>
                    </m:r>
                  </m:oMath>
                </a14:m>
                <a:r>
                  <a:rPr lang="zh-CN" altLang="en-US" dirty="0">
                    <a:latin typeface="华文中宋" panose="02010600040101010101" pitchFamily="2" charset="-122"/>
                    <a:sym typeface="Symbol" panose="05050102010706020507" pitchFamily="18" charset="2"/>
                  </a:rPr>
                  <a:t>，由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𝑚𝐺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𝑚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𝑚𝐸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altLang="zh-CN" dirty="0" smtClean="0">
                  <a:latin typeface="华文中宋" panose="02010600040101010101" pitchFamily="2" charset="-122"/>
                  <a:sym typeface="Symbol" panose="05050102010706020507" pitchFamily="18" charset="2"/>
                </a:endParaRPr>
              </a:p>
              <a:p>
                <a:r>
                  <a:rPr lang="zh-CN" altLang="en-US" dirty="0">
                    <a:latin typeface="华文中宋" panose="02010600040101010101" pitchFamily="2" charset="-122"/>
                    <a:sym typeface="Symbol" panose="05050102010706020507" pitchFamily="18" charset="2"/>
                  </a:rPr>
                  <a:t>得</a:t>
                </a:r>
                <a:endParaRPr lang="en-US" altLang="zh-CN" dirty="0" smtClean="0">
                  <a:latin typeface="华文中宋" panose="02010600040101010101" pitchFamily="2" charset="-122"/>
                  <a:sym typeface="Symbol" panose="05050102010706020507" pitchFamily="18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𝑚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𝐺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𝐸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=0</m:t>
                      </m:r>
                    </m:oMath>
                  </m:oMathPara>
                </a14:m>
                <a:endParaRPr lang="zh-CN" altLang="en-US" dirty="0">
                  <a:latin typeface="华文中宋" panose="02010600040101010101" pitchFamily="2" charset="-122"/>
                  <a:sym typeface="Symbol" panose="05050102010706020507" pitchFamily="18" charset="2"/>
                </a:endParaRPr>
              </a:p>
              <a:p>
                <a:r>
                  <a:rPr lang="zh-CN" altLang="en-US" dirty="0">
                    <a:latin typeface="华文中宋" panose="02010600040101010101" pitchFamily="2" charset="-122"/>
                    <a:sym typeface="Symbol" panose="05050102010706020507" pitchFamily="18" charset="2"/>
                  </a:rPr>
                  <a:t>立知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𝐸</m:t>
                    </m:r>
                  </m:oMath>
                </a14:m>
                <a:r>
                  <a:rPr lang="zh-CN" altLang="en-US" dirty="0">
                    <a:latin typeface="华文中宋" panose="02010600040101010101" pitchFamily="2" charset="-122"/>
                    <a:sym typeface="Symbol" panose="05050102010706020507" pitchFamily="18" charset="2"/>
                  </a:rPr>
                  <a:t>是</a:t>
                </a:r>
                <a:r>
                  <a:rPr lang="en-US" altLang="zh-CN" dirty="0">
                    <a:latin typeface="华文中宋" panose="02010600040101010101" pitchFamily="2" charset="-122"/>
                    <a:sym typeface="Symbol" panose="05050102010706020507" pitchFamily="18" charset="2"/>
                  </a:rPr>
                  <a:t>Borel</a:t>
                </a:r>
                <a:r>
                  <a:rPr lang="zh-CN" altLang="en-US" dirty="0">
                    <a:latin typeface="华文中宋" panose="02010600040101010101" pitchFamily="2" charset="-122"/>
                    <a:sym typeface="Symbol" panose="05050102010706020507" pitchFamily="18" charset="2"/>
                  </a:rPr>
                  <a:t>集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>
                    <a:latin typeface="华文中宋" panose="02010600040101010101" pitchFamily="2" charset="-122"/>
                    <a:sym typeface="Symbol" panose="05050102010706020507" pitchFamily="18" charset="2"/>
                  </a:rPr>
                  <a:t>与一个</a:t>
                </a:r>
                <a:r>
                  <a:rPr lang="en-US" altLang="zh-CN" dirty="0" smtClean="0">
                    <a:latin typeface="华文中宋" panose="02010600040101010101" pitchFamily="2" charset="-122"/>
                    <a:sym typeface="Symbol" panose="05050102010706020507" pitchFamily="18" charset="2"/>
                  </a:rPr>
                  <a:t>Lebesgue</a:t>
                </a:r>
                <a:r>
                  <a:rPr lang="zh-CN" altLang="en-US" dirty="0" smtClean="0">
                    <a:latin typeface="华文中宋" panose="02010600040101010101" pitchFamily="2" charset="-122"/>
                    <a:sym typeface="Symbol" panose="05050102010706020507" pitchFamily="18" charset="2"/>
                  </a:rPr>
                  <a:t>零</a:t>
                </a:r>
                <a:r>
                  <a:rPr lang="zh-CN" altLang="en-US" dirty="0">
                    <a:latin typeface="华文中宋" panose="02010600040101010101" pitchFamily="2" charset="-122"/>
                    <a:sym typeface="Symbol" panose="05050102010706020507" pitchFamily="18" charset="2"/>
                  </a:rPr>
                  <a:t>测集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𝐸</m:t>
                    </m:r>
                  </m:oMath>
                </a14:m>
                <a:r>
                  <a:rPr lang="zh-CN" altLang="en-US" dirty="0">
                    <a:latin typeface="华文中宋" panose="02010600040101010101" pitchFamily="2" charset="-122"/>
                    <a:sym typeface="Symbol" panose="05050102010706020507" pitchFamily="18" charset="2"/>
                  </a:rPr>
                  <a:t>之差</a:t>
                </a:r>
                <a:r>
                  <a:rPr lang="zh-CN" altLang="en-US" dirty="0" smtClean="0">
                    <a:latin typeface="华文中宋" panose="02010600040101010101" pitchFamily="2" charset="-122"/>
                    <a:sym typeface="Symbol" panose="05050102010706020507" pitchFamily="18" charset="2"/>
                  </a:rPr>
                  <a:t>。</a:t>
                </a:r>
                <a:endParaRPr lang="zh-CN" altLang="en-US" dirty="0">
                  <a:latin typeface="华文中宋" panose="02010600040101010101" pitchFamily="2" charset="-122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2457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9512" y="1124744"/>
                <a:ext cx="8964488" cy="5256584"/>
              </a:xfrm>
              <a:blipFill>
                <a:blip r:embed="rId2"/>
                <a:stretch>
                  <a:fillRect l="-17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60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79512" y="1981200"/>
                <a:ext cx="8496944" cy="4114800"/>
              </a:xfrm>
            </p:spPr>
            <p:txBody>
              <a:bodyPr/>
              <a:lstStyle/>
              <a:p>
                <a:pPr lvl="0">
                  <a:buClr>
                    <a:srgbClr val="3366FF"/>
                  </a:buClr>
                </a:pPr>
                <a:r>
                  <a:rPr lang="zh-CN" altLang="en-US" dirty="0" smtClean="0">
                    <a:solidFill>
                      <a:srgbClr val="FFFFFF"/>
                    </a:solidFill>
                    <a:latin typeface="华文中宋" panose="02010600040101010101" pitchFamily="2" charset="-122"/>
                    <a:sym typeface="Symbol" panose="05050102010706020507" pitchFamily="18" charset="2"/>
                  </a:rPr>
                  <a:t>  类似</a:t>
                </a:r>
                <a:r>
                  <a:rPr lang="zh-CN" altLang="en-US" dirty="0">
                    <a:solidFill>
                      <a:srgbClr val="FFFFFF"/>
                    </a:solidFill>
                    <a:latin typeface="华文中宋" panose="02010600040101010101" pitchFamily="2" charset="-122"/>
                    <a:sym typeface="Symbol" panose="05050102010706020507" pitchFamily="18" charset="2"/>
                  </a:rPr>
                  <a:t>的办法可以证明，能</a:t>
                </a:r>
                <a:r>
                  <a:rPr lang="zh-CN" altLang="en-US" dirty="0" smtClean="0">
                    <a:solidFill>
                      <a:srgbClr val="FFFFFF"/>
                    </a:solidFill>
                    <a:latin typeface="华文中宋" panose="02010600040101010101" pitchFamily="2" charset="-122"/>
                    <a:sym typeface="Symbol" panose="05050102010706020507" pitchFamily="18" charset="2"/>
                  </a:rPr>
                  <a:t>找到</a:t>
                </a:r>
                <a:r>
                  <a:rPr lang="en-US" altLang="zh-CN" dirty="0">
                    <a:solidFill>
                      <a:srgbClr val="FFFFFF"/>
                    </a:solidFill>
                    <a:latin typeface="华文中宋" panose="02010600040101010101" pitchFamily="2" charset="-122"/>
                    <a:sym typeface="Symbol" panose="05050102010706020507" pitchFamily="18" charset="2"/>
                  </a:rPr>
                  <a:t>Borel</a:t>
                </a:r>
                <a:r>
                  <a:rPr lang="zh-CN" altLang="en-US" dirty="0">
                    <a:solidFill>
                      <a:srgbClr val="FFFFFF"/>
                    </a:solidFill>
                    <a:latin typeface="华文中宋" panose="02010600040101010101" pitchFamily="2" charset="-122"/>
                    <a:sym typeface="Symbol" panose="05050102010706020507" pitchFamily="18" charset="2"/>
                  </a:rPr>
                  <a:t>集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𝐹</m:t>
                    </m:r>
                    <m:r>
                      <a:rPr lang="en-US" altLang="zh-CN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⊂</m:t>
                    </m:r>
                    <m:r>
                      <a:rPr lang="en-US" altLang="zh-CN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𝐸</m:t>
                    </m:r>
                  </m:oMath>
                </a14:m>
                <a:r>
                  <a:rPr lang="zh-CN" altLang="en-US" dirty="0">
                    <a:solidFill>
                      <a:srgbClr val="FFFFFF"/>
                    </a:solidFill>
                    <a:latin typeface="华文中宋" panose="02010600040101010101" pitchFamily="2" charset="-122"/>
                    <a:sym typeface="Symbol" panose="05050102010706020507" pitchFamily="18" charset="2"/>
                  </a:rPr>
                  <a:t>，使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𝑚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𝐸</m:t>
                        </m:r>
                        <m:r>
                          <a:rPr lang="en-US" altLang="zh-CN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𝐹</m:t>
                        </m:r>
                      </m:e>
                    </m:d>
                    <m:r>
                      <a:rPr lang="en-US" altLang="zh-CN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=0</m:t>
                    </m:r>
                  </m:oMath>
                </a14:m>
                <a:r>
                  <a:rPr lang="zh-CN" altLang="en-US" dirty="0">
                    <a:solidFill>
                      <a:srgbClr val="FFFFFF"/>
                    </a:solidFill>
                    <a:latin typeface="华文中宋" panose="02010600040101010101" pitchFamily="2" charset="-122"/>
                    <a:sym typeface="Symbol" panose="05050102010706020507" pitchFamily="18" charset="2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𝐸</m:t>
                    </m:r>
                  </m:oMath>
                </a14:m>
                <a:r>
                  <a:rPr lang="zh-CN" altLang="en-US" dirty="0" smtClean="0">
                    <a:solidFill>
                      <a:srgbClr val="FFFFFF"/>
                    </a:solidFill>
                    <a:latin typeface="华文中宋" panose="02010600040101010101" pitchFamily="2" charset="-122"/>
                    <a:sym typeface="Symbol" panose="05050102010706020507" pitchFamily="18" charset="2"/>
                  </a:rPr>
                  <a:t>也</a:t>
                </a:r>
                <a:r>
                  <a:rPr lang="zh-CN" altLang="en-US" dirty="0" smtClean="0">
                    <a:latin typeface="华文中宋" panose="02010600040101010101" pitchFamily="2" charset="-122"/>
                  </a:rPr>
                  <a:t>是</a:t>
                </a:r>
                <a:r>
                  <a:rPr lang="en-US" altLang="zh-CN" dirty="0" smtClean="0">
                    <a:latin typeface="华文中宋" panose="02010600040101010101" pitchFamily="2" charset="-122"/>
                  </a:rPr>
                  <a:t>Borel</a:t>
                </a:r>
                <a:r>
                  <a:rPr lang="zh-CN" altLang="en-US" dirty="0">
                    <a:latin typeface="华文中宋" panose="02010600040101010101" pitchFamily="2" charset="-122"/>
                  </a:rPr>
                  <a:t>集与一个</a:t>
                </a:r>
                <a:r>
                  <a:rPr lang="en-US" altLang="zh-CN" dirty="0">
                    <a:latin typeface="华文中宋" panose="02010600040101010101" pitchFamily="2" charset="-122"/>
                  </a:rPr>
                  <a:t>Lebesgue</a:t>
                </a:r>
                <a:r>
                  <a:rPr lang="zh-CN" altLang="en-US" dirty="0">
                    <a:latin typeface="华文中宋" panose="02010600040101010101" pitchFamily="2" charset="-122"/>
                  </a:rPr>
                  <a:t>零测集之并。换言之，对任一</a:t>
                </a:r>
                <a:r>
                  <a:rPr lang="en-US" altLang="zh-CN" dirty="0">
                    <a:latin typeface="华文中宋" panose="02010600040101010101" pitchFamily="2" charset="-122"/>
                  </a:rPr>
                  <a:t>Lebesgue</a:t>
                </a:r>
                <a:r>
                  <a:rPr lang="zh-CN" altLang="en-US" dirty="0">
                    <a:latin typeface="华文中宋" panose="02010600040101010101" pitchFamily="2" charset="-122"/>
                  </a:rPr>
                  <a:t>可测集</a:t>
                </a:r>
                <a:r>
                  <a:rPr lang="en-US" altLang="zh-CN" dirty="0">
                    <a:latin typeface="华文中宋" panose="02010600040101010101" pitchFamily="2" charset="-122"/>
                  </a:rPr>
                  <a:t>E</a:t>
                </a:r>
                <a:r>
                  <a:rPr lang="zh-CN" altLang="en-US" dirty="0">
                    <a:latin typeface="华文中宋" panose="02010600040101010101" pitchFamily="2" charset="-122"/>
                  </a:rPr>
                  <a:t>，都可以找到包含于其中的</a:t>
                </a:r>
                <a:r>
                  <a:rPr lang="en-US" altLang="zh-CN" dirty="0">
                    <a:latin typeface="华文中宋" panose="02010600040101010101" pitchFamily="2" charset="-122"/>
                  </a:rPr>
                  <a:t>Borel</a:t>
                </a:r>
                <a:r>
                  <a:rPr lang="zh-CN" altLang="en-US" dirty="0">
                    <a:latin typeface="华文中宋" panose="02010600040101010101" pitchFamily="2" charset="-122"/>
                  </a:rPr>
                  <a:t>集，使它们有相同的测度，也可以找到包含</a:t>
                </a:r>
                <a:r>
                  <a:rPr lang="en-US" altLang="zh-CN" dirty="0">
                    <a:latin typeface="华文中宋" panose="02010600040101010101" pitchFamily="2" charset="-122"/>
                  </a:rPr>
                  <a:t>E</a:t>
                </a:r>
                <a:r>
                  <a:rPr lang="zh-CN" altLang="en-US" dirty="0">
                    <a:latin typeface="华文中宋" panose="02010600040101010101" pitchFamily="2" charset="-122"/>
                  </a:rPr>
                  <a:t>的</a:t>
                </a:r>
                <a:r>
                  <a:rPr lang="en-US" altLang="zh-CN" dirty="0">
                    <a:latin typeface="华文中宋" panose="02010600040101010101" pitchFamily="2" charset="-122"/>
                  </a:rPr>
                  <a:t>Borel</a:t>
                </a:r>
                <a:r>
                  <a:rPr lang="zh-CN" altLang="en-US" dirty="0">
                    <a:latin typeface="华文中宋" panose="02010600040101010101" pitchFamily="2" charset="-122"/>
                  </a:rPr>
                  <a:t>集，使它们也有相同的测度。因此，</a:t>
                </a:r>
                <a:r>
                  <a:rPr lang="en-US" altLang="zh-CN" dirty="0">
                    <a:latin typeface="华文中宋" panose="02010600040101010101" pitchFamily="2" charset="-122"/>
                  </a:rPr>
                  <a:t>Borel</a:t>
                </a:r>
                <a:r>
                  <a:rPr lang="zh-CN" altLang="en-US" dirty="0">
                    <a:latin typeface="华文中宋" panose="02010600040101010101" pitchFamily="2" charset="-122"/>
                  </a:rPr>
                  <a:t>集与</a:t>
                </a:r>
                <a:r>
                  <a:rPr lang="en-US" altLang="zh-CN" dirty="0">
                    <a:latin typeface="华文中宋" panose="02010600040101010101" pitchFamily="2" charset="-122"/>
                  </a:rPr>
                  <a:t>Lebesgue</a:t>
                </a:r>
                <a:r>
                  <a:rPr lang="zh-CN" altLang="en-US" dirty="0">
                    <a:latin typeface="华文中宋" panose="02010600040101010101" pitchFamily="2" charset="-122"/>
                  </a:rPr>
                  <a:t>可测集的差别在于零测集上。</a:t>
                </a:r>
                <a:endParaRPr lang="zh-CN" altLang="en-US" dirty="0">
                  <a:latin typeface="华文中宋" panose="0201060004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2560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9512" y="1981200"/>
                <a:ext cx="8496944" cy="4114800"/>
              </a:xfrm>
              <a:blipFill>
                <a:blip r:embed="rId2"/>
                <a:stretch>
                  <a:fillRect t="-1926" r="-6671" b="-1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62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39552" y="1268760"/>
                <a:ext cx="8208912" cy="4114800"/>
              </a:xfrm>
            </p:spPr>
            <p:txBody>
              <a:bodyPr/>
              <a:lstStyle/>
              <a:p>
                <a:pPr algn="just"/>
                <a:endParaRPr lang="en-US" altLang="zh-CN" b="1" dirty="0">
                  <a:solidFill>
                    <a:srgbClr val="00FF00"/>
                  </a:solidFill>
                </a:endParaRPr>
              </a:p>
              <a:p>
                <a:pPr algn="just"/>
                <a:endParaRPr lang="en-US" altLang="zh-CN" b="1" dirty="0">
                  <a:solidFill>
                    <a:srgbClr val="00FF00"/>
                  </a:solidFill>
                </a:endParaRPr>
              </a:p>
              <a:p>
                <a:pPr algn="just"/>
                <a:r>
                  <a:rPr lang="zh-CN" altLang="en-US" b="1" dirty="0">
                    <a:solidFill>
                      <a:srgbClr val="00FF00"/>
                    </a:solidFill>
                  </a:rPr>
                  <a:t>问题</a:t>
                </a:r>
                <a:r>
                  <a:rPr lang="en-US" altLang="zh-CN" b="1" dirty="0">
                    <a:solidFill>
                      <a:srgbClr val="00FF00"/>
                    </a:solidFill>
                    <a:ea typeface="方正楷体简体" pitchFamily="2" charset="-122"/>
                  </a:rPr>
                  <a:t>6</a:t>
                </a:r>
                <a:r>
                  <a:rPr lang="zh-CN" altLang="en-US" b="1" dirty="0">
                    <a:solidFill>
                      <a:srgbClr val="00FF00"/>
                    </a:solidFill>
                    <a:ea typeface="方正楷体简体" pitchFamily="2" charset="-122"/>
                  </a:rPr>
                  <a:t>：问题</a:t>
                </a:r>
                <a:r>
                  <a:rPr lang="en-US" altLang="zh-CN" b="1" dirty="0">
                    <a:solidFill>
                      <a:srgbClr val="00FF00"/>
                    </a:solidFill>
                    <a:ea typeface="方正楷体简体" pitchFamily="2" charset="-122"/>
                  </a:rPr>
                  <a:t>4</a:t>
                </a:r>
                <a:r>
                  <a:rPr lang="zh-CN" altLang="en-US" b="1" dirty="0">
                    <a:solidFill>
                      <a:srgbClr val="00FF00"/>
                    </a:solidFill>
                    <a:ea typeface="方正楷体简体" pitchFamily="2" charset="-122"/>
                  </a:rPr>
                  <a:t>中能否使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00FF00"/>
                        </a:solidFill>
                        <a:latin typeface="Cambria Math" panose="02040503050406030204" pitchFamily="18" charset="0"/>
                        <a:ea typeface="方正楷体简体" pitchFamily="2" charset="-122"/>
                      </a:rPr>
                      <m:t>𝑮</m:t>
                    </m:r>
                    <m:r>
                      <a:rPr lang="en-US" altLang="zh-CN" b="1" i="1" dirty="0" smtClean="0">
                        <a:solidFill>
                          <a:srgbClr val="00FF00"/>
                        </a:solidFill>
                        <a:latin typeface="Cambria Math" panose="02040503050406030204" pitchFamily="18" charset="0"/>
                        <a:ea typeface="方正楷体简体" pitchFamily="2" charset="-122"/>
                      </a:rPr>
                      <m:t>−</m:t>
                    </m:r>
                    <m:r>
                      <a:rPr lang="en-US" altLang="zh-CN" b="1" i="1" dirty="0" smtClean="0">
                        <a:solidFill>
                          <a:srgbClr val="00FF00"/>
                        </a:solidFill>
                        <a:latin typeface="Cambria Math" panose="02040503050406030204" pitchFamily="18" charset="0"/>
                        <a:ea typeface="方正楷体简体" pitchFamily="2" charset="-122"/>
                      </a:rPr>
                      <m:t>𝑬</m:t>
                    </m:r>
                  </m:oMath>
                </a14:m>
                <a:r>
                  <a:rPr lang="zh-CN" altLang="en-US" b="1" dirty="0">
                    <a:solidFill>
                      <a:srgbClr val="00FF00"/>
                    </a:solidFill>
                    <a:ea typeface="方正楷体简体" pitchFamily="2" charset="-122"/>
                  </a:rPr>
                  <a:t>的外测度为零？为什么</a:t>
                </a:r>
                <a:r>
                  <a:rPr lang="zh-CN" altLang="en-US" b="1" dirty="0" smtClean="0">
                    <a:solidFill>
                      <a:srgbClr val="00FF00"/>
                    </a:solidFill>
                    <a:ea typeface="方正楷体简体" pitchFamily="2" charset="-122"/>
                  </a:rPr>
                  <a:t>？</a:t>
                </a:r>
                <a:endParaRPr lang="zh-CN" altLang="en-US" b="1" dirty="0">
                  <a:solidFill>
                    <a:srgbClr val="00FF00"/>
                  </a:solidFill>
                </a:endParaRPr>
              </a:p>
              <a:p>
                <a:endParaRPr lang="en-US" altLang="zh-CN" b="1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2662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9552" y="1268760"/>
                <a:ext cx="8208912" cy="4114800"/>
              </a:xfrm>
              <a:blipFill>
                <a:blip r:embed="rId2"/>
                <a:stretch>
                  <a:fillRect l="-1932" r="-1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765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51520" y="1981200"/>
                <a:ext cx="8206680" cy="41148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altLang="zh-CN" dirty="0" smtClean="0">
                    <a:latin typeface="华文中宋" panose="02010600040101010101" pitchFamily="2" charset="-122"/>
                  </a:rPr>
                  <a:t>   </a:t>
                </a:r>
                <a:r>
                  <a:rPr lang="zh-CN" altLang="en-US" dirty="0" smtClean="0">
                    <a:latin typeface="华文中宋" panose="02010600040101010101" pitchFamily="2" charset="-122"/>
                  </a:rPr>
                  <a:t>即使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 smtClean="0">
                    <a:latin typeface="华文中宋" panose="02010600040101010101" pitchFamily="2" charset="-122"/>
                  </a:rPr>
                  <a:t>不是</a:t>
                </a:r>
                <a:r>
                  <a:rPr lang="zh-CN" altLang="en-US" dirty="0">
                    <a:latin typeface="华文中宋" panose="02010600040101010101" pitchFamily="2" charset="-122"/>
                  </a:rPr>
                  <a:t>可测集，我们也可以找到</a:t>
                </a:r>
                <a:r>
                  <a:rPr lang="en-US" altLang="zh-CN" dirty="0">
                    <a:latin typeface="华文中宋" panose="02010600040101010101" pitchFamily="2" charset="-122"/>
                  </a:rPr>
                  <a:t>Borel</a:t>
                </a:r>
                <a:r>
                  <a:rPr lang="zh-CN" altLang="en-US" dirty="0">
                    <a:latin typeface="华文中宋" panose="02010600040101010101" pitchFamily="2" charset="-122"/>
                  </a:rPr>
                  <a:t>集，使它们有相同的外测度。这就是下面的 </a:t>
                </a:r>
              </a:p>
              <a:p>
                <a:pPr>
                  <a:lnSpc>
                    <a:spcPct val="90000"/>
                  </a:lnSpc>
                </a:pPr>
                <a:r>
                  <a:rPr lang="zh-CN" altLang="en-US" dirty="0" smtClean="0">
                    <a:solidFill>
                      <a:srgbClr val="FF0000"/>
                    </a:solidFill>
                    <a:latin typeface="华文中宋" panose="02010600040101010101" pitchFamily="2" charset="-122"/>
                  </a:rPr>
                  <a:t>定理</a:t>
                </a:r>
                <a:r>
                  <a:rPr lang="en-US" altLang="zh-CN" dirty="0">
                    <a:solidFill>
                      <a:srgbClr val="FF0000"/>
                    </a:solidFill>
                    <a:latin typeface="华文中宋" panose="02010600040101010101" pitchFamily="2" charset="-122"/>
                  </a:rPr>
                  <a:t>2  </a:t>
                </a:r>
                <a:r>
                  <a:rPr lang="zh-CN" altLang="en-US" dirty="0">
                    <a:solidFill>
                      <a:srgbClr val="FF0000"/>
                    </a:solidFill>
                    <a:latin typeface="华文中宋" panose="0201060004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rgbClr val="FF0000"/>
                    </a:solidFill>
                    <a:latin typeface="华文中宋" panose="02010600040101010101" pitchFamily="2" charset="-122"/>
                  </a:rPr>
                  <a:t>，则存在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rgbClr val="FF0000"/>
                    </a:solidFill>
                    <a:latin typeface="华文中宋" panose="02010600040101010101" pitchFamily="2" charset="-122"/>
                  </a:rPr>
                  <a:t>中的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zh-CN" alt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FF0000"/>
                    </a:solidFill>
                    <a:latin typeface="华文中宋" panose="02010600040101010101" pitchFamily="2" charset="-122"/>
                  </a:rPr>
                  <a:t>型集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  <a:latin typeface="华文中宋" panose="02010600040101010101" pitchFamily="2" charset="-122"/>
                  </a:rPr>
                  <a:t>，</a:t>
                </a:r>
                <a:r>
                  <a:rPr lang="zh-CN" altLang="en-US" dirty="0" smtClean="0">
                    <a:solidFill>
                      <a:srgbClr val="FF0000"/>
                    </a:solidFill>
                    <a:latin typeface="华文中宋" panose="02010600040101010101" pitchFamily="2" charset="-122"/>
                  </a:rPr>
                  <a:t>使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⊃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  <a:latin typeface="华文中宋" panose="02010600040101010101" pitchFamily="2" charset="-122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  <a:latin typeface="华文中宋" panose="02010600040101010101" pitchFamily="2" charset="-122"/>
                  </a:rPr>
                  <a:t>。</a:t>
                </a:r>
              </a:p>
              <a:p>
                <a:pPr>
                  <a:lnSpc>
                    <a:spcPct val="90000"/>
                  </a:lnSpc>
                </a:pPr>
                <a:r>
                  <a:rPr lang="zh-CN" altLang="en-US" dirty="0">
                    <a:latin typeface="华文中宋" panose="02010600040101010101" pitchFamily="2" charset="-122"/>
                  </a:rPr>
                  <a:t>证明：若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latin typeface="华文中宋" panose="02010600040101010101" pitchFamily="2" charset="-122"/>
                  </a:rPr>
                  <a:t>，则显然可找到这样的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>
                    <a:latin typeface="华文中宋" panose="02010600040101010101" pitchFamily="2" charset="-122"/>
                  </a:rPr>
                  <a:t>，（比如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latin typeface="华文中宋" panose="02010600040101010101" pitchFamily="2" charset="-122"/>
                  </a:rPr>
                  <a:t>本身就是其中一个）。故不妨设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+∞ </m:t>
                    </m:r>
                  </m:oMath>
                </a14:m>
                <a:r>
                  <a:rPr lang="zh-CN" altLang="en-US" dirty="0">
                    <a:latin typeface="华文中宋" panose="02010600040101010101" pitchFamily="2" charset="-122"/>
                  </a:rPr>
                  <a:t>，</a:t>
                </a:r>
                <a:r>
                  <a:rPr lang="zh-CN" altLang="en-US" dirty="0" smtClean="0">
                    <a:latin typeface="华文中宋" panose="02010600040101010101" pitchFamily="2" charset="-122"/>
                  </a:rPr>
                  <a:t>此时类似刚才</a:t>
                </a:r>
                <a:r>
                  <a:rPr lang="zh-CN" altLang="en-US" dirty="0">
                    <a:latin typeface="华文中宋" panose="02010600040101010101" pitchFamily="2" charset="-122"/>
                  </a:rPr>
                  <a:t>的讨论， 可</a:t>
                </a:r>
              </a:p>
              <a:p>
                <a:pPr>
                  <a:lnSpc>
                    <a:spcPct val="90000"/>
                  </a:lnSpc>
                </a:pPr>
                <a:endParaRPr lang="en-US" altLang="zh-CN" dirty="0">
                  <a:latin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765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51520" y="1981200"/>
                <a:ext cx="8206680" cy="4114800"/>
              </a:xfrm>
              <a:blipFill>
                <a:blip r:embed="rId2"/>
                <a:stretch>
                  <a:fillRect l="-1856" t="-3111" r="-67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404664"/>
            <a:ext cx="8748464" cy="5040560"/>
          </a:xfrm>
        </p:spPr>
        <p:txBody>
          <a:bodyPr/>
          <a:lstStyle/>
          <a:p>
            <a:pPr algn="just"/>
            <a:r>
              <a:rPr lang="zh-CN" altLang="en-US" u="sng" dirty="0">
                <a:latin typeface="华文中宋" panose="02010600040101010101" pitchFamily="2" charset="-122"/>
              </a:rPr>
              <a:t>基本内容</a:t>
            </a:r>
            <a:r>
              <a:rPr lang="zh-CN" altLang="en-US" dirty="0">
                <a:latin typeface="华文中宋" panose="02010600040101010101" pitchFamily="2" charset="-122"/>
              </a:rPr>
              <a:t>：</a:t>
            </a:r>
          </a:p>
          <a:p>
            <a:pPr algn="just"/>
            <a:r>
              <a:rPr lang="zh-CN" altLang="en-US" dirty="0"/>
              <a:t>一．</a:t>
            </a:r>
            <a:r>
              <a:rPr lang="en-US" altLang="zh-CN" dirty="0"/>
              <a:t>Borel</a:t>
            </a:r>
            <a:r>
              <a:rPr lang="zh-CN" altLang="en-US" dirty="0"/>
              <a:t>集</a:t>
            </a:r>
          </a:p>
          <a:p>
            <a:pPr algn="just"/>
            <a:endParaRPr lang="zh-CN" altLang="en-US" dirty="0"/>
          </a:p>
          <a:p>
            <a:pPr algn="just"/>
            <a:r>
              <a:rPr lang="zh-CN" altLang="en-US" b="1" u="sng" dirty="0">
                <a:solidFill>
                  <a:srgbClr val="00FF00"/>
                </a:solidFill>
              </a:rPr>
              <a:t>问题</a:t>
            </a:r>
            <a:r>
              <a:rPr lang="en-US" altLang="zh-CN" b="1" u="sng" dirty="0">
                <a:solidFill>
                  <a:srgbClr val="00FF00"/>
                </a:solidFill>
              </a:rPr>
              <a:t>1</a:t>
            </a:r>
            <a:r>
              <a:rPr lang="zh-CN" altLang="en-US" b="1" dirty="0">
                <a:solidFill>
                  <a:srgbClr val="00FF00"/>
                </a:solidFill>
              </a:rPr>
              <a:t>：</a:t>
            </a:r>
            <a:r>
              <a:rPr lang="zh-CN" altLang="en-US" b="1" dirty="0">
                <a:solidFill>
                  <a:srgbClr val="00FF00"/>
                </a:solidFill>
                <a:ea typeface="方正楷体简体" pitchFamily="2" charset="-122"/>
              </a:rPr>
              <a:t>按</a:t>
            </a:r>
            <a:r>
              <a:rPr lang="en-US" altLang="zh-CN" b="1" dirty="0">
                <a:solidFill>
                  <a:srgbClr val="00FF00"/>
                </a:solidFill>
                <a:ea typeface="方正楷体简体" pitchFamily="2" charset="-122"/>
              </a:rPr>
              <a:t>Lebesgue</a:t>
            </a:r>
            <a:r>
              <a:rPr lang="zh-CN" altLang="en-US" b="1" dirty="0">
                <a:solidFill>
                  <a:srgbClr val="00FF00"/>
                </a:solidFill>
                <a:ea typeface="方正楷体简体" pitchFamily="2" charset="-122"/>
              </a:rPr>
              <a:t>可测集的定义，我们</a:t>
            </a:r>
            <a:r>
              <a:rPr lang="zh-CN" altLang="en-US" b="1" dirty="0" smtClean="0">
                <a:solidFill>
                  <a:srgbClr val="00FF00"/>
                </a:solidFill>
                <a:ea typeface="方正楷体简体" pitchFamily="2" charset="-122"/>
              </a:rPr>
              <a:t>所              </a:t>
            </a:r>
            <a:r>
              <a:rPr lang="zh-CN" altLang="en-US" b="1" dirty="0">
                <a:solidFill>
                  <a:srgbClr val="00FF00"/>
                </a:solidFill>
                <a:ea typeface="方正楷体简体" pitchFamily="2" charset="-122"/>
              </a:rPr>
              <a:t>熟悉的哪些集合是可测的</a:t>
            </a:r>
            <a:r>
              <a:rPr lang="zh-CN" altLang="en-US" b="1" dirty="0" smtClean="0">
                <a:solidFill>
                  <a:srgbClr val="00FF00"/>
                </a:solidFill>
                <a:ea typeface="方正楷体简体" pitchFamily="2" charset="-122"/>
              </a:rPr>
              <a:t>？</a:t>
            </a:r>
            <a:endParaRPr lang="en-US" altLang="zh-CN" b="1" dirty="0" smtClean="0">
              <a:solidFill>
                <a:srgbClr val="00FF00"/>
              </a:solidFill>
              <a:ea typeface="方正楷体简体" pitchFamily="2" charset="-122"/>
            </a:endParaRPr>
          </a:p>
          <a:p>
            <a:pPr algn="just"/>
            <a:r>
              <a:rPr lang="zh-CN" altLang="en-US" b="1" u="sng" dirty="0" smtClean="0">
                <a:solidFill>
                  <a:srgbClr val="00FF00"/>
                </a:solidFill>
                <a:latin typeface="华文中宋" panose="02010600040101010101" pitchFamily="2" charset="-122"/>
              </a:rPr>
              <a:t>问题</a:t>
            </a:r>
            <a:r>
              <a:rPr lang="en-US" altLang="zh-CN" b="1" u="sng" dirty="0" smtClean="0">
                <a:solidFill>
                  <a:srgbClr val="00FF00"/>
                </a:solidFill>
                <a:latin typeface="华文中宋" panose="02010600040101010101" pitchFamily="2" charset="-122"/>
              </a:rPr>
              <a:t>2</a:t>
            </a:r>
            <a:r>
              <a:rPr lang="zh-CN" altLang="en-US" b="1" dirty="0" smtClean="0">
                <a:solidFill>
                  <a:srgbClr val="00FF00"/>
                </a:solidFill>
                <a:latin typeface="华文中宋" panose="02010600040101010101" pitchFamily="2" charset="-122"/>
              </a:rPr>
              <a:t>：由</a:t>
            </a:r>
            <a:r>
              <a:rPr lang="en-US" altLang="zh-CN" b="1" dirty="0" smtClean="0">
                <a:solidFill>
                  <a:srgbClr val="00FF00"/>
                </a:solidFill>
                <a:latin typeface="华文中宋" panose="02010600040101010101" pitchFamily="2" charset="-122"/>
              </a:rPr>
              <a:t>Lebesgue</a:t>
            </a:r>
            <a:r>
              <a:rPr lang="zh-CN" altLang="en-US" b="1" dirty="0" smtClean="0">
                <a:solidFill>
                  <a:srgbClr val="00FF00"/>
                </a:solidFill>
                <a:latin typeface="华文中宋" panose="02010600040101010101" pitchFamily="2" charset="-122"/>
              </a:rPr>
              <a:t>测度的性质以及上面所熟悉的可测集，还能构造出哪些可测集？所有这些可测集构成什么样的集类？</a:t>
            </a:r>
          </a:p>
          <a:p>
            <a:pPr algn="just"/>
            <a:endParaRPr lang="zh-CN" altLang="en-US" b="1" dirty="0">
              <a:solidFill>
                <a:srgbClr val="00FF00"/>
              </a:solidFill>
              <a:ea typeface="方正楷体简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3528" y="836712"/>
                <a:ext cx="8568952" cy="5259288"/>
              </a:xfrm>
            </p:spPr>
            <p:txBody>
              <a:bodyPr/>
              <a:lstStyle/>
              <a:p>
                <a:r>
                  <a:rPr lang="zh-CN" altLang="en-US" dirty="0" smtClean="0">
                    <a:latin typeface="华文中宋" panose="02010600040101010101" pitchFamily="2" charset="-122"/>
                  </a:rPr>
                  <a:t>以找到开集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i="1" baseline="-30000" dirty="0" err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华文中宋" panose="02010600040101010101" pitchFamily="2" charset="-122"/>
                  </a:rPr>
                  <a:t>，使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⊃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dirty="0"/>
                  <a:t>且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  <a:p>
                <a:r>
                  <a:rPr lang="zh-CN" altLang="en-US" dirty="0"/>
                  <a:t>令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⋂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dirty="0"/>
                  <a:t>，令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>
                    <a:latin typeface="华文中宋" panose="02010600040101010101" pitchFamily="2" charset="-122"/>
                  </a:rPr>
                  <a:t>即为所求。证毕。</a:t>
                </a:r>
              </a:p>
              <a:p>
                <a:r>
                  <a:rPr lang="zh-CN" altLang="en-US" dirty="0">
                    <a:latin typeface="华文中宋" panose="02010600040101010101" pitchFamily="2" charset="-122"/>
                  </a:rPr>
                  <a:t> </a:t>
                </a:r>
                <a:r>
                  <a:rPr lang="zh-CN" altLang="en-US" dirty="0" smtClean="0">
                    <a:latin typeface="华文中宋" panose="02010600040101010101" pitchFamily="2" charset="-122"/>
                  </a:rPr>
                  <a:t>应该</a:t>
                </a:r>
                <a:r>
                  <a:rPr lang="zh-CN" altLang="en-US" dirty="0">
                    <a:latin typeface="华文中宋" panose="02010600040101010101" pitchFamily="2" charset="-122"/>
                  </a:rPr>
                  <a:t>指出的是，如果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dirty="0">
                    <a:latin typeface="华文中宋" panose="02010600040101010101" pitchFamily="2" charset="-122"/>
                  </a:rPr>
                  <a:t>是不可测集，</a:t>
                </a:r>
                <a:r>
                  <a:rPr lang="zh-CN" altLang="en-US" dirty="0" smtClean="0">
                    <a:latin typeface="华文中宋" panose="02010600040101010101" pitchFamily="2" charset="-122"/>
                  </a:rPr>
                  <a:t>虽然</a:t>
                </a:r>
                <a:r>
                  <a:rPr lang="zh-CN" altLang="en-US" dirty="0">
                    <a:latin typeface="华文中宋" panose="02010600040101010101" pitchFamily="2" charset="-122"/>
                  </a:rPr>
                  <a:t>可以找到</a:t>
                </a:r>
                <a:r>
                  <a:rPr lang="en-US" altLang="zh-CN" dirty="0">
                    <a:latin typeface="华文中宋" panose="02010600040101010101" pitchFamily="2" charset="-122"/>
                  </a:rPr>
                  <a:t>Borel</a:t>
                </a:r>
                <a:r>
                  <a:rPr lang="zh-CN" altLang="en-US" dirty="0">
                    <a:latin typeface="华文中宋" panose="02010600040101010101" pitchFamily="2" charset="-122"/>
                  </a:rPr>
                  <a:t>集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⊃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dirty="0">
                    <a:latin typeface="华文中宋" panose="02010600040101010101" pitchFamily="2" charset="-122"/>
                  </a:rPr>
                  <a:t>，使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dirty="0">
                    <a:latin typeface="华文中宋" panose="02010600040101010101" pitchFamily="2" charset="-122"/>
                  </a:rPr>
                  <a:t>，</a:t>
                </a:r>
              </a:p>
              <a:p>
                <a:r>
                  <a:rPr lang="zh-CN" altLang="en-US" dirty="0"/>
                  <a:t>但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dirty="0"/>
                  <a:t>的</a:t>
                </a:r>
                <a:r>
                  <a:rPr lang="zh-CN" altLang="en-US" dirty="0">
                    <a:latin typeface="华文中宋" panose="02010600040101010101" pitchFamily="2" charset="-122"/>
                  </a:rPr>
                  <a:t>外测度不可能等于</a:t>
                </a:r>
                <a:r>
                  <a:rPr lang="en-US" altLang="zh-CN" dirty="0">
                    <a:latin typeface="华文中宋" panose="02010600040101010101" pitchFamily="2" charset="-122"/>
                  </a:rPr>
                  <a:t>0</a:t>
                </a:r>
                <a:r>
                  <a:rPr lang="zh-CN" altLang="en-US" dirty="0">
                    <a:latin typeface="华文中宋" panose="02010600040101010101" pitchFamily="2" charset="-122"/>
                  </a:rPr>
                  <a:t>，否则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华文中宋" panose="02010600040101010101" pitchFamily="2" charset="-122"/>
                  </a:rPr>
                  <a:t>将是可测集。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3528" y="836712"/>
                <a:ext cx="8568952" cy="5259288"/>
              </a:xfrm>
              <a:blipFill>
                <a:blip r:embed="rId2"/>
                <a:stretch>
                  <a:fillRect l="-1778" t="-15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69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39552" y="764704"/>
                <a:ext cx="8206680" cy="5472608"/>
              </a:xfrm>
            </p:spPr>
            <p:txBody>
              <a:bodyPr/>
              <a:lstStyle/>
              <a:p>
                <a:r>
                  <a:rPr lang="zh-CN" altLang="en-US" dirty="0" smtClean="0">
                    <a:solidFill>
                      <a:srgbClr val="FF0000"/>
                    </a:solidFill>
                    <a:latin typeface="华文中宋" panose="02010600040101010101" pitchFamily="2" charset="-122"/>
                  </a:rPr>
                  <a:t>定理</a:t>
                </a:r>
                <a:r>
                  <a:rPr lang="en-US" altLang="zh-CN" dirty="0">
                    <a:solidFill>
                      <a:srgbClr val="FF0000"/>
                    </a:solidFill>
                    <a:latin typeface="华文中宋" panose="02010600040101010101" pitchFamily="2" charset="-122"/>
                  </a:rPr>
                  <a:t>3  </a:t>
                </a:r>
                <a:r>
                  <a:rPr lang="zh-CN" altLang="en-US" dirty="0">
                    <a:solidFill>
                      <a:srgbClr val="FF0000"/>
                    </a:solidFill>
                    <a:latin typeface="华文中宋" panose="02010600040101010101" pitchFamily="2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rgbClr val="FF0000"/>
                    </a:solidFill>
                    <a:latin typeface="华文中宋" panose="02010600040101010101" pitchFamily="2" charset="-122"/>
                  </a:rPr>
                  <a:t>是可测集，则有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rgbClr val="FF0000"/>
                    </a:solidFill>
                    <a:latin typeface="华文中宋" panose="02010600040101010101" pitchFamily="2" charset="-122"/>
                  </a:rPr>
                  <a:t>中的 </a:t>
                </a:r>
              </a:p>
              <a:p>
                <a:r>
                  <a:rPr lang="zh-CN" altLang="en-US" dirty="0">
                    <a:solidFill>
                      <a:srgbClr val="FF0000"/>
                    </a:solidFill>
                    <a:latin typeface="华文中宋" panose="02010600040101010101" pitchFamily="2" charset="-122"/>
                  </a:rPr>
                  <a:t>         </a:t>
                </a:r>
                <a:r>
                  <a:rPr lang="en-US" altLang="zh-CN" dirty="0">
                    <a:solidFill>
                      <a:srgbClr val="FF0000"/>
                    </a:solidFill>
                    <a:latin typeface="华文中宋" panose="02010600040101010101" pitchFamily="2" charset="-122"/>
                  </a:rPr>
                  <a:t>Borel</a:t>
                </a:r>
                <a:r>
                  <a:rPr lang="zh-CN" altLang="en-US" dirty="0">
                    <a:solidFill>
                      <a:srgbClr val="FF0000"/>
                    </a:solidFill>
                    <a:latin typeface="华文中宋" panose="02010600040101010101" pitchFamily="2" charset="-122"/>
                  </a:rPr>
                  <a:t>集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  <a:latin typeface="华文中宋" panose="02010600040101010101" pitchFamily="2" charset="-122"/>
                  </a:rPr>
                  <a:t>，使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  <a:latin typeface="华文中宋" panose="02010600040101010101" pitchFamily="2" charset="-122"/>
                  </a:rPr>
                  <a:t>且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𝑚𝐹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𝑚𝐸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dirty="0" smtClean="0">
                  <a:solidFill>
                    <a:srgbClr val="FF0000"/>
                  </a:solidFill>
                  <a:latin typeface="华文中宋" panose="02010600040101010101" pitchFamily="2" charset="-122"/>
                </a:endParaRPr>
              </a:p>
              <a:p>
                <a:r>
                  <a:rPr lang="zh-CN" altLang="en-US" dirty="0">
                    <a:latin typeface="华文中宋" panose="02010600040101010101" pitchFamily="2" charset="-122"/>
                  </a:rPr>
                  <a:t>证明：若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dirty="0">
                    <a:latin typeface="华文中宋" panose="02010600040101010101" pitchFamily="2" charset="-122"/>
                  </a:rPr>
                  <a:t>无界，则可作一</a:t>
                </a:r>
                <a:r>
                  <a:rPr lang="zh-CN" altLang="en-US" dirty="0" smtClean="0">
                    <a:latin typeface="华文中宋" panose="02010600040101010101" pitchFamily="2" charset="-122"/>
                  </a:rPr>
                  <a:t>列矩体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latin typeface="华文中宋" panose="02010600040101010101" pitchFamily="2" charset="-122"/>
                  </a:rPr>
                  <a:t>，</a:t>
                </a:r>
              </a:p>
              <a:p>
                <a:r>
                  <a:rPr lang="zh-CN" altLang="en-US" dirty="0" smtClean="0">
                    <a:latin typeface="华文中宋" panose="02010600040101010101" pitchFamily="2" charset="-122"/>
                  </a:rPr>
                  <a:t>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华文中宋" panose="02010600040101010101" pitchFamily="2" charset="-122"/>
                  </a:rPr>
                  <a:t>且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zh-CN" alt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⊃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dirty="0">
                    <a:latin typeface="华文中宋" panose="02010600040101010101" pitchFamily="2" charset="-122"/>
                  </a:rPr>
                  <a:t>，</a:t>
                </a:r>
                <a:r>
                  <a:rPr lang="zh-CN" altLang="en-US" dirty="0" smtClean="0">
                    <a:latin typeface="华文中宋" panose="02010600040101010101" pitchFamily="2" charset="-122"/>
                  </a:rPr>
                  <a:t>于是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dirty="0" smtClean="0">
                    <a:latin typeface="华文中宋" panose="02010600040101010101" pitchFamily="2" charset="-122"/>
                  </a:rPr>
                  <a:t>    </a:t>
                </a:r>
                <a:endParaRPr lang="zh-CN" altLang="en-US" dirty="0">
                  <a:latin typeface="华文中宋" panose="02010600040101010101" pitchFamily="2" charset="-122"/>
                </a:endParaRPr>
              </a:p>
              <a:p>
                <a:r>
                  <a:rPr lang="zh-CN" altLang="en-US" dirty="0">
                    <a:latin typeface="华文中宋" panose="02010600040101010101" pitchFamily="2" charset="-122"/>
                  </a:rPr>
                  <a:t>是一列有界可测集列，且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华文中宋" panose="02010600040101010101" pitchFamily="2" charset="-122"/>
                  </a:rPr>
                  <a:t>，</a:t>
                </a:r>
                <a:r>
                  <a:rPr lang="zh-CN" altLang="en-US" dirty="0" smtClean="0">
                    <a:latin typeface="华文中宋" panose="02010600040101010101" pitchFamily="2" charset="-122"/>
                  </a:rPr>
                  <a:t>从而</a:t>
                </a:r>
                <a:endParaRPr lang="en-US" altLang="zh-CN" dirty="0" smtClean="0">
                  <a:latin typeface="华文中宋" panose="0201060004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⋃"/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latin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96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9552" y="764704"/>
                <a:ext cx="8206680" cy="5472608"/>
              </a:xfrm>
              <a:blipFill>
                <a:blip r:embed="rId2"/>
                <a:stretch>
                  <a:fillRect l="-1932" t="-1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2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51520" y="332656"/>
                <a:ext cx="8892480" cy="6311900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⋃"/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altLang="zh-CN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若</a:t>
                </a:r>
                <a:r>
                  <a:rPr lang="zh-CN" altLang="en-US" dirty="0">
                    <a:latin typeface="华文中宋" panose="02010600040101010101" pitchFamily="2" charset="-122"/>
                  </a:rPr>
                  <a:t>对每一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华文中宋" panose="02010600040101010101" pitchFamily="2" charset="-122"/>
                  </a:rPr>
                  <a:t>，可找到</a:t>
                </a:r>
                <a:r>
                  <a:rPr lang="en-US" altLang="zh-CN" dirty="0">
                    <a:latin typeface="华文中宋" panose="02010600040101010101" pitchFamily="2" charset="-122"/>
                  </a:rPr>
                  <a:t>Borel</a:t>
                </a:r>
                <a:r>
                  <a:rPr lang="zh-CN" altLang="en-US" dirty="0">
                    <a:latin typeface="华文中宋" panose="02010600040101010101" pitchFamily="2" charset="-122"/>
                  </a:rPr>
                  <a:t>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⊂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华文中宋" panose="02010600040101010101" pitchFamily="2" charset="-122"/>
                  </a:rPr>
                  <a:t>，使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</m:t>
                    </m:r>
                  </m:oMath>
                </a14:m>
                <a:r>
                  <a:rPr lang="zh-CN" altLang="en-US" dirty="0"/>
                  <a:t>则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令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dirty="0"/>
                  <a:t>，则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dirty="0" smtClean="0"/>
                  <a:t>，于是</a:t>
                </a:r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func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𝑚𝐹</m:t>
                      </m:r>
                    </m:oMath>
                  </m:oMathPara>
                </a14:m>
                <a:endParaRPr lang="en-US" altLang="zh-CN" b="0" dirty="0" smtClean="0">
                  <a:ea typeface="Cambria Math" panose="02040503050406030204" pitchFamily="18" charset="0"/>
                </a:endParaRPr>
              </a:p>
              <a:p>
                <a:r>
                  <a:rPr lang="zh-CN" altLang="en-US" dirty="0">
                    <a:latin typeface="华文中宋" panose="02010600040101010101" pitchFamily="2" charset="-122"/>
                  </a:rPr>
                  <a:t>进而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𝑚𝐹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𝑚𝐸</m:t>
                    </m:r>
                  </m:oMath>
                </a14:m>
                <a:r>
                  <a:rPr lang="zh-CN" altLang="en-US" dirty="0">
                    <a:latin typeface="华文中宋" panose="02010600040101010101" pitchFamily="2" charset="-122"/>
                  </a:rPr>
                  <a:t>；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07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51520" y="332656"/>
                <a:ext cx="8892480" cy="6311900"/>
              </a:xfrm>
              <a:blipFill>
                <a:blip r:embed="rId2"/>
                <a:stretch>
                  <a:fillRect l="-1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174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64642" y="476672"/>
                <a:ext cx="8605216" cy="4873848"/>
              </a:xfrm>
            </p:spPr>
            <p:txBody>
              <a:bodyPr/>
              <a:lstStyle/>
              <a:p>
                <a:r>
                  <a:rPr lang="zh-CN" altLang="en-US" dirty="0" smtClean="0">
                    <a:latin typeface="华文中宋" panose="02010600040101010101" pitchFamily="2" charset="-122"/>
                  </a:rPr>
                  <a:t>另一方面，由于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⋃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⋃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>
                  <a:latin typeface="华文中宋" panose="02010600040101010101" pitchFamily="2" charset="-122"/>
                </a:endParaRPr>
              </a:p>
              <a:p>
                <a:r>
                  <a:rPr lang="zh-CN" altLang="en-US" dirty="0">
                    <a:latin typeface="华文中宋" panose="02010600040101010101" pitchFamily="2" charset="-122"/>
                  </a:rPr>
                  <a:t>故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⋃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 smtClean="0">
                    <a:latin typeface="华文中宋" panose="02010600040101010101" pitchFamily="2" charset="-122"/>
                  </a:rPr>
                  <a:t>。</a:t>
                </a:r>
                <a:endParaRPr lang="en-US" altLang="zh-CN" dirty="0" smtClean="0">
                  <a:latin typeface="华文中宋" panose="02010600040101010101" pitchFamily="2" charset="-122"/>
                </a:endParaRPr>
              </a:p>
              <a:p>
                <a:r>
                  <a:rPr lang="zh-CN" altLang="en-US" dirty="0" smtClean="0">
                    <a:latin typeface="华文中宋" panose="02010600040101010101" pitchFamily="2" charset="-122"/>
                  </a:rPr>
                  <a:t>因此，只需</a:t>
                </a:r>
                <a:r>
                  <a:rPr lang="zh-CN" altLang="en-US" dirty="0">
                    <a:latin typeface="华文中宋" panose="02010600040101010101" pitchFamily="2" charset="-122"/>
                  </a:rPr>
                  <a:t>就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dirty="0">
                    <a:latin typeface="华文中宋" panose="02010600040101010101" pitchFamily="2" charset="-122"/>
                  </a:rPr>
                  <a:t>是有界可测集情形</a:t>
                </a:r>
                <a:r>
                  <a:rPr lang="zh-CN" altLang="en-US" dirty="0" smtClean="0">
                    <a:latin typeface="华文中宋" panose="02010600040101010101" pitchFamily="2" charset="-122"/>
                  </a:rPr>
                  <a:t>证明。</a:t>
                </a:r>
                <a:endParaRPr lang="zh-CN" altLang="en-US" dirty="0">
                  <a:latin typeface="华文中宋" panose="02010600040101010101" pitchFamily="2" charset="-122"/>
                </a:endParaRPr>
              </a:p>
              <a:p>
                <a:r>
                  <a:rPr lang="zh-CN" altLang="en-US" dirty="0">
                    <a:latin typeface="华文中宋" panose="02010600040101010101" pitchFamily="2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dirty="0">
                    <a:latin typeface="华文中宋" panose="02010600040101010101" pitchFamily="2" charset="-122"/>
                  </a:rPr>
                  <a:t>是有界的，则</a:t>
                </a:r>
                <a:r>
                  <a:rPr lang="zh-CN" altLang="en-US" dirty="0" smtClean="0">
                    <a:latin typeface="华文中宋" panose="02010600040101010101" pitchFamily="2" charset="-122"/>
                  </a:rPr>
                  <a:t>存在矩体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dirty="0">
                    <a:latin typeface="华文中宋" panose="02010600040101010101" pitchFamily="2" charset="-122"/>
                  </a:rPr>
                  <a:t>，记 </a:t>
                </a:r>
              </a:p>
              <a:p>
                <a:r>
                  <a:rPr lang="zh-CN" altLang="en-US" dirty="0">
                    <a:latin typeface="华文中宋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latin typeface="华文中宋" panose="02010600040101010101" pitchFamily="2" charset="-122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>
                    <a:latin typeface="华文中宋" panose="02010600040101010101" pitchFamily="2" charset="-122"/>
                  </a:rPr>
                  <a:t>也是可测集，且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𝑚𝐸</m:t>
                    </m:r>
                  </m:oMath>
                </a14:m>
                <a:endParaRPr lang="zh-CN" altLang="en-US" dirty="0">
                  <a:latin typeface="华文中宋" panose="02010600040101010101" pitchFamily="2" charset="-122"/>
                </a:endParaRPr>
              </a:p>
              <a:p>
                <a:r>
                  <a:rPr lang="zh-CN" altLang="en-US" dirty="0">
                    <a:latin typeface="华文中宋" panose="02010600040101010101" pitchFamily="2" charset="-122"/>
                  </a:rPr>
                  <a:t>由定理</a:t>
                </a:r>
                <a:r>
                  <a:rPr lang="en-US" altLang="zh-CN" dirty="0">
                    <a:latin typeface="华文中宋" panose="02010600040101010101" pitchFamily="2" charset="-122"/>
                  </a:rPr>
                  <a:t>2</a:t>
                </a:r>
                <a:r>
                  <a:rPr lang="zh-CN" altLang="en-US" dirty="0">
                    <a:latin typeface="华文中宋" panose="02010600040101010101" pitchFamily="2" charset="-122"/>
                  </a:rPr>
                  <a:t>知存在</a:t>
                </a:r>
                <a:r>
                  <a:rPr lang="en-US" altLang="zh-CN" dirty="0">
                    <a:latin typeface="华文中宋" panose="02010600040101010101" pitchFamily="2" charset="-122"/>
                  </a:rPr>
                  <a:t>Borel</a:t>
                </a:r>
                <a:r>
                  <a:rPr lang="zh-CN" altLang="en-US" dirty="0">
                    <a:latin typeface="华文中宋" panose="02010600040101010101" pitchFamily="2" charset="-122"/>
                  </a:rPr>
                  <a:t>集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>
                    <a:latin typeface="华文中宋" panose="02010600040101010101" pitchFamily="2" charset="-122"/>
                  </a:rPr>
                  <a:t>，使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latin typeface="华文中宋" panose="02010600040101010101" pitchFamily="2" charset="-122"/>
                  </a:rPr>
                  <a:t>，且                 </a:t>
                </a:r>
              </a:p>
            </p:txBody>
          </p:sp>
        </mc:Choice>
        <mc:Fallback xmlns="">
          <p:sp>
            <p:nvSpPr>
              <p:cNvPr id="317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64642" y="476672"/>
                <a:ext cx="8605216" cy="4873848"/>
              </a:xfrm>
              <a:blipFill>
                <a:blip r:embed="rId3"/>
                <a:stretch>
                  <a:fillRect l="-1843" t="-1625" b="-3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1752" name="Object 8"/>
          <p:cNvGraphicFramePr>
            <a:graphicFrameLocks noChangeAspect="1"/>
          </p:cNvGraphicFramePr>
          <p:nvPr/>
        </p:nvGraphicFramePr>
        <p:xfrm>
          <a:off x="4476750" y="3225800"/>
          <a:ext cx="190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9" name="Equation" r:id="rId4" imgW="190440" imgH="406080" progId="Equation.3">
                  <p:embed/>
                </p:oleObj>
              </mc:Choice>
              <mc:Fallback>
                <p:oleObj name="Equation" r:id="rId4" imgW="190440" imgH="4060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0" y="3225800"/>
                        <a:ext cx="190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277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79512" y="1981200"/>
                <a:ext cx="8964488" cy="4114800"/>
              </a:xfrm>
            </p:spPr>
            <p:txBody>
              <a:bodyPr/>
              <a:lstStyle/>
              <a:p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𝑚𝐺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𝑚𝑆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，令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dirty="0"/>
                  <a:t>，则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dirty="0" smtClean="0">
                    <a:latin typeface="华文中宋" panose="02010600040101010101" pitchFamily="2" charset="-122"/>
                  </a:rPr>
                  <a:t>仍是</a:t>
                </a:r>
                <a:r>
                  <a:rPr lang="en-US" altLang="zh-CN" dirty="0">
                    <a:latin typeface="华文中宋" panose="02010600040101010101" pitchFamily="2" charset="-122"/>
                  </a:rPr>
                  <a:t>Borel</a:t>
                </a:r>
                <a:r>
                  <a:rPr lang="zh-CN" altLang="en-US" dirty="0">
                    <a:latin typeface="华文中宋" panose="02010600040101010101" pitchFamily="2" charset="-122"/>
                  </a:rPr>
                  <a:t>集，且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dirty="0">
                    <a:latin typeface="华文中宋" panose="02010600040101010101" pitchFamily="2" charset="-122"/>
                  </a:rPr>
                  <a:t>，</a:t>
                </a:r>
                <a:r>
                  <a:rPr lang="zh-CN" altLang="en-US" dirty="0" smtClean="0">
                    <a:latin typeface="华文中宋" panose="02010600040101010101" pitchFamily="2" charset="-122"/>
                  </a:rPr>
                  <a:t>显然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dirty="0">
                  <a:latin typeface="华文中宋" panose="02010600040101010101" pitchFamily="2" charset="-122"/>
                </a:endParaRPr>
              </a:p>
              <a:p>
                <a:r>
                  <a:rPr lang="zh-CN" altLang="en-US" dirty="0">
                    <a:latin typeface="华文中宋" panose="02010600040101010101" pitchFamily="2" charset="-122"/>
                  </a:rPr>
                  <a:t>注意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𝑚𝑆</m:t>
                    </m:r>
                  </m:oMath>
                </a14:m>
                <a:endParaRPr lang="zh-CN" alt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𝑚𝐼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𝑚𝐸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𝑚𝐸</m:t>
                      </m:r>
                    </m:oMath>
                  </m:oMathPara>
                </a14:m>
                <a:endParaRPr lang="zh-CN" altLang="en-US" dirty="0"/>
              </a:p>
              <a:p>
                <a:r>
                  <a:rPr lang="zh-CN" altLang="en-US" dirty="0"/>
                  <a:t>故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𝑚𝐹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𝑚𝐸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r>
                  <a:rPr lang="zh-CN" altLang="en-US" dirty="0"/>
                  <a:t>。证毕。</a:t>
                </a:r>
              </a:p>
            </p:txBody>
          </p:sp>
        </mc:Choice>
        <mc:Fallback xmlns="">
          <p:sp>
            <p:nvSpPr>
              <p:cNvPr id="327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9512" y="1981200"/>
                <a:ext cx="8964488" cy="4114800"/>
              </a:xfrm>
              <a:blipFill>
                <a:blip r:embed="rId2"/>
                <a:stretch>
                  <a:fillRect l="-1700" t="-1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277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79512" y="1981200"/>
                <a:ext cx="8964488" cy="4114800"/>
              </a:xfrm>
            </p:spPr>
            <p:txBody>
              <a:bodyPr/>
              <a:lstStyle/>
              <a:p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zh-CN" altLang="en-US" b="0" i="1" dirty="0" smtClean="0">
                        <a:latin typeface="Cambria Math" panose="02040503050406030204" pitchFamily="18" charset="0"/>
                      </a:rPr>
                      <m:t>第二章</m:t>
                    </m:r>
                  </m:oMath>
                </a14:m>
                <a:r>
                  <a:rPr lang="zh-CN" altLang="en-US" dirty="0" smtClean="0"/>
                  <a:t>作业</a:t>
                </a:r>
                <a:endParaRPr lang="en-US" altLang="zh-CN" dirty="0" smtClean="0"/>
              </a:p>
              <a:p>
                <a:r>
                  <a:rPr lang="en-US" altLang="zh-CN" smtClean="0"/>
                  <a:t>P94   </a:t>
                </a:r>
                <a:r>
                  <a:rPr lang="zh-CN" altLang="en-US" smtClean="0"/>
                  <a:t>习题</a:t>
                </a:r>
                <a:r>
                  <a:rPr lang="en-US" altLang="zh-CN" dirty="0" smtClean="0"/>
                  <a:t>2  </a:t>
                </a:r>
              </a:p>
              <a:p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3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4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6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13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14</a:t>
                </a:r>
                <a:endParaRPr lang="zh-CN" altLang="en-US" dirty="0"/>
              </a:p>
            </p:txBody>
          </p:sp>
        </mc:Choice>
        <mc:Fallback>
          <p:sp>
            <p:nvSpPr>
              <p:cNvPr id="327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9512" y="1981200"/>
                <a:ext cx="8964488" cy="4114800"/>
              </a:xfrm>
              <a:blipFill>
                <a:blip r:embed="rId2"/>
                <a:stretch>
                  <a:fillRect l="-1700" t="-1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7474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zh-CN" altLang="en-US" dirty="0" smtClean="0"/>
              <a:t>开集</a:t>
            </a:r>
            <a:r>
              <a:rPr lang="zh-CN" altLang="en-US" dirty="0"/>
              <a:t>的可测性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659" name="Rectangle 1027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447800"/>
                <a:ext cx="7772400" cy="5181600"/>
              </a:xfrm>
            </p:spPr>
            <p:txBody>
              <a:bodyPr/>
              <a:lstStyle/>
              <a:p>
                <a:pPr algn="just"/>
                <a:r>
                  <a:rPr lang="zh-CN" altLang="en-US" dirty="0" smtClean="0"/>
                  <a:t>（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）</a:t>
                </a:r>
                <a:r>
                  <a:rPr lang="zh-CN" altLang="en-US" dirty="0">
                    <a:cs typeface="Times New Roman" panose="02020603050405020304" pitchFamily="18" charset="0"/>
                  </a:rPr>
                  <a:t>    </a:t>
                </a:r>
                <a:r>
                  <a:rPr lang="zh-CN" altLang="en-US" dirty="0"/>
                  <a:t>开集与闭集的可测性</a:t>
                </a:r>
              </a:p>
              <a:p>
                <a:pPr algn="just"/>
                <a:r>
                  <a:rPr lang="zh-CN" altLang="en-US" dirty="0">
                    <a:latin typeface="华文中宋" panose="02010600040101010101" pitchFamily="2" charset="-122"/>
                  </a:rPr>
                  <a:t>命题</a:t>
                </a:r>
                <a:r>
                  <a:rPr lang="en-US" altLang="zh-CN" dirty="0">
                    <a:latin typeface="华文中宋" panose="02010600040101010101" pitchFamily="2" charset="-122"/>
                  </a:rPr>
                  <a:t>1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latin typeface="华文中宋" panose="02010600040101010101" pitchFamily="2" charset="-122"/>
                  </a:rPr>
                  <a:t>中任意</a:t>
                </a:r>
                <a:r>
                  <a:rPr lang="zh-CN" altLang="en-US" dirty="0" smtClean="0">
                    <a:latin typeface="华文中宋" panose="02010600040101010101" pitchFamily="2" charset="-122"/>
                  </a:rPr>
                  <a:t>开矩体</a:t>
                </a:r>
                <a:r>
                  <a:rPr lang="zh-CN" altLang="en-US" dirty="0">
                    <a:latin typeface="华文中宋" panose="02010600040101010101" pitchFamily="2" charset="-122"/>
                  </a:rPr>
                  <a:t>都是可测的，</a:t>
                </a:r>
                <a:r>
                  <a:rPr lang="zh-CN" altLang="en-US" dirty="0" smtClean="0">
                    <a:latin typeface="华文中宋" panose="02010600040101010101" pitchFamily="2" charset="-122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zh-CN" altLang="en-US" dirty="0" smtClean="0">
                    <a:latin typeface="华文中宋" panose="02010600040101010101" pitchFamily="2" charset="-122"/>
                  </a:rPr>
                  <a:t>。</a:t>
                </a:r>
                <a:endParaRPr lang="zh-CN" altLang="en-US" dirty="0">
                  <a:latin typeface="华文中宋" panose="02010600040101010101" pitchFamily="2" charset="-122"/>
                </a:endParaRPr>
              </a:p>
              <a:p>
                <a:pPr algn="just"/>
                <a:r>
                  <a:rPr lang="zh-CN" altLang="en-US" dirty="0">
                    <a:latin typeface="华文中宋" panose="02010600040101010101" pitchFamily="2" charset="-122"/>
                  </a:rPr>
                  <a:t>证明：我们在前一节已经证明对任意</a:t>
                </a:r>
                <a:r>
                  <a:rPr lang="zh-CN" altLang="en-US" dirty="0" smtClean="0">
                    <a:latin typeface="华文中宋" panose="02010600040101010101" pitchFamily="2" charset="-122"/>
                  </a:rPr>
                  <a:t>开矩体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dirty="0">
                    <a:latin typeface="华文中宋" panose="02010600040101010101" pitchFamily="2" charset="-122"/>
                  </a:rPr>
                  <a:t>，有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zh-CN" altLang="en-US" dirty="0">
                    <a:latin typeface="华文中宋" panose="02010600040101010101" pitchFamily="2" charset="-122"/>
                  </a:rPr>
                  <a:t>，所以只需证明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dirty="0">
                    <a:latin typeface="华文中宋" panose="02010600040101010101" pitchFamily="2" charset="-122"/>
                  </a:rPr>
                  <a:t>是可测的就行了，又由关于可测集定义的讨论，我们只要证明对任意</a:t>
                </a:r>
                <a:r>
                  <a:rPr lang="zh-CN" altLang="en-US" dirty="0" smtClean="0">
                    <a:latin typeface="华文中宋" panose="02010600040101010101" pitchFamily="2" charset="-122"/>
                  </a:rPr>
                  <a:t>开矩体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zh-CN" altLang="en-US" dirty="0">
                    <a:latin typeface="华文中宋" panose="02010600040101010101" pitchFamily="2" charset="-122"/>
                  </a:rPr>
                  <a:t>，有</a:t>
                </a:r>
              </a:p>
              <a:p>
                <a:pPr algn="just"/>
                <a:r>
                  <a:rPr lang="zh-CN" altLang="en-US" dirty="0">
                    <a:latin typeface="华文中宋" panose="02010600040101010101" pitchFamily="2" charset="-122"/>
                  </a:rPr>
                  <a:t>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</m:d>
                  </m:oMath>
                </a14:m>
                <a:endParaRPr lang="zh-CN" altLang="en-US" dirty="0">
                  <a:latin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70659" name="Rectangle 102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447800"/>
                <a:ext cx="7772400" cy="5181600"/>
              </a:xfrm>
              <a:blipFill>
                <a:blip r:embed="rId2"/>
                <a:stretch>
                  <a:fillRect l="-2039" t="-1647" r="-71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270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3528" y="1484784"/>
                <a:ext cx="8515672" cy="4648200"/>
              </a:xfrm>
            </p:spPr>
            <p:txBody>
              <a:bodyPr/>
              <a:lstStyle/>
              <a:p>
                <a:pPr algn="just"/>
                <a:r>
                  <a:rPr lang="en-US" altLang="zh-CN" dirty="0" smtClean="0">
                    <a:latin typeface="华文中宋" panose="02010600040101010101" pitchFamily="2" charset="-122"/>
                  </a:rPr>
                  <a:t>   </a:t>
                </a:r>
                <a:r>
                  <a:rPr lang="zh-CN" altLang="en-US" dirty="0">
                    <a:latin typeface="华文中宋" panose="02010600040101010101" pitchFamily="2" charset="-122"/>
                  </a:rPr>
                  <a:t>注意到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dirty="0">
                    <a:latin typeface="华文中宋" panose="02010600040101010101" pitchFamily="2" charset="-122"/>
                  </a:rPr>
                  <a:t>仍是</a:t>
                </a:r>
                <a:r>
                  <a:rPr lang="zh-CN" altLang="en-US" dirty="0" smtClean="0">
                    <a:latin typeface="华文中宋" panose="02010600040101010101" pitchFamily="2" charset="-122"/>
                  </a:rPr>
                  <a:t>个矩体</a:t>
                </a:r>
                <a:r>
                  <a:rPr lang="zh-CN" altLang="en-US" dirty="0">
                    <a:latin typeface="华文中宋" panose="02010600040101010101" pitchFamily="2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en-US" altLang="zh-CN" dirty="0" smtClean="0">
                    <a:latin typeface="华文中宋" panose="02010600040101010101" pitchFamily="2" charset="-122"/>
                  </a:rPr>
                  <a:t>.</a:t>
                </a:r>
                <a:endParaRPr lang="zh-CN" altLang="en-US" dirty="0">
                  <a:latin typeface="华文中宋" panose="02010600040101010101" pitchFamily="2" charset="-122"/>
                </a:endParaRPr>
              </a:p>
              <a:p>
                <a:pPr algn="just"/>
                <a:r>
                  <a:rPr lang="zh-CN" altLang="en-US" dirty="0">
                    <a:latin typeface="华文中宋" panose="02010600040101010101" pitchFamily="2" charset="-122"/>
                  </a:rPr>
                  <a:t>   故不难得知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latin typeface="华文中宋" panose="02010600040101010101" pitchFamily="2" charset="-122"/>
                </a:endParaRPr>
              </a:p>
              <a:p>
                <a:pPr algn="just"/>
                <a:r>
                  <a:rPr lang="zh-CN" altLang="en-US" dirty="0">
                    <a:latin typeface="华文中宋" panose="02010600040101010101" pitchFamily="2" charset="-122"/>
                  </a:rPr>
                  <a:t> （这与证明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zh-CN" altLang="en-US" dirty="0">
                    <a:latin typeface="华文中宋" panose="02010600040101010101" pitchFamily="2" charset="-122"/>
                  </a:rPr>
                  <a:t>类似）因此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dirty="0">
                  <a:latin typeface="华文中宋" panose="02010600040101010101" pitchFamily="2" charset="-122"/>
                </a:endParaRPr>
              </a:p>
              <a:p>
                <a:pPr algn="just"/>
                <a:r>
                  <a:rPr lang="zh-CN" altLang="en-US" dirty="0" smtClean="0">
                    <a:latin typeface="华文中宋" panose="02010600040101010101" pitchFamily="2" charset="-122"/>
                  </a:rPr>
                  <a:t>   </a:t>
                </a:r>
                <a:r>
                  <a:rPr lang="zh-CN" altLang="en-US" dirty="0">
                    <a:latin typeface="华文中宋" panose="02010600040101010101" pitchFamily="2" charset="-122"/>
                  </a:rPr>
                  <a:t>从而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dirty="0">
                    <a:latin typeface="华文中宋" panose="02010600040101010101" pitchFamily="2" charset="-122"/>
                  </a:rPr>
                  <a:t>可测。证毕。</a:t>
                </a:r>
              </a:p>
            </p:txBody>
          </p:sp>
        </mc:Choice>
        <mc:Fallback xmlns="">
          <p:sp>
            <p:nvSpPr>
              <p:cNvPr id="727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3528" y="1484784"/>
                <a:ext cx="8515672" cy="4648200"/>
              </a:xfrm>
              <a:blipFill>
                <a:blip r:embed="rId3"/>
                <a:stretch>
                  <a:fillRect l="-286" t="-1706" r="-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2712" name="Object 8"/>
          <p:cNvGraphicFramePr>
            <a:graphicFrameLocks noChangeAspect="1"/>
          </p:cNvGraphicFramePr>
          <p:nvPr/>
        </p:nvGraphicFramePr>
        <p:xfrm>
          <a:off x="4476750" y="3225800"/>
          <a:ext cx="190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76" name="Equation" r:id="rId4" imgW="190440" imgH="406080" progId="Equation.3">
                  <p:embed/>
                </p:oleObj>
              </mc:Choice>
              <mc:Fallback>
                <p:oleObj name="Equation" r:id="rId4" imgW="190440" imgH="4060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0" y="3225800"/>
                        <a:ext cx="190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31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51520" y="1844824"/>
                <a:ext cx="8856984" cy="4114800"/>
              </a:xfrm>
            </p:spPr>
            <p:txBody>
              <a:bodyPr/>
              <a:lstStyle/>
              <a:p>
                <a:pPr algn="just"/>
                <a:r>
                  <a:rPr lang="zh-CN" altLang="en-US" dirty="0" smtClean="0">
                    <a:latin typeface="华文中宋" panose="02010600040101010101" pitchFamily="2" charset="-122"/>
                  </a:rPr>
                  <a:t>定义</a:t>
                </a:r>
                <a:r>
                  <a:rPr lang="en-US" altLang="zh-CN" dirty="0">
                    <a:latin typeface="华文中宋" panose="02010600040101010101" pitchFamily="2" charset="-122"/>
                  </a:rPr>
                  <a:t>1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latin typeface="华文中宋" panose="02010600040101010101" pitchFamily="2" charset="-122"/>
                  </a:rPr>
                  <a:t>中的集合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=1,⋯,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altLang="zh-CN" sz="3100" b="0" dirty="0" smtClean="0">
                  <a:latin typeface="华文中宋" panose="02010600040101010101" pitchFamily="2" charset="-122"/>
                </a:endParaRPr>
              </a:p>
              <a:p>
                <a:pPr algn="just"/>
                <a:r>
                  <a:rPr lang="zh-CN" altLang="en-US" dirty="0" smtClean="0">
                    <a:latin typeface="华文中宋" panose="02010600040101010101" pitchFamily="2" charset="-122"/>
                  </a:rPr>
                  <a:t>称为</a:t>
                </a:r>
                <a:r>
                  <a:rPr lang="zh-CN" altLang="en-US" dirty="0">
                    <a:solidFill>
                      <a:srgbClr val="FF0000"/>
                    </a:solidFill>
                    <a:latin typeface="华文中宋" panose="02010600040101010101" pitchFamily="2" charset="-122"/>
                  </a:rPr>
                  <a:t>左开右</a:t>
                </a:r>
                <a:r>
                  <a:rPr lang="zh-CN" altLang="en-US" dirty="0" smtClean="0">
                    <a:solidFill>
                      <a:srgbClr val="FF0000"/>
                    </a:solidFill>
                    <a:latin typeface="华文中宋" panose="02010600040101010101" pitchFamily="2" charset="-122"/>
                  </a:rPr>
                  <a:t>闭矩体</a:t>
                </a:r>
                <a:r>
                  <a:rPr lang="zh-CN" altLang="en-US" dirty="0">
                    <a:latin typeface="华文中宋" panose="02010600040101010101" pitchFamily="2" charset="-122"/>
                  </a:rPr>
                  <a:t>。</a:t>
                </a:r>
              </a:p>
              <a:p>
                <a:pPr algn="just"/>
                <a:r>
                  <a:rPr lang="zh-CN" altLang="en-US" dirty="0">
                    <a:latin typeface="华文中宋" panose="02010600040101010101" pitchFamily="2" charset="-122"/>
                  </a:rPr>
                  <a:t>        与直线上开集的构造有所不同，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latin typeface="华文中宋" panose="02010600040101010101" pitchFamily="2" charset="-122"/>
                  </a:rPr>
                  <a:t>中的开集未必可以表示成互不相交的</a:t>
                </a:r>
                <a:r>
                  <a:rPr lang="zh-CN" altLang="en-US" dirty="0" smtClean="0">
                    <a:latin typeface="华文中宋" panose="02010600040101010101" pitchFamily="2" charset="-122"/>
                  </a:rPr>
                  <a:t>开矩体</a:t>
                </a:r>
                <a:r>
                  <a:rPr lang="zh-CN" altLang="en-US" dirty="0">
                    <a:latin typeface="华文中宋" panose="02010600040101010101" pitchFamily="2" charset="-122"/>
                  </a:rPr>
                  <a:t>的并，但可以表示成互不相交的左开右</a:t>
                </a:r>
                <a:r>
                  <a:rPr lang="zh-CN" altLang="en-US" dirty="0" smtClean="0">
                    <a:latin typeface="华文中宋" panose="02010600040101010101" pitchFamily="2" charset="-122"/>
                  </a:rPr>
                  <a:t>闭矩体</a:t>
                </a:r>
                <a:r>
                  <a:rPr lang="zh-CN" altLang="en-US" dirty="0">
                    <a:latin typeface="华文中宋" panose="02010600040101010101" pitchFamily="2" charset="-122"/>
                  </a:rPr>
                  <a:t>之并，即</a:t>
                </a:r>
              </a:p>
            </p:txBody>
          </p:sp>
        </mc:Choice>
        <mc:Fallback xmlns="">
          <p:sp>
            <p:nvSpPr>
              <p:cNvPr id="133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51520" y="1844824"/>
                <a:ext cx="8856984" cy="4114800"/>
              </a:xfrm>
              <a:blipFill>
                <a:blip r:embed="rId2"/>
                <a:stretch>
                  <a:fillRect l="-1721" t="-1926" r="-1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052736"/>
                <a:ext cx="9036496" cy="5181600"/>
              </a:xfrm>
            </p:spPr>
            <p:txBody>
              <a:bodyPr/>
              <a:lstStyle/>
              <a:p>
                <a:pPr algn="just"/>
                <a:r>
                  <a:rPr lang="zh-CN" altLang="en-US" dirty="0" smtClean="0">
                    <a:solidFill>
                      <a:srgbClr val="FF0000"/>
                    </a:solidFill>
                    <a:latin typeface="华文中宋" panose="02010600040101010101" pitchFamily="2" charset="-122"/>
                  </a:rPr>
                  <a:t>引理</a:t>
                </a:r>
                <a:r>
                  <a:rPr lang="en-US" altLang="zh-CN" dirty="0">
                    <a:solidFill>
                      <a:srgbClr val="FF0000"/>
                    </a:solidFill>
                    <a:latin typeface="华文中宋" panose="02010600040101010101" pitchFamily="2" charset="-122"/>
                  </a:rPr>
                  <a:t>1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rgbClr val="FF0000"/>
                    </a:solidFill>
                    <a:latin typeface="华文中宋" panose="02010600040101010101" pitchFamily="2" charset="-122"/>
                  </a:rPr>
                  <a:t>中的非空开集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  <a:latin typeface="华文中宋" panose="02010600040101010101" pitchFamily="2" charset="-122"/>
                  </a:rPr>
                  <a:t>都可表示成最多可数个互不相交的左开右闭</a:t>
                </a:r>
                <a:r>
                  <a:rPr lang="zh-CN" altLang="en-US" dirty="0" smtClean="0">
                    <a:solidFill>
                      <a:srgbClr val="FF0000"/>
                    </a:solidFill>
                    <a:latin typeface="华文中宋" panose="02010600040101010101" pitchFamily="2" charset="-122"/>
                  </a:rPr>
                  <a:t>的矩体</a:t>
                </a:r>
                <a:r>
                  <a:rPr lang="zh-CN" altLang="en-US" dirty="0">
                    <a:solidFill>
                      <a:srgbClr val="FF0000"/>
                    </a:solidFill>
                    <a:latin typeface="华文中宋" panose="02010600040101010101" pitchFamily="2" charset="-122"/>
                  </a:rPr>
                  <a:t>之并，</a:t>
                </a:r>
                <a:r>
                  <a:rPr lang="zh-CN" altLang="en-US" dirty="0" smtClean="0">
                    <a:solidFill>
                      <a:srgbClr val="FF0000"/>
                    </a:solidFill>
                    <a:latin typeface="华文中宋" panose="02010600040101010101" pitchFamily="2" charset="-122"/>
                  </a:rPr>
                  <a:t>即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supHide m:val="on"/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FF0000"/>
                    </a:solidFill>
                    <a:latin typeface="华文中宋" panose="02010600040101010101" pitchFamily="2" charset="-122"/>
                  </a:rPr>
                  <a:t>是左开右</a:t>
                </a:r>
                <a:r>
                  <a:rPr lang="zh-CN" altLang="en-US" dirty="0" smtClean="0">
                    <a:solidFill>
                      <a:srgbClr val="FF0000"/>
                    </a:solidFill>
                    <a:latin typeface="华文中宋" panose="02010600040101010101" pitchFamily="2" charset="-122"/>
                  </a:rPr>
                  <a:t>闭矩体</a:t>
                </a:r>
                <a:r>
                  <a:rPr lang="zh-CN" altLang="en-US" dirty="0">
                    <a:solidFill>
                      <a:srgbClr val="FF0000"/>
                    </a:solidFill>
                    <a:latin typeface="华文中宋" panose="02010600040101010101" pitchFamily="2" charset="-122"/>
                  </a:rPr>
                  <a:t>。</a:t>
                </a:r>
              </a:p>
              <a:p>
                <a:pPr algn="just"/>
                <a:r>
                  <a:rPr lang="zh-CN" altLang="en-US" dirty="0">
                    <a:latin typeface="华文中宋" panose="02010600040101010101" pitchFamily="2" charset="-122"/>
                  </a:rPr>
                  <a:t>证明：对每一正整数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>
                    <a:latin typeface="华文中宋" panose="02010600040101010101" pitchFamily="2" charset="-122"/>
                  </a:rPr>
                  <a:t>,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latin typeface="华文中宋" panose="02010600040101010101" pitchFamily="2" charset="-122"/>
                  </a:rPr>
                  <a:t>可以分解成可数个形</a:t>
                </a:r>
                <a:r>
                  <a:rPr lang="zh-CN" altLang="en-US" dirty="0" smtClean="0">
                    <a:latin typeface="华文中宋" panose="02010600040101010101" pitchFamily="2" charset="-122"/>
                  </a:rPr>
                  <a:t>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algn="just"/>
                <a:r>
                  <a:rPr lang="en-US" altLang="zh-CN" b="0" dirty="0" smtClean="0"/>
                  <a:t>  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=1,2,⋯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>
                    <a:latin typeface="华文中宋" panose="02010600040101010101" pitchFamily="2" charset="-122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华文中宋" panose="02010600040101010101" pitchFamily="2" charset="-122"/>
                  </a:rPr>
                  <a:t>是整数</a:t>
                </a:r>
                <a:r>
                  <a:rPr lang="en-US" altLang="zh-CN" dirty="0" smtClean="0">
                    <a:latin typeface="华文中宋" panose="02010600040101010101" pitchFamily="2" charset="-122"/>
                  </a:rPr>
                  <a:t>)</a:t>
                </a:r>
                <a:r>
                  <a:rPr lang="zh-CN" altLang="en-US" dirty="0" smtClean="0">
                    <a:latin typeface="华文中宋" panose="02010600040101010101" pitchFamily="2" charset="-122"/>
                  </a:rPr>
                  <a:t>的</a:t>
                </a:r>
                <a:r>
                  <a:rPr lang="zh-CN" altLang="en-US" dirty="0">
                    <a:latin typeface="华文中宋" panose="02010600040101010101" pitchFamily="2" charset="-122"/>
                  </a:rPr>
                  <a:t>互不相交的左开右</a:t>
                </a:r>
                <a:r>
                  <a:rPr lang="zh-CN" altLang="en-US" dirty="0" smtClean="0">
                    <a:latin typeface="华文中宋" panose="02010600040101010101" pitchFamily="2" charset="-122"/>
                  </a:rPr>
                  <a:t>闭矩体</a:t>
                </a:r>
                <a:r>
                  <a:rPr lang="zh-CN" altLang="en-US" dirty="0">
                    <a:latin typeface="华文中宋" panose="02010600040101010101" pitchFamily="2" charset="-122"/>
                  </a:rPr>
                  <a:t>之并。假设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>
                    <a:latin typeface="华文中宋" panose="02010600040101010101" pitchFamily="2" charset="-122"/>
                  </a:rPr>
                  <a:t>时</a:t>
                </a:r>
                <a:r>
                  <a:rPr lang="zh-CN" altLang="en-US" dirty="0" smtClean="0">
                    <a:latin typeface="华文中宋" panose="02010600040101010101" pitchFamily="2" charset="-122"/>
                  </a:rPr>
                  <a:t>上述矩体</a:t>
                </a:r>
                <a:r>
                  <a:rPr lang="zh-CN" altLang="en-US" dirty="0">
                    <a:latin typeface="华文中宋" panose="02010600040101010101" pitchFamily="2" charset="-122"/>
                  </a:rPr>
                  <a:t>中完全包含在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>
                    <a:latin typeface="华文中宋" panose="02010600040101010101" pitchFamily="2" charset="-122"/>
                  </a:rPr>
                  <a:t>内的那些</a:t>
                </a:r>
                <a:r>
                  <a:rPr lang="zh-CN" altLang="en-US" dirty="0" smtClean="0">
                    <a:latin typeface="华文中宋" panose="02010600040101010101" pitchFamily="2" charset="-122"/>
                  </a:rPr>
                  <a:t>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=1,2,⋯</m:t>
                    </m:r>
                  </m:oMath>
                </a14:m>
                <a:r>
                  <a:rPr lang="zh-CN" altLang="en-US" dirty="0" smtClean="0">
                    <a:latin typeface="华文中宋" panose="02010600040101010101" pitchFamily="2" charset="-122"/>
                  </a:rPr>
                  <a:t>  </a:t>
                </a:r>
                <a:endParaRPr lang="zh-CN" altLang="en-US" dirty="0">
                  <a:latin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43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052736"/>
                <a:ext cx="9036496" cy="5181600"/>
              </a:xfrm>
              <a:blipFill>
                <a:blip r:embed="rId2"/>
                <a:stretch>
                  <a:fillRect l="-1754" t="-1529" r="-16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36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908720"/>
                <a:ext cx="8856984" cy="5472608"/>
              </a:xfrm>
            </p:spPr>
            <p:txBody>
              <a:bodyPr/>
              <a:lstStyle/>
              <a:p>
                <a:r>
                  <a:rPr lang="en-US" altLang="zh-CN" dirty="0" smtClean="0">
                    <a:latin typeface="华文中宋" panose="02010600040101010101" pitchFamily="2" charset="-122"/>
                  </a:rPr>
                  <a:t>  (</a:t>
                </a:r>
                <a:r>
                  <a:rPr lang="zh-CN" altLang="en-US" dirty="0" smtClean="0">
                    <a:latin typeface="华文中宋" panose="02010600040101010101" pitchFamily="2" charset="-122"/>
                  </a:rPr>
                  <a:t>有限或可数个</a:t>
                </a:r>
                <a:r>
                  <a:rPr lang="en-US" altLang="zh-CN" dirty="0" smtClean="0">
                    <a:latin typeface="华文中宋" panose="02010600040101010101" pitchFamily="2" charset="-122"/>
                  </a:rPr>
                  <a:t>)</a:t>
                </a:r>
                <a:r>
                  <a:rPr lang="zh-CN" altLang="en-US" dirty="0" smtClean="0">
                    <a:latin typeface="华文中宋" panose="02010600040101010101" pitchFamily="2" charset="-122"/>
                  </a:rPr>
                  <a:t>。对于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zh-CN" altLang="en-US" dirty="0">
                    <a:latin typeface="华文中宋" panose="02010600040101010101" pitchFamily="2" charset="-122"/>
                  </a:rPr>
                  <a:t>，用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zh-CN" altLang="en-US" dirty="0">
                    <a:latin typeface="华文中宋" panose="02010600040101010101" pitchFamily="2" charset="-122"/>
                  </a:rPr>
                  <a:t>表示上述那些完全被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>
                    <a:latin typeface="华文中宋" panose="02010600040101010101" pitchFamily="2" charset="-122"/>
                  </a:rPr>
                  <a:t>包含但与任何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b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zh-CN" altLang="en-US" dirty="0" smtClean="0">
                    <a:latin typeface="华文中宋" panose="02010600040101010101" pitchFamily="2" charset="-122"/>
                  </a:rPr>
                  <a:t>不相交的矩体</a:t>
                </a:r>
                <a:r>
                  <a:rPr lang="zh-CN" altLang="en-US" dirty="0">
                    <a:latin typeface="华文中宋" panose="02010600040101010101" pitchFamily="2" charset="-122"/>
                  </a:rPr>
                  <a:t>。这样就得到可数多个左开右闭</a:t>
                </a:r>
                <a:r>
                  <a:rPr lang="zh-CN" altLang="en-US" dirty="0" smtClean="0">
                    <a:latin typeface="华文中宋" panose="02010600040101010101" pitchFamily="2" charset="-122"/>
                  </a:rPr>
                  <a:t>的矩体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(1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&lt;∞)</m:t>
                    </m:r>
                  </m:oMath>
                </a14:m>
                <a:r>
                  <a:rPr lang="zh-CN" altLang="en-US" dirty="0">
                    <a:latin typeface="华文中宋" panose="02010600040101010101" pitchFamily="2" charset="-122"/>
                  </a:rPr>
                  <a:t>且它们互不相交，并</a:t>
                </a:r>
                <a:r>
                  <a:rPr lang="zh-CN" altLang="en-US" dirty="0" smtClean="0">
                    <a:latin typeface="华文中宋" panose="02010600040101010101" pitchFamily="2" charset="-122"/>
                  </a:rPr>
                  <a:t>满足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e>
                    </m:nary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 smtClean="0">
                    <a:latin typeface="华文中宋" panose="02010600040101010101" pitchFamily="2" charset="-122"/>
                  </a:rPr>
                  <a:t> 。如果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>
                    <a:latin typeface="华文中宋" panose="02010600040101010101" pitchFamily="2" charset="-122"/>
                  </a:rPr>
                  <a:t>，则</a:t>
                </a:r>
                <a:r>
                  <a:rPr lang="zh-CN" altLang="en-US" dirty="0" smtClean="0">
                    <a:latin typeface="华文中宋" panose="02010600040101010101" pitchFamily="2" charset="-122"/>
                  </a:rPr>
                  <a:t>存在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>
                    <a:latin typeface="华文中宋" panose="02010600040101010101" pitchFamily="2" charset="-122"/>
                  </a:rPr>
                  <a:t>，使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b="0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>
                    <a:latin typeface="华文中宋" panose="02010600040101010101" pitchFamily="2" charset="-122"/>
                  </a:rPr>
                  <a:t>注意</a:t>
                </a:r>
                <a:r>
                  <a:rPr lang="zh-CN" altLang="en-US" dirty="0" smtClean="0">
                    <a:latin typeface="华文中宋" panose="02010600040101010101" pitchFamily="2" charset="-122"/>
                  </a:rPr>
                  <a:t>到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𝑘𝑛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→0,</m:t>
                    </m:r>
                  </m:oMath>
                </a14:m>
                <a:r>
                  <a:rPr lang="zh-CN" altLang="en-US" dirty="0" smtClean="0">
                    <a:latin typeface="华文中宋" panose="02010600040101010101" pitchFamily="2" charset="-122"/>
                  </a:rPr>
                  <a:t> 故</a:t>
                </a:r>
                <a:r>
                  <a:rPr lang="zh-CN" altLang="en-US" dirty="0">
                    <a:latin typeface="华文中宋" panose="02010600040101010101" pitchFamily="2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>
                    <a:latin typeface="华文中宋" panose="02010600040101010101" pitchFamily="2" charset="-122"/>
                  </a:rPr>
                  <a:t>充分大时，含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>
                    <a:latin typeface="华文中宋" panose="02010600040101010101" pitchFamily="2" charset="-122"/>
                  </a:rPr>
                  <a:t>的形如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华文中宋" panose="02010600040101010101" pitchFamily="2" charset="-122"/>
                  </a:rPr>
                  <a:t>的矩体</a:t>
                </a:r>
                <a:r>
                  <a:rPr lang="zh-CN" altLang="en-US" dirty="0">
                    <a:latin typeface="华文中宋" panose="02010600040101010101" pitchFamily="2" charset="-122"/>
                  </a:rPr>
                  <a:t>一定完全包含在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华文中宋" panose="02010600040101010101" pitchFamily="2" charset="-122"/>
                  </a:rPr>
                  <a:t>中，从而也包含在</a:t>
                </a:r>
                <a:r>
                  <a:rPr lang="en-US" altLang="zh-CN" i="1" dirty="0" smtClean="0">
                    <a:latin typeface="华文中宋" panose="02010600040101010101" pitchFamily="2" charset="-122"/>
                  </a:rPr>
                  <a:t>G</a:t>
                </a:r>
                <a:r>
                  <a:rPr lang="zh-CN" altLang="en-US" dirty="0" smtClean="0">
                    <a:latin typeface="华文中宋" panose="02010600040101010101" pitchFamily="2" charset="-122"/>
                  </a:rPr>
                  <a:t>，</a:t>
                </a:r>
                <a:r>
                  <a:rPr lang="zh-CN" altLang="en-US" dirty="0">
                    <a:latin typeface="华文中宋" panose="02010600040101010101" pitchFamily="2" charset="-122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>
                    <a:latin typeface="华文中宋" panose="02010600040101010101" pitchFamily="2" charset="-122"/>
                  </a:rPr>
                  <a:t>一定在某个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zh-CN" altLang="en-US" dirty="0">
                    <a:latin typeface="华文中宋" panose="02010600040101010101" pitchFamily="2" charset="-122"/>
                  </a:rPr>
                  <a:t>中，即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nary>
                      <m:naryPr>
                        <m:chr m:val="⋃"/>
                        <m:supHide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bSup>
                      </m:e>
                    </m:nary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zh-CN" altLang="en-US" dirty="0">
                    <a:latin typeface="华文中宋" panose="02010600040101010101" pitchFamily="2" charset="-122"/>
                  </a:rPr>
                  <a:t> </a:t>
                </a:r>
                <a:r>
                  <a:rPr lang="zh-CN" altLang="en-US" dirty="0" smtClean="0">
                    <a:latin typeface="华文中宋" panose="02010600040101010101" pitchFamily="2" charset="-122"/>
                  </a:rPr>
                  <a:t>于是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supHide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bSup>
                      </m:e>
                    </m:nary>
                  </m:oMath>
                </a14:m>
                <a:r>
                  <a:rPr lang="zh-CN" altLang="en-US" dirty="0" smtClean="0">
                    <a:latin typeface="华文中宋" panose="02010600040101010101" pitchFamily="2" charset="-122"/>
                  </a:rPr>
                  <a:t>。</a:t>
                </a:r>
                <a:endParaRPr lang="zh-CN" altLang="en-US" dirty="0">
                  <a:latin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53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908720"/>
                <a:ext cx="8856984" cy="5472608"/>
              </a:xfrm>
              <a:blipFill>
                <a:blip r:embed="rId2"/>
                <a:stretch>
                  <a:fillRect r="-1376" b="-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981200"/>
                <a:ext cx="8278688" cy="4495800"/>
              </a:xfrm>
            </p:spPr>
            <p:txBody>
              <a:bodyPr/>
              <a:lstStyle/>
              <a:p>
                <a:r>
                  <a:rPr lang="zh-CN" altLang="en-US" sz="2800" dirty="0" smtClean="0"/>
                  <a:t>（</a:t>
                </a:r>
                <a:r>
                  <a:rPr lang="en-US" altLang="zh-CN" sz="2800" dirty="0"/>
                  <a:t>2</a:t>
                </a:r>
                <a:r>
                  <a:rPr lang="zh-CN" altLang="en-US" sz="2800" dirty="0"/>
                  <a:t>）</a:t>
                </a:r>
                <a:r>
                  <a:rPr lang="zh-CN" altLang="en-US" sz="2800" dirty="0">
                    <a:cs typeface="Times New Roman" panose="02020603050405020304" pitchFamily="18" charset="0"/>
                  </a:rPr>
                  <a:t>  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zh-CN" altLang="en-US" sz="2800" i="1" dirty="0"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</m:sSub>
                  </m:oMath>
                </a14:m>
                <a:r>
                  <a:rPr lang="zh-CN" altLang="en-US" sz="2800" dirty="0"/>
                  <a:t>型集、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zh-CN" altLang="en-US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</m:sSub>
                  </m:oMath>
                </a14:m>
                <a:r>
                  <a:rPr lang="zh-CN" altLang="en-US" sz="2800" dirty="0"/>
                  <a:t>型集、</a:t>
                </a:r>
                <a:r>
                  <a:rPr lang="en-US" altLang="zh-CN" sz="2800" dirty="0"/>
                  <a:t>Borel</a:t>
                </a:r>
                <a:r>
                  <a:rPr lang="zh-CN" altLang="en-US" sz="2800" dirty="0" smtClean="0"/>
                  <a:t>集的可测性</a:t>
                </a:r>
                <a:endParaRPr lang="zh-CN" altLang="en-US" dirty="0">
                  <a:latin typeface="华文中宋" panose="02010600040101010101" pitchFamily="2" charset="-122"/>
                </a:endParaRPr>
              </a:p>
              <a:p>
                <a:pPr algn="just"/>
                <a:r>
                  <a:rPr lang="zh-CN" altLang="en-US" dirty="0" smtClean="0">
                    <a:solidFill>
                      <a:srgbClr val="FF0000"/>
                    </a:solidFill>
                    <a:latin typeface="华文中宋" panose="02010600040101010101" pitchFamily="2" charset="-122"/>
                  </a:rPr>
                  <a:t>定理</a:t>
                </a:r>
                <a:r>
                  <a:rPr lang="en-US" altLang="zh-CN" dirty="0">
                    <a:solidFill>
                      <a:srgbClr val="FF0000"/>
                    </a:solidFill>
                    <a:latin typeface="华文中宋" panose="02010600040101010101" pitchFamily="2" charset="-122"/>
                  </a:rPr>
                  <a:t>1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rgbClr val="FF0000"/>
                    </a:solidFill>
                    <a:latin typeface="华文中宋" panose="02010600040101010101" pitchFamily="2" charset="-122"/>
                  </a:rPr>
                  <a:t>中的任意开集、闭集、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zh-CN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FF0000"/>
                    </a:solidFill>
                    <a:latin typeface="华文中宋" panose="02010600040101010101" pitchFamily="2" charset="-122"/>
                  </a:rPr>
                  <a:t>型集</a:t>
                </a:r>
                <a:r>
                  <a:rPr lang="zh-CN" altLang="en-US" dirty="0" smtClean="0">
                    <a:solidFill>
                      <a:srgbClr val="FF0000"/>
                    </a:solidFill>
                    <a:latin typeface="华文中宋" panose="02010600040101010101" pitchFamily="2" charset="-122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zh-CN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FF0000"/>
                    </a:solidFill>
                    <a:latin typeface="华文中宋" panose="02010600040101010101" pitchFamily="2" charset="-122"/>
                  </a:rPr>
                  <a:t>型集均为可测集。</a:t>
                </a:r>
              </a:p>
              <a:p>
                <a:pPr algn="just"/>
                <a:r>
                  <a:rPr lang="zh-CN" altLang="en-US" dirty="0">
                    <a:latin typeface="华文中宋" panose="02010600040101010101" pitchFamily="2" charset="-122"/>
                  </a:rPr>
                  <a:t>证明：由命题</a:t>
                </a:r>
                <a:r>
                  <a:rPr lang="en-US" altLang="zh-CN" dirty="0">
                    <a:latin typeface="华文中宋" panose="02010600040101010101" pitchFamily="2" charset="-122"/>
                  </a:rPr>
                  <a:t>1</a:t>
                </a:r>
                <a:r>
                  <a:rPr lang="zh-CN" altLang="en-US" dirty="0">
                    <a:latin typeface="华文中宋" panose="02010600040101010101" pitchFamily="2" charset="-122"/>
                  </a:rPr>
                  <a:t>知任一左开右</a:t>
                </a:r>
                <a:r>
                  <a:rPr lang="zh-CN" altLang="en-US" dirty="0" smtClean="0">
                    <a:latin typeface="华文中宋" panose="02010600040101010101" pitchFamily="2" charset="-122"/>
                  </a:rPr>
                  <a:t>闭矩体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zh-CN" altLang="en-US" dirty="0" smtClean="0">
                    <a:latin typeface="华文中宋" panose="02010600040101010101" pitchFamily="2" charset="-122"/>
                  </a:rPr>
                  <a:t>可</a:t>
                </a:r>
                <a:r>
                  <a:rPr lang="zh-CN" altLang="en-US" dirty="0">
                    <a:latin typeface="华文中宋" panose="02010600040101010101" pitchFamily="2" charset="-122"/>
                  </a:rPr>
                  <a:t>测且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𝑚𝐽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CN" altLang="en-US" dirty="0">
                    <a:latin typeface="华文中宋" panose="02010600040101010101" pitchFamily="2" charset="-122"/>
                  </a:rPr>
                  <a:t>，从而由引理</a:t>
                </a:r>
                <a:r>
                  <a:rPr lang="en-US" altLang="zh-CN" dirty="0">
                    <a:latin typeface="华文中宋" panose="02010600040101010101" pitchFamily="2" charset="-122"/>
                  </a:rPr>
                  <a:t>1</a:t>
                </a:r>
                <a:r>
                  <a:rPr lang="zh-CN" altLang="en-US" dirty="0">
                    <a:latin typeface="华文中宋" panose="02010600040101010101" pitchFamily="2" charset="-122"/>
                  </a:rPr>
                  <a:t>知任意开集可测，进一步闭集、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zh-CN" altLang="en-US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华文中宋" panose="02010600040101010101" pitchFamily="2" charset="-122"/>
                  </a:rPr>
                  <a:t>型</a:t>
                </a:r>
                <a:r>
                  <a:rPr lang="zh-CN" altLang="en-US" dirty="0">
                    <a:latin typeface="华文中宋" panose="02010600040101010101" pitchFamily="2" charset="-122"/>
                  </a:rPr>
                  <a:t>集、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zh-CN" altLang="en-US" b="0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华文中宋" panose="02010600040101010101" pitchFamily="2" charset="-122"/>
                  </a:rPr>
                  <a:t>型</a:t>
                </a:r>
                <a:r>
                  <a:rPr lang="zh-CN" altLang="en-US" dirty="0">
                    <a:latin typeface="华文中宋" panose="02010600040101010101" pitchFamily="2" charset="-122"/>
                  </a:rPr>
                  <a:t>集均可测。证毕。</a:t>
                </a: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981200"/>
                <a:ext cx="8278688" cy="4495800"/>
              </a:xfrm>
              <a:blipFill>
                <a:blip r:embed="rId2"/>
                <a:stretch>
                  <a:fillRect l="-1915" t="-1355" r="-67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67544" y="1412776"/>
                <a:ext cx="8206680" cy="4572000"/>
              </a:xfrm>
            </p:spPr>
            <p:txBody>
              <a:bodyPr/>
              <a:lstStyle/>
              <a:p>
                <a:pPr algn="just">
                  <a:lnSpc>
                    <a:spcPct val="90000"/>
                  </a:lnSpc>
                </a:pPr>
                <a:r>
                  <a:rPr lang="en-US" altLang="zh-CN" dirty="0" smtClean="0">
                    <a:latin typeface="华文中宋" panose="02010600040101010101" pitchFamily="2" charset="-122"/>
                  </a:rPr>
                  <a:t>    </a:t>
                </a:r>
                <a:r>
                  <a:rPr lang="zh-CN" altLang="en-US" dirty="0">
                    <a:latin typeface="华文中宋" panose="02010600040101010101" pitchFamily="2" charset="-122"/>
                  </a:rPr>
                  <a:t>注：从定理</a:t>
                </a:r>
                <a:r>
                  <a:rPr lang="en-US" altLang="zh-CN" dirty="0">
                    <a:latin typeface="华文中宋" panose="02010600040101010101" pitchFamily="2" charset="-122"/>
                  </a:rPr>
                  <a:t>1</a:t>
                </a:r>
                <a:r>
                  <a:rPr lang="zh-CN" altLang="en-US" dirty="0">
                    <a:latin typeface="华文中宋" panose="02010600040101010101" pitchFamily="2" charset="-122"/>
                  </a:rPr>
                  <a:t>可知，可数个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华文中宋" panose="02010600040101010101" pitchFamily="2" charset="-122"/>
                  </a:rPr>
                  <a:t>型集或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华文中宋" panose="02010600040101010101" pitchFamily="2" charset="-122"/>
                  </a:rPr>
                  <a:t>型集的并或交仍是可测的。事实上，由开集经过可数次的交、并、差运算后，所得的集合仍然是可测集。于是，</a:t>
                </a:r>
                <a:r>
                  <a:rPr lang="zh-CN" altLang="en-US" dirty="0" smtClean="0">
                    <a:latin typeface="华文中宋" panose="02010600040101010101" pitchFamily="2" charset="-122"/>
                  </a:rPr>
                  <a:t>由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 smtClean="0">
                    <a:latin typeface="华文中宋" panose="02010600040101010101" pitchFamily="2" charset="-122"/>
                  </a:rPr>
                  <a:t>中</a:t>
                </a:r>
                <a:r>
                  <a:rPr lang="zh-CN" altLang="en-US" dirty="0">
                    <a:latin typeface="华文中宋" panose="02010600040101010101" pitchFamily="2" charset="-122"/>
                  </a:rPr>
                  <a:t>所有开集经过上述运算而得的域就是一个可测集类</a:t>
                </a:r>
                <a:r>
                  <a:rPr lang="zh-CN" altLang="en-US" dirty="0" smtClean="0">
                    <a:latin typeface="华文中宋" panose="02010600040101010101" pitchFamily="2" charset="-122"/>
                  </a:rPr>
                  <a:t>。将</a:t>
                </a:r>
                <a:r>
                  <a:rPr lang="zh-CN" altLang="en-US" dirty="0">
                    <a:latin typeface="华文中宋" panose="02010600040101010101" pitchFamily="2" charset="-122"/>
                  </a:rPr>
                  <a:t>这个集类记作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华文中宋" panose="02010600040101010101" pitchFamily="2" charset="-122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zh-CN" altLang="en-US" dirty="0">
                    <a:latin typeface="华文中宋" panose="02010600040101010101" pitchFamily="2" charset="-122"/>
                  </a:rPr>
                  <a:t>，称为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latin typeface="华文中宋" panose="02010600040101010101" pitchFamily="2" charset="-122"/>
                  </a:rPr>
                  <a:t>中的</a:t>
                </a:r>
                <a:r>
                  <a:rPr lang="en-US" altLang="zh-CN" dirty="0">
                    <a:latin typeface="华文中宋" panose="02010600040101010101" pitchFamily="2" charset="-122"/>
                  </a:rPr>
                  <a:t>Borel</a:t>
                </a:r>
                <a:r>
                  <a:rPr lang="zh-CN" altLang="en-US" dirty="0">
                    <a:latin typeface="华文中宋" panose="02010600040101010101" pitchFamily="2" charset="-122"/>
                  </a:rPr>
                  <a:t>集类。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zh-CN" altLang="en-US" dirty="0">
                    <a:latin typeface="华文中宋" panose="02010600040101010101" pitchFamily="2" charset="-122"/>
                  </a:rPr>
                  <a:t>中元称为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latin typeface="华文中宋" panose="02010600040101010101" pitchFamily="2" charset="-122"/>
                  </a:rPr>
                  <a:t>中的</a:t>
                </a:r>
                <a:r>
                  <a:rPr lang="en-US" altLang="zh-CN" dirty="0">
                    <a:latin typeface="华文中宋" panose="02010600040101010101" pitchFamily="2" charset="-122"/>
                  </a:rPr>
                  <a:t>Borel</a:t>
                </a:r>
                <a:r>
                  <a:rPr lang="zh-CN" altLang="en-US" dirty="0">
                    <a:latin typeface="华文中宋" panose="02010600040101010101" pitchFamily="2" charset="-122"/>
                  </a:rPr>
                  <a:t>集。因此我们又可以将刚才的结论叙述为</a:t>
                </a:r>
                <a:r>
                  <a:rPr lang="zh-CN" altLang="en-US" dirty="0" smtClean="0">
                    <a:latin typeface="华文中宋" panose="02010600040101010101" pitchFamily="2" charset="-122"/>
                  </a:rPr>
                  <a:t>：</a:t>
                </a:r>
                <a:endParaRPr lang="en-US" altLang="zh-CN" dirty="0" smtClean="0">
                  <a:latin typeface="华文中宋" panose="02010600040101010101" pitchFamily="2" charset="-122"/>
                </a:endParaRPr>
              </a:p>
              <a:p>
                <a:pPr algn="just">
                  <a:lnSpc>
                    <a:spcPct val="90000"/>
                  </a:lnSpc>
                </a:pPr>
                <a:r>
                  <a:rPr lang="en-US" altLang="zh-CN" b="0" dirty="0">
                    <a:solidFill>
                      <a:srgbClr val="FF0000"/>
                    </a:solidFill>
                    <a:latin typeface="华文中宋" panose="02010600040101010101" pitchFamily="2" charset="-122"/>
                  </a:rPr>
                  <a:t> </a:t>
                </a:r>
                <a:r>
                  <a:rPr lang="en-US" altLang="zh-CN" b="0" dirty="0" smtClean="0">
                    <a:solidFill>
                      <a:srgbClr val="FF0000"/>
                    </a:solidFill>
                    <a:latin typeface="华文中宋" panose="02010600040101010101" pitchFamily="2" charset="-122"/>
                  </a:rPr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rgbClr val="FF0000"/>
                    </a:solidFill>
                    <a:latin typeface="华文中宋" panose="02010600040101010101" pitchFamily="2" charset="-122"/>
                  </a:rPr>
                  <a:t>中任一</a:t>
                </a:r>
                <a:r>
                  <a:rPr lang="en-US" altLang="zh-CN" dirty="0">
                    <a:solidFill>
                      <a:srgbClr val="FF0000"/>
                    </a:solidFill>
                    <a:latin typeface="华文中宋" panose="02010600040101010101" pitchFamily="2" charset="-122"/>
                  </a:rPr>
                  <a:t>Borel</a:t>
                </a:r>
                <a:r>
                  <a:rPr lang="zh-CN" altLang="en-US" dirty="0">
                    <a:solidFill>
                      <a:srgbClr val="FF0000"/>
                    </a:solidFill>
                    <a:latin typeface="华文中宋" panose="02010600040101010101" pitchFamily="2" charset="-122"/>
                  </a:rPr>
                  <a:t>集合是</a:t>
                </a:r>
                <a:r>
                  <a:rPr lang="en-US" altLang="zh-CN" dirty="0">
                    <a:solidFill>
                      <a:srgbClr val="FF0000"/>
                    </a:solidFill>
                    <a:latin typeface="华文中宋" panose="02010600040101010101" pitchFamily="2" charset="-122"/>
                    <a:cs typeface="Times New Roman" panose="02020603050405020304" pitchFamily="18" charset="0"/>
                  </a:rPr>
                  <a:t>Lebesgue</a:t>
                </a:r>
                <a:r>
                  <a:rPr lang="zh-CN" altLang="en-US" dirty="0">
                    <a:solidFill>
                      <a:srgbClr val="FF0000"/>
                    </a:solidFill>
                    <a:latin typeface="华文中宋" panose="02010600040101010101" pitchFamily="2" charset="-122"/>
                    <a:cs typeface="Times New Roman" panose="02020603050405020304" pitchFamily="18" charset="0"/>
                  </a:rPr>
                  <a:t>可测集。</a:t>
                </a:r>
                <a:r>
                  <a:rPr lang="zh-CN" altLang="en-US" dirty="0">
                    <a:solidFill>
                      <a:srgbClr val="FF0000"/>
                    </a:solidFill>
                    <a:latin typeface="华文中宋" panose="02010600040101010101" pitchFamily="2" charset="-122"/>
                  </a:rPr>
                  <a:t> </a:t>
                </a:r>
                <a:endParaRPr lang="zh-CN" altLang="en-US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  <a:p>
                <a:pPr>
                  <a:lnSpc>
                    <a:spcPct val="90000"/>
                  </a:lnSpc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174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7544" y="1412776"/>
                <a:ext cx="8206680" cy="4572000"/>
              </a:xfrm>
              <a:blipFill>
                <a:blip r:embed="rId2"/>
                <a:stretch>
                  <a:fillRect t="-2800" r="-67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Soaring">
  <a:themeElements>
    <a:clrScheme name="Soaring 5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黑体"/>
        <a:cs typeface=""/>
      </a:majorFont>
      <a:minorFont>
        <a:latin typeface="Times New Roman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Designs\Soaring.pot</Template>
  <TotalTime>1307</TotalTime>
  <Words>2849</Words>
  <Application>Microsoft Office PowerPoint</Application>
  <PresentationFormat>全屏显示(4:3)</PresentationFormat>
  <Paragraphs>102</Paragraphs>
  <Slides>25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方正楷体简体</vt:lpstr>
      <vt:lpstr>黑体</vt:lpstr>
      <vt:lpstr>华文中宋</vt:lpstr>
      <vt:lpstr>宋体</vt:lpstr>
      <vt:lpstr>Arial</vt:lpstr>
      <vt:lpstr>Cambria Math</vt:lpstr>
      <vt:lpstr>Symbol</vt:lpstr>
      <vt:lpstr>Times New Roman</vt:lpstr>
      <vt:lpstr>Wingdings</vt:lpstr>
      <vt:lpstr>Soaring</vt:lpstr>
      <vt:lpstr>Equation</vt:lpstr>
      <vt:lpstr>第八讲  可测集与Borel集 </vt:lpstr>
      <vt:lpstr>PowerPoint 演示文稿</vt:lpstr>
      <vt:lpstr>开集的可测性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Sichuan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第10讲  开集的可测性 </dc:title>
  <dc:creator>G.F.CAO</dc:creator>
  <cp:lastModifiedBy>guo</cp:lastModifiedBy>
  <cp:revision>58</cp:revision>
  <dcterms:created xsi:type="dcterms:W3CDTF">2001-04-13T11:13:36Z</dcterms:created>
  <dcterms:modified xsi:type="dcterms:W3CDTF">2022-04-26T11:30:36Z</dcterms:modified>
</cp:coreProperties>
</file>