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15" r:id="rId19"/>
    <p:sldId id="277" r:id="rId20"/>
    <p:sldId id="314" r:id="rId21"/>
    <p:sldId id="278" r:id="rId22"/>
    <p:sldId id="318" r:id="rId23"/>
    <p:sldId id="313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 autoAdjust="0"/>
    <p:restoredTop sz="93675" autoAdjust="0"/>
  </p:normalViewPr>
  <p:slideViewPr>
    <p:cSldViewPr>
      <p:cViewPr varScale="1">
        <p:scale>
          <a:sx n="60" d="100"/>
          <a:sy n="60" d="100"/>
        </p:scale>
        <p:origin x="137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243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78E1BE-3354-4451-95B4-3BFDAFC802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9D853-8D2C-4C2F-9335-F7318824E0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0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BBCCB-AF53-4AF7-BC48-8153B2EC4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0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DB3B9-0C51-422B-B96C-F45729CC63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AB8DF-696D-4241-9377-3FA4F1AF4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8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F0D17-3DA5-4380-8EFA-CC51922609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2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773BE-C0B4-4401-B273-577C4388D7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6550D-BF71-4E82-8F38-EE24FD9AF1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49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CAE12-AA3F-4EDC-BD1A-0D4ADFF2D3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9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A848A-F9F1-40D8-ABB7-61C711DC4A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95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20B26-68EE-44DC-9373-71B4CD02D7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1027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Arc 1028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9223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9224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578737D-10EB-4948-AF64-1027AE25EF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225" name="Rectangle 10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0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第九讲  </a:t>
            </a:r>
            <a:r>
              <a:rPr lang="zh-CN" altLang="en-US" dirty="0"/>
              <a:t>可测函数的定义与性质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636" y="1988840"/>
            <a:ext cx="8638728" cy="4114800"/>
          </a:xfrm>
        </p:spPr>
        <p:txBody>
          <a:bodyPr/>
          <a:lstStyle/>
          <a:p>
            <a:pPr algn="just"/>
            <a:r>
              <a:rPr lang="zh-CN" altLang="en-US" u="sng" dirty="0"/>
              <a:t>目的</a:t>
            </a:r>
            <a:r>
              <a:rPr lang="zh-CN" altLang="en-US" dirty="0"/>
              <a:t>：熟练掌握可测函数的定义，熟悉其</a:t>
            </a:r>
          </a:p>
          <a:p>
            <a:pPr algn="just"/>
            <a:r>
              <a:rPr lang="zh-CN" altLang="en-US" dirty="0"/>
              <a:t>            性质，掌握常见的一些可测函数。</a:t>
            </a:r>
          </a:p>
          <a:p>
            <a:pPr algn="just"/>
            <a:r>
              <a:rPr lang="zh-CN" altLang="en-US" u="sng" dirty="0"/>
              <a:t>重点与难点</a:t>
            </a:r>
            <a:r>
              <a:rPr lang="zh-CN" altLang="en-US" dirty="0"/>
              <a:t>：可测函数的引入，性质的</a:t>
            </a:r>
            <a:r>
              <a:rPr lang="zh-CN" altLang="en-US" dirty="0" smtClean="0"/>
              <a:t>证明</a:t>
            </a:r>
            <a:r>
              <a:rPr lang="zh-CN" altLang="en-US" dirty="0"/>
              <a:t>。</a:t>
            </a:r>
          </a:p>
          <a:p>
            <a:pPr algn="just"/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124744"/>
                <a:ext cx="8280920" cy="4680520"/>
              </a:xfrm>
            </p:spPr>
            <p:txBody>
              <a:bodyPr/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，则将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看作某个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baseline="-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zh-CN" altLang="en-US" dirty="0">
                    <a:latin typeface="华文中宋" pitchFamily="2" charset="-122"/>
                  </a:rPr>
                  <a:t>往证对任意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r>
                  <a:rPr lang="zh-CN" altLang="en-US" dirty="0" smtClean="0">
                    <a:latin typeface="华文中宋" pitchFamily="2" charset="-122"/>
                  </a:rPr>
                  <a:t>显然，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∅,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当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124744"/>
                <a:ext cx="8280920" cy="4680520"/>
              </a:xfrm>
              <a:blipFill>
                <a:blip r:embed="rId2"/>
                <a:stretch>
                  <a:fillRect l="-1840" t="-1825" r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r>
                  <a:rPr lang="en-US" altLang="zh-CN" dirty="0" smtClean="0"/>
                  <a:t>       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是可测集。证毕。</a:t>
                </a:r>
              </a:p>
              <a:p>
                <a:pPr algn="just"/>
                <a:endParaRPr lang="zh-CN" altLang="en-US" dirty="0"/>
              </a:p>
              <a:p>
                <a:pPr algn="just"/>
                <a:r>
                  <a:rPr lang="zh-CN" altLang="en-US" dirty="0"/>
                  <a:t>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）非负函数可测性的等价定义</a:t>
                </a:r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    如果可测函数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，则称其为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非负</a:t>
                </a:r>
              </a:p>
              <a:p>
                <a:pPr algn="just"/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       可测函数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zh-CN" altLang="en-US" dirty="0">
                  <a:latin typeface="华文中宋" pitchFamily="2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8062664" cy="4114800"/>
              </a:xfrm>
              <a:blipFill>
                <a:blip r:embed="rId2"/>
                <a:stretch>
                  <a:fillRect l="-1967" t="-1926" r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836712"/>
                <a:ext cx="8134672" cy="5259288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定理</a:t>
                </a:r>
                <a:r>
                  <a:rPr lang="en-US" altLang="zh-CN" dirty="0">
                    <a:latin typeface="华文中宋" pitchFamily="2" charset="-122"/>
                  </a:rPr>
                  <a:t>1  </a:t>
                </a:r>
                <a:r>
                  <a:rPr lang="zh-CN" altLang="en-US" dirty="0">
                    <a:latin typeface="华文中宋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上的非负函数，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       则下列各陈述相互等价：</a:t>
                </a:r>
                <a:endParaRPr lang="zh-CN" altLang="en-US" dirty="0"/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（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zh-CN" altLang="en-US" dirty="0">
                    <a:latin typeface="华文中宋" pitchFamily="2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上非负可测；</a:t>
                </a:r>
                <a:endParaRPr lang="zh-CN" altLang="en-US" dirty="0">
                  <a:ea typeface="宋体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ii</a:t>
                </a:r>
                <a:r>
                  <a:rPr lang="zh-CN" altLang="en-US" dirty="0">
                    <a:latin typeface="华文中宋" pitchFamily="2" charset="-122"/>
                  </a:rPr>
                  <a:t>）存在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上的非负简单函数</a:t>
                </a:r>
                <a:r>
                  <a:rPr lang="zh-CN" altLang="en-US" dirty="0" smtClean="0">
                    <a:latin typeface="华文中宋" pitchFamily="2" charset="-122"/>
                  </a:rPr>
                  <a:t>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     使得</a:t>
                </a:r>
              </a:p>
              <a:p>
                <a:pPr algn="just"/>
                <a:endParaRPr lang="zh-CN" altLang="en-US" dirty="0">
                  <a:ea typeface="宋体" pitchFamily="2" charset="-122"/>
                </a:endParaRPr>
              </a:p>
              <a:p>
                <a:pPr>
                  <a:lnSpc>
                    <a:spcPct val="85000"/>
                  </a:lnSpc>
                </a:pPr>
                <a:r>
                  <a:rPr lang="zh-CN" altLang="en-US" dirty="0">
                    <a:latin typeface="华文中宋" pitchFamily="2" charset="-122"/>
                  </a:rPr>
                  <a:t>证明                                      ，其中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836712"/>
                <a:ext cx="8134672" cy="5259288"/>
              </a:xfrm>
              <a:blipFill>
                <a:blip r:embed="rId3"/>
                <a:stretch>
                  <a:fillRect l="-1873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667000" y="3213100"/>
          <a:ext cx="535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4" imgW="5359320" imgH="444240" progId="Equation.DSMT4">
                  <p:embed/>
                </p:oleObj>
              </mc:Choice>
              <mc:Fallback>
                <p:oleObj name="Equation" r:id="rId4" imgW="53593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13100"/>
                        <a:ext cx="535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819400" y="3657600"/>
          <a:ext cx="427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6" imgW="4279680" imgH="583920" progId="Equation.DSMT4">
                  <p:embed/>
                </p:oleObj>
              </mc:Choice>
              <mc:Fallback>
                <p:oleObj name="Equation" r:id="rId6" imgW="427968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279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23020"/>
              </p:ext>
            </p:extLst>
          </p:nvPr>
        </p:nvGraphicFramePr>
        <p:xfrm>
          <a:off x="1403648" y="4394200"/>
          <a:ext cx="4762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8" imgW="4762440" imgH="583920" progId="Equation.DSMT4">
                  <p:embed/>
                </p:oleObj>
              </mc:Choice>
              <mc:Fallback>
                <p:oleObj name="Equation" r:id="rId8" imgW="476244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94200"/>
                        <a:ext cx="4762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730500" y="4876800"/>
          <a:ext cx="359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10" imgW="3593880" imgH="850680" progId="Equation.DSMT4">
                  <p:embed/>
                </p:oleObj>
              </mc:Choice>
              <mc:Fallback>
                <p:oleObj name="Equation" r:id="rId10" imgW="3593880" imgH="8506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876800"/>
                        <a:ext cx="359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980728"/>
                <a:ext cx="8424936" cy="5544616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上的非负简单函数，满足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则对任意实数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及</a:t>
                </a:r>
                <a:r>
                  <a:rPr lang="zh-CN" altLang="en-US" dirty="0" smtClean="0">
                    <a:latin typeface="华文中宋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:endParaRPr lang="zh-CN" altLang="en-US" dirty="0">
                  <a:latin typeface="华文中宋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可测集</a:t>
                </a:r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zh-CN" altLang="en-US" dirty="0">
                    <a:latin typeface="华文中宋" pitchFamily="2" charset="-122"/>
                  </a:rPr>
                  <a:t>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:r>
                  <a:rPr lang="zh-CN" altLang="en-US" dirty="0">
                    <a:latin typeface="华文中宋" pitchFamily="2" charset="-122"/>
                  </a:rPr>
                  <a:t>可测集。</a:t>
                </a:r>
              </a:p>
              <a:p>
                <a:r>
                  <a:rPr lang="en-US" altLang="zh-CN" dirty="0">
                    <a:latin typeface="华文中宋" pitchFamily="2" charset="-122"/>
                  </a:rPr>
                  <a:t>(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en-US" altLang="zh-CN" dirty="0">
                    <a:latin typeface="华文中宋" pitchFamily="2" charset="-122"/>
                  </a:rPr>
                  <a:t>)</a:t>
                </a:r>
                <a:r>
                  <a:rPr lang="en-US" altLang="zh-CN" dirty="0">
                    <a:latin typeface="华文中宋" pitchFamily="2" charset="-122"/>
                    <a:sym typeface="Symbol" pitchFamily="18" charset="2"/>
                  </a:rPr>
                  <a:t></a:t>
                </a:r>
                <a:r>
                  <a:rPr lang="en-US" altLang="zh-CN" dirty="0">
                    <a:latin typeface="华文中宋" pitchFamily="2" charset="-122"/>
                  </a:rPr>
                  <a:t>(ii)  </a:t>
                </a:r>
                <a:r>
                  <a:rPr lang="zh-CN" altLang="en-US" dirty="0">
                    <a:latin typeface="华文中宋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上的非负可测函数，即  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980728"/>
                <a:ext cx="8424936" cy="5544616"/>
              </a:xfrm>
              <a:blipFill>
                <a:blip r:embed="rId2"/>
                <a:stretch>
                  <a:fillRect l="-1881" t="-1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772816"/>
                <a:ext cx="8604448" cy="4114800"/>
              </a:xfrm>
            </p:spPr>
            <p:txBody>
              <a:bodyPr/>
              <a:lstStyle/>
              <a:p>
                <a:pPr>
                  <a:lnSpc>
                    <a:spcPct val="115000"/>
                  </a:lnSpc>
                </a:pPr>
                <a:r>
                  <a:rPr lang="zh-CN" altLang="en-US" sz="3000" dirty="0" smtClean="0">
                    <a:latin typeface="华文中宋" pitchFamily="2" charset="-122"/>
                  </a:rPr>
                  <a:t>任意实数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3000" dirty="0">
                    <a:latin typeface="华文中宋" pitchFamily="2" charset="-122"/>
                  </a:rPr>
                  <a:t>,</a:t>
                </a:r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3000" dirty="0">
                    <a:latin typeface="华文中宋" pitchFamily="2" charset="-122"/>
                  </a:rPr>
                  <a:t>是可测集</a:t>
                </a:r>
                <a:r>
                  <a:rPr lang="en-US" altLang="zh-CN" sz="3000" dirty="0">
                    <a:latin typeface="华文中宋" pitchFamily="2" charset="-122"/>
                  </a:rPr>
                  <a:t>,</a:t>
                </a:r>
                <a:r>
                  <a:rPr lang="zh-CN" altLang="en-US" sz="3000" dirty="0">
                    <a:latin typeface="华文中宋" pitchFamily="2" charset="-122"/>
                  </a:rPr>
                  <a:t>不</a:t>
                </a:r>
                <a:r>
                  <a:rPr lang="zh-CN" altLang="en-US" sz="3000" dirty="0" smtClean="0">
                    <a:latin typeface="华文中宋" pitchFamily="2" charset="-122"/>
                  </a:rPr>
                  <a:t>难看</a:t>
                </a:r>
                <a:r>
                  <a:rPr lang="zh-CN" altLang="en-US" sz="3000" dirty="0">
                    <a:latin typeface="华文中宋" pitchFamily="2" charset="-122"/>
                  </a:rPr>
                  <a:t>出</a:t>
                </a:r>
                <a:r>
                  <a:rPr lang="zh-CN" altLang="en-US" sz="3000" dirty="0" smtClean="0">
                    <a:latin typeface="华文中宋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en-US" sz="3000" dirty="0">
                  <a:latin typeface="华文中宋" pitchFamily="2" charset="-122"/>
                </a:endParaRPr>
              </a:p>
              <a:p>
                <a:r>
                  <a:rPr lang="zh-CN" altLang="en-US" sz="3000" dirty="0">
                    <a:latin typeface="华文中宋" pitchFamily="2" charset="-122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3000" dirty="0">
                    <a:latin typeface="华文中宋" pitchFamily="2" charset="-122"/>
                  </a:rPr>
                  <a:t>是可测集，于是对任意</a:t>
                </a:r>
                <a:r>
                  <a:rPr lang="zh-CN" altLang="en-US" sz="3000" dirty="0" smtClean="0">
                    <a:latin typeface="华文中宋" pitchFamily="2" charset="-122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3000" dirty="0" smtClean="0">
                    <a:latin typeface="华文中宋" pitchFamily="2" charset="-122"/>
                  </a:rPr>
                  <a:t>，</a:t>
                </a:r>
                <a:endParaRPr lang="en-US" altLang="zh-CN" sz="3000" dirty="0" smtClean="0">
                  <a:latin typeface="华文中宋" pitchFamily="2" charset="-122"/>
                </a:endParaRPr>
              </a:p>
              <a:p>
                <a:r>
                  <a:rPr lang="zh-CN" altLang="en-US" sz="3000" dirty="0" smtClean="0">
                    <a:latin typeface="华文中宋" pitchFamily="2" charset="-122"/>
                  </a:rPr>
                  <a:t>集合</a:t>
                </a:r>
                <a:endParaRPr lang="zh-CN" altLang="en-US" sz="3000" dirty="0">
                  <a:latin typeface="华文中宋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sz="3000" dirty="0">
                  <a:latin typeface="华文中宋" pitchFamily="2" charset="-122"/>
                </a:endParaRPr>
              </a:p>
              <a:p>
                <a:r>
                  <a:rPr lang="zh-CN" altLang="en-US" sz="3000" dirty="0">
                    <a:latin typeface="华文中宋" pitchFamily="2" charset="-122"/>
                  </a:rPr>
                  <a:t>也是可测的。</a:t>
                </a:r>
              </a:p>
            </p:txBody>
          </p:sp>
        </mc:Choice>
        <mc:Fallback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772816"/>
                <a:ext cx="8604448" cy="4114800"/>
              </a:xfrm>
              <a:blipFill>
                <a:blip r:embed="rId2"/>
                <a:stretch>
                  <a:fillRect l="-1629" t="-1185" r="-1487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5516" y="777416"/>
                <a:ext cx="8712968" cy="4114800"/>
              </a:xfrm>
            </p:spPr>
            <p:txBody>
              <a:bodyPr/>
              <a:lstStyle/>
              <a:p>
                <a:r>
                  <a:rPr lang="zh-CN" altLang="en-US" sz="3000" dirty="0" smtClean="0">
                    <a:latin typeface="华文中宋" pitchFamily="2" charset="-122"/>
                  </a:rPr>
                  <a:t>对任意正整数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3000" dirty="0" smtClean="0">
                    <a:latin typeface="华文中宋" pitchFamily="2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zh-CN" altLang="en-US" sz="3000" dirty="0" smtClean="0"/>
                  <a:t> 令</a:t>
                </a:r>
                <a:endParaRPr lang="zh-CN" altLang="en-US" sz="3000" dirty="0"/>
              </a:p>
              <a:p>
                <a:endParaRPr lang="zh-CN" altLang="en-US" sz="3000" dirty="0"/>
              </a:p>
              <a:p>
                <a:endParaRPr lang="zh-CN" altLang="en-US" sz="3000" dirty="0"/>
              </a:p>
              <a:p>
                <a:endParaRPr lang="zh-CN" altLang="en-US" sz="3000" dirty="0"/>
              </a:p>
              <a:p>
                <a:pPr>
                  <a:lnSpc>
                    <a:spcPct val="115000"/>
                  </a:lnSpc>
                </a:pPr>
                <a:r>
                  <a:rPr lang="zh-CN" altLang="en-US" sz="30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3000" dirty="0" smtClean="0">
                    <a:latin typeface="华文中宋" pitchFamily="2" charset="-122"/>
                  </a:rPr>
                  <a:t>是</a:t>
                </a:r>
                <a:r>
                  <a:rPr lang="zh-CN" altLang="en-US" sz="3000" dirty="0">
                    <a:latin typeface="华文中宋" pitchFamily="2" charset="-122"/>
                  </a:rPr>
                  <a:t>互不相交的可测集，</a:t>
                </a:r>
                <a:r>
                  <a:rPr lang="zh-CN" altLang="en-US" sz="3000" dirty="0" smtClean="0">
                    <a:latin typeface="华文中宋" pitchFamily="2" charset="-122"/>
                  </a:rPr>
                  <a:t>且</a:t>
                </a:r>
                <a:endParaRPr lang="en-US" altLang="zh-CN" sz="3000" dirty="0" smtClean="0">
                  <a:latin typeface="华文中宋" pitchFamily="2" charset="-122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3000" dirty="0">
                  <a:latin typeface="华文中宋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zh-CN" altLang="en-US" sz="3000" dirty="0">
                    <a:latin typeface="华文中宋" pitchFamily="2" charset="-122"/>
                  </a:rPr>
                  <a:t>定义简单函数 </a:t>
                </a:r>
                <a:r>
                  <a:rPr lang="zh-CN" altLang="en-US" sz="3000" dirty="0"/>
                  <a:t> 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516" y="777416"/>
                <a:ext cx="8712968" cy="4114800"/>
              </a:xfrm>
              <a:blipFill>
                <a:blip r:embed="rId3"/>
                <a:stretch>
                  <a:fillRect l="-1608" t="-1926" b="-24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802118"/>
              </p:ext>
            </p:extLst>
          </p:nvPr>
        </p:nvGraphicFramePr>
        <p:xfrm>
          <a:off x="1547664" y="1268760"/>
          <a:ext cx="4800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7" name="Equation" r:id="rId4" imgW="4800600" imgH="876240" progId="Equation.DSMT4">
                  <p:embed/>
                </p:oleObj>
              </mc:Choice>
              <mc:Fallback>
                <p:oleObj name="Equation" r:id="rId4" imgW="4800600" imgH="876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68760"/>
                        <a:ext cx="4800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530383"/>
              </p:ext>
            </p:extLst>
          </p:nvPr>
        </p:nvGraphicFramePr>
        <p:xfrm>
          <a:off x="1619672" y="2314116"/>
          <a:ext cx="393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Equation" r:id="rId6" imgW="3936960" imgH="520560" progId="Equation.DSMT4">
                  <p:embed/>
                </p:oleObj>
              </mc:Choice>
              <mc:Fallback>
                <p:oleObj name="Equation" r:id="rId6" imgW="393696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14116"/>
                        <a:ext cx="393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28795"/>
              </p:ext>
            </p:extLst>
          </p:nvPr>
        </p:nvGraphicFramePr>
        <p:xfrm>
          <a:off x="2771800" y="5661248"/>
          <a:ext cx="3467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8" imgW="3466800" imgH="863280" progId="Equation.DSMT4">
                  <p:embed/>
                </p:oleObj>
              </mc:Choice>
              <mc:Fallback>
                <p:oleObj name="Equation" r:id="rId8" imgW="346680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661248"/>
                        <a:ext cx="3467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5" y="1981200"/>
                <a:ext cx="8885206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可以证明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下面</a:t>
                </a:r>
                <a:r>
                  <a:rPr lang="zh-CN" altLang="en-US" dirty="0">
                    <a:latin typeface="华文中宋" pitchFamily="2" charset="-122"/>
                  </a:rPr>
                  <a:t>证明</a:t>
                </a:r>
                <a:endParaRPr lang="zh-CN" altLang="en-US" dirty="0">
                  <a:ea typeface="宋体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则对</a:t>
                </a:r>
                <a:r>
                  <a:rPr lang="zh-CN" altLang="en-US" dirty="0" smtClean="0">
                    <a:latin typeface="华文中宋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zh-CN" altLang="en-US" dirty="0">
                    <a:latin typeface="华文中宋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则可取正整数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则</a:t>
                </a:r>
                <a:r>
                  <a:rPr lang="zh-CN" altLang="en-US" dirty="0">
                    <a:latin typeface="华文中宋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时，</a:t>
                </a:r>
                <a:endParaRPr lang="zh-CN" altLang="en-US" dirty="0">
                  <a:latin typeface="华文中宋" pitchFamily="2" charset="-122"/>
                  <a:ea typeface="宋体" pitchFamily="2" charset="-122"/>
                </a:endParaRPr>
              </a:p>
              <a:p>
                <a:pPr algn="just"/>
                <a:endParaRPr lang="en-US" altLang="zh-CN" dirty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5" y="1981200"/>
                <a:ext cx="8885206" cy="4114800"/>
              </a:xfrm>
              <a:blipFill>
                <a:blip r:embed="rId3"/>
                <a:stretch>
                  <a:fillRect l="-1784" t="-1926" r="-6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14621"/>
              </p:ext>
            </p:extLst>
          </p:nvPr>
        </p:nvGraphicFramePr>
        <p:xfrm>
          <a:off x="2609850" y="2628900"/>
          <a:ext cx="392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1" name="Equation" r:id="rId4" imgW="3924000" imgH="583920" progId="Equation.DSMT4">
                  <p:embed/>
                </p:oleObj>
              </mc:Choice>
              <mc:Fallback>
                <p:oleObj name="Equation" r:id="rId4" imgW="3924000" imgH="583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628900"/>
                        <a:ext cx="3924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052736"/>
                <a:ext cx="8424936" cy="5184576"/>
              </a:xfrm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→∞)</m:t>
                      </m:r>
                    </m:oMath>
                  </m:oMathPara>
                </a14:m>
                <a:endParaRPr lang="en-US" altLang="zh-CN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因此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证</a:t>
                </a:r>
                <a:r>
                  <a:rPr lang="zh-CN" altLang="en-US" dirty="0">
                    <a:latin typeface="华文中宋" pitchFamily="2" charset="-122"/>
                  </a:rPr>
                  <a:t>毕。</a:t>
                </a:r>
                <a:endParaRPr lang="zh-CN" altLang="en-US" dirty="0">
                  <a:ea typeface="宋体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   由于定理</a:t>
                </a:r>
                <a:r>
                  <a:rPr lang="en-US" altLang="zh-CN" dirty="0">
                    <a:latin typeface="华文中宋" pitchFamily="2" charset="-122"/>
                  </a:rPr>
                  <a:t>1</a:t>
                </a:r>
                <a:r>
                  <a:rPr lang="zh-CN" altLang="en-US" dirty="0" smtClean="0">
                    <a:latin typeface="华文中宋" pitchFamily="2" charset="-122"/>
                  </a:rPr>
                  <a:t>中（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zh-CN" altLang="en-US" dirty="0">
                    <a:latin typeface="华文中宋" pitchFamily="2" charset="-122"/>
                  </a:rPr>
                  <a:t>）与</a:t>
                </a:r>
                <a:r>
                  <a:rPr lang="en-US" altLang="zh-CN" dirty="0">
                    <a:latin typeface="华文中宋" pitchFamily="2" charset="-122"/>
                  </a:rPr>
                  <a:t>(ii)</a:t>
                </a:r>
                <a:r>
                  <a:rPr lang="zh-CN" altLang="en-US" dirty="0">
                    <a:latin typeface="华文中宋" pitchFamily="2" charset="-122"/>
                  </a:rPr>
                  <a:t>的等价性，所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以，也可将（</a:t>
                </a:r>
                <a:r>
                  <a:rPr lang="en-US" altLang="zh-CN" dirty="0">
                    <a:latin typeface="华文中宋" pitchFamily="2" charset="-122"/>
                  </a:rPr>
                  <a:t>ii</a:t>
                </a:r>
                <a:r>
                  <a:rPr lang="zh-CN" altLang="en-US" dirty="0">
                    <a:latin typeface="华文中宋" pitchFamily="2" charset="-122"/>
                  </a:rPr>
                  <a:t>）作为非负可测函数的定义。</a:t>
                </a:r>
                <a:endParaRPr lang="zh-CN" altLang="en-US" dirty="0"/>
              </a:p>
            </p:txBody>
          </p:sp>
        </mc:Choice>
        <mc:Fallback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052736"/>
                <a:ext cx="8424936" cy="5184576"/>
              </a:xfrm>
              <a:blipFill>
                <a:blip r:embed="rId2"/>
                <a:stretch>
                  <a:fillRect l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zh-CN" altLang="en-US" dirty="0" smtClean="0"/>
                  <a:t>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）一般可测函数的等价定义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而对一般的实值函数，可以作的正负部分解</a:t>
                </a:r>
                <a:r>
                  <a:rPr lang="zh-CN" altLang="en-US" dirty="0" smtClean="0">
                    <a:latin typeface="华文中宋" pitchFamily="2" charset="-122"/>
                  </a:rPr>
                  <a:t>：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)≥0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0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2074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华文中宋" pitchFamily="2" charset="-122"/>
                  </a:rPr>
                  <a:t>   </a:t>
                </a:r>
                <a:r>
                  <a:rPr lang="zh-CN" altLang="en-US" dirty="0" smtClean="0">
                    <a:latin typeface="华文中宋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中宋" pitchFamily="2" charset="-122"/>
                  </a:rPr>
                  <a:t>,</a:t>
                </a:r>
                <a:r>
                  <a:rPr lang="zh-CN" altLang="en-US" dirty="0">
                    <a:latin typeface="华文中宋" pitchFamily="2" charset="-122"/>
                  </a:rPr>
                  <a:t>于是又可利用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的</a:t>
                </a:r>
                <a:r>
                  <a:rPr lang="zh-CN" altLang="en-US" dirty="0">
                    <a:latin typeface="华文中宋" pitchFamily="2" charset="-122"/>
                  </a:rPr>
                  <a:t>可测性来定义的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的可测性。即称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都是可测函数。可以证明该定义与定义</a:t>
                </a:r>
                <a:r>
                  <a:rPr lang="en-US" altLang="zh-CN" dirty="0">
                    <a:latin typeface="华文中宋" pitchFamily="2" charset="-122"/>
                  </a:rPr>
                  <a:t>1</a:t>
                </a:r>
                <a:r>
                  <a:rPr lang="zh-CN" altLang="en-US" dirty="0">
                    <a:latin typeface="华文中宋" pitchFamily="2" charset="-122"/>
                  </a:rPr>
                  <a:t>是等价的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zh-CN" altLang="en-US" dirty="0">
                  <a:latin typeface="华文中宋" pitchFamily="2" charset="-122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26" r="-7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1340768"/>
                <a:ext cx="7772400" cy="4114800"/>
              </a:xfrm>
            </p:spPr>
            <p:txBody>
              <a:bodyPr/>
              <a:lstStyle/>
              <a:p>
                <a:pPr algn="just"/>
                <a:r>
                  <a:rPr lang="zh-CN" altLang="en-US" u="sng" dirty="0" smtClean="0">
                    <a:latin typeface="华文中宋" pitchFamily="2" charset="-122"/>
                  </a:rPr>
                  <a:t>基本内容</a:t>
                </a:r>
                <a:r>
                  <a:rPr lang="zh-CN" altLang="en-US" dirty="0">
                    <a:latin typeface="华文中宋" pitchFamily="2" charset="-122"/>
                  </a:rPr>
                  <a:t>：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一．可测函数的定义</a:t>
                </a:r>
              </a:p>
              <a:p>
                <a:r>
                  <a:rPr lang="zh-CN" altLang="en-US" dirty="0">
                    <a:latin typeface="华文中宋" pitchFamily="2" charset="-122"/>
                  </a:rPr>
                  <a:t>     为了定义新的积分，我们已经</a:t>
                </a:r>
                <a:r>
                  <a:rPr lang="zh-CN" altLang="en-US" dirty="0" smtClean="0">
                    <a:latin typeface="华文中宋" pitchFamily="2" charset="-122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中</a:t>
                </a:r>
                <a:r>
                  <a:rPr lang="zh-CN" altLang="en-US" dirty="0">
                    <a:latin typeface="华文中宋" pitchFamily="2" charset="-122"/>
                  </a:rPr>
                  <a:t>的一般集合定义了测度概念，但同时也看到了，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中</a:t>
                </a:r>
                <a:r>
                  <a:rPr lang="zh-CN" altLang="en-US" dirty="0" smtClean="0">
                    <a:latin typeface="华文中宋" pitchFamily="2" charset="-122"/>
                  </a:rPr>
                  <a:t>的确</a:t>
                </a:r>
                <a:r>
                  <a:rPr lang="zh-CN" altLang="en-US" dirty="0">
                    <a:latin typeface="华文中宋" pitchFamily="2" charset="-122"/>
                  </a:rPr>
                  <a:t>存在一些集合，它们是不可测的，因此，有必要对定义于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中某个可测子集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，考察形如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340768"/>
                <a:ext cx="7772400" cy="4114800"/>
              </a:xfrm>
              <a:blipFill>
                <a:blip r:embed="rId2"/>
                <a:stretch>
                  <a:fillRect l="-1961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981200"/>
                <a:ext cx="8568952" cy="4114800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</a:pPr>
                <a:r>
                  <a:rPr lang="zh-CN" altLang="en-US" dirty="0" smtClean="0">
                    <a:latin typeface="华文中宋" pitchFamily="2" charset="-122"/>
                  </a:rPr>
                  <a:t>定理</a:t>
                </a:r>
                <a:r>
                  <a:rPr lang="en-US" altLang="zh-CN" dirty="0">
                    <a:latin typeface="华文中宋" pitchFamily="2" charset="-122"/>
                  </a:rPr>
                  <a:t>2  </a:t>
                </a:r>
                <a:r>
                  <a:rPr lang="zh-CN" altLang="en-US" dirty="0">
                    <a:latin typeface="华文中宋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中</a:t>
                </a:r>
                <a:r>
                  <a:rPr lang="zh-CN" altLang="en-US" dirty="0">
                    <a:latin typeface="华文中宋" pitchFamily="2" charset="-122"/>
                  </a:rPr>
                  <a:t>可测集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的函数，</a:t>
                </a:r>
                <a:r>
                  <a:rPr lang="zh-CN" altLang="en-US" dirty="0" smtClean="0">
                    <a:latin typeface="华文中宋" pitchFamily="2" charset="-122"/>
                  </a:rPr>
                  <a:t>则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上可测当且仅当下列</a:t>
                </a:r>
                <a:r>
                  <a:rPr lang="zh-CN" altLang="en-US" dirty="0" smtClean="0">
                    <a:latin typeface="华文中宋" pitchFamily="2" charset="-122"/>
                  </a:rPr>
                  <a:t>条件</a:t>
                </a:r>
                <a:r>
                  <a:rPr lang="zh-CN" altLang="en-US" dirty="0">
                    <a:latin typeface="华文中宋" pitchFamily="2" charset="-122"/>
                  </a:rPr>
                  <a:t>之一成立。</a:t>
                </a:r>
              </a:p>
              <a:p>
                <a:pPr>
                  <a:lnSpc>
                    <a:spcPct val="115000"/>
                  </a:lnSpc>
                </a:pPr>
                <a:r>
                  <a:rPr lang="zh-CN" altLang="en-US" dirty="0">
                    <a:latin typeface="华文中宋" pitchFamily="2" charset="-122"/>
                  </a:rPr>
                  <a:t>    </a:t>
                </a:r>
                <a:r>
                  <a:rPr lang="en-US" altLang="zh-CN" dirty="0">
                    <a:latin typeface="华文中宋" pitchFamily="2" charset="-122"/>
                  </a:rPr>
                  <a:t>(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en-US" altLang="zh-CN" dirty="0">
                    <a:latin typeface="华文中宋" pitchFamily="2" charset="-122"/>
                  </a:rPr>
                  <a:t>)</a:t>
                </a:r>
                <a:r>
                  <a:rPr lang="zh-CN" altLang="en-US" dirty="0">
                    <a:latin typeface="华文中宋" pitchFamily="2" charset="-122"/>
                  </a:rPr>
                  <a:t>对任意常数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华文中宋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可测；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 </a:t>
                </a:r>
                <a:r>
                  <a:rPr lang="en-US" altLang="zh-CN" dirty="0">
                    <a:latin typeface="华文中宋" pitchFamily="2" charset="-122"/>
                  </a:rPr>
                  <a:t>(ii)</a:t>
                </a:r>
                <a:r>
                  <a:rPr lang="zh-CN" altLang="en-US" dirty="0">
                    <a:latin typeface="华文中宋" pitchFamily="2" charset="-122"/>
                  </a:rPr>
                  <a:t>对任意常数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华文中宋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3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latin typeface="华文中宋" pitchFamily="2" charset="-122"/>
                  </a:rPr>
                  <a:t> </a:t>
                </a:r>
                <a:r>
                  <a:rPr lang="zh-CN" altLang="en-US" dirty="0">
                    <a:latin typeface="华文中宋" pitchFamily="2" charset="-122"/>
                  </a:rPr>
                  <a:t>可测；</a:t>
                </a:r>
              </a:p>
            </p:txBody>
          </p:sp>
        </mc:Choice>
        <mc:Fallback>
          <p:sp>
            <p:nvSpPr>
              <p:cNvPr id="66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981200"/>
                <a:ext cx="8568952" cy="4114800"/>
              </a:xfrm>
              <a:blipFill>
                <a:blip r:embed="rId2"/>
                <a:stretch>
                  <a:fillRect l="-1778" t="-1185" r="-1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3568" y="980728"/>
                <a:ext cx="8352928" cy="5544616"/>
              </a:xfrm>
            </p:spPr>
            <p:txBody>
              <a:bodyPr/>
              <a:lstStyle/>
              <a:p>
                <a:pPr algn="just"/>
                <a:r>
                  <a:rPr lang="en-US" altLang="zh-CN" dirty="0" smtClean="0">
                    <a:latin typeface="华文中宋" pitchFamily="2" charset="-122"/>
                  </a:rPr>
                  <a:t>(iii)</a:t>
                </a:r>
                <a:r>
                  <a:rPr lang="zh-CN" altLang="en-US" dirty="0">
                    <a:latin typeface="华文中宋" pitchFamily="2" charset="-122"/>
                  </a:rPr>
                  <a:t>对任意常数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华文中宋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可测；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证明：因为</a:t>
                </a:r>
                <a:endParaRPr lang="zh-CN" altLang="en-US" dirty="0">
                  <a:ea typeface="宋体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ea typeface="宋体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algn="just"/>
                <a:r>
                  <a:rPr lang="en-US" altLang="zh-CN" dirty="0">
                    <a:latin typeface="华文中宋" pitchFamily="2" charset="-122"/>
                  </a:rPr>
                  <a:t> </a:t>
                </a:r>
                <a:r>
                  <a:rPr lang="zh-CN" altLang="en-US" dirty="0">
                    <a:latin typeface="华文中宋" pitchFamily="2" charset="-122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Symbol" pitchFamily="18" charset="2"/>
                      </a:rPr>
                      <m:t>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)⇒(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可测。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证毕。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980728"/>
                <a:ext cx="8352928" cy="5544616"/>
              </a:xfrm>
              <a:blipFill>
                <a:blip r:embed="rId2"/>
                <a:stretch>
                  <a:fillRect l="-1825" t="-1430" r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>
                  <a:buClr>
                    <a:srgbClr val="3366FF"/>
                  </a:buClr>
                </a:pPr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问题</a:t>
                </a:r>
                <a:r>
                  <a:rPr lang="en-US" altLang="zh-CN" b="1" dirty="0">
                    <a:solidFill>
                      <a:srgbClr val="00FF00"/>
                    </a:solidFill>
                    <a:latin typeface="+mn-ea"/>
                  </a:rPr>
                  <a:t>3</a:t>
                </a:r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：可否用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𝑬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{</m:t>
                    </m:r>
                    <m:r>
                      <a:rPr lang="en-US" altLang="zh-CN" b="1" i="1" dirty="0" err="1">
                        <a:solidFill>
                          <a:srgbClr val="00FF00"/>
                        </a:solidFill>
                        <a:latin typeface="+mn-ea"/>
                      </a:rPr>
                      <m:t>𝒙</m:t>
                    </m:r>
                    <m:r>
                      <a:rPr lang="en-US" altLang="zh-CN" b="1" i="1" dirty="0" err="1">
                        <a:solidFill>
                          <a:srgbClr val="00FF00"/>
                        </a:solidFill>
                        <a:latin typeface="+mn-ea"/>
                      </a:rPr>
                      <m:t>|</m:t>
                    </m:r>
                    <m:r>
                      <a:rPr lang="en-US" altLang="zh-CN" b="1" i="1" dirty="0" err="1">
                        <a:solidFill>
                          <a:srgbClr val="00FF00"/>
                        </a:solidFill>
                        <a:latin typeface="+mn-ea"/>
                      </a:rPr>
                      <m:t>𝒇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(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)=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𝒂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}(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𝒂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∈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𝑹</m:t>
                    </m:r>
                    <m:r>
                      <a:rPr lang="en-US" altLang="zh-CN" b="1" i="1" dirty="0">
                        <a:solidFill>
                          <a:srgbClr val="00FF00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的可测性作为可测函数的定义</a:t>
                </a:r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？</a:t>
                </a:r>
                <a:endParaRPr lang="zh-CN" altLang="en-US" dirty="0">
                  <a:solidFill>
                    <a:srgbClr val="FFFFFF"/>
                  </a:solidFill>
                  <a:latin typeface="+mn-ea"/>
                </a:endParaRPr>
              </a:p>
              <a:p>
                <a:pPr algn="just"/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问题</a:t>
                </a:r>
                <a:r>
                  <a:rPr lang="en-US" altLang="zh-CN" b="1" dirty="0">
                    <a:solidFill>
                      <a:srgbClr val="00FF00"/>
                    </a:solidFill>
                    <a:latin typeface="+mn-ea"/>
                  </a:rPr>
                  <a:t>4</a:t>
                </a:r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：可否用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𝑬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{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|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𝜶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)&lt;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𝜷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}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的可测性作为可测函数的定义？</a:t>
                </a:r>
              </a:p>
              <a:p>
                <a:pPr algn="just"/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问题</a:t>
                </a:r>
                <a:r>
                  <a:rPr lang="en-US" altLang="zh-CN" b="1" dirty="0">
                    <a:solidFill>
                      <a:srgbClr val="00FF00"/>
                    </a:solidFill>
                    <a:latin typeface="+mn-ea"/>
                  </a:rPr>
                  <a:t>5</a:t>
                </a:r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𝒇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是可测函数，则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𝑬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{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𝒇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FF00"/>
                        </a:solidFill>
                        <a:latin typeface="+mn-ea"/>
                      </a:rPr>
                      <m:t>)=±∞}</m:t>
                    </m:r>
                  </m:oMath>
                </a14:m>
                <a:r>
                  <a:rPr lang="zh-CN" altLang="en-US" b="1" dirty="0">
                    <a:solidFill>
                      <a:srgbClr val="00FF00"/>
                    </a:solidFill>
                    <a:latin typeface="+mn-ea"/>
                  </a:rPr>
                  <a:t>是否可测？</a:t>
                </a:r>
                <a:endParaRPr lang="zh-CN" altLang="en-US" dirty="0">
                  <a:solidFill>
                    <a:srgbClr val="00FF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1926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124744"/>
                <a:ext cx="8712968" cy="5256584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命题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itchFamily="2" charset="-122"/>
                  </a:rPr>
                  <a:t>2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上的可测函数，则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=+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都是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可测集。</a:t>
                </a:r>
                <a:endParaRPr lang="zh-CN" altLang="en-US" dirty="0">
                  <a:solidFill>
                    <a:srgbClr val="FF0000"/>
                  </a:solidFill>
                  <a:ea typeface="宋体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证明 由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立证。</a:t>
                </a:r>
                <a:endParaRPr lang="zh-CN" altLang="en-US" b="1" dirty="0">
                  <a:solidFill>
                    <a:srgbClr val="33CC33"/>
                  </a:solidFill>
                </a:endParaRPr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124744"/>
                <a:ext cx="8712968" cy="5256584"/>
              </a:xfrm>
              <a:blipFill>
                <a:blip r:embed="rId2"/>
                <a:stretch>
                  <a:fillRect l="-1749" t="-1508" r="-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052736"/>
                <a:ext cx="8856984" cy="4752528"/>
              </a:xfrm>
            </p:spPr>
            <p:txBody>
              <a:bodyPr/>
              <a:lstStyle/>
              <a:p>
                <a:pPr algn="just"/>
                <a:r>
                  <a:rPr lang="en-US" altLang="zh-CN" dirty="0" smtClean="0">
                    <a:latin typeface="华文中宋" pitchFamily="2" charset="-122"/>
                  </a:rPr>
                  <a:t>   </a:t>
                </a:r>
                <a:r>
                  <a:rPr lang="zh-CN" altLang="en-US" dirty="0">
                    <a:latin typeface="华文中宋" pitchFamily="2" charset="-122"/>
                  </a:rPr>
                  <a:t>二．可测函数的性质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（</a:t>
                </a:r>
                <a:r>
                  <a:rPr lang="en-US" altLang="zh-CN" dirty="0">
                    <a:latin typeface="华文中宋" pitchFamily="2" charset="-122"/>
                  </a:rPr>
                  <a:t>1</a:t>
                </a:r>
                <a:r>
                  <a:rPr lang="zh-CN" altLang="en-US" dirty="0">
                    <a:latin typeface="华文中宋" pitchFamily="2" charset="-122"/>
                  </a:rPr>
                  <a:t>）几乎处处相等的函数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下面讨论可测函数的基本性质。</a:t>
                </a:r>
              </a:p>
              <a:p>
                <a:r>
                  <a:rPr lang="zh-CN" altLang="en-US" dirty="0">
                    <a:latin typeface="华文中宋" pitchFamily="2" charset="-122"/>
                  </a:rPr>
                  <a:t>     一般地，如果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i="1" dirty="0">
                    <a:latin typeface="华文中宋" pitchFamily="2" charset="-122"/>
                  </a:rPr>
                  <a:t> </a:t>
                </a:r>
                <a:r>
                  <a:rPr lang="zh-CN" altLang="en-US" dirty="0">
                    <a:latin typeface="华文中宋" pitchFamily="2" charset="-122"/>
                  </a:rPr>
                  <a:t>有关的命题，且存在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的零测子集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zh-CN" altLang="en-US" dirty="0">
                    <a:latin typeface="华文中宋" pitchFamily="2" charset="-122"/>
                  </a:rPr>
                  <a:t>使得对任意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，命题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成立，则说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几乎处处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成立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r>
                  <a:rPr lang="zh-CN" altLang="en-US" dirty="0">
                    <a:latin typeface="华文中宋" pitchFamily="2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 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r>
                  <a:rPr lang="zh-CN" altLang="en-US" dirty="0" smtClean="0">
                    <a:latin typeface="华文中宋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:r>
                  <a:rPr lang="en-US" altLang="zh-CN" dirty="0" smtClean="0"/>
                  <a:t>almost everywhere</a:t>
                </a:r>
                <a:r>
                  <a:rPr lang="zh-CN" altLang="en-US" dirty="0" smtClean="0">
                    <a:latin typeface="华文中宋" pitchFamily="2" charset="-122"/>
                  </a:rPr>
                  <a:t>的缩写。</a:t>
                </a:r>
                <a:endParaRPr lang="zh-CN" altLang="en-US" dirty="0">
                  <a:latin typeface="华文中宋" pitchFamily="2" charset="-122"/>
                </a:endParaRPr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052736"/>
                <a:ext cx="8856984" cy="4752528"/>
              </a:xfrm>
              <a:blipFill>
                <a:blip r:embed="rId2"/>
                <a:stretch>
                  <a:fillRect l="-1721" t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340768"/>
                <a:ext cx="8820472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性质</a:t>
                </a:r>
                <a:r>
                  <a:rPr lang="en-US" altLang="zh-CN" dirty="0">
                    <a:latin typeface="华文中宋" pitchFamily="2" charset="-122"/>
                  </a:rPr>
                  <a:t>1  </a:t>
                </a:r>
                <a:r>
                  <a:rPr lang="zh-CN" altLang="en-US" dirty="0">
                    <a:latin typeface="华文中宋" pitchFamily="2" charset="-122"/>
                  </a:rPr>
                  <a:t>如果两个函数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上</a:t>
                </a:r>
                <a:r>
                  <a:rPr lang="zh-CN" altLang="en-US" dirty="0">
                    <a:latin typeface="华文中宋" pitchFamily="2" charset="-122"/>
                  </a:rPr>
                  <a:t>几乎处处相等，则当其中一个在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上可测时，另一个也可测。</a:t>
                </a:r>
                <a:endParaRPr lang="zh-CN" altLang="en-US" dirty="0">
                  <a:ea typeface="宋体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证明：假设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 可测，则对任意实数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华文中宋" pitchFamily="2" charset="-122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:r>
                  <a:rPr lang="zh-CN" altLang="en-US" dirty="0">
                    <a:latin typeface="华文中宋" pitchFamily="2" charset="-122"/>
                  </a:rPr>
                  <a:t>可测集，</a:t>
                </a:r>
                <a:r>
                  <a:rPr lang="zh-CN" altLang="en-US" dirty="0" smtClean="0">
                    <a:latin typeface="华文中宋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是零测集，且</a:t>
                </a:r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340768"/>
                <a:ext cx="8820472" cy="4114800"/>
              </a:xfrm>
              <a:blipFill>
                <a:blip r:embed="rId2"/>
                <a:stretch>
                  <a:fillRect l="-1728" t="-1926" r="-1797" b="-1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772816"/>
                <a:ext cx="8134672" cy="4114800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华文中宋" pitchFamily="2" charset="-122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与一个零测</a:t>
                </a:r>
                <a:r>
                  <a:rPr lang="zh-CN" altLang="en-US" dirty="0" smtClean="0">
                    <a:latin typeface="华文中宋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的</a:t>
                </a:r>
                <a:r>
                  <a:rPr lang="zh-CN" altLang="en-US" dirty="0">
                    <a:latin typeface="华文中宋" pitchFamily="2" charset="-122"/>
                  </a:rPr>
                  <a:t>并，它当然可测。证毕。</a:t>
                </a:r>
              </a:p>
            </p:txBody>
          </p:sp>
        </mc:Choice>
        <mc:Fallback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772816"/>
                <a:ext cx="8134672" cy="4114800"/>
              </a:xfrm>
              <a:blipFill>
                <a:blip r:embed="rId2"/>
                <a:stretch>
                  <a:fillRect l="-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376412"/>
                <a:ext cx="8712968" cy="4114800"/>
              </a:xfrm>
            </p:spPr>
            <p:txBody>
              <a:bodyPr/>
              <a:lstStyle/>
              <a:p>
                <a:pPr algn="just"/>
                <a:r>
                  <a:rPr lang="en-US" altLang="zh-CN" dirty="0" smtClean="0">
                    <a:latin typeface="华文中宋" pitchFamily="2" charset="-122"/>
                  </a:rPr>
                  <a:t>   </a:t>
                </a:r>
                <a:r>
                  <a:rPr lang="zh-CN" altLang="en-US" dirty="0">
                    <a:latin typeface="华文中宋" pitchFamily="2" charset="-122"/>
                  </a:rPr>
                  <a:t>从性质</a:t>
                </a:r>
                <a:r>
                  <a:rPr lang="en-US" altLang="zh-CN" dirty="0">
                    <a:latin typeface="华文中宋" pitchFamily="2" charset="-122"/>
                  </a:rPr>
                  <a:t>1</a:t>
                </a:r>
                <a:r>
                  <a:rPr lang="zh-CN" altLang="en-US" dirty="0">
                    <a:latin typeface="华文中宋" pitchFamily="2" charset="-122"/>
                  </a:rPr>
                  <a:t>可以看到，函数的可测性与其在零测集上的取值无关，因此，讨论的函数的可测性允许在任何零测集上改变其值，比如，我们来看看</a:t>
                </a:r>
                <a:r>
                  <a:rPr lang="en-US" altLang="zh-CN" dirty="0" err="1">
                    <a:latin typeface="华文中宋" pitchFamily="2" charset="-122"/>
                  </a:rPr>
                  <a:t>Dirichlet</a:t>
                </a:r>
                <a:r>
                  <a:rPr lang="zh-CN" altLang="en-US" dirty="0">
                    <a:latin typeface="华文中宋" pitchFamily="2" charset="-122"/>
                  </a:rPr>
                  <a:t>函数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0,     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1,     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ea typeface="宋体" pitchFamily="2" charset="-122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376412"/>
                <a:ext cx="8712968" cy="4114800"/>
              </a:xfrm>
              <a:blipFill>
                <a:blip r:embed="rId2"/>
                <a:stretch>
                  <a:fillRect t="-1926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412776"/>
                <a:ext cx="8640960" cy="4114800"/>
              </a:xfrm>
            </p:spPr>
            <p:txBody>
              <a:bodyPr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dirty="0" smtClean="0">
                    <a:latin typeface="华文中宋" pitchFamily="2" charset="-122"/>
                  </a:rPr>
                  <a:t>  </a:t>
                </a:r>
                <a:r>
                  <a:rPr lang="zh-CN" altLang="en-US" dirty="0">
                    <a:latin typeface="华文中宋" pitchFamily="2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∩[0,1]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，故可以在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∩[0,1]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上</a:t>
                </a:r>
                <a:r>
                  <a:rPr lang="zh-CN" altLang="en-US" dirty="0">
                    <a:latin typeface="华文中宋" pitchFamily="2" charset="-122"/>
                  </a:rPr>
                  <a:t>重新定义</a:t>
                </a:r>
                <a:r>
                  <a:rPr lang="en-US" altLang="zh-CN" dirty="0">
                    <a:latin typeface="华文中宋" pitchFamily="2" charset="-122"/>
                  </a:rPr>
                  <a:t>D</a:t>
                </a:r>
                <a:r>
                  <a:rPr lang="zh-CN" altLang="en-US" dirty="0">
                    <a:latin typeface="华文中宋" pitchFamily="2" charset="-122"/>
                  </a:rPr>
                  <a:t>的值，从而得新的函数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   这是常值函数，它与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几乎处处相等，所以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的可测性相同。尽管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处处不连续，但和一个常值函数却是几乎处处相等的。在第四章中将会看到，这样的函数虽然不</a:t>
                </a:r>
                <a:r>
                  <a:rPr lang="zh-CN" altLang="en-US" dirty="0">
                    <a:latin typeface="华文中宋" pitchFamily="2" charset="-122"/>
                    <a:cs typeface="Times New Roman" pitchFamily="18" charset="0"/>
                  </a:rPr>
                  <a:t>是</a:t>
                </a:r>
                <a:r>
                  <a:rPr lang="en-US" altLang="zh-CN" dirty="0">
                    <a:latin typeface="华文中宋" pitchFamily="2" charset="-122"/>
                    <a:cs typeface="Times New Roman" pitchFamily="18" charset="0"/>
                  </a:rPr>
                  <a:t>Riemann</a:t>
                </a:r>
                <a:r>
                  <a:rPr lang="zh-CN" altLang="en-US" dirty="0">
                    <a:latin typeface="华文中宋" pitchFamily="2" charset="-122"/>
                    <a:cs typeface="Times New Roman" pitchFamily="18" charset="0"/>
                  </a:rPr>
                  <a:t>可积的，却是最简单的</a:t>
                </a:r>
                <a:r>
                  <a:rPr lang="en-US" altLang="zh-CN" dirty="0">
                    <a:latin typeface="华文中宋" pitchFamily="2" charset="-122"/>
                    <a:cs typeface="Times New Roman" pitchFamily="18" charset="0"/>
                  </a:rPr>
                  <a:t>Lebesgue</a:t>
                </a:r>
                <a:r>
                  <a:rPr lang="zh-CN" altLang="en-US" dirty="0">
                    <a:latin typeface="华文中宋" pitchFamily="2" charset="-122"/>
                    <a:cs typeface="Times New Roman" pitchFamily="18" charset="0"/>
                  </a:rPr>
                  <a:t>可积函数。</a:t>
                </a:r>
                <a:r>
                  <a:rPr lang="zh-CN" altLang="en-US" dirty="0" smtClean="0">
                    <a:latin typeface="华文中宋" pitchFamily="2" charset="-122"/>
                    <a:cs typeface="Times New Roman" pitchFamily="18" charset="0"/>
                  </a:rPr>
                  <a:t>事实</a:t>
                </a:r>
                <a:r>
                  <a:rPr lang="zh-CN" altLang="en-US" dirty="0">
                    <a:latin typeface="华文中宋" pitchFamily="2" charset="-122"/>
                  </a:rPr>
                  <a:t>上，它正是我们前面定义的简单函数。</a:t>
                </a:r>
                <a:endParaRPr lang="zh-CN" altLang="en-US" dirty="0">
                  <a:ea typeface="宋体" pitchFamily="2" charset="-122"/>
                </a:endParaRPr>
              </a:p>
              <a:p>
                <a:pPr algn="just">
                  <a:lnSpc>
                    <a:spcPct val="9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412776"/>
                <a:ext cx="8640960" cy="4114800"/>
              </a:xfrm>
              <a:blipFill>
                <a:blip r:embed="rId2"/>
                <a:stretch>
                  <a:fillRect t="-3111" r="-1763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124744"/>
                <a:ext cx="8208912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ea typeface="方正楷体简体" pitchFamily="2" charset="-122"/>
                  </a:rPr>
                  <a:t>（</a:t>
                </a:r>
                <a:r>
                  <a:rPr lang="en-US" altLang="zh-CN" dirty="0">
                    <a:ea typeface="方正楷体简体" pitchFamily="2" charset="-122"/>
                  </a:rPr>
                  <a:t>2</a:t>
                </a:r>
                <a:r>
                  <a:rPr lang="zh-CN" altLang="en-US" dirty="0">
                    <a:ea typeface="方正楷体简体" pitchFamily="2" charset="-122"/>
                  </a:rPr>
                  <a:t>）</a:t>
                </a:r>
                <a:r>
                  <a:rPr lang="zh-CN" altLang="en-US" dirty="0">
                    <a:cs typeface="Times New Roman" pitchFamily="18" charset="0"/>
                  </a:rPr>
                  <a:t>    </a:t>
                </a:r>
                <a:r>
                  <a:rPr lang="zh-CN" altLang="en-US" dirty="0"/>
                  <a:t>可测函数定义域的分割</a:t>
                </a:r>
              </a:p>
              <a:p>
                <a:pPr>
                  <a:lnSpc>
                    <a:spcPct val="115000"/>
                  </a:lnSpc>
                </a:pPr>
                <a:r>
                  <a:rPr lang="zh-CN" altLang="en-US" dirty="0">
                    <a:latin typeface="华文中宋" pitchFamily="2" charset="-122"/>
                  </a:rPr>
                  <a:t>性质</a:t>
                </a:r>
                <a:r>
                  <a:rPr lang="en-US" altLang="zh-CN" dirty="0">
                    <a:latin typeface="华文中宋" pitchFamily="2" charset="-122"/>
                  </a:rPr>
                  <a:t>2  </a:t>
                </a:r>
                <a:r>
                  <a:rPr lang="zh-CN" altLang="en-US" dirty="0">
                    <a:latin typeface="华文中宋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上的可测函数，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baseline="-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的可测子集，则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也是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上的可测函数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en-US" altLang="zh-CN" dirty="0" smtClean="0">
                  <a:latin typeface="华文中宋" pitchFamily="2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zh-CN" altLang="en-US" dirty="0" smtClean="0">
                    <a:latin typeface="华文中宋" pitchFamily="2" charset="-122"/>
                  </a:rPr>
                  <a:t>反之</a:t>
                </a:r>
                <a:r>
                  <a:rPr lang="zh-CN" altLang="en-US" dirty="0">
                    <a:latin typeface="华文中宋" pitchFamily="2" charset="-122"/>
                  </a:rPr>
                  <a:t>，如果已知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上都可测，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zh-CN" dirty="0" smtClean="0">
                    <a:latin typeface="华文中宋" pitchFamily="2" charset="-122"/>
                  </a:rPr>
                  <a:t>, </a:t>
                </a:r>
                <a:r>
                  <a:rPr lang="zh-CN" altLang="en-US" dirty="0">
                    <a:latin typeface="华文中宋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可测。</a:t>
                </a:r>
                <a:endParaRPr lang="zh-CN" altLang="en-US" dirty="0"/>
              </a:p>
            </p:txBody>
          </p:sp>
        </mc:Choice>
        <mc:Fallback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124744"/>
                <a:ext cx="8208912" cy="4114800"/>
              </a:xfrm>
              <a:blipFill>
                <a:blip r:embed="rId2"/>
                <a:stretch>
                  <a:fillRect l="-1856" t="-2519" r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980728"/>
                <a:ext cx="8280920" cy="5115272"/>
              </a:xfrm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华文中宋" pitchFamily="2" charset="-122"/>
                </a:endParaRPr>
              </a:p>
              <a:p>
                <a:pPr algn="just"/>
                <a:r>
                  <a:rPr lang="en-US" altLang="zh-CN" dirty="0">
                    <a:latin typeface="华文中宋" pitchFamily="2" charset="-122"/>
                  </a:rPr>
                  <a:t>   </a:t>
                </a:r>
                <a:r>
                  <a:rPr lang="zh-CN" altLang="en-US" dirty="0">
                    <a:latin typeface="华文中宋" pitchFamily="2" charset="-122"/>
                  </a:rPr>
                  <a:t>的</a:t>
                </a:r>
                <a:r>
                  <a:rPr lang="zh-CN" altLang="en-US" dirty="0" smtClean="0">
                    <a:latin typeface="华文中宋" pitchFamily="2" charset="-122"/>
                  </a:rPr>
                  <a:t>集合的可测性</a:t>
                </a:r>
                <a:r>
                  <a:rPr lang="en-US" altLang="zh-CN" dirty="0">
                    <a:latin typeface="华文中宋" pitchFamily="2" charset="-122"/>
                  </a:rPr>
                  <a:t>,</a:t>
                </a:r>
                <a:r>
                  <a:rPr lang="zh-CN" altLang="en-US" dirty="0">
                    <a:latin typeface="华文中宋" pitchFamily="2" charset="-122"/>
                  </a:rPr>
                  <a:t>假如对一切的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上述集合都是可测的，则下面的和式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就有意义</a:t>
                </a:r>
                <a:r>
                  <a:rPr lang="zh-CN" altLang="en-US" dirty="0" smtClean="0">
                    <a:latin typeface="华文中宋" pitchFamily="2" charset="-122"/>
                  </a:rPr>
                  <a:t>了，</a:t>
                </a:r>
                <a:r>
                  <a:rPr lang="zh-CN" altLang="en-US" dirty="0">
                    <a:latin typeface="华文中宋" pitchFamily="2" charset="-122"/>
                  </a:rPr>
                  <a:t>从而可以讨论其极限的存在性，本章的目的，就是研究使得</a:t>
                </a:r>
                <a:r>
                  <a:rPr lang="zh-CN" altLang="en-US" dirty="0" smtClean="0"/>
                  <a:t>集合</a:t>
                </a:r>
                <a:endParaRPr lang="en-US" altLang="zh-CN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都可测的函数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之结构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zh-CN" altLang="en-US" dirty="0">
                  <a:latin typeface="华文中宋" pitchFamily="2" charset="-122"/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980728"/>
                <a:ext cx="8280920" cy="5115272"/>
              </a:xfrm>
              <a:blipFill>
                <a:blip r:embed="rId2"/>
                <a:stretch>
                  <a:fillRect l="-1915" r="-1841" b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124744"/>
                <a:ext cx="8352928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证明：由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 smtClean="0">
                  <a:latin typeface="华文中宋" pitchFamily="2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latin typeface="华文中宋" pitchFamily="2" charset="-122"/>
                  </a:rPr>
                  <a:t>立</a:t>
                </a:r>
                <a:r>
                  <a:rPr lang="zh-CN" altLang="en-US" dirty="0">
                    <a:latin typeface="华文中宋" pitchFamily="2" charset="-122"/>
                  </a:rPr>
                  <a:t>得性质</a:t>
                </a:r>
                <a:r>
                  <a:rPr lang="en-US" altLang="zh-CN" dirty="0">
                    <a:latin typeface="华文中宋" pitchFamily="2" charset="-122"/>
                  </a:rPr>
                  <a:t>2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zh-CN" altLang="en-US" dirty="0">
                  <a:latin typeface="华文中宋" pitchFamily="2" charset="-122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124744"/>
                <a:ext cx="8352928" cy="4114800"/>
              </a:xfrm>
              <a:blipFill>
                <a:blip r:embed="rId2"/>
                <a:stretch>
                  <a:fillRect l="-1898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340768"/>
                <a:ext cx="8784976" cy="5040560"/>
              </a:xfrm>
            </p:spPr>
            <p:txBody>
              <a:bodyPr/>
              <a:lstStyle/>
              <a:p>
                <a:pPr marL="660400" indent="-660400"/>
                <a:r>
                  <a:rPr lang="zh-CN" altLang="en-US" dirty="0" smtClean="0">
                    <a:latin typeface="华文中宋" pitchFamily="2" charset="-122"/>
                  </a:rPr>
                  <a:t>     由于</a:t>
                </a:r>
                <a:r>
                  <a:rPr lang="zh-CN" altLang="en-US" dirty="0">
                    <a:latin typeface="华文中宋" pitchFamily="2" charset="-122"/>
                  </a:rPr>
                  <a:t>我们允许可测函数取值为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，所以讨论两个可积函数的和、差、商的</a:t>
                </a:r>
                <a:r>
                  <a:rPr lang="zh-CN" altLang="en-US" dirty="0" smtClean="0">
                    <a:latin typeface="华文中宋" pitchFamily="2" charset="-122"/>
                  </a:rPr>
                  <a:t>可</a:t>
                </a:r>
                <a:r>
                  <a:rPr lang="zh-CN" altLang="en-US" dirty="0" smtClean="0">
                    <a:latin typeface="华文中宋" pitchFamily="2" charset="-122"/>
                  </a:rPr>
                  <a:t>测性</a:t>
                </a:r>
                <a:r>
                  <a:rPr lang="zh-CN" altLang="en-US" dirty="0">
                    <a:latin typeface="华文中宋" pitchFamily="2" charset="-122"/>
                  </a:rPr>
                  <a:t>，需假定这些运算是被允许的。</a:t>
                </a:r>
              </a:p>
              <a:p>
                <a:pPr marL="660400" indent="-660400" algn="just"/>
                <a:r>
                  <a:rPr lang="zh-CN" altLang="en-US" dirty="0">
                    <a:ea typeface="方正楷体简体" pitchFamily="2" charset="-122"/>
                  </a:rPr>
                  <a:t>（</a:t>
                </a:r>
                <a:r>
                  <a:rPr lang="en-US" altLang="zh-CN" dirty="0">
                    <a:ea typeface="方正楷体简体" pitchFamily="2" charset="-122"/>
                  </a:rPr>
                  <a:t>3</a:t>
                </a:r>
                <a:r>
                  <a:rPr lang="zh-CN" altLang="en-US" dirty="0">
                    <a:ea typeface="方正楷体简体" pitchFamily="2" charset="-122"/>
                  </a:rPr>
                  <a:t>）</a:t>
                </a:r>
                <a:r>
                  <a:rPr lang="zh-CN" altLang="en-US" dirty="0">
                    <a:cs typeface="Times New Roman" pitchFamily="18" charset="0"/>
                  </a:rPr>
                  <a:t>  </a:t>
                </a:r>
                <a:r>
                  <a:rPr lang="zh-CN" altLang="en-US" dirty="0"/>
                  <a:t>可测函数的和与差的可测性</a:t>
                </a:r>
                <a:endParaRPr lang="zh-CN" altLang="en-US" dirty="0">
                  <a:ea typeface="宋体" pitchFamily="2" charset="-122"/>
                </a:endParaRPr>
              </a:p>
              <a:p>
                <a:pPr marL="660400" indent="-660400" algn="just"/>
                <a:r>
                  <a:rPr lang="zh-CN" altLang="en-US" dirty="0">
                    <a:latin typeface="华文中宋" pitchFamily="2" charset="-122"/>
                  </a:rPr>
                  <a:t>性质</a:t>
                </a:r>
                <a:r>
                  <a:rPr lang="en-US" altLang="zh-CN" dirty="0">
                    <a:latin typeface="华文中宋" pitchFamily="2" charset="-122"/>
                  </a:rPr>
                  <a:t>3  </a:t>
                </a:r>
                <a:r>
                  <a:rPr lang="zh-CN" altLang="en-US" dirty="0">
                    <a:latin typeface="华文中宋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华文中宋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上的可测函数则</a:t>
                </a:r>
              </a:p>
              <a:p>
                <a:pPr marL="660400" indent="-660400" algn="just"/>
                <a:r>
                  <a:rPr lang="zh-CN" altLang="en-US" dirty="0">
                    <a:latin typeface="华文中宋" pitchFamily="2" charset="-122"/>
                  </a:rPr>
                  <a:t>（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zh-CN" altLang="en-US" dirty="0">
                    <a:latin typeface="华文中宋" pitchFamily="2" charset="-122"/>
                  </a:rPr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上可测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华文中宋" pitchFamily="2" charset="-122"/>
                </a:endParaRPr>
              </a:p>
              <a:p>
                <a:pPr marL="660400" indent="-660400" algn="just"/>
                <a:r>
                  <a:rPr lang="zh-CN" altLang="en-US" dirty="0">
                    <a:latin typeface="华文中宋" pitchFamily="2" charset="-122"/>
                  </a:rPr>
                  <a:t>  </a:t>
                </a:r>
                <a:r>
                  <a:rPr lang="en-US" altLang="zh-CN" dirty="0">
                    <a:latin typeface="华文中宋" pitchFamily="2" charset="-122"/>
                  </a:rPr>
                  <a:t>(ii)</a:t>
                </a:r>
                <a:r>
                  <a:rPr lang="zh-CN" altLang="en-US" dirty="0">
                    <a:latin typeface="华文中宋" pitchFamily="2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上几乎处处有意义时</a:t>
                </a:r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上可测；</a:t>
                </a:r>
                <a:endParaRPr lang="zh-CN" altLang="en-US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340768"/>
                <a:ext cx="8784976" cy="5040560"/>
              </a:xfrm>
              <a:blipFill>
                <a:blip r:embed="rId2"/>
                <a:stretch>
                  <a:fillRect l="-1804" t="-1572" r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华文中宋" pitchFamily="2" charset="-122"/>
                  </a:rPr>
                  <a:t>证明：若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 ，它当然在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上可测。若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，则对</a:t>
                </a:r>
                <a:r>
                  <a:rPr lang="zh-CN" altLang="en-US" dirty="0" smtClean="0">
                    <a:latin typeface="华文中宋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>
                    <a:latin typeface="华文中宋" pitchFamily="2" charset="-122"/>
                  </a:rPr>
                  <a:t>  从而由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的可测性知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可测。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0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268760"/>
                <a:ext cx="8820472" cy="5184576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&lt;0,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仍可测。（</a:t>
                </a:r>
                <a:r>
                  <a:rPr lang="en-US" altLang="zh-CN" dirty="0" err="1">
                    <a:latin typeface="华文中宋" pitchFamily="2" charset="-122"/>
                  </a:rPr>
                  <a:t>i</a:t>
                </a:r>
                <a:r>
                  <a:rPr lang="zh-CN" altLang="en-US" dirty="0">
                    <a:latin typeface="华文中宋" pitchFamily="2" charset="-122"/>
                  </a:rPr>
                  <a:t>）证毕。</a:t>
                </a:r>
                <a:endParaRPr lang="zh-CN" altLang="en-US" dirty="0">
                  <a:ea typeface="宋体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为证</a:t>
                </a:r>
                <a:r>
                  <a:rPr lang="en-US" altLang="zh-CN" dirty="0">
                    <a:latin typeface="华文中宋" pitchFamily="2" charset="-122"/>
                  </a:rPr>
                  <a:t>(ii)</a:t>
                </a:r>
                <a:r>
                  <a:rPr lang="zh-CN" altLang="en-US" dirty="0">
                    <a:latin typeface="华文中宋" pitchFamily="2" charset="-122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处处有意义，</a:t>
                </a:r>
              </a:p>
              <a:p>
                <a:r>
                  <a:rPr lang="zh-CN" altLang="en-US" dirty="0" smtClean="0">
                    <a:latin typeface="华文中宋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中</a:t>
                </a:r>
                <a:r>
                  <a:rPr lang="zh-CN" altLang="en-US" dirty="0">
                    <a:latin typeface="华文中宋" pitchFamily="2" charset="-122"/>
                  </a:rPr>
                  <a:t>的全体有理数排成</a:t>
                </a:r>
                <a:r>
                  <a:rPr lang="zh-CN" altLang="en-US" dirty="0" smtClean="0">
                    <a:latin typeface="华文中宋" pitchFamily="2" charset="-122"/>
                  </a:rPr>
                  <a:t>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，</a:t>
                </a:r>
                <a:r>
                  <a:rPr lang="zh-CN" altLang="en-US" dirty="0">
                    <a:latin typeface="华文中宋" pitchFamily="2" charset="-122"/>
                  </a:rPr>
                  <a:t>则对</a:t>
                </a:r>
              </a:p>
              <a:p>
                <a:r>
                  <a:rPr lang="zh-CN" altLang="en-US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268760"/>
                <a:ext cx="8820472" cy="5184576"/>
              </a:xfrm>
              <a:blipFill>
                <a:blip r:embed="rId2"/>
                <a:stretch>
                  <a:fillRect l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10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7401" y="1176954"/>
                <a:ext cx="8424936" cy="5145980"/>
              </a:xfr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  </a:t>
                </a:r>
                <a:r>
                  <a:rPr lang="zh-CN" altLang="en-US" dirty="0">
                    <a:latin typeface="华文中宋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的可测性知上式最后一项是可测集，从而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)&gt;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华文中宋" pitchFamily="2" charset="-122"/>
                  </a:rPr>
                  <a:t> 可测，即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 </a:t>
                </a:r>
                <a:r>
                  <a:rPr lang="zh-CN" altLang="en-US" dirty="0">
                    <a:latin typeface="华文中宋" pitchFamily="2" charset="-122"/>
                  </a:rPr>
                  <a:t>可测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4710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401" y="1176954"/>
                <a:ext cx="8424936" cy="5145980"/>
              </a:xfrm>
              <a:blipFill>
                <a:blip r:embed="rId2"/>
                <a:stretch>
                  <a:fillRect r="-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295400"/>
                <a:ext cx="8928992" cy="4114800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1</a:t>
                </a:r>
                <a:r>
                  <a:rPr lang="zh-CN" altLang="en-US" dirty="0">
                    <a:latin typeface="华文中宋" pitchFamily="2" charset="-122"/>
                  </a:rPr>
                  <a:t>）关于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的运算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由于我们允许函数值取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，所以需作一些规定，我们所讨论的函数都是指单值实函数，并且规定</a:t>
                </a:r>
                <a:endParaRPr lang="zh-CN" altLang="en-US" dirty="0">
                  <a:ea typeface="宋体" pitchFamily="2" charset="-122"/>
                </a:endParaRPr>
              </a:p>
              <a:p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800" dirty="0"/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ii</a:t>
                </a:r>
                <a:r>
                  <a:rPr lang="zh-CN" altLang="en-US" dirty="0">
                    <a:latin typeface="华文中宋" pitchFamily="2" charset="-122"/>
                  </a:rPr>
                  <a:t>）对</a:t>
                </a:r>
                <a:r>
                  <a:rPr lang="zh-CN" altLang="en-US" dirty="0" smtClean="0">
                    <a:latin typeface="华文中宋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=+∞,</m:t>
                    </m:r>
                  </m:oMath>
                </a14:m>
                <a:endParaRPr lang="en-US" altLang="zh-CN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295400"/>
                <a:ext cx="8928992" cy="4114800"/>
              </a:xfrm>
              <a:blipFill>
                <a:blip r:embed="rId2"/>
                <a:stretch>
                  <a:fillRect l="-1776" t="-1926" r="-1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Rectangle 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96752"/>
                <a:ext cx="8062664" cy="5472608"/>
              </a:xfrm>
            </p:spPr>
            <p:txBody>
              <a:bodyPr/>
              <a:lstStyle/>
              <a:p>
                <a:pPr algn="just"/>
                <a:endParaRPr lang="en-US" altLang="zh-CN" dirty="0" smtClean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iii</a:t>
                </a:r>
                <a:r>
                  <a:rPr lang="zh-CN" altLang="en-US" dirty="0">
                    <a:latin typeface="华文中宋" pitchFamily="2" charset="-122"/>
                  </a:rPr>
                  <a:t>）对</a:t>
                </a:r>
                <a:r>
                  <a:rPr lang="zh-CN" altLang="en-US" dirty="0" smtClean="0">
                    <a:latin typeface="华文中宋" pitchFamily="2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=−∞,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ea typeface="宋体" pitchFamily="2" charset="-122"/>
                </a:endParaRPr>
              </a:p>
              <a:p>
                <a:r>
                  <a:rPr lang="zh-CN" altLang="en-US" dirty="0" smtClean="0"/>
                  <a:t>但是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华文中宋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是没有意义的，因此，不允许作这种运算。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343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96752"/>
                <a:ext cx="8062664" cy="5472608"/>
              </a:xfrm>
              <a:blipFill>
                <a:blip r:embed="rId2"/>
                <a:stretch>
                  <a:fillRect l="-1967" r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2</a:t>
                </a:r>
                <a:r>
                  <a:rPr lang="zh-CN" altLang="en-US" dirty="0">
                    <a:latin typeface="华文中宋" pitchFamily="2" charset="-122"/>
                  </a:rPr>
                  <a:t>）定义</a:t>
                </a: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定义</a:t>
                </a:r>
                <a:r>
                  <a:rPr lang="en-US" altLang="zh-CN" dirty="0">
                    <a:latin typeface="华文中宋" pitchFamily="2" charset="-122"/>
                  </a:rPr>
                  <a:t>1 </a:t>
                </a:r>
                <a:r>
                  <a:rPr lang="zh-CN" altLang="en-US" dirty="0">
                    <a:latin typeface="华文中宋" pitchFamily="2" charset="-122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上的函数，如果对任意常数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，集合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华文中宋" pitchFamily="2" charset="-122"/>
                </a:endParaRPr>
              </a:p>
              <a:p>
                <a:pPr algn="just"/>
                <a:r>
                  <a:rPr lang="zh-CN" altLang="en-US" dirty="0">
                    <a:latin typeface="华文中宋" pitchFamily="2" charset="-122"/>
                  </a:rPr>
                  <a:t>   都是可测集，则称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上的可测函数。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039" t="-1926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1">
                <a:solidFill>
                  <a:srgbClr val="00FF00"/>
                </a:solidFill>
                <a:latin typeface="华文中宋" pitchFamily="2" charset="-122"/>
              </a:rPr>
              <a:t>问题</a:t>
            </a:r>
            <a:r>
              <a:rPr lang="en-US" altLang="zh-CN" b="1">
                <a:solidFill>
                  <a:srgbClr val="00FF00"/>
                </a:solidFill>
                <a:latin typeface="华文中宋" pitchFamily="2" charset="-122"/>
              </a:rPr>
              <a:t>1</a:t>
            </a:r>
            <a:r>
              <a:rPr lang="zh-CN" altLang="en-US" b="1">
                <a:solidFill>
                  <a:srgbClr val="00FF00"/>
                </a:solidFill>
                <a:latin typeface="华文中宋" pitchFamily="2" charset="-122"/>
              </a:rPr>
              <a:t>：为了定义函数的</a:t>
            </a:r>
            <a:r>
              <a:rPr lang="en-US" altLang="zh-CN" b="1">
                <a:solidFill>
                  <a:srgbClr val="00FF00"/>
                </a:solidFill>
                <a:latin typeface="华文中宋" pitchFamily="2" charset="-122"/>
              </a:rPr>
              <a:t>Lebesgue</a:t>
            </a:r>
            <a:r>
              <a:rPr lang="zh-CN" altLang="en-US" b="1">
                <a:solidFill>
                  <a:srgbClr val="00FF00"/>
                </a:solidFill>
                <a:latin typeface="华文中宋" pitchFamily="2" charset="-122"/>
              </a:rPr>
              <a:t>积分，须要求这些函数满足什么条件？</a:t>
            </a:r>
          </a:p>
          <a:p>
            <a:pPr algn="just"/>
            <a:endParaRPr lang="zh-CN" altLang="en-US" b="1">
              <a:solidFill>
                <a:srgbClr val="00FF00"/>
              </a:solidFill>
              <a:latin typeface="华文中宋" pitchFamily="2" charset="-122"/>
            </a:endParaRPr>
          </a:p>
          <a:p>
            <a:pPr algn="just"/>
            <a:r>
              <a:rPr lang="zh-CN" altLang="en-US" b="1">
                <a:solidFill>
                  <a:srgbClr val="00FF00"/>
                </a:solidFill>
                <a:latin typeface="华文中宋" pitchFamily="2" charset="-122"/>
              </a:rPr>
              <a:t>问题</a:t>
            </a:r>
            <a:r>
              <a:rPr lang="en-US" altLang="zh-CN" b="1">
                <a:solidFill>
                  <a:srgbClr val="00FF00"/>
                </a:solidFill>
                <a:latin typeface="华文中宋" pitchFamily="2" charset="-122"/>
              </a:rPr>
              <a:t>2</a:t>
            </a:r>
            <a:r>
              <a:rPr lang="zh-CN" altLang="en-US" b="1">
                <a:solidFill>
                  <a:srgbClr val="00FF00"/>
                </a:solidFill>
                <a:latin typeface="华文中宋" pitchFamily="2" charset="-122"/>
              </a:rPr>
              <a:t>：列举几类可测函数的例子？</a:t>
            </a:r>
          </a:p>
          <a:p>
            <a:endParaRPr lang="en-US" altLang="zh-CN" b="1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981200"/>
                <a:ext cx="8712968" cy="3536032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（</a:t>
                </a:r>
                <a:r>
                  <a:rPr lang="en-US" altLang="zh-CN" dirty="0">
                    <a:latin typeface="华文中宋" pitchFamily="2" charset="-122"/>
                  </a:rPr>
                  <a:t>3</a:t>
                </a:r>
                <a:r>
                  <a:rPr lang="zh-CN" altLang="en-US" dirty="0">
                    <a:latin typeface="华文中宋" pitchFamily="2" charset="-122"/>
                  </a:rPr>
                  <a:t>）简单函数的可测性</a:t>
                </a:r>
              </a:p>
              <a:p>
                <a:r>
                  <a:rPr lang="zh-CN" altLang="en-US" dirty="0">
                    <a:latin typeface="华文中宋" pitchFamily="2" charset="-122"/>
                  </a:rPr>
                  <a:t>  定义 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是可测集</a:t>
                </a:r>
                <a:r>
                  <a:rPr lang="en-US" altLang="zh-CN" dirty="0">
                    <a:latin typeface="华文中宋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 baseline="-30000" dirty="0">
                  <a:latin typeface="华文中宋" pitchFamily="2" charset="-122"/>
                </a:endParaRPr>
              </a:p>
              <a:p>
                <a:r>
                  <a:rPr lang="en-US" altLang="zh-CN" i="1" baseline="-30000" dirty="0">
                    <a:latin typeface="华文中宋" pitchFamily="2" charset="-122"/>
                  </a:rPr>
                  <a:t>      </a:t>
                </a:r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的互不相交的可测子集，</a:t>
                </a:r>
                <a:r>
                  <a:rPr lang="zh-CN" altLang="en-US" dirty="0" smtClean="0">
                    <a:latin typeface="华文中宋" pitchFamily="2" charset="-122"/>
                  </a:rPr>
                  <a:t>且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>
                  <a:latin typeface="华文中宋" pitchFamily="2" charset="-122"/>
                </a:endParaRPr>
              </a:p>
              <a:p>
                <a:r>
                  <a:rPr lang="zh-CN" altLang="en-US" i="1" dirty="0">
                    <a:latin typeface="华文中宋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是</a:t>
                </a:r>
                <a:r>
                  <a:rPr lang="zh-CN" altLang="en-US" dirty="0">
                    <a:latin typeface="华文中宋" pitchFamily="2" charset="-122"/>
                  </a:rPr>
                  <a:t>常数，则称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上的函数</a:t>
                </a:r>
              </a:p>
              <a:p>
                <a:r>
                  <a:rPr lang="zh-CN" altLang="en-US" dirty="0">
                    <a:latin typeface="华文中宋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简单函数</a:t>
                </a:r>
                <a:r>
                  <a:rPr lang="zh-CN" altLang="en-US" dirty="0" smtClean="0">
                    <a:latin typeface="华文中宋" pitchFamily="2" charset="-122"/>
                  </a:rPr>
                  <a:t>。</a:t>
                </a:r>
                <a:endParaRPr lang="zh-CN" altLang="en-US" dirty="0">
                  <a:latin typeface="华文中宋" pitchFamily="2" charset="-12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981200"/>
                <a:ext cx="8712968" cy="3536032"/>
              </a:xfrm>
              <a:blipFill>
                <a:blip r:embed="rId2"/>
                <a:stretch>
                  <a:fillRect l="-1748" t="-2241" r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052736"/>
                <a:ext cx="8352928" cy="4536504"/>
              </a:xfrm>
            </p:spPr>
            <p:txBody>
              <a:bodyPr/>
              <a:lstStyle/>
              <a:p>
                <a:pPr algn="just"/>
                <a:r>
                  <a:rPr lang="zh-CN" altLang="en-US" dirty="0" smtClean="0">
                    <a:latin typeface="华文中宋" pitchFamily="2" charset="-122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>
                    <a:latin typeface="华文中宋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的特征函数，则显然有</a:t>
                </a:r>
                <a:endParaRPr lang="zh-CN" altLang="en-US" dirty="0">
                  <a:ea typeface="宋体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>
                  <a:ea typeface="宋体" pitchFamily="2" charset="-122"/>
                </a:endParaRPr>
              </a:p>
              <a:p>
                <a:pPr algn="just"/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命题</a:t>
                </a:r>
                <a:r>
                  <a:rPr lang="en-US" altLang="zh-CN" dirty="0">
                    <a:solidFill>
                      <a:srgbClr val="FF0000"/>
                    </a:solidFill>
                    <a:latin typeface="华文中宋" pitchFamily="2" charset="-122"/>
                  </a:rPr>
                  <a:t>1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对任意可测集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上的简单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华文中宋" pitchFamily="2" charset="-122"/>
                  </a:rPr>
                  <a:t>函数          </a:t>
                </a:r>
                <a:r>
                  <a:rPr lang="zh-CN" altLang="en-US" dirty="0">
                    <a:solidFill>
                      <a:srgbClr val="FF0000"/>
                    </a:solidFill>
                    <a:latin typeface="华文中宋" pitchFamily="2" charset="-122"/>
                  </a:rPr>
                  <a:t>是可测的。</a:t>
                </a:r>
                <a:endParaRPr lang="zh-CN" altLang="en-US" dirty="0">
                  <a:solidFill>
                    <a:srgbClr val="FF0000"/>
                  </a:solidFill>
                  <a:ea typeface="宋体" pitchFamily="2" charset="-122"/>
                </a:endParaRPr>
              </a:p>
              <a:p>
                <a:r>
                  <a:rPr lang="zh-CN" altLang="en-US" dirty="0">
                    <a:latin typeface="华文中宋" pitchFamily="2" charset="-122"/>
                  </a:rPr>
                  <a:t>证明：设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itchFamily="2" charset="-122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华文中宋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华文中宋" pitchFamily="2" charset="-122"/>
                  </a:rPr>
                  <a:t>上的简单</a:t>
                </a:r>
                <a:r>
                  <a:rPr lang="zh-CN" altLang="en-US" dirty="0" smtClean="0">
                    <a:latin typeface="华文中宋" pitchFamily="2" charset="-122"/>
                  </a:rPr>
                  <a:t>函数</a:t>
                </a:r>
                <a:r>
                  <a:rPr lang="zh-CN" altLang="en-US" dirty="0">
                    <a:latin typeface="华文中宋" pitchFamily="2" charset="-122"/>
                  </a:rPr>
                  <a:t>，不失一般性，假设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052736"/>
                <a:ext cx="8352928" cy="4536504"/>
              </a:xfrm>
              <a:blipFill>
                <a:blip r:embed="rId2"/>
                <a:stretch>
                  <a:fillRect l="-1898" t="-1747" r="-6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黑体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Designs\Soaring.pot</Template>
  <TotalTime>1409</TotalTime>
  <Words>3477</Words>
  <Application>Microsoft Office PowerPoint</Application>
  <PresentationFormat>全屏显示(4:3)</PresentationFormat>
  <Paragraphs>155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方正楷体简体</vt:lpstr>
      <vt:lpstr>黑体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Soaring</vt:lpstr>
      <vt:lpstr>Equation</vt:lpstr>
      <vt:lpstr>第九讲  可测函数的定义与性质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Sichuan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第11讲  可测函数的定义与性质</dc:title>
  <dc:creator>G.F.CAO</dc:creator>
  <cp:lastModifiedBy>guo</cp:lastModifiedBy>
  <cp:revision>54</cp:revision>
  <dcterms:created xsi:type="dcterms:W3CDTF">2001-04-13T11:17:27Z</dcterms:created>
  <dcterms:modified xsi:type="dcterms:W3CDTF">2022-04-26T15:19:52Z</dcterms:modified>
</cp:coreProperties>
</file>