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52" r:id="rId3"/>
    <p:sldId id="447" r:id="rId4"/>
    <p:sldId id="456" r:id="rId5"/>
    <p:sldId id="438" r:id="rId6"/>
    <p:sldId id="453" r:id="rId7"/>
    <p:sldId id="454" r:id="rId8"/>
    <p:sldId id="455" r:id="rId9"/>
    <p:sldId id="457" r:id="rId10"/>
    <p:sldId id="458" r:id="rId11"/>
    <p:sldId id="459" r:id="rId12"/>
    <p:sldId id="460" r:id="rId13"/>
    <p:sldId id="462" r:id="rId14"/>
    <p:sldId id="461" r:id="rId15"/>
    <p:sldId id="463" r:id="rId16"/>
    <p:sldId id="464" r:id="rId17"/>
    <p:sldId id="45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1003" autoAdjust="0"/>
  </p:normalViewPr>
  <p:slideViewPr>
    <p:cSldViewPr snapToGrid="0">
      <p:cViewPr varScale="1">
        <p:scale>
          <a:sx n="73" d="100"/>
          <a:sy n="73" d="100"/>
        </p:scale>
        <p:origin x="5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0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54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3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83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26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3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4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1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5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5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5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17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6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2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9FA5-B122-4394-B62F-D439266C3DA9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DAE-BC4D-42C8-8B42-5B2ECCCBE0B2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83C6-00C7-4D3A-A8B5-31051BF6F890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23A3-418C-4AB7-A0FE-336F012B0B5D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4666-E71C-4656-A97D-5A6DEB2471ED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60E-4AEA-4B32-A66D-53CC3A6A3406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FB5-F3D2-485C-9BD8-FCD2C71BDF9B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0FA-7F4C-40C9-8D6A-8579E8D8F33F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A12B-1181-4078-8BDC-61EF8833AC8E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CC74-94BB-405F-A60E-B6429B3C291B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E71F-D59D-49AF-96CE-E0F99D1571BA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4DFE-8177-455C-84E3-FDB5E62DBF51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Lecture 1-1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/>
              <a:t>Lecture 1-1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29468"/>
            <a:ext cx="9144000" cy="922625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</a:rPr>
              <a:t>数学分析和集合</a:t>
            </a:r>
            <a:endParaRPr lang="en-US" altLang="zh-CN" sz="4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89" y="162223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3483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4CA5-E438-4D12-BEBD-464654848CDD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1-1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康托尔集合论（朴素集合论）的基本前提：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</a:rPr>
              <a:t>集合可由任何有区别的对象组成；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</a:rPr>
              <a:t>集合由其组成的对象整体唯一确定；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</a:rPr>
              <a:t>任何性质都确定一个具有该性质的对象的集合。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问题：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无穷有没有大小？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3418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康托尔集合论（朴素集合论）的悖论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理发师悖论（罗素）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一个理发师给村子里所有不给自己理发的人理发。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他给不给自己理发？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更数学的同类悖论：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00"/>
                </a:solidFill>
              </a:rPr>
              <a:t>S</a:t>
            </a:r>
            <a:r>
              <a:rPr lang="zh-CN" altLang="en-US" sz="3200" b="1" dirty="0">
                <a:solidFill>
                  <a:srgbClr val="FF0000"/>
                </a:solidFill>
              </a:rPr>
              <a:t>由一切不属于自身的集合所组成。</a:t>
            </a:r>
            <a:r>
              <a:rPr lang="en-US" altLang="zh-CN" sz="3200" b="1" dirty="0">
                <a:solidFill>
                  <a:srgbClr val="FF0000"/>
                </a:solidFill>
              </a:rPr>
              <a:t>S</a:t>
            </a:r>
            <a:r>
              <a:rPr lang="zh-CN" altLang="en-US" sz="3200" b="1" dirty="0">
                <a:solidFill>
                  <a:srgbClr val="FF0000"/>
                </a:solidFill>
              </a:rPr>
              <a:t>属于自己吗？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解决办法：建立公理化体系（例如</a:t>
            </a:r>
            <a:r>
              <a:rPr lang="en-US" altLang="zh-CN" sz="3200" b="1" dirty="0">
                <a:solidFill>
                  <a:srgbClr val="0070C0"/>
                </a:solidFill>
              </a:rPr>
              <a:t>ZF</a:t>
            </a:r>
            <a:r>
              <a:rPr lang="zh-CN" altLang="en-US" sz="3200" b="1" dirty="0">
                <a:solidFill>
                  <a:srgbClr val="0070C0"/>
                </a:solidFill>
              </a:rPr>
              <a:t>公理）。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63799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一些有意思的悖论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上帝是万能的吗？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上帝能否造出来一块他自己也举不起来的石头？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欧几里得说：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我正在说的这句话是谎话。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《</a:t>
            </a:r>
            <a:r>
              <a:rPr lang="zh-CN" altLang="en-US" sz="3200" b="1" dirty="0">
                <a:solidFill>
                  <a:srgbClr val="0070C0"/>
                </a:solidFill>
              </a:rPr>
              <a:t>墨经</a:t>
            </a:r>
            <a:r>
              <a:rPr lang="en-US" altLang="zh-CN" sz="3200" b="1" dirty="0">
                <a:solidFill>
                  <a:srgbClr val="0070C0"/>
                </a:solidFill>
              </a:rPr>
              <a:t>》</a:t>
            </a:r>
            <a:r>
              <a:rPr lang="zh-CN" altLang="en-US" sz="3200" b="1" dirty="0">
                <a:solidFill>
                  <a:srgbClr val="0070C0"/>
                </a:solidFill>
              </a:rPr>
              <a:t>中：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以言为尽悖，悖，说在其言。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0878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集合的包含关系</a:t>
                </a:r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zh-CN" altLang="en-US" sz="3200" b="1" dirty="0"/>
                  <a:t>组成一个集合的对象成为该集合的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元素。</a:t>
                </a:r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集合通常用大写的拉丁字母表示：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元素通常用小写的拉丁字母表示：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zh-CN" altLang="en-US" sz="3200" b="1" dirty="0">
                    <a:solidFill>
                      <a:schemeClr val="tx1"/>
                    </a:solidFill>
                  </a:rPr>
                  <a:t>元素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属于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3200" b="1" i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3200" b="1" dirty="0"/>
                  <a:t>简记为 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3200" b="1" i="1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3200" b="1" dirty="0">
                    <a:solidFill>
                      <a:schemeClr val="tx1"/>
                    </a:solidFill>
                  </a:rPr>
                  <a:t>否命题为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i="1" dirty="0">
                    <a:solidFill>
                      <a:schemeClr val="tx1"/>
                    </a:solidFill>
                  </a:rPr>
                  <a:t>。</a:t>
                </a:r>
                <a:endParaRPr lang="en-US" altLang="zh-CN" sz="3200" b="1" i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</a:rPr>
                  <a:t>常用的逻辑符号：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¬, ∧,∨</m:t>
                    </m:r>
                  </m:oMath>
                </a14:m>
                <a:endParaRPr lang="en-US" altLang="zh-CN" sz="3200" b="1" dirty="0">
                  <a:solidFill>
                    <a:srgbClr val="FF0000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3200" b="1" dirty="0">
                    <a:solidFill>
                      <a:schemeClr val="tx1"/>
                    </a:solidFill>
                  </a:rPr>
                  <a:t>就是 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25343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集合中命题的符号表达</a:t>
                </a:r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≔∀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)⇔(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zh-CN" altLang="en-US" sz="3200" b="1" dirty="0">
                    <a:solidFill>
                      <a:schemeClr val="tx1"/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/>
                  <a:t>是</a:t>
                </a:r>
                <a:r>
                  <a:rPr lang="zh-CN" altLang="en-US" sz="3200" b="1" dirty="0">
                    <a:solidFill>
                      <a:schemeClr val="tx1"/>
                    </a:solidFill>
                  </a:rPr>
                  <a:t>一个集合，则任何一个性质</a:t>
                </a:r>
                <a14:m>
                  <m:oMath xmlns:m="http://schemas.openxmlformats.org/officeDocument/2006/math">
                    <m:r>
                      <a:rPr lang="en-US" altLang="zh-CN" sz="3200" b="1" dirty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3200" b="1" dirty="0"/>
                  <a:t>都在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/>
                  <a:t>中分离出一个子集</a:t>
                </a:r>
                <a:endParaRPr lang="en-US" altLang="zh-CN" sz="3200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3200" b="1" dirty="0"/>
              </a:p>
              <a:p>
                <a:pPr algn="l"/>
                <a:r>
                  <a:rPr lang="zh-CN" altLang="en-US" sz="3200" b="1" dirty="0"/>
                  <a:t>其元素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/>
                  <a:t>具有这个性质。</a:t>
                </a:r>
                <a:endParaRPr lang="en-US" altLang="zh-CN" sz="3200" b="1" dirty="0"/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5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3528" r="-1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28714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简单的集合运算</a:t>
                </a:r>
                <a:endParaRPr lang="en-US" altLang="zh-CN" sz="3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zh-CN" altLang="en-US" sz="32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并</a:t>
                </a:r>
                <a:r>
                  <a:rPr lang="zh-CN" altLang="en-US" sz="3200" b="1" dirty="0">
                    <a:ea typeface="Cambria Math" panose="02040503050406030204" pitchFamily="18" charset="0"/>
                  </a:rPr>
                  <a:t>：</a:t>
                </a:r>
                <a:r>
                  <a:rPr lang="en-US" altLang="zh-CN" sz="32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e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</m:d>
                  </m:oMath>
                </a14:m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zh-CN" altLang="en-US" sz="3200" b="1" dirty="0">
                    <a:solidFill>
                      <a:schemeClr val="tx1"/>
                    </a:solidFill>
                  </a:rPr>
                  <a:t>交：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e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</m:d>
                  </m:oMath>
                </a14:m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zh-CN" altLang="en-US" sz="3200" b="1" dirty="0"/>
                  <a:t>差：</a:t>
                </a:r>
                <a:r>
                  <a:rPr lang="en-US" altLang="zh-CN" sz="32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e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</m:d>
                  </m:oMath>
                </a14:m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zh-CN" altLang="en-US" sz="3200" b="1" dirty="0"/>
                  <a:t>补：集合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</a:rPr>
                  <a:t>与其子集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</a:rPr>
                  <a:t>的差集通常称为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</a:rPr>
                  <a:t>中的补集</a:t>
                </a:r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zh-CN" altLang="en-US" sz="3200" b="1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zh-CN" sz="3200" b="1" dirty="0"/>
                  <a:t>5.</a:t>
                </a:r>
                <a:r>
                  <a:rPr lang="zh-CN" altLang="en-US" sz="3200" b="1" dirty="0"/>
                  <a:t>直积（笛卡尔积）</a:t>
                </a:r>
                <a:endParaRPr lang="en-US" altLang="zh-CN" sz="3200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3200" b="1" dirty="0"/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609" t="-3256" r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37582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6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：德摩根法则一</a:t>
                </a:r>
                <a:endParaRPr lang="en-US" altLang="zh-CN" sz="3200" b="1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∁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∁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∁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zh-CN" altLang="en-US" sz="3200" b="1" dirty="0"/>
                  <a:t>证明</a:t>
                </a:r>
                <a:r>
                  <a:rPr lang="zh-CN" altLang="en-US" sz="3200" b="1" dirty="0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b="1" i="1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⇒((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  <m:r>
                      <a:rPr lang="en-US" altLang="zh-CN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  <m:r>
                      <a:rPr lang="en-US" altLang="zh-CN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⇒((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𝑩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l"/>
                <a:r>
                  <a:rPr lang="zh-CN" altLang="en-US" sz="3200" b="1" dirty="0">
                    <a:solidFill>
                      <a:schemeClr val="tx1"/>
                    </a:solidFill>
                  </a:rPr>
                  <a:t>因而有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⇒((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𝑩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3200" b="1" dirty="0">
                    <a:ea typeface="Cambria Math" panose="02040503050406030204" pitchFamily="18" charset="0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⇒((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𝑩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3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3200" b="1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ym typeface="Wingdings" panose="05000000000000000000" pitchFamily="2" charset="2"/>
                  </a:rPr>
                  <a:t> </a:t>
                </a:r>
                <a:endParaRPr lang="en-US" altLang="zh-CN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3200" b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b="1" i="1" dirty="0"/>
              </a:p>
              <a:p>
                <a:pPr algn="l"/>
                <a:r>
                  <a:rPr lang="zh-CN" altLang="en-US" sz="3200" b="1" dirty="0">
                    <a:solidFill>
                      <a:schemeClr val="tx1"/>
                    </a:solidFill>
                  </a:rPr>
                  <a:t>因而有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3200" b="1" dirty="0">
                    <a:solidFill>
                      <a:schemeClr val="tx1"/>
                    </a:solidFill>
                  </a:rPr>
                  <a:t>得证。</a:t>
                </a:r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zh-CN" sz="3200" b="1" i="1" dirty="0"/>
              </a:p>
              <a:p>
                <a:pPr algn="l"/>
                <a:endParaRPr lang="en-US" altLang="zh-CN" sz="3200" b="1" dirty="0"/>
              </a:p>
              <a:p>
                <a:pPr algn="l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zh-CN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430" t="-5156" b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1686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Homework 1-1</a:t>
                </a:r>
              </a:p>
              <a:p>
                <a:pPr algn="l"/>
                <a:r>
                  <a:rPr lang="en-US" altLang="zh-CN" sz="3200" b="1" dirty="0"/>
                  <a:t>1. </a:t>
                </a:r>
                <a:r>
                  <a:rPr lang="zh-CN" altLang="en-US" sz="3200" b="1" dirty="0"/>
                  <a:t>请查阅资料，给出关于集合论的至少一个悖论。</a:t>
                </a:r>
                <a:endParaRPr lang="en-US" altLang="zh-CN" sz="3200" b="1" dirty="0"/>
              </a:p>
              <a:p>
                <a:pPr algn="l"/>
                <a:r>
                  <a:rPr lang="en-US" altLang="zh-CN" sz="3200" b="1" dirty="0"/>
                  <a:t>2. </a:t>
                </a:r>
                <a:r>
                  <a:rPr lang="zh-CN" altLang="en-US" sz="3200" b="1" dirty="0"/>
                  <a:t>证明德摩根法则二</a:t>
                </a:r>
                <a:endParaRPr lang="en-US" altLang="zh-CN" sz="3200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∁</m:t>
                          </m:r>
                        </m:e>
                        <m:sub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∩ </m:t>
                          </m:r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32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∁</m:t>
                          </m:r>
                        </m:e>
                        <m:sub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altLang="zh-CN" sz="3200" b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∁</m:t>
                          </m:r>
                        </m:e>
                        <m:sub>
                          <m:r>
                            <a:rPr lang="en-US" altLang="zh-CN" sz="3200" b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altLang="zh-CN" sz="3200" b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zh-CN" sz="3200" b="1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9864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常见的分析课程：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</a:rPr>
              <a:t>数学分析</a:t>
            </a:r>
            <a:r>
              <a:rPr lang="en-US" altLang="zh-CN" sz="3200" b="1" dirty="0">
                <a:solidFill>
                  <a:srgbClr val="0070C0"/>
                </a:solidFill>
              </a:rPr>
              <a:t>: </a:t>
            </a:r>
            <a:r>
              <a:rPr lang="zh-CN" altLang="en-US" sz="3200" b="1" dirty="0">
                <a:solidFill>
                  <a:srgbClr val="FF0000"/>
                </a:solidFill>
              </a:rPr>
              <a:t>聚焦于微积分内容的本质原理。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</a:rPr>
              <a:t>实分析</a:t>
            </a:r>
            <a:r>
              <a:rPr lang="en-US" altLang="zh-CN" sz="3200" b="1" dirty="0">
                <a:solidFill>
                  <a:srgbClr val="0070C0"/>
                </a:solidFill>
              </a:rPr>
              <a:t>: </a:t>
            </a:r>
            <a:r>
              <a:rPr lang="zh-CN" altLang="en-US" sz="3200" b="1" dirty="0">
                <a:solidFill>
                  <a:srgbClr val="FF0000"/>
                </a:solidFill>
              </a:rPr>
              <a:t>聚焦于实数、实数序列、级数和函数。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</a:rPr>
              <a:t>复分析：</a:t>
            </a:r>
            <a:r>
              <a:rPr lang="zh-CN" altLang="en-US" sz="3200" b="1" dirty="0">
                <a:solidFill>
                  <a:srgbClr val="FF0000"/>
                </a:solidFill>
              </a:rPr>
              <a:t>聚焦于复数和复函数。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</a:rPr>
              <a:t>调和分析：</a:t>
            </a:r>
            <a:r>
              <a:rPr lang="zh-CN" altLang="en-US" sz="3200" b="1" dirty="0">
                <a:solidFill>
                  <a:srgbClr val="FF0000"/>
                </a:solidFill>
              </a:rPr>
              <a:t>聚焦于调和（振动）。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</a:rPr>
              <a:t>泛函分析：</a:t>
            </a:r>
            <a:r>
              <a:rPr lang="zh-CN" altLang="en-US" sz="3200" b="1" dirty="0">
                <a:solidFill>
                  <a:srgbClr val="FF0000"/>
                </a:solidFill>
              </a:rPr>
              <a:t>聚焦于函数所构成的空间。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请注意：这是个人理解，有不当之处欢迎批评指正。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77053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微积分和数学分析的区别</a:t>
            </a:r>
            <a:endParaRPr lang="en-US" altLang="zh-CN" sz="4000" b="1" dirty="0"/>
          </a:p>
          <a:p>
            <a:pPr algn="l"/>
            <a:r>
              <a:rPr lang="zh-CN" altLang="en-US" sz="3200" b="1" dirty="0"/>
              <a:t>微积分</a:t>
            </a:r>
            <a:r>
              <a:rPr lang="zh-CN" altLang="en-US" sz="4000" b="1" dirty="0"/>
              <a:t>：</a:t>
            </a:r>
            <a:endParaRPr lang="en-US" altLang="zh-CN" sz="4000" b="1" dirty="0"/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用来处理函数（一元和多元）的一些计算规则。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面向非数学专业的理工科学生。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/>
              <a:t>数学分析</a:t>
            </a:r>
            <a:r>
              <a:rPr lang="zh-CN" altLang="en-US" sz="4000" b="1" dirty="0"/>
              <a:t>：</a:t>
            </a:r>
            <a:endParaRPr lang="en-US" altLang="zh-CN" sz="4000" b="1" dirty="0"/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熟悉微积分中的计算，还要回归理论，真正理解为什么？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面向数学专业学生。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19" y="168872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41487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6B34-0B60-48E9-9916-BCEF20F195C6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8212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endParaRPr lang="en-US" altLang="zh-CN" sz="4000" b="1" dirty="0"/>
          </a:p>
          <a:p>
            <a:r>
              <a:rPr lang="zh-CN" altLang="en-US" sz="4000" b="1" dirty="0"/>
              <a:t>为什么要学数学分析？</a:t>
            </a:r>
            <a:endParaRPr lang="en-US" altLang="zh-CN" sz="4000" b="1" dirty="0"/>
          </a:p>
          <a:p>
            <a:pPr algn="l"/>
            <a:r>
              <a:rPr lang="zh-CN" altLang="en-US" sz="4000" b="1" dirty="0"/>
              <a:t>很多人认为，我只要掌握了数学的一些“技巧”，无需深入就能解决很多实际问题。</a:t>
            </a:r>
            <a:endParaRPr lang="en-US" altLang="zh-CN" sz="4000" b="1" dirty="0"/>
          </a:p>
          <a:p>
            <a:pPr algn="l"/>
            <a:endParaRPr lang="en-US" altLang="zh-CN" sz="4000" b="1" dirty="0"/>
          </a:p>
          <a:p>
            <a:pPr algn="l"/>
            <a:r>
              <a:rPr lang="zh-CN" altLang="en-US" sz="4000" b="1" dirty="0">
                <a:solidFill>
                  <a:srgbClr val="FF0000"/>
                </a:solidFill>
              </a:rPr>
              <a:t>我们一起来看看下面四个荒谬的例子。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l"/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19" y="168872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41487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6B34-0B60-48E9-9916-BCEF20F195C6}" type="datetime1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36594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：计算级数</a:t>
                </a:r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dirty="0"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解：我有一个绝妙的办法，幸运的是空白页也足够多！</a:t>
                </a:r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=2+1+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+⋯=2+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sz="3200" dirty="0"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.   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但是这个办法放之四海而皆准吗？</a:t>
                </a:r>
                <a:endParaRPr lang="en-US" altLang="zh-CN" sz="3200" b="1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</a:rPr>
                  <a:t>计算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=2+4+8+⋯+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3200" dirty="0">
                    <a:latin typeface="Arial Black" panose="020B0A04020102020204" pitchFamily="34" charset="0"/>
                  </a:rPr>
                  <a:t>，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再用一次该办法</a:t>
                </a:r>
                <a:endParaRPr lang="en-US" altLang="zh-CN" sz="3200" b="1" dirty="0">
                  <a:solidFill>
                    <a:srgbClr val="FF000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=4+8+16+⋯+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  <m:r>
                        <a:rPr lang="en-US" altLang="zh-CN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altLang="zh-CN" sz="3200" i="1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显然这是错的，为什么？</a:t>
                </a:r>
                <a:endParaRPr lang="en-US" altLang="zh-CN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4613" b="-2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3176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：设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, 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这里有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讨论如下，令</a:t>
                </a:r>
                <a14:m>
                  <m:oMath xmlns:m="http://schemas.openxmlformats.org/officeDocument/2006/math">
                    <m:r>
                      <a:rPr lang="en-US" altLang="zh-CN" sz="32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3200" i="1" dirty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可以得到</a:t>
                </a:r>
                <a:endParaRPr lang="en-US" altLang="zh-CN" sz="3200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32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32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sz="32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32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US" altLang="zh-C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sz="32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func>
                      <m:r>
                        <a:rPr lang="en-US" altLang="zh-C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32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𝑥𝐿</m:t>
                      </m:r>
                      <m:r>
                        <a:rPr lang="en-US" altLang="zh-CN" sz="32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i="1" dirty="0">
                  <a:solidFill>
                    <a:srgbClr val="0070C0"/>
                  </a:solidFill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从而有</a:t>
                </a:r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32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𝑥𝐿</m:t>
                    </m:r>
                  </m:oMath>
                </a14:m>
                <a:r>
                  <a:rPr lang="zh-CN" altLang="en-US" sz="3200" i="1" dirty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这里会产生两种情况：</a:t>
                </a:r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</a:rPr>
                  <a:t>第一：若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3200" i="1" dirty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则对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</a:rPr>
                  <a:t>取任一实数都有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sz="3200" i="1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</a:rPr>
                  <a:t>第二：若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68053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：对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</a:rPr>
                  <a:t>做一个变量替换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sz="28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8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limLow>
                            <m:limLowPr>
                              <m:ctrlPr>
                                <a:rPr lang="en-US" altLang="zh-CN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sz="2800" b="1" dirty="0">
                    <a:solidFill>
                      <a:srgbClr val="FF0000"/>
                    </a:solidFill>
                  </a:rPr>
                  <a:t>我们得到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3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2267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例</a:t>
            </a:r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</a:rPr>
              <a:t>：对直角边为</a:t>
            </a:r>
            <a:r>
              <a:rPr lang="en-US" altLang="zh-CN" sz="3200" b="1" dirty="0">
                <a:solidFill>
                  <a:srgbClr val="0070C0"/>
                </a:solidFill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</a:rPr>
              <a:t>的等腰直角三角形，求其斜边长度。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我用无数小的直角三角形的斜边去近似等腰直角三角形的斜边，得到近似值是</a:t>
            </a:r>
            <a:r>
              <a:rPr lang="en-US" altLang="zh-CN" sz="3200" b="1" dirty="0">
                <a:solidFill>
                  <a:srgbClr val="FF0000"/>
                </a:solidFill>
              </a:rPr>
              <a:t>2.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EFC50AC-613B-436F-A75D-4CD7BF66D3F9}"/>
              </a:ext>
            </a:extLst>
          </p:cNvPr>
          <p:cNvGrpSpPr/>
          <p:nvPr/>
        </p:nvGrpSpPr>
        <p:grpSpPr>
          <a:xfrm>
            <a:off x="3826987" y="2438051"/>
            <a:ext cx="4538026" cy="1860833"/>
            <a:chOff x="2020998" y="2373985"/>
            <a:chExt cx="4538026" cy="1860833"/>
          </a:xfrm>
        </p:grpSpPr>
        <p:sp>
          <p:nvSpPr>
            <p:cNvPr id="2" name="直角三角形 1">
              <a:extLst>
                <a:ext uri="{FF2B5EF4-FFF2-40B4-BE49-F238E27FC236}">
                  <a16:creationId xmlns:a16="http://schemas.microsoft.com/office/drawing/2014/main" id="{89A50C95-7E4D-4638-97E1-6C00773261E9}"/>
                </a:ext>
              </a:extLst>
            </p:cNvPr>
            <p:cNvSpPr/>
            <p:nvPr/>
          </p:nvSpPr>
          <p:spPr>
            <a:xfrm>
              <a:off x="2020998" y="2411843"/>
              <a:ext cx="1706491" cy="1822975"/>
            </a:xfrm>
            <a:prstGeom prst="rt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11319543-7D38-4F9D-869F-716EA9EA84E3}"/>
                </a:ext>
              </a:extLst>
            </p:cNvPr>
            <p:cNvSpPr/>
            <p:nvPr/>
          </p:nvSpPr>
          <p:spPr>
            <a:xfrm>
              <a:off x="4852532" y="2387924"/>
              <a:ext cx="1706491" cy="1822975"/>
            </a:xfrm>
            <a:prstGeom prst="rt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E6BA2F3F-9149-4CCF-AE29-0AB9DE8EEA24}"/>
                </a:ext>
              </a:extLst>
            </p:cNvPr>
            <p:cNvSpPr/>
            <p:nvPr/>
          </p:nvSpPr>
          <p:spPr>
            <a:xfrm>
              <a:off x="2020998" y="2387924"/>
              <a:ext cx="902752" cy="949345"/>
            </a:xfrm>
            <a:prstGeom prst="rt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7053FD62-7893-42A5-8128-D806B77DFD2F}"/>
                </a:ext>
              </a:extLst>
            </p:cNvPr>
            <p:cNvSpPr/>
            <p:nvPr/>
          </p:nvSpPr>
          <p:spPr>
            <a:xfrm>
              <a:off x="2923750" y="3337268"/>
              <a:ext cx="803739" cy="897549"/>
            </a:xfrm>
            <a:prstGeom prst="rt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9985711A-89CC-4359-B3A3-5019E90B9B13}"/>
                </a:ext>
              </a:extLst>
            </p:cNvPr>
            <p:cNvSpPr/>
            <p:nvPr/>
          </p:nvSpPr>
          <p:spPr>
            <a:xfrm>
              <a:off x="4852532" y="2373985"/>
              <a:ext cx="447493" cy="491523"/>
            </a:xfrm>
            <a:prstGeom prst="rt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7B7D6EA5-6591-4593-8C7D-00A652725B7D}"/>
                </a:ext>
              </a:extLst>
            </p:cNvPr>
            <p:cNvSpPr/>
            <p:nvPr/>
          </p:nvSpPr>
          <p:spPr>
            <a:xfrm>
              <a:off x="5300025" y="2862596"/>
              <a:ext cx="447493" cy="491523"/>
            </a:xfrm>
            <a:prstGeom prst="rt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9AB83DD0-71AE-4E8E-A9DC-F6300AAACFE7}"/>
                </a:ext>
              </a:extLst>
            </p:cNvPr>
            <p:cNvSpPr/>
            <p:nvPr/>
          </p:nvSpPr>
          <p:spPr>
            <a:xfrm>
              <a:off x="6193716" y="3817318"/>
              <a:ext cx="365308" cy="391977"/>
            </a:xfrm>
            <a:prstGeom prst="rt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934FE152-7D07-45A4-821C-F9A1F743D374}"/>
                </a:ext>
              </a:extLst>
            </p:cNvPr>
            <p:cNvSpPr/>
            <p:nvPr/>
          </p:nvSpPr>
          <p:spPr>
            <a:xfrm>
              <a:off x="5765314" y="3354119"/>
              <a:ext cx="447493" cy="491523"/>
            </a:xfrm>
            <a:prstGeom prst="rt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87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集合论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19</a:t>
            </a:r>
            <a:r>
              <a:rPr lang="zh-CN" altLang="en-US" sz="3200" b="1" dirty="0">
                <a:solidFill>
                  <a:srgbClr val="0070C0"/>
                </a:solidFill>
              </a:rPr>
              <a:t>末期</a:t>
            </a:r>
            <a:r>
              <a:rPr lang="en-US" altLang="zh-CN" sz="3200" b="1" dirty="0">
                <a:solidFill>
                  <a:srgbClr val="0070C0"/>
                </a:solidFill>
              </a:rPr>
              <a:t>——20</a:t>
            </a:r>
            <a:r>
              <a:rPr lang="zh-CN" altLang="en-US" sz="3200" b="1" dirty="0">
                <a:solidFill>
                  <a:srgbClr val="0070C0"/>
                </a:solidFill>
              </a:rPr>
              <a:t>实际初，集合论语言成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为最通用的数学语言。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数学是研究集合上的各种结构的科学。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格奥尔格</a:t>
            </a:r>
            <a:r>
              <a:rPr lang="en-US" altLang="zh-CN" sz="3200" b="1" dirty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康托尔是集合论的奠基人。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他说到：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“我们把集合理解为由若干确定的、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有充分区别的、具体或抽象的对象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合并成的一个整体”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B4F8-5BD4-4F15-BE79-8587AE8BFC66}" type="datetime1">
              <a:rPr lang="zh-CN" altLang="en-US" smtClean="0"/>
              <a:t>2021/9/5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6A7ADCE-78C3-4CC5-A997-B13DE8AD2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851" y="1924106"/>
            <a:ext cx="3411819" cy="41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6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5753</TotalTime>
  <Words>1117</Words>
  <Application>Microsoft Office PowerPoint</Application>
  <PresentationFormat>宽屏</PresentationFormat>
  <Paragraphs>170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Lecture 1-1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jintao</dc:creator>
  <cp:lastModifiedBy>张 金涛</cp:lastModifiedBy>
  <cp:revision>854</cp:revision>
  <dcterms:created xsi:type="dcterms:W3CDTF">2017-08-02T16:53:24Z</dcterms:created>
  <dcterms:modified xsi:type="dcterms:W3CDTF">2021-09-05T03:10:51Z</dcterms:modified>
</cp:coreProperties>
</file>