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38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5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1003" autoAdjust="0"/>
  </p:normalViewPr>
  <p:slideViewPr>
    <p:cSldViewPr snapToGrid="0">
      <p:cViewPr varScale="1">
        <p:scale>
          <a:sx n="73" d="100"/>
          <a:sy n="73" d="100"/>
        </p:scale>
        <p:origin x="5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6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3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50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57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55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65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3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32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0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59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1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2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0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4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2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2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7664-D113-4334-A03C-AAB5E8D51A50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397A-5EFC-4830-8E11-E98FBFD0881C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26E-22F3-4C3B-B312-4E7D4E728E95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459B-1091-473B-A641-2679D8EE7FA2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0BC-10D9-41AE-A4E2-25CF169625E5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FBB5-4FB0-4E9E-A85A-74AA00C282CA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2D70-E0DA-41F5-9A67-2B654EE85D5D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4F63-C736-4B78-97C2-B07196FB1464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3BC6-3CDD-4284-BE3E-7A937D52F467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73B-43F5-4C26-8139-FC2456DCDEF9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D671-3CEF-4C92-B2ED-653E71EAFB05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D42-88F0-4E3D-AD4C-DBFF1750E0B5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Lecture 1-2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8866"/>
            <a:ext cx="9144000" cy="2199641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函数、映射和公理化集合论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9" y="162223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483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8B91-AB36-41ED-82B4-0C4589414100}" type="datetime1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1-2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一个集合只有两个元素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，定义映射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则显然复合映射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⟶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复合映射</a:t>
                </a:r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⟶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特别注意：使集合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的每个元素与自身相对应的映射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⟼</m:t>
                    </m:r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3200" b="1" i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并称为恒等映射。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4613" b="-3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37456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引理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𝒈</m:t>
                        </m:r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是</m:t>
                        </m:r>
                        <m: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满射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𝒇</m:t>
                        </m:r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是</m:t>
                        </m:r>
                        <m:r>
                          <a:rPr lang="zh-CN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单射</m:t>
                        </m:r>
                      </m:e>
                    </m:d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证明：不妨设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))⊂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是满射。任取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zh-CN" sz="3200" b="1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是单射。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2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16112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命题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：映射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m:rPr>
                        <m:nor/>
                      </m:rPr>
                      <a:rPr lang="zh-CN" altLang="en-US" sz="3200" b="1" dirty="0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和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当且仅当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时才是互逆的双射。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同时成立，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根据引理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，我们可得映射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都是双射。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也就是说当且仅当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时才有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48798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无穷的“大小”的比较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——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集合的势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的双射存在，即两个集合元素之间一一对应，则称集合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等势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等势关系可以把集合分成不同的类，同类具有相同数量的元素（等势）。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所在的类称为集合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势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或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基数类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card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注意：这样做的好处就是，比价集合里元素的数量不需要再去数数，即和自然数列的比较来衡量。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 r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71490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的某个子集等势，称集合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的基数类不大于集合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的基数类。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altLang="zh-CN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不一定错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：映射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是集合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的双射，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的真子集，但势相等。这也是无穷集的特征。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戴德金定义：如果一个集合不与自己的任何真子集等势，称其为有限集，否则称之为无穷集。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430" t="-3121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45378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集合的基数类有序化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施罗德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-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伯恩斯坦定理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𝐜𝐚𝐫𝐝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康托尔定理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𝐜𝐚𝐫𝐝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  <a:blipFill>
                <a:blip r:embed="rId3"/>
                <a:stretch>
                  <a:fillRect l="-1421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44302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的所有子集的集合，则有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𝐜𝐚𝐫𝐝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𝐜𝐚𝐫𝐝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℘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证明：如果集合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是空集，显然成立。若集合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非空，显然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中含有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的一切单元素子集，即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𝐜𝐚𝐫𝐝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𝐜𝐚𝐫𝐝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𝐜𝐚𝐫𝐝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，则存在双射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⟶℘(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，考虑任给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其对应的集合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，定义集合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，若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，矛盾。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  <a:blipFill>
                <a:blip r:embed="rId3"/>
                <a:stretch>
                  <a:fillRect l="-1311" t="-3392" r="-1311" b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4878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Zermelo-Fraenkel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公理化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AutoNum type="arabicPeriod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空集公理：存在一个空集不包含任何元素。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空集是空集的子集，但不是真子集。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外延公理：集合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相等，当且仅当他们所包含的各元素相等。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分离公理：任何集合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和性质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都对应一个集合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，其元素是且仅是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中具有性质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的各元素。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并集公理：集合的并集是一个集合。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  <a:blipFill>
                <a:blip r:embed="rId3"/>
                <a:stretch>
                  <a:fillRect l="-1803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37715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Zermelo-Fraenkel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公理化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配对公理：对于任何集合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，存在一个集合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其元素只有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子集之集公理：任一集合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，存在一个集合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℘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，其元素是且仅是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的各子集。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无穷公理：归纳集存在。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8.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替换公理：集合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中的任一元素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，存在唯一的对象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成立。那么满足以下条件的对象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组成一个集合：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成立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  <a:blipFill>
                <a:blip r:embed="rId3"/>
                <a:stretch>
                  <a:fillRect l="-1311" t="-3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64938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Zermelo-Fraenkel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公理化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9.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选择公理：对于任何由互不相交非空集合组成的集合族，存在一个集合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，使得对于该集合中的任何集合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只有一个元素组成。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注意：以上公理并非需要同时成立。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64949" y="1490375"/>
                <a:ext cx="11159174" cy="4488583"/>
              </a:xfrm>
              <a:blipFill>
                <a:blip r:embed="rId3"/>
                <a:stretch>
                  <a:fillRect l="-1421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4965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函数的定义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latin typeface="Arial Black" panose="020B0A040201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是两个集合，如果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中的每一个元素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都按照某规律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与集合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相对应，我们称其为函数（映射），它定义于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并取值于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特别注意：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这里并未强调唯一的元素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相对应，实际上从更广义的函数概念上讲，这没有问题。如果是唯一的元素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相对应，称其为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单值函数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，否则为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多值函数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。一般都避免讨论多值函数。所以绝大多数教材都是给出的单值函数定义。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430" t="-3392" r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3176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Homework 1-2</a:t>
            </a: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请构造一个自然数集（不含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）与有理数集的一个双射。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允许查阅任何资料。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140E-C690-4F9F-AE5A-66D03C2EA70A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986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：圆的周长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,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建立了周长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与半径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的函数关系。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：投影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𝒑𝒓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由对应关系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∋(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)↦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这显然也是一个函数。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𝓟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的全部子集的集合。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𝓟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𝓟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相对应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60739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到集合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的映射（函数）的集合，取定一个元素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,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令任一函数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对应。这个函数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)⟶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特别的，如果这里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是实数集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)⟶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也就是说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中的任一元素即函数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（即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）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与实数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对应，写成函数式为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可见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是定义在函数上的函数，这样将函数对应到一个实数的映射称其为泛函。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430" t="-3392" r="-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091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：考虑定义实数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上的所有实值函数的集设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取定实数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,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对任一函数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，定义函数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，一般称其为函数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的平移。将函数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对应由此可以生成一个映射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)⟶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称其平移算子。显然算子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是在函数上定义的，它的值也是函数，即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. 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  <a:ea typeface="Cambria Math" panose="02040503050406030204" pitchFamily="18" charset="0"/>
                  </a:rPr>
                  <a:t>狭义的算子指的是函数空间对应到函数空间；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  <a:ea typeface="Cambria Math" panose="02040503050406030204" pitchFamily="18" charset="0"/>
                  </a:rPr>
                  <a:t>广义的算子可以是任意空间。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430" t="-3392" b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45089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映射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当函数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称为映射时，它在元素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上的值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</a:rPr>
                  <a:t>通常称为元素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的像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 </a:t>
                </a: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对于映射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中作为集合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中各元素的像的集合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((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)∧(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的像，而集合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中以集合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中各元素为像的元素的集合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的原像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.</a:t>
                </a:r>
              </a:p>
              <a:p>
                <a:pPr algn="l"/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430" t="-4342" r="-536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65032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映射的简单分类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分为以下几类，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满射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（或称为到上映射，即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上的映射）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单射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（嵌入）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对于任意两个元素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⟹(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或者用逆否命题定义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4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57899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双射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（又称为一一映射） 即是单射又是满射。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若映射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是双射，即它给出集合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的元素之间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的一一对应关系，自然存在一个映射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⟶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这个映射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原映射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逆映射。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逆映射是双射。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两个映射具有逆映射关系是相互的。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特别注意：原像也使用了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这个符号，意义不同。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 r="-656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46571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映射的复合：生成新函数；分解复杂函数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若映射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，一个映射（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）定义于另一个映射（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）的值域，构造出一个新的映射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⟶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它在集合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的元素上的值为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)≔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这个映射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称为复合映射。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特别注意：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rgbClr val="FF0000"/>
                    </a:solidFill>
                  </a:rPr>
                  <a:t>一般的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并不相等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7440" y="1490375"/>
                <a:ext cx="10231120" cy="4488583"/>
              </a:xfrm>
              <a:blipFill>
                <a:blip r:embed="rId3"/>
                <a:stretch>
                  <a:fillRect l="-1549" t="-3528" r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A7EB-A94B-406D-BD66-714AF122F2D2}" type="datetime1">
              <a:rPr lang="zh-CN" altLang="en-US" smtClean="0"/>
              <a:t>2021/9/12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89921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1915</Words>
  <Application>Microsoft Office PowerPoint</Application>
  <PresentationFormat>宽屏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Lecture 1-2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张 金涛</cp:lastModifiedBy>
  <cp:revision>864</cp:revision>
  <dcterms:created xsi:type="dcterms:W3CDTF">2017-08-02T16:53:24Z</dcterms:created>
  <dcterms:modified xsi:type="dcterms:W3CDTF">2021-09-12T13:53:14Z</dcterms:modified>
</cp:coreProperties>
</file>