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438" r:id="rId3"/>
    <p:sldId id="452" r:id="rId4"/>
    <p:sldId id="453" r:id="rId5"/>
    <p:sldId id="454" r:id="rId6"/>
    <p:sldId id="455" r:id="rId7"/>
    <p:sldId id="456" r:id="rId8"/>
    <p:sldId id="457" r:id="rId9"/>
    <p:sldId id="458" r:id="rId10"/>
    <p:sldId id="459" r:id="rId11"/>
    <p:sldId id="460" r:id="rId12"/>
    <p:sldId id="461" r:id="rId13"/>
    <p:sldId id="463" r:id="rId14"/>
    <p:sldId id="464" r:id="rId15"/>
    <p:sldId id="465" r:id="rId16"/>
    <p:sldId id="466" r:id="rId17"/>
    <p:sldId id="467" r:id="rId18"/>
    <p:sldId id="468" r:id="rId19"/>
    <p:sldId id="469" r:id="rId20"/>
    <p:sldId id="470" r:id="rId21"/>
    <p:sldId id="471" r:id="rId22"/>
    <p:sldId id="472" r:id="rId23"/>
    <p:sldId id="473" r:id="rId24"/>
    <p:sldId id="474" r:id="rId25"/>
    <p:sldId id="475" r:id="rId26"/>
    <p:sldId id="476" r:id="rId27"/>
    <p:sldId id="477" r:id="rId28"/>
    <p:sldId id="478" r:id="rId29"/>
    <p:sldId id="479" r:id="rId30"/>
    <p:sldId id="480" r:id="rId31"/>
    <p:sldId id="481" r:id="rId32"/>
    <p:sldId id="451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80" autoAdjust="0"/>
    <p:restoredTop sz="91003" autoAdjust="0"/>
  </p:normalViewPr>
  <p:slideViewPr>
    <p:cSldViewPr snapToGrid="0">
      <p:cViewPr varScale="1">
        <p:scale>
          <a:sx n="104" d="100"/>
          <a:sy n="104" d="100"/>
        </p:scale>
        <p:origin x="1290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4A429-F965-43FE-9E80-AA88C25A97ED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B7839-0288-40B0-805F-AB96B0C1BE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0739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40FB8-AFBC-4675-8070-BC9FB7D3F440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522D6-4530-4D22-B87B-D54172793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6297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054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693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913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296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223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314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968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853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35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42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420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5590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9645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5661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6100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8086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6223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3850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949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9422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4203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793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1486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0848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6914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89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398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294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919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177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291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677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7183F-42C3-4DA0-805D-643A616899B3}" type="datetime1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1-5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75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3D17-735F-42C1-A427-F8E6BA892B7C}" type="datetime1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1-5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54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7488-2173-4AFD-92D8-B244BCB21F6F}" type="datetime1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1-5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65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A251-A9E4-4C43-A318-7092A3B3D36D}" type="datetime1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1-5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15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DD3E-B80F-49DF-8054-ED0BAC29DEE1}" type="datetime1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1-5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1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D1F7-FE2D-43A6-89E7-3BCCDC03AB63}" type="datetime1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1-5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43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D130-6E07-4DEA-A88E-3D1EE7E1E6F3}" type="datetime1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1-5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38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A2B1-580B-420A-B37D-638CE701CA87}" type="datetime1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1-5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86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CC46-35F0-4314-8C3B-1F61E1AE407A}" type="datetime1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63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F384-C76B-4491-B5C4-D36507B0B193}" type="datetime1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1-5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48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A637-7DF5-40B9-9B82-6A0519CA3BF4}" type="datetime1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1-5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37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B60D1-DBD4-4A8E-A4F1-5B98E874474E}" type="datetime1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Lecture 1-5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F9DEA-0B3D-40FD-8730-3C113325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44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831282"/>
            <a:ext cx="9144000" cy="1045184"/>
          </a:xfrm>
        </p:spPr>
        <p:txBody>
          <a:bodyPr>
            <a:noAutofit/>
          </a:bodyPr>
          <a:lstStyle/>
          <a:p>
            <a:r>
              <a:rPr lang="en-US" altLang="zh-CN" sz="8000" b="1" dirty="0"/>
              <a:t>Lecture 1-5</a:t>
            </a:r>
            <a:endParaRPr lang="zh-CN" altLang="en-US" sz="8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508866"/>
            <a:ext cx="9144000" cy="2199641"/>
          </a:xfrm>
        </p:spPr>
        <p:txBody>
          <a:bodyPr>
            <a:normAutofit/>
          </a:bodyPr>
          <a:lstStyle/>
          <a:p>
            <a:r>
              <a:rPr lang="zh-CN" altLang="en-US" sz="4800" b="1" dirty="0"/>
              <a:t>数列的极限</a:t>
            </a:r>
            <a:endParaRPr lang="en-US" altLang="zh-CN" sz="4800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489" y="162223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" y="3483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0DAE-6716-4EA5-9604-449371E21F04}" type="datetime1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1-5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8651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</p:spPr>
            <p:txBody>
              <a:bodyPr>
                <a:normAutofit fontScale="92500" lnSpcReduction="10000"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定理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2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：设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3200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是两个数列。如果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func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3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func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则有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marL="514350" indent="-514350" algn="l">
                  <a:buFont typeface="+mj-lt"/>
                  <a:buAutoNum type="alphaL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；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marL="514350" indent="-514350" algn="l">
                  <a:buFont typeface="+mj-lt"/>
                  <a:buAutoNum type="alphaL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；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marL="514350" indent="-514350" algn="l">
                  <a:buFont typeface="+mj-lt"/>
                  <a:buAutoNum type="alphaL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，这里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 </a:t>
                </a:r>
              </a:p>
              <a:p>
                <a:pPr algn="l"/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  <a:blipFill>
                <a:blip r:embed="rId3"/>
                <a:stretch>
                  <a:fillRect l="-1565" t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7E59-D7C2-4753-94B8-F5BC8719F0B7}" type="datetime1">
              <a:rPr lang="zh-CN" altLang="en-US" smtClean="0"/>
              <a:t>2021/10/27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1-5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484418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a)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的证明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,∃</m:t>
                    </m:r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时都有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num>
                        <m:den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时都有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num>
                        <m:den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取</a:t>
                </a:r>
                <a14:m>
                  <m:oMath xmlns:m="http://schemas.openxmlformats.org/officeDocument/2006/math">
                    <m:r>
                      <a:rPr lang="en-US" altLang="zh-CN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𝐦𝐚𝐱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zh-CN" sz="3200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32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zh-CN" sz="3200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时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</m:oMath>
                </a14:m>
                <a:endParaRPr lang="en-US" altLang="zh-CN" sz="32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</m:num>
                      <m:den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</m:num>
                      <m:den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  <a:blipFill>
                <a:blip r:embed="rId3"/>
                <a:stretch>
                  <a:fillRect l="-1695" t="-3533" b="-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7E59-D7C2-4753-94B8-F5BC8719F0B7}" type="datetime1">
              <a:rPr lang="zh-CN" altLang="en-US" smtClean="0"/>
              <a:t>2021/10/27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1-5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59214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b)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的证明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,∃</m:t>
                    </m:r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时都有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num>
                        <m:den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den>
                      </m:f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且</m:t>
                      </m:r>
                      <m:r>
                        <a:rPr lang="zh-CN" altLang="en-US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有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num>
                        <m:den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den>
                      </m:f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时都有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num>
                        <m:den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den>
                      </m:f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取</a:t>
                </a:r>
                <a14:m>
                  <m:oMath xmlns:m="http://schemas.openxmlformats.org/officeDocument/2006/math">
                    <m:r>
                      <a:rPr lang="en-US" altLang="zh-CN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𝐦𝐚𝐱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zh-CN" sz="3200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32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zh-CN" sz="3200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时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</m:e>
                      </m:d>
                    </m:oMath>
                  </m:oMathPara>
                </a14:m>
                <a:endParaRPr lang="en-US" altLang="zh-CN" sz="32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</m:num>
                      <m:den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</m:num>
                      <m:den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。</a:t>
                </a:r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对吗？</a:t>
                </a:r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  <a:blipFill>
                <a:blip r:embed="rId3"/>
                <a:stretch>
                  <a:fillRect l="-1695" t="-3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7E59-D7C2-4753-94B8-F5BC8719F0B7}" type="datetime1">
              <a:rPr lang="zh-CN" altLang="en-US" smtClean="0"/>
              <a:t>2021/10/27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1-5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278536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</p:spPr>
            <p:txBody>
              <a:bodyPr>
                <a:normAutofit fontScale="85000" lnSpcReduction="20000"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定理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3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（保序性）设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3200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是两个数列。如果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func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3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func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时，</a:t>
                </a:r>
                <a:r>
                  <a:rPr lang="en-US" altLang="zh-CN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（夹逼法则）设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3200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sz="3200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是两个数列，如果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时，</a:t>
                </a:r>
                <a:r>
                  <a:rPr lang="en-US" altLang="zh-CN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sz="32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，且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func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3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func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则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3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func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 </a:t>
                </a:r>
              </a:p>
              <a:p>
                <a:pPr algn="l"/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  <a:blipFill>
                <a:blip r:embed="rId3"/>
                <a:stretch>
                  <a:fillRect l="-1239" t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7E59-D7C2-4753-94B8-F5BC8719F0B7}" type="datetime1">
              <a:rPr lang="zh-CN" altLang="en-US" smtClean="0"/>
              <a:t>2021/10/27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1-5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979476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保序性证明：因为且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altLang="zh-CN" sz="32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r>
                  <a:rPr lang="zh-CN" altLang="en-US" sz="3200" b="1" dirty="0">
                    <a:solidFill>
                      <a:srgbClr val="0070C0"/>
                    </a:solidFill>
                  </a:rPr>
                  <a:t>因为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func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func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时，</a:t>
                </a:r>
                <a:r>
                  <a:rPr lang="en-US" altLang="zh-CN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endParaRPr lang="en-US" altLang="zh-CN" sz="3200" b="1" i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时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altLang="zh-CN" sz="32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altLang="zh-CN" sz="3200" b="1" i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所以当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时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证毕。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  <a:blipFill>
                <a:blip r:embed="rId3"/>
                <a:stretch>
                  <a:fillRect l="-1695" t="-3261" r="-1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7E59-D7C2-4753-94B8-F5BC8719F0B7}" type="datetime1">
              <a:rPr lang="zh-CN" altLang="en-US" smtClean="0"/>
              <a:t>2021/10/27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1-5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138081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夹逼法则证明：</a:t>
                </a:r>
                <a:r>
                  <a:rPr lang="zh-CN" altLang="en-US" sz="3200" b="1" dirty="0">
                    <a:solidFill>
                      <a:srgbClr val="0070C0"/>
                    </a:solidFill>
                  </a:rPr>
                  <a:t>因为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func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func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 当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时，</a:t>
                </a:r>
                <a:r>
                  <a:rPr lang="en-US" altLang="zh-CN" sz="32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zh-CN" altLang="en-US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altLang="zh-CN" sz="32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时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zh-CN" altLang="en-US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altLang="zh-CN" sz="32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所以当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时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zh-CN" altLang="en-US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证毕。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  <a:blipFill>
                <a:blip r:embed="rId3"/>
                <a:stretch>
                  <a:fillRect l="-1695" t="-3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7E59-D7C2-4753-94B8-F5BC8719F0B7}" type="datetime1">
              <a:rPr lang="zh-CN" altLang="en-US" smtClean="0"/>
              <a:t>2021/10/27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1-5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396050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推论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1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</a:t>
                </a:r>
                <a:r>
                  <a:rPr lang="en-US" altLang="zh-CN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zh-CN" altLang="en-US" sz="3200" b="1" dirty="0">
                    <a:solidFill>
                      <a:srgbClr val="0070C0"/>
                    </a:solidFill>
                  </a:rPr>
                  <a:t>设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func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func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zh-CN" alt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时，有</a:t>
                </a:r>
                <a:r>
                  <a:rPr lang="en-US" altLang="zh-CN" sz="32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514350" indent="-514350" algn="l"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；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marL="514350" indent="-514350" algn="l"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；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marL="514350" indent="-514350" algn="l"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；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marL="514350" indent="-514350" algn="l"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；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  <a:blipFill>
                <a:blip r:embed="rId3"/>
                <a:stretch>
                  <a:fillRect l="-1695" t="-3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7E59-D7C2-4753-94B8-F5BC8719F0B7}" type="datetime1">
              <a:rPr lang="zh-CN" altLang="en-US" smtClean="0"/>
              <a:t>2021/10/27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1-5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158990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52056" y="1419988"/>
                <a:ext cx="9417543" cy="4488583"/>
              </a:xfrm>
            </p:spPr>
            <p:txBody>
              <a:bodyPr>
                <a:normAutofit lnSpcReduction="10000"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定义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5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</a:t>
                </a:r>
                <a:r>
                  <a:rPr lang="en-US" altLang="zh-CN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zh-CN" altLang="en-US" sz="3200" b="1" dirty="0">
                    <a:solidFill>
                      <a:srgbClr val="0070C0"/>
                    </a:solidFill>
                  </a:rPr>
                  <a:t>设数列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zh-CN" alt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,∃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对任给的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都有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，称</a:t>
                </a:r>
                <a:r>
                  <a:rPr lang="zh-CN" altLang="en-US" sz="3200" b="1" dirty="0">
                    <a:solidFill>
                      <a:srgbClr val="0070C0"/>
                    </a:solidFill>
                  </a:rPr>
                  <a:t>数列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为柯西数列。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定理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4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：数列收敛的充分必要条件为它是柯西数列。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证明：“</a:t>
                </a:r>
                <a:r>
                  <a:rPr lang="en-US" altLang="zh-CN" sz="32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”设数列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收敛即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func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，则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zh-CN" alt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zh-CN" alt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,∃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对任给的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，都有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num>
                        <m:den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num>
                        <m:den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52056" y="1419988"/>
                <a:ext cx="9417543" cy="4488583"/>
              </a:xfrm>
              <a:blipFill>
                <a:blip r:embed="rId3"/>
                <a:stretch>
                  <a:fillRect l="-1683" t="-4620" r="-16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7E59-D7C2-4753-94B8-F5BC8719F0B7}" type="datetime1">
              <a:rPr lang="zh-CN" altLang="en-US" smtClean="0"/>
              <a:t>2021/10/27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1-5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058548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52056" y="1419988"/>
                <a:ext cx="9417543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“</a:t>
                </a:r>
                <a:r>
                  <a:rPr lang="en-US" altLang="zh-CN" sz="32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”首先证明数列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有界，对</a:t>
                </a:r>
                <a:endParaRPr lang="en-US" altLang="zh-CN" sz="32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zh-CN" alt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zh-CN" alt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,∃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对任给的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，都有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num>
                        <m:den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32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num>
                        <m:den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altLang="zh-CN" sz="3200" b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32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num>
                        <m:den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显然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时数列有界，前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项是有限项，数列有界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inf</m:t>
                            </m:r>
                          </m:e>
                          <m:lim>
                            <m:r>
                              <a:rPr lang="en-US" altLang="zh-CN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CN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func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sup</m:t>
                            </m:r>
                          </m:e>
                          <m:lim>
                            <m:r>
                              <a:rPr lang="en-US" altLang="zh-CN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CN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显然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3200" b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3200" b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3200" b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根据闭区间套定理，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zh-CN" alt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3200" b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zh-CN" sz="3200" b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52056" y="1419988"/>
                <a:ext cx="9417543" cy="4488583"/>
              </a:xfrm>
              <a:blipFill>
                <a:blip r:embed="rId3"/>
                <a:stretch>
                  <a:fillRect l="-1683" t="-3533" r="-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7E59-D7C2-4753-94B8-F5BC8719F0B7}" type="datetime1">
              <a:rPr lang="zh-CN" altLang="en-US" smtClean="0"/>
              <a:t>2021/10/27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1-5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529920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52056" y="1419988"/>
                <a:ext cx="9417543" cy="4488583"/>
              </a:xfrm>
            </p:spPr>
            <p:txBody>
              <a:bodyPr>
                <a:norm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时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en-US" altLang="zh-CN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func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altLang="zh-CN" sz="3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3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sz="3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func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显然有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</m:num>
                      <m:den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US" altLang="zh-CN" sz="3200" b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</m:num>
                      <m:den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可得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时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3200" b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32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num>
                            <m:den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  <m:r>
                            <a:rPr lang="en-US" altLang="zh-CN" sz="3200" b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limLow>
                            <m:limLowPr>
                              <m:ctrlP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en-US" altLang="zh-CN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func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altLang="zh-CN" sz="3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3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sz="3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func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32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num>
                        <m:den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zh-CN" altLang="en-US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</m:num>
                      <m:den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52056" y="1419988"/>
                <a:ext cx="9417543" cy="4488583"/>
              </a:xfrm>
              <a:blipFill>
                <a:blip r:embed="rId3"/>
                <a:stretch>
                  <a:fillRect l="-1683" t="-3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7E59-D7C2-4753-94B8-F5BC8719F0B7}" type="datetime1">
              <a:rPr lang="zh-CN" altLang="en-US" smtClean="0"/>
              <a:t>2021/10/27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1-5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53049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回顾定义：以自然数为自变量的函数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称为序列，更完整地称为集合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的元素序列。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注意：</a:t>
                </a:r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  <a:p>
                <a:pPr marL="514350" indent="-514350" algn="l">
                  <a:buAutoNum type="arabicPeriod"/>
                </a:pPr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函数值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3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3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称为序列的项。</a:t>
                </a:r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  <a:p>
                <a:pPr marL="514350" indent="-514350" algn="l">
                  <a:buAutoNum type="arabicPeriod"/>
                </a:pPr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一般的记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，因而用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表示序列。</a:t>
                </a:r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  <a:p>
                <a:pPr marL="514350" indent="-514350" algn="l">
                  <a:buAutoNum type="arabicPeriod"/>
                </a:pPr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本课程主要讨论实数序列，即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取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。</a:t>
                </a:r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  <a:p>
                <a:pPr marL="514350" indent="-514350" algn="l">
                  <a:buAutoNum type="arabicPeriod"/>
                </a:pPr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元素为数的序列简称数列。</a:t>
                </a:r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  <a:blipFill>
                <a:blip r:embed="rId3"/>
                <a:stretch>
                  <a:fillRect l="-2151" t="-3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29F6-1AB5-430A-B126-0CE892D7FC25}" type="datetime1">
              <a:rPr lang="zh-CN" altLang="en-US" smtClean="0"/>
              <a:t>2021/10/27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1-5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531769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52056" y="1419988"/>
                <a:ext cx="9417543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例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4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：数列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en-US" altLang="zh-CN" sz="3200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3200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3200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不收敛，因为它不是柯西列。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例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5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：数列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</a:t>
                </a:r>
                <a:r>
                  <a:rPr lang="en-US" altLang="zh-CN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f>
                      <m:f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因为对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都有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f>
                        <m:f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f>
                        <m:f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altLang="zh-CN" sz="32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它不是柯西列，所有不收敛，没有极限。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显然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趋于正无穷。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52056" y="1419988"/>
                <a:ext cx="9417543" cy="4488583"/>
              </a:xfrm>
              <a:blipFill>
                <a:blip r:embed="rId3"/>
                <a:stretch>
                  <a:fillRect l="-1683" t="-3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7E59-D7C2-4753-94B8-F5BC8719F0B7}" type="datetime1">
              <a:rPr lang="zh-CN" altLang="en-US" smtClean="0"/>
              <a:t>2021/10/27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1-5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419621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52056" y="1419988"/>
                <a:ext cx="9417543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定义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6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：数列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若对</a:t>
                </a:r>
                <a14:m>
                  <m:oMath xmlns:m="http://schemas.openxmlformats.org/officeDocument/2006/math">
                    <m:r>
                      <a:rPr lang="zh-CN" alt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（</a:t>
                </a:r>
                <a:r>
                  <a:rPr lang="en-US" altLang="zh-CN" sz="32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3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）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都有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marL="514350" indent="-514350" algn="l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称其为递增数列或严格单调增数列；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marL="514350" indent="-514350" algn="l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称其为不减数列或单调增数列；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marL="514350" indent="-514350" algn="l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称其为递减数列或严格单调减数列；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marL="514350" indent="-514350" algn="l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称其为不增数列或单调减数列；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marL="514350" indent="-514350" algn="l">
                  <a:buFont typeface="+mj-lt"/>
                  <a:buAutoNum type="arabicPeriod"/>
                </a:pP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常数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zh-CN" altLang="en-US" sz="3200" b="1" i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</a:t>
                </a:r>
                <a:r>
                  <a:rPr lang="en-US" altLang="zh-CN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称其为上有界数列；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marL="514350" indent="-514350" algn="l">
                  <a:buFont typeface="+mj-lt"/>
                  <a:buAutoNum type="arabicPeriod"/>
                </a:pP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常数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zh-CN" altLang="en-US" sz="3200" b="1" i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</a:t>
                </a:r>
                <a:r>
                  <a:rPr lang="en-US" altLang="zh-CN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称其为下有界数列。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52056" y="1419988"/>
                <a:ext cx="9417543" cy="4488583"/>
              </a:xfrm>
              <a:blipFill>
                <a:blip r:embed="rId3"/>
                <a:stretch>
                  <a:fillRect l="-2136" t="-3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7E59-D7C2-4753-94B8-F5BC8719F0B7}" type="datetime1">
              <a:rPr lang="zh-CN" altLang="en-US" smtClean="0"/>
              <a:t>2021/10/27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1-5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544201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52056" y="1419988"/>
                <a:ext cx="9417543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定理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5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：不减数列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收敛的充要条件是上有界。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证明：收敛数列必有界，只需证明“</a:t>
                </a:r>
                <a:r>
                  <a:rPr lang="en-US" altLang="zh-CN" sz="32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”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数列上有界，根据确界定理，必有上确界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zh-CN" alt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zh-CN" alt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,∃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，又因为数列不减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所以当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sz="3200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r>
                      <a:rPr lang="zh-CN" altLang="en-US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</a:t>
                </a:r>
                <a:r>
                  <a:rPr lang="en-US" altLang="zh-CN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因而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因此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func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52056" y="1419988"/>
                <a:ext cx="9417543" cy="4488583"/>
              </a:xfrm>
              <a:blipFill>
                <a:blip r:embed="rId3"/>
                <a:stretch>
                  <a:fillRect l="-1683" t="-3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7E59-D7C2-4753-94B8-F5BC8719F0B7}" type="datetime1">
              <a:rPr lang="zh-CN" altLang="en-US" smtClean="0"/>
              <a:t>2021/10/27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1-5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651390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52056" y="1419988"/>
                <a:ext cx="9417543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例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6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：当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时，</a:t>
                </a:r>
                <a:r>
                  <a:rPr lang="en-US" altLang="zh-CN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p>
                                <m:r>
                                  <a:rPr lang="en-US" altLang="zh-CN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解：设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den>
                    </m:f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den>
                    </m:f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𝒒𝒏</m:t>
                        </m:r>
                      </m:den>
                    </m:f>
                    <m:f>
                      <m:f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den>
                    </m:f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𝒒</m:t>
                        </m:r>
                      </m:den>
                    </m:f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因为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𝒏𝒒</m:t>
                            </m:r>
                          </m:den>
                        </m:f>
                      </m:e>
                    </m:func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den>
                    </m:f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sz="3200" b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r>
                      <a:rPr lang="zh-CN" altLang="en-US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时</m:t>
                    </m:r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所以一定下有界，数列极限与前有限项无关，因此该数列极限存在，设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𝒒</m:t>
                        </m:r>
                      </m:den>
                    </m:f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两侧取极限，则有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den>
                    </m:f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52056" y="1419988"/>
                <a:ext cx="9417543" cy="4488583"/>
              </a:xfrm>
              <a:blipFill>
                <a:blip r:embed="rId3"/>
                <a:stretch>
                  <a:fillRect l="-1683" t="-2446" r="-4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7E59-D7C2-4753-94B8-F5BC8719F0B7}" type="datetime1">
              <a:rPr lang="zh-CN" altLang="en-US" smtClean="0"/>
              <a:t>2021/10/27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1-5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440943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52056" y="1419988"/>
                <a:ext cx="9583799" cy="4488583"/>
              </a:xfrm>
            </p:spPr>
            <p:txBody>
              <a:bodyPr>
                <a:normAutofit fontScale="77500" lnSpcReduction="20000"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例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7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：证明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32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zh-CN" sz="32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func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存在。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解：设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则由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</m:d>
                      </m:e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（伯努利不等式）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  <m:r>
                        <a:rPr lang="en-US" altLang="zh-CN" sz="32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32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32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sz="32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32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zh-CN" sz="32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lang="en-US" altLang="zh-CN" sz="32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32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32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32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sz="32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32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zh-CN" sz="32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𝒏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den>
                      </m:f>
                      <m:r>
                        <a:rPr lang="en-US" altLang="zh-CN" sz="32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32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32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2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p>
                                      <m:r>
                                        <a:rPr lang="en-US" altLang="zh-CN" sz="32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zh-CN" sz="32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32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32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32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2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p>
                                      <m:r>
                                        <a:rPr lang="en-US" altLang="zh-CN" sz="32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zh-CN" sz="32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32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f>
                        <m:f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32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p>
                                  <m:r>
                                    <a:rPr lang="en-US" altLang="zh-CN" sz="32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d>
                        <m:d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显然数列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各项为正且单调递减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32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zh-CN" sz="32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e>
                    </m:func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极限存在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32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zh-CN" sz="32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func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32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zh-CN" sz="32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e>
                    </m:func>
                    <m:f>
                      <m:f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32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zh-CN" sz="32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e>
                    </m:func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记为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52056" y="1419988"/>
                <a:ext cx="9583799" cy="4488583"/>
              </a:xfrm>
              <a:blipFill>
                <a:blip r:embed="rId3"/>
                <a:stretch>
                  <a:fillRect l="-1081" t="-1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7E59-D7C2-4753-94B8-F5BC8719F0B7}" type="datetime1">
              <a:rPr lang="zh-CN" altLang="en-US" smtClean="0"/>
              <a:t>2021/10/27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1-5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482923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52056" y="1419988"/>
                <a:ext cx="9583799" cy="4488583"/>
              </a:xfrm>
            </p:spPr>
            <p:txBody>
              <a:bodyPr>
                <a:normAutofit fontScale="92500" lnSpcReduction="10000"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定义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7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：设数列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，取下标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⋯&lt;</m:t>
                    </m:r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则数列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sub>
                    </m:sSub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称为数列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的子列。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定理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6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  <a:sym typeface="Wingdings" panose="05000000000000000000" pitchFamily="2" charset="2"/>
                  </a:rPr>
                  <a:t>：（波尔查诺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  <a:sym typeface="Wingdings" panose="05000000000000000000" pitchFamily="2" charset="2"/>
                  </a:rPr>
                  <a:t>—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  <a:sym typeface="Wingdings" panose="05000000000000000000" pitchFamily="2" charset="2"/>
                  </a:rPr>
                  <a:t>魏尔斯特拉斯定理）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  <a:sym typeface="Wingdings" panose="05000000000000000000" pitchFamily="2" charset="2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  <a:sym typeface="Wingdings" panose="05000000000000000000" pitchFamily="2" charset="2"/>
                  </a:rPr>
                  <a:t>有界实数列都有收敛的子列。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  <a:sym typeface="Wingdings" panose="05000000000000000000" pitchFamily="2" charset="2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  <a:sym typeface="Wingdings" panose="05000000000000000000" pitchFamily="2" charset="2"/>
                  </a:rPr>
                  <a:t>证明：根据聚点原理，有界数列至少存在一个聚点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  <a:sym typeface="Wingdings" panose="05000000000000000000" pitchFamily="2" charset="2"/>
                  </a:rPr>
                  <a:t>，因此存在一个实数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𝜹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，可以在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的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𝜹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邻域里取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，在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zh-CN" alt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𝜹</m:t>
                        </m:r>
                      </m:num>
                      <m:den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𝟐</m:t>
                        </m:r>
                      </m:den>
                    </m:f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邻域里取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，依次在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zh-CN" alt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𝜹</m:t>
                        </m:r>
                      </m:num>
                      <m:den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𝒌</m:t>
                        </m:r>
                      </m:den>
                    </m:f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邻域取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zh-CN" alt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𝜹</m:t>
                        </m:r>
                      </m:num>
                      <m:den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𝒌</m:t>
                        </m:r>
                      </m:den>
                    </m:f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因为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altLang="zh-CN" sz="32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pt-BR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zh-CN" altLang="en-US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𝜹</m:t>
                            </m:r>
                          </m:num>
                          <m:den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𝒌</m:t>
                            </m:r>
                          </m:den>
                        </m:f>
                      </m:e>
                    </m:func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，所以子列收敛于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52056" y="1419988"/>
                <a:ext cx="9583799" cy="4488583"/>
              </a:xfrm>
              <a:blipFill>
                <a:blip r:embed="rId3"/>
                <a:stretch>
                  <a:fillRect l="-1527" t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7E59-D7C2-4753-94B8-F5BC8719F0B7}" type="datetime1">
              <a:rPr lang="zh-CN" altLang="en-US" smtClean="0"/>
              <a:t>2021/10/27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1-5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3376250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52056" y="1419988"/>
                <a:ext cx="9750053" cy="4488583"/>
              </a:xfrm>
            </p:spPr>
            <p:txBody>
              <a:bodyPr>
                <a:normAutofit fontScale="92500"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定义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8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：设数列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,∃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，称当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+∞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，数列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趋于正无穷。为方便可以写成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zh-CN" sz="32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pt-BR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func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=+</m:t>
                      </m:r>
                      <m:r>
                        <a:rPr lang="pt-BR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,∃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，称当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，数列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趋于负无穷。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zh-CN" sz="32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pt-BR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func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特别注意：尽管写成极限形式，但趋于无穷的数列不是收敛数列。只是为了书写方便。</a:t>
                </a:r>
                <a:endParaRPr lang="en-US" altLang="zh-CN" sz="3200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3200" b="1" i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52056" y="1419988"/>
                <a:ext cx="9750053" cy="4488583"/>
              </a:xfrm>
              <a:blipFill>
                <a:blip r:embed="rId3"/>
                <a:stretch>
                  <a:fillRect l="-1501" t="-3397" r="-1438" b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7E59-D7C2-4753-94B8-F5BC8719F0B7}" type="datetime1">
              <a:rPr lang="zh-CN" altLang="en-US" smtClean="0"/>
              <a:t>2021/10/27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1-5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588584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52056" y="1419988"/>
                <a:ext cx="9454489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定理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7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：任一数列至少存在一个收敛的或趋于无穷的子列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证明：根据定理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6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，有界数列显然。对于无界数列，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,∃</m:t>
                    </m:r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sub>
                    </m:sSub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，随着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的增加，将这些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按大小顺序组成一个子列，显然其趋于无穷。</a:t>
                </a:r>
                <a:endParaRPr lang="en-US" altLang="zh-CN" sz="3200" b="1" i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52056" y="1419988"/>
                <a:ext cx="9454489" cy="4488583"/>
              </a:xfrm>
              <a:blipFill>
                <a:blip r:embed="rId3"/>
                <a:stretch>
                  <a:fillRect l="-1676" t="-3533" r="-1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7E59-D7C2-4753-94B8-F5BC8719F0B7}" type="datetime1">
              <a:rPr lang="zh-CN" altLang="en-US" smtClean="0"/>
              <a:t>2021/10/27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1-5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732312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52056" y="1419988"/>
                <a:ext cx="9454489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定义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9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：称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altLang="zh-CN" sz="32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pt-BR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pt-BR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pt-BR" altLang="zh-CN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inf</m:t>
                                </m:r>
                              </m:e>
                              <m:lim>
                                <m:r>
                                  <a:rPr lang="en-US" altLang="zh-CN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altLang="zh-CN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pt-BR" altLang="zh-CN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为数列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的下极限，记为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bar>
                                <m:barPr>
                                  <m:ctrlPr>
                                    <a:rPr lang="pt-BR" altLang="zh-CN" sz="32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altLang="zh-CN" sz="32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</m:bar>
                            </m:e>
                            <m:lim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pt-BR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func>
                      <m:r>
                        <a:rPr lang="zh-CN" altLang="en-US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或</m:t>
                      </m:r>
                      <m:func>
                        <m:func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liminf</m:t>
                              </m:r>
                            </m:e>
                            <m:lim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称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altLang="zh-CN" sz="32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pt-BR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pt-BR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pt-BR" altLang="zh-CN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sup</m:t>
                                </m:r>
                              </m:e>
                              <m:lim>
                                <m:r>
                                  <a:rPr lang="en-US" altLang="zh-CN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altLang="zh-CN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pt-BR" altLang="zh-CN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为数列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的上极限，记为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acc>
                                <m:accPr>
                                  <m:chr m:val="̅"/>
                                  <m:ctrlPr>
                                    <a:rPr lang="pt-BR" altLang="zh-CN" sz="32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2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</m:acc>
                            </m:e>
                            <m:lim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pt-BR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func>
                      <m:r>
                        <a:rPr lang="zh-CN" altLang="en-US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或</m:t>
                      </m:r>
                      <m:func>
                        <m:func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上下极限可以趋于正负无穷。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52056" y="1419988"/>
                <a:ext cx="9454489" cy="4488583"/>
              </a:xfrm>
              <a:blipFill>
                <a:blip r:embed="rId3"/>
                <a:stretch>
                  <a:fillRect l="-1676" t="-3533" r="-1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7E59-D7C2-4753-94B8-F5BC8719F0B7}" type="datetime1">
              <a:rPr lang="zh-CN" altLang="en-US" smtClean="0"/>
              <a:t>2021/10/27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1-5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348688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52056" y="1419988"/>
                <a:ext cx="9454489" cy="4488583"/>
              </a:xfrm>
            </p:spPr>
            <p:txBody>
              <a:bodyPr>
                <a:normAutofit fontScale="85000" lnSpcReduction="10000"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例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8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：若</a:t>
                </a:r>
                <a:r>
                  <a:rPr lang="pt-BR" altLang="zh-CN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则有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bar>
                                <m:barPr>
                                  <m:ctrlPr>
                                    <a:rPr lang="pt-BR" altLang="zh-CN" sz="32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altLang="zh-CN" sz="32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</m:bar>
                            </m:e>
                            <m:lim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pt-BR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func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func>
                        <m:funcPr>
                          <m:ctrlPr>
                            <a:rPr lang="pt-BR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acc>
                                <m:accPr>
                                  <m:chr m:val="̅"/>
                                  <m:ctrlPr>
                                    <a:rPr lang="pt-BR" altLang="zh-CN" sz="32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2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</m:acc>
                            </m:e>
                            <m:lim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pt-BR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func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若</a:t>
                </a:r>
                <a:r>
                  <a:rPr lang="pt-BR" altLang="zh-CN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p>
                        <m:sSup>
                          <m:sSup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则有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bar>
                                <m:barPr>
                                  <m:ctrlPr>
                                    <a:rPr lang="pt-BR" altLang="zh-CN" sz="32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altLang="zh-CN" sz="32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</m:bar>
                            </m:e>
                            <m:lim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pt-BR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func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func>
                        <m:funcPr>
                          <m:ctrlPr>
                            <a:rPr lang="pt-BR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acc>
                                <m:accPr>
                                  <m:chr m:val="̅"/>
                                  <m:ctrlPr>
                                    <a:rPr lang="pt-BR" altLang="zh-CN" sz="32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2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</m:acc>
                            </m:e>
                            <m:lim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pt-BR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func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+∞</m:t>
                      </m:r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若</a:t>
                </a:r>
                <a:r>
                  <a:rPr lang="pt-BR" altLang="zh-CN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则有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bar>
                                <m:barPr>
                                  <m:ctrlPr>
                                    <a:rPr lang="pt-BR" altLang="zh-CN" sz="32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altLang="zh-CN" sz="32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</m:bar>
                            </m:e>
                            <m:lim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pt-BR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func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+∞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func>
                        <m:funcPr>
                          <m:ctrlPr>
                            <a:rPr lang="pt-BR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acc>
                                <m:accPr>
                                  <m:chr m:val="̅"/>
                                  <m:ctrlPr>
                                    <a:rPr lang="pt-BR" altLang="zh-CN" sz="32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2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</m:acc>
                            </m:e>
                            <m:lim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pt-BR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func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=+∞</m:t>
                      </m:r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若</a:t>
                </a:r>
                <a:r>
                  <a:rPr lang="pt-BR" altLang="zh-CN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</m:num>
                      <m:den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den>
                    </m:f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则有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bar>
                                <m:barPr>
                                  <m:ctrlPr>
                                    <a:rPr lang="pt-BR" altLang="zh-CN" sz="32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altLang="zh-CN" sz="32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</m:bar>
                            </m:e>
                            <m:lim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pt-BR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func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func>
                        <m:funcPr>
                          <m:ctrlPr>
                            <a:rPr lang="pt-BR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acc>
                                <m:accPr>
                                  <m:chr m:val="̅"/>
                                  <m:ctrlPr>
                                    <a:rPr lang="pt-BR" altLang="zh-CN" sz="32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2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</m:acc>
                            </m:e>
                            <m:lim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pt-BR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func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52056" y="1419988"/>
                <a:ext cx="9454489" cy="4488583"/>
              </a:xfrm>
              <a:blipFill>
                <a:blip r:embed="rId3"/>
                <a:stretch>
                  <a:fillRect l="-1225" t="-3397" b="-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7E59-D7C2-4753-94B8-F5BC8719F0B7}" type="datetime1">
              <a:rPr lang="zh-CN" altLang="en-US" smtClean="0"/>
              <a:t>2021/10/27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1-5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980812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定义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1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：对于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,∃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时都有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称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是数列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的极限，记为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func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定义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2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：如果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func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称数列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收敛于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，记作</a:t>
                </a:r>
                <a14:m>
                  <m:oMath xmlns:m="http://schemas.openxmlformats.org/officeDocument/2006/math">
                    <m:r>
                      <a:rPr lang="en-US" altLang="zh-CN" sz="3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3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  <m:r>
                      <a:rPr lang="zh-CN" altLang="en-US" sz="32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时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  <a:blipFill>
                <a:blip r:embed="rId3"/>
                <a:stretch>
                  <a:fillRect l="-1695" t="-3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7E59-D7C2-4753-94B8-F5BC8719F0B7}" type="datetime1">
              <a:rPr lang="zh-CN" altLang="en-US" smtClean="0"/>
              <a:t>2021/10/27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1-5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1868583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2056" y="1419988"/>
            <a:ext cx="9454489" cy="4488583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定义</a:t>
            </a:r>
            <a:r>
              <a:rPr lang="en-US" altLang="zh-CN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10</a:t>
            </a:r>
            <a:r>
              <a:rPr lang="zh-CN" alt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：若数列包括趋于某数或正负无穷的子列，称其为该数列的部分极限。</a:t>
            </a:r>
            <a:endParaRPr lang="en-US" altLang="zh-CN" sz="32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algn="l"/>
            <a:r>
              <a:rPr lang="zh-CN" alt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命题</a:t>
            </a:r>
            <a:r>
              <a:rPr lang="en-US" altLang="zh-CN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1</a:t>
            </a:r>
            <a:r>
              <a:rPr lang="zh-CN" alt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：有界数列的上下极限分别为部分极限的最大和最小者。</a:t>
            </a:r>
            <a:endParaRPr lang="en-US" altLang="zh-CN" sz="32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algn="l"/>
            <a:r>
              <a:rPr lang="zh-CN" alt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命题</a:t>
            </a:r>
            <a:r>
              <a:rPr lang="en-US" altLang="zh-CN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1*</a:t>
            </a:r>
            <a:r>
              <a:rPr lang="zh-CN" alt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：任意数列的上下极限分别为部分极限的最大和最小者。</a:t>
            </a:r>
            <a:endParaRPr lang="en-US" altLang="zh-CN" sz="32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algn="l"/>
            <a:r>
              <a:rPr lang="zh-CN" alt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推论</a:t>
            </a:r>
            <a:r>
              <a:rPr lang="en-US" altLang="zh-CN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2</a:t>
            </a:r>
            <a:r>
              <a:rPr lang="zh-CN" alt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：数列有极限或趋于无穷的充要条件是其上下极限相等。</a:t>
            </a:r>
            <a:endParaRPr lang="en-US" altLang="zh-CN" sz="32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algn="l"/>
            <a:r>
              <a:rPr lang="zh-CN" alt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推论</a:t>
            </a:r>
            <a:r>
              <a:rPr lang="en-US" altLang="zh-CN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3</a:t>
            </a:r>
            <a:r>
              <a:rPr lang="zh-CN" alt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：数列收敛的充要条件是任何子列收敛。</a:t>
            </a:r>
            <a:endParaRPr lang="en-US" altLang="zh-CN" sz="32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algn="l"/>
            <a:endParaRPr lang="en-US" altLang="zh-CN" sz="32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7E59-D7C2-4753-94B8-F5BC8719F0B7}" type="datetime1">
              <a:rPr lang="zh-CN" altLang="en-US" smtClean="0"/>
              <a:t>2021/10/27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1-5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40349232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2056" y="1419988"/>
            <a:ext cx="9454489" cy="4488583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本节的内容总结如下：</a:t>
            </a:r>
            <a:endParaRPr lang="en-US" altLang="zh-CN" sz="32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algn="l"/>
            <a:r>
              <a:rPr lang="en-US" altLang="zh-CN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1.</a:t>
            </a:r>
            <a:r>
              <a:rPr lang="zh-CN" alt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给出数列极限的精确定义；</a:t>
            </a:r>
            <a:endParaRPr lang="en-US" altLang="zh-CN" sz="32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algn="l"/>
            <a:r>
              <a:rPr lang="en-US" altLang="zh-CN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2.</a:t>
            </a:r>
            <a:r>
              <a:rPr lang="zh-CN" alt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证明极限的唯一性；</a:t>
            </a:r>
            <a:endParaRPr lang="en-US" altLang="zh-CN" sz="32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algn="l"/>
            <a:r>
              <a:rPr lang="en-US" altLang="zh-CN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3.</a:t>
            </a:r>
            <a:r>
              <a:rPr lang="zh-CN" alt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阐述极限运算与实数集结构之间的联系；</a:t>
            </a:r>
            <a:endParaRPr lang="en-US" altLang="zh-CN" sz="32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algn="l"/>
            <a:r>
              <a:rPr lang="en-US" altLang="zh-CN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4.</a:t>
            </a:r>
            <a:r>
              <a:rPr lang="zh-CN" alt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数列收敛的判定准则。</a:t>
            </a:r>
            <a:endParaRPr lang="en-US" altLang="zh-CN" sz="32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7E59-D7C2-4753-94B8-F5BC8719F0B7}" type="datetime1">
              <a:rPr lang="zh-CN" altLang="en-US" smtClean="0"/>
              <a:t>2021/10/28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1-5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5908178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7440" y="1490375"/>
            <a:ext cx="10231120" cy="4488583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>
                <a:solidFill>
                  <a:srgbClr val="0070C0"/>
                </a:solidFill>
                <a:latin typeface="Arial Black" panose="020B0A04020102020204" pitchFamily="34" charset="0"/>
              </a:rPr>
              <a:t>Homework 1-5</a:t>
            </a:r>
          </a:p>
          <a:p>
            <a:pPr algn="l"/>
            <a:r>
              <a:rPr lang="en-US" altLang="zh-CN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1.</a:t>
            </a:r>
            <a:r>
              <a:rPr lang="zh-CN" alt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请仿照定理</a:t>
            </a:r>
            <a:r>
              <a:rPr lang="en-US" altLang="zh-CN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2-b</a:t>
            </a:r>
            <a:r>
              <a:rPr lang="zh-CN" alt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的证明，证明定理</a:t>
            </a:r>
            <a:r>
              <a:rPr lang="en-US" altLang="zh-CN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2-c</a:t>
            </a:r>
            <a:r>
              <a:rPr lang="zh-CN" alt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。</a:t>
            </a:r>
            <a:endParaRPr lang="en-US" altLang="zh-CN" sz="32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algn="l"/>
            <a:r>
              <a:rPr lang="zh-CN" alt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提示：需要先通分。</a:t>
            </a:r>
            <a:endParaRPr lang="en-US" altLang="zh-CN" sz="32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algn="l"/>
            <a:r>
              <a:rPr lang="en-US" altLang="zh-CN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2.</a:t>
            </a:r>
            <a:r>
              <a:rPr lang="zh-CN" alt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证明不增数列收敛的充要条件是下有界。</a:t>
            </a:r>
            <a:endParaRPr lang="en-US" altLang="zh-CN" sz="32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algn="l"/>
            <a:r>
              <a:rPr lang="en-US" altLang="zh-CN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3.</a:t>
            </a:r>
            <a:r>
              <a:rPr lang="zh-CN" alt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总结数列极限收敛的判定准则。</a:t>
            </a:r>
            <a:endParaRPr lang="en-US" altLang="zh-CN" sz="32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957C-4302-47A0-AA58-B399C4CDE3DC}" type="datetime1">
              <a:rPr lang="zh-CN" altLang="en-US" smtClean="0"/>
              <a:t>2021/10/27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1-5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498644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例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1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：证明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e>
                    </m:func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证明：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,∃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zh-CN" altLang="en-US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den>
                        </m:f>
                      </m:e>
                    </m:d>
                    <m:r>
                      <a:rPr lang="en-US" altLang="zh-CN" sz="3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时都有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所以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e>
                    </m:func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</a:rPr>
                  <a:t>类似的可以证明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e>
                    </m:func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32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(−</m:t>
                                    </m:r>
                                    <m:r>
                                      <a:rPr lang="en-US" altLang="zh-CN" sz="32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sz="32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sz="32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  <a:blipFill>
                <a:blip r:embed="rId3"/>
                <a:stretch>
                  <a:fillRect l="-1695" t="-13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7E59-D7C2-4753-94B8-F5BC8719F0B7}" type="datetime1">
              <a:rPr lang="zh-CN" altLang="en-US" smtClean="0"/>
              <a:t>2021/10/27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1-5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234305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例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2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：证明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p>
                                <m:r>
                                  <a:rPr lang="en-US" altLang="zh-CN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，这里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证明：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,∃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ad>
                              <m:radPr>
                                <m:ctrlPr>
                                  <a:rPr lang="en-US" altLang="zh-CN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en-US" altLang="zh-CN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</m:deg>
                              <m:e>
                                <m:r>
                                  <a:rPr lang="zh-CN" altLang="en-US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𝜺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altLang="zh-CN" sz="3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时都有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32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p>
                                  <m:r>
                                    <a:rPr lang="en-US" altLang="zh-CN" sz="32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p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den>
                      </m:f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所以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p>
                                <m: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注意：不是说有数列都收敛，例如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  <a:blipFill>
                <a:blip r:embed="rId3"/>
                <a:stretch>
                  <a:fillRect l="-1695" t="-13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7E59-D7C2-4753-94B8-F5BC8719F0B7}" type="datetime1">
              <a:rPr lang="zh-CN" altLang="en-US" smtClean="0"/>
              <a:t>2021/10/27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1-5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979561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例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3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：证明数列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不收敛。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证明：取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zh-CN" alt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时都有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所以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3200" b="1" dirty="0">
                        <a:solidFill>
                          <a:srgbClr val="0070C0"/>
                        </a:solidFill>
                        <a:latin typeface="Arial Black" panose="020B0A04020102020204" pitchFamily="34" charset="0"/>
                      </a:rPr>
                      <m:t>数列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d>
                    <m:r>
                      <m:rPr>
                        <m:nor/>
                      </m:rPr>
                      <a:rPr lang="zh-CN" altLang="en-US" sz="3200" b="1" dirty="0">
                        <a:solidFill>
                          <a:srgbClr val="0070C0"/>
                        </a:solidFill>
                        <a:latin typeface="Arial Black" panose="020B0A04020102020204" pitchFamily="34" charset="0"/>
                      </a:rPr>
                      <m:t>不收敛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定义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3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：对于数列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，如果所有的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</a:t>
                </a:r>
                <a:r>
                  <a:rPr lang="en-US" altLang="zh-CN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是一个常数，称其为常数列。若存在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32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，称其为最终常数列。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  <a:blipFill>
                <a:blip r:embed="rId3"/>
                <a:stretch>
                  <a:fillRect l="-1695" t="-3533" r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7E59-D7C2-4753-94B8-F5BC8719F0B7}" type="datetime1">
              <a:rPr lang="zh-CN" altLang="en-US" smtClean="0"/>
              <a:t>2021/10/27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1-5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4073598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</p:spPr>
            <p:txBody>
              <a:bodyPr>
                <a:normAutofit fontScale="92500"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定义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4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：如果存在数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，使得所有的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</a:t>
                </a:r>
                <a:r>
                  <a:rPr lang="en-US" altLang="zh-CN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是称数列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为有界数列。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定理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1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：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marL="514350" indent="-514350" algn="l">
                  <a:buFont typeface="+mj-lt"/>
                  <a:buAutoNum type="alphaLcParenR"/>
                </a:pP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最终常数列收敛。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marL="514350" indent="-514350" algn="l">
                  <a:buFont typeface="+mj-lt"/>
                  <a:buAutoNum type="alphaLcParenR"/>
                </a:pP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数列极限的任一邻域内包含有限项之外的所有项。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marL="514350" indent="-514350" algn="l">
                  <a:buFont typeface="+mj-lt"/>
                  <a:buAutoNum type="alphaLcParenR"/>
                </a:pP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数列极限唯一。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marL="514350" indent="-514350" algn="l">
                  <a:buFont typeface="+mj-lt"/>
                  <a:buAutoNum type="alphaLcParenR"/>
                </a:pP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收敛数列有界。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其中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a)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、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b)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由定义就比较容易证明。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  <a:blipFill>
                <a:blip r:embed="rId3"/>
                <a:stretch>
                  <a:fillRect l="-1956" t="-3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7E59-D7C2-4753-94B8-F5BC8719F0B7}" type="datetime1">
              <a:rPr lang="zh-CN" altLang="en-US" smtClean="0"/>
              <a:t>2021/10/27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1-5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2076574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数列极限唯一。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证明：设数列极限不唯一即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func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3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func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由数列极限定义，取定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zh-CN" alt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时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zh-CN" alt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时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显然这是矛盾的。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  <a:blipFill>
                <a:blip r:embed="rId3"/>
                <a:stretch>
                  <a:fillRect l="-1695" t="-3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7E59-D7C2-4753-94B8-F5BC8719F0B7}" type="datetime1">
              <a:rPr lang="zh-CN" altLang="en-US" smtClean="0"/>
              <a:t>2021/10/27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1-5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042315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收敛数列有界。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证明：设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func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，</a:t>
                </a:r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取定</a:t>
                </a:r>
                <a14:m>
                  <m:oMath xmlns:m="http://schemas.openxmlformats.org/officeDocument/2006/math">
                    <m:r>
                      <a:rPr lang="zh-CN" altLang="en-US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由数列极限定义，</a:t>
                </a:r>
                <a14:m>
                  <m:oMath xmlns:m="http://schemas.openxmlformats.org/officeDocument/2006/math">
                    <m:r>
                      <a:rPr lang="zh-CN" alt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时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时有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FF0000"/>
                    </a:solidFill>
                    <a:latin typeface="Arial Black" panose="020B0A04020102020204" pitchFamily="34" charset="0"/>
                  </a:rPr>
                  <a:t>取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3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𝐦𝐚𝐱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3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FF0000"/>
                            </a:solidFill>
                            <a:latin typeface="Arial Black" panose="020B0A04020102020204" pitchFamily="34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则所有的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zh-CN" altLang="en-US" sz="3200" b="1" dirty="0">
                    <a:solidFill>
                      <a:srgbClr val="0070C0"/>
                    </a:solidFill>
                    <a:latin typeface="Arial Black" panose="020B0A04020102020204" pitchFamily="34" charset="0"/>
                  </a:rPr>
                  <a:t>。</a:t>
                </a:r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  <a:p>
                <a:pPr algn="l"/>
                <a:endParaRPr lang="en-US" altLang="zh-CN" sz="3200" b="1" dirty="0">
                  <a:solidFill>
                    <a:srgbClr val="0070C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52057" y="1419988"/>
                <a:ext cx="9352830" cy="4488583"/>
              </a:xfrm>
              <a:blipFill>
                <a:blip r:embed="rId3"/>
                <a:stretch>
                  <a:fillRect l="-1695" t="-3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22" y="182611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" y="48879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7E59-D7C2-4753-94B8-F5BC8719F0B7}" type="datetime1">
              <a:rPr lang="zh-CN" altLang="en-US" smtClean="0"/>
              <a:t>2021/10/27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Lecture 1-5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576976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11260</TotalTime>
  <Words>2392</Words>
  <Application>Microsoft Office PowerPoint</Application>
  <PresentationFormat>宽屏</PresentationFormat>
  <Paragraphs>293</Paragraphs>
  <Slides>32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Arial</vt:lpstr>
      <vt:lpstr>Arial Black</vt:lpstr>
      <vt:lpstr>Calibri</vt:lpstr>
      <vt:lpstr>Calibri Light</vt:lpstr>
      <vt:lpstr>Cambria Math</vt:lpstr>
      <vt:lpstr>Office 主题</vt:lpstr>
      <vt:lpstr>Lecture 1-5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jintao</dc:creator>
  <cp:lastModifiedBy>张 金涛</cp:lastModifiedBy>
  <cp:revision>898</cp:revision>
  <dcterms:created xsi:type="dcterms:W3CDTF">2017-08-02T16:53:24Z</dcterms:created>
  <dcterms:modified xsi:type="dcterms:W3CDTF">2021-10-28T00:35:32Z</dcterms:modified>
</cp:coreProperties>
</file>