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4" r:id="rId3"/>
    <p:sldId id="296" r:id="rId4"/>
    <p:sldId id="298" r:id="rId5"/>
    <p:sldId id="297" r:id="rId6"/>
    <p:sldId id="276" r:id="rId7"/>
    <p:sldId id="293" r:id="rId8"/>
    <p:sldId id="29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973" autoAdjust="0"/>
  </p:normalViewPr>
  <p:slideViewPr>
    <p:cSldViewPr snapToGrid="0">
      <p:cViewPr varScale="1">
        <p:scale>
          <a:sx n="59" d="100"/>
          <a:sy n="59" d="100"/>
        </p:scale>
        <p:origin x="92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9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34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60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03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62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6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457F-06B3-4D0A-8942-B0DC3666723A}" type="datetime1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80D0-83C7-41D6-8DAA-3FC65F8FB3BF}" type="datetime1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53B7-51F7-4675-95E0-28D8704CB855}" type="datetime1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93EF-01F3-4737-99B3-43133B2F301D}" type="datetime1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D554-45A1-4524-95D2-06DDEAFFA24D}" type="datetime1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4215-7EC2-4E5B-91BB-1B449D1A7F69}" type="datetime1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509-DA9B-4803-9271-4367ECC26E97}" type="datetime1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ECC6-1E53-43E7-B083-3997162A8E91}" type="datetime1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6624-5D4C-4228-90BF-E2E9700A37A7}" type="datetime1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C668-6DDE-4438-BFED-6F862EA4FD3D}" type="datetime1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5449-CB0C-46BF-98BA-E9623EEACD18}" type="datetime1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602D-AECB-4AEB-9516-B11E023A4925}" type="datetime1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174" y="1068998"/>
            <a:ext cx="11571611" cy="3492245"/>
          </a:xfrm>
        </p:spPr>
        <p:txBody>
          <a:bodyPr>
            <a:noAutofit/>
          </a:bodyPr>
          <a:lstStyle/>
          <a:p>
            <a:r>
              <a:rPr lang="en-US" altLang="zh-CN" sz="8000" b="1" dirty="0" smtClean="0">
                <a:solidFill>
                  <a:srgbClr val="FF0000"/>
                </a:solidFill>
              </a:rPr>
              <a:t>Probability</a:t>
            </a:r>
            <a:br>
              <a:rPr lang="en-US" altLang="zh-CN" sz="8000" b="1" dirty="0" smtClean="0">
                <a:solidFill>
                  <a:srgbClr val="FF0000"/>
                </a:solidFill>
              </a:rPr>
            </a:br>
            <a:r>
              <a:rPr lang="en-US" altLang="zh-CN" sz="8000" b="1" dirty="0"/>
              <a:t> </a:t>
            </a:r>
            <a:r>
              <a:rPr lang="en-US" altLang="zh-CN" sz="8000" b="1" dirty="0" smtClean="0"/>
              <a:t>   MA1061</a:t>
            </a:r>
            <a:r>
              <a:rPr lang="en-US" altLang="zh-CN" sz="8000" b="1" dirty="0"/>
              <a:t>		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2417" y="5378127"/>
            <a:ext cx="9144000" cy="1198880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Dr. </a:t>
            </a:r>
            <a:r>
              <a:rPr lang="en-US" altLang="zh-CN" sz="6600" dirty="0" err="1" smtClean="0"/>
              <a:t>Qingjie</a:t>
            </a:r>
            <a:r>
              <a:rPr lang="en-US" altLang="zh-CN" sz="6600" dirty="0" smtClean="0"/>
              <a:t> Guo</a:t>
            </a:r>
            <a:endParaRPr lang="en-US" altLang="zh-CN" sz="3900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6544" y="1598266"/>
            <a:ext cx="10500360" cy="448858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Dr. </a:t>
            </a:r>
            <a:r>
              <a:rPr lang="en-US" altLang="zh-CN" sz="28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Guo</a:t>
            </a:r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http://</a:t>
            </a:r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faculty.dlut.edu.cn/guoqingjie/zh_CN/index.htm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10" name="图片 9" descr="驾照相片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84954" y="2064774"/>
            <a:ext cx="2283541" cy="29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6050" y="1327094"/>
            <a:ext cx="11506874" cy="518699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About me</a:t>
            </a: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My Office: C08-304-1</a:t>
            </a:r>
          </a:p>
          <a:p>
            <a:pPr algn="l"/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Phone number: 15998592997</a:t>
            </a:r>
          </a:p>
          <a:p>
            <a:pPr algn="l"/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Email</a:t>
            </a:r>
            <a:r>
              <a:rPr lang="zh-CN" alt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：</a:t>
            </a:r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qjguo@dlut.edu.cn</a:t>
            </a: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0795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645" y="1391831"/>
            <a:ext cx="12049040" cy="5235546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Probability(64 </a:t>
            </a: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hours)</a:t>
            </a:r>
          </a:p>
          <a:p>
            <a:pPr algn="l"/>
            <a:r>
              <a:rPr lang="en-US" altLang="zh-CN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Time </a:t>
            </a:r>
            <a:r>
              <a:rPr lang="en-US" altLang="zh-CN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and place of </a:t>
            </a:r>
            <a:r>
              <a:rPr lang="en-US" altLang="zh-CN" sz="3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class</a:t>
            </a: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21030"/>
              </p:ext>
            </p:extLst>
          </p:nvPr>
        </p:nvGraphicFramePr>
        <p:xfrm>
          <a:off x="802011" y="2580834"/>
          <a:ext cx="9191652" cy="162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13">
                  <a:extLst>
                    <a:ext uri="{9D8B030D-6E8A-4147-A177-3AD203B41FA5}">
                      <a16:colId xmlns:a16="http://schemas.microsoft.com/office/drawing/2014/main" val="3414627032"/>
                    </a:ext>
                  </a:extLst>
                </a:gridCol>
                <a:gridCol w="2297913">
                  <a:extLst>
                    <a:ext uri="{9D8B030D-6E8A-4147-A177-3AD203B41FA5}">
                      <a16:colId xmlns:a16="http://schemas.microsoft.com/office/drawing/2014/main" val="1712397120"/>
                    </a:ext>
                  </a:extLst>
                </a:gridCol>
                <a:gridCol w="2297913">
                  <a:extLst>
                    <a:ext uri="{9D8B030D-6E8A-4147-A177-3AD203B41FA5}">
                      <a16:colId xmlns:a16="http://schemas.microsoft.com/office/drawing/2014/main" val="1673882404"/>
                    </a:ext>
                  </a:extLst>
                </a:gridCol>
                <a:gridCol w="2297913">
                  <a:extLst>
                    <a:ext uri="{9D8B030D-6E8A-4147-A177-3AD203B41FA5}">
                      <a16:colId xmlns:a16="http://schemas.microsoft.com/office/drawing/2014/main" val="2519667228"/>
                    </a:ext>
                  </a:extLst>
                </a:gridCol>
              </a:tblGrid>
              <a:tr h="5256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Time</a:t>
                      </a:r>
                      <a:endParaRPr lang="zh-CN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class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weeks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Room</a:t>
                      </a:r>
                      <a:endPara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14616"/>
                  </a:ext>
                </a:extLst>
              </a:tr>
              <a:tr h="5256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Tuesday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1-2</a:t>
                      </a:r>
                      <a:endPara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1-5</a:t>
                      </a:r>
                      <a:r>
                        <a:rPr lang="zh-CN" alt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，</a:t>
                      </a:r>
                      <a: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8-18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N303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4564"/>
                  </a:ext>
                </a:extLst>
              </a:tr>
              <a:tr h="5711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Thursday</a:t>
                      </a:r>
                      <a:endParaRPr lang="zh-CN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3-4</a:t>
                      </a:r>
                      <a:endParaRPr lang="zh-CN" altLang="en-US" sz="24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1-5</a:t>
                      </a:r>
                      <a:r>
                        <a:rPr lang="zh-CN" alt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，</a:t>
                      </a:r>
                      <a: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8-18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N303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31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5139" y="1080721"/>
            <a:ext cx="10231120" cy="448858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Textbooks</a:t>
            </a:r>
            <a:r>
              <a:rPr lang="zh-CN" alt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：</a:t>
            </a:r>
            <a:endParaRPr lang="en-US" altLang="zh-C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7427320" y="1189233"/>
            <a:ext cx="2622988" cy="4488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Reference</a:t>
            </a: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103" y="1675631"/>
            <a:ext cx="4122804" cy="4789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730" y="1675631"/>
            <a:ext cx="3783977" cy="48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8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3364" y="1198881"/>
            <a:ext cx="10747393" cy="5137183"/>
          </a:xfrm>
        </p:spPr>
        <p:txBody>
          <a:bodyPr>
            <a:normAutofit lnSpcReduction="10000"/>
          </a:bodyPr>
          <a:lstStyle/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5400" dirty="0" smtClean="0"/>
              <a:t>Examination</a:t>
            </a:r>
            <a:endParaRPr lang="en-US" altLang="zh-CN" sz="5400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Coursework</a:t>
            </a:r>
            <a:r>
              <a:rPr lang="zh-CN" altLang="en-US" sz="2800" smtClean="0">
                <a:solidFill>
                  <a:srgbClr val="FF0000"/>
                </a:solidFill>
                <a:latin typeface="Arial Black" panose="020B0A04020102020204" pitchFamily="34" charset="0"/>
              </a:rPr>
              <a:t>：                 </a:t>
            </a:r>
            <a:r>
              <a:rPr lang="en-US" altLang="zh-CN" sz="2800" smtClean="0">
                <a:solidFill>
                  <a:srgbClr val="FF0000"/>
                </a:solidFill>
                <a:latin typeface="Arial Black" panose="020B0A04020102020204" pitchFamily="34" charset="0"/>
              </a:rPr>
              <a:t>20</a:t>
            </a:r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%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Class </a:t>
            </a:r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Test:                      </a:t>
            </a: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20%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Examination</a:t>
            </a:r>
            <a:r>
              <a:rPr lang="zh-CN" alt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Final</a:t>
            </a:r>
            <a:r>
              <a:rPr lang="zh-CN" alt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：   </a:t>
            </a:r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60</a:t>
            </a: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%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&gt;=</a:t>
            </a: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40 Pass</a:t>
            </a:r>
            <a:r>
              <a:rPr lang="zh-CN" alt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in UK</a:t>
            </a:r>
            <a:r>
              <a:rPr lang="zh-CN" alt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）</a:t>
            </a:r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&gt;=</a:t>
            </a: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60 Pass</a:t>
            </a:r>
            <a:r>
              <a:rPr lang="zh-CN" alt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in china</a:t>
            </a:r>
            <a:r>
              <a:rPr lang="zh-CN" alt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）</a:t>
            </a:r>
            <a:endParaRPr lang="zh-CN" alt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Else  Fail</a:t>
            </a: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 Black" panose="020B0A04020102020204" pitchFamily="34" charset="0"/>
              </a:rPr>
              <a:t>Examination</a:t>
            </a:r>
            <a:r>
              <a:rPr lang="zh-CN" altLang="en-US" sz="2800" dirty="0">
                <a:latin typeface="Arial Black" panose="020B0A04020102020204" pitchFamily="34" charset="0"/>
              </a:rPr>
              <a:t>（</a:t>
            </a:r>
            <a:r>
              <a:rPr lang="en-US" altLang="zh-CN" sz="2800" dirty="0">
                <a:latin typeface="Arial Black" panose="020B0A04020102020204" pitchFamily="34" charset="0"/>
              </a:rPr>
              <a:t>Final</a:t>
            </a:r>
            <a:r>
              <a:rPr lang="zh-CN" altLang="en-US" sz="2800" dirty="0">
                <a:latin typeface="Arial Black" panose="020B0A04020102020204" pitchFamily="34" charset="0"/>
              </a:rPr>
              <a:t>）</a:t>
            </a:r>
            <a:endParaRPr lang="en-US" altLang="zh-CN" sz="2800" dirty="0" smtClean="0"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100 points  about 2 hours  </a:t>
            </a: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10729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622" y="1159681"/>
            <a:ext cx="11668715" cy="5420078"/>
          </a:xfrm>
        </p:spPr>
        <p:txBody>
          <a:bodyPr>
            <a:normAutofit/>
          </a:bodyPr>
          <a:lstStyle/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5400" dirty="0" smtClean="0"/>
              <a:t>Probability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Combinatorial </a:t>
            </a:r>
            <a:r>
              <a:rPr lang="en-US" altLang="zh-CN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Analysis       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Axioms of </a:t>
            </a:r>
            <a:r>
              <a:rPr lang="en-US" altLang="zh-CN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Conditional Probability and </a:t>
            </a:r>
            <a:r>
              <a:rPr lang="en-US" altLang="zh-CN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Independence</a:t>
            </a:r>
            <a:endParaRPr lang="en-US" altLang="zh-CN" sz="3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 </a:t>
            </a:r>
            <a:r>
              <a:rPr lang="en-US" altLang="zh-CN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Variables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Continuous Random </a:t>
            </a:r>
            <a:r>
              <a:rPr lang="en-US" altLang="zh-CN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Variables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Jointly Distributed Random </a:t>
            </a:r>
            <a:r>
              <a:rPr lang="en-US" altLang="zh-CN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Variables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Properties of </a:t>
            </a:r>
            <a:r>
              <a:rPr lang="en-US" altLang="zh-CN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Expectation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Limit Theorems</a:t>
            </a:r>
            <a:endParaRPr lang="en-US" altLang="zh-C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60293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4535" y="1247759"/>
            <a:ext cx="11029444" cy="5233961"/>
          </a:xfrm>
        </p:spPr>
        <p:txBody>
          <a:bodyPr>
            <a:normAutofit/>
          </a:bodyPr>
          <a:lstStyle/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5400" dirty="0" smtClean="0"/>
              <a:t>About our lessons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Don't be absent from class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Listen carefully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Finish </a:t>
            </a: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the homework on </a:t>
            </a:r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time</a:t>
            </a:r>
          </a:p>
          <a:p>
            <a:pPr marL="857250" indent="-857250" algn="l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latin typeface="Arial Black" panose="020B0A04020102020204" pitchFamily="34" charset="0"/>
              </a:rPr>
              <a:t>Think </a:t>
            </a:r>
            <a:r>
              <a:rPr lang="en-US" altLang="zh-CN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positively</a:t>
            </a: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28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0090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6677</TotalTime>
  <Words>147</Words>
  <Application>Microsoft Office PowerPoint</Application>
  <PresentationFormat>宽屏</PresentationFormat>
  <Paragraphs>72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Probability     MA1061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Qingjie</dc:creator>
  <cp:lastModifiedBy>guo</cp:lastModifiedBy>
  <cp:revision>188</cp:revision>
  <dcterms:created xsi:type="dcterms:W3CDTF">2017-08-02T16:53:24Z</dcterms:created>
  <dcterms:modified xsi:type="dcterms:W3CDTF">2021-08-29T15:11:51Z</dcterms:modified>
</cp:coreProperties>
</file>