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429" r:id="rId3"/>
    <p:sldId id="486" r:id="rId4"/>
    <p:sldId id="487" r:id="rId5"/>
    <p:sldId id="488" r:id="rId6"/>
    <p:sldId id="489" r:id="rId7"/>
    <p:sldId id="490" r:id="rId8"/>
    <p:sldId id="491" r:id="rId9"/>
    <p:sldId id="492" r:id="rId10"/>
    <p:sldId id="495" r:id="rId11"/>
    <p:sldId id="496" r:id="rId12"/>
    <p:sldId id="493" r:id="rId13"/>
    <p:sldId id="441" r:id="rId14"/>
    <p:sldId id="442" r:id="rId15"/>
    <p:sldId id="443" r:id="rId16"/>
    <p:sldId id="497" r:id="rId17"/>
    <p:sldId id="498" r:id="rId18"/>
    <p:sldId id="444" r:id="rId19"/>
    <p:sldId id="445" r:id="rId20"/>
    <p:sldId id="462" r:id="rId21"/>
    <p:sldId id="494" r:id="rId22"/>
    <p:sldId id="499" r:id="rId23"/>
    <p:sldId id="447" r:id="rId24"/>
    <p:sldId id="472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508" autoAdjust="0"/>
  </p:normalViewPr>
  <p:slideViewPr>
    <p:cSldViewPr snapToGrid="0">
      <p:cViewPr varScale="1">
        <p:scale>
          <a:sx n="60" d="100"/>
          <a:sy n="60" d="100"/>
        </p:scale>
        <p:origin x="870" y="2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11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4A429-F965-43FE-9E80-AA88C25A97ED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B7839-0288-40B0-805F-AB96B0C1B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0739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40FB8-AFBC-4675-8070-BC9FB7D3F440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522D6-4530-4D22-B87B-D54172793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6297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054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098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748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714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389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460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7028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1874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2980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9850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65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3499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1184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8534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3507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0284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457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724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515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494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672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22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919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962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9CE6-CAEB-4385-B336-CF7D7D192455}" type="datetime1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75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4A92A-E230-4543-8945-BF93DC996D15}" type="datetime1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54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E6F0-7055-4C0D-8BCA-9538F0E5021B}" type="datetime1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65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E69C-C08A-4A65-B447-AADFA937ABE1}" type="datetime1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15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A651-68BC-4573-8900-8E8A57F54EFA}" type="datetime1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1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35C6-1BFE-4317-9FC4-5E89E00569D3}" type="datetime1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43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4329-6BF8-4599-85CA-31126AB9D141}" type="datetime1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38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B017-5F45-44A5-988A-8F6FDCD39E7E}" type="datetime1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865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37B2-D9E3-4464-903E-B93583AF56FF}" type="datetime1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63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2C316-55FC-4088-B0CC-FABDB989E157}" type="datetime1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48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EE58-D793-4AE8-80E6-AC00A4704FC4}" type="datetime1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37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83BF8-85A7-44CC-8B86-6D05CB52A8A5}" type="datetime1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44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831282"/>
            <a:ext cx="9144000" cy="1045184"/>
          </a:xfrm>
        </p:spPr>
        <p:txBody>
          <a:bodyPr>
            <a:noAutofit/>
          </a:bodyPr>
          <a:lstStyle/>
          <a:p>
            <a:r>
              <a:rPr lang="en-US" altLang="zh-CN" sz="8000" b="1" dirty="0" smtClean="0"/>
              <a:t>Lecture 2</a:t>
            </a:r>
            <a:endParaRPr lang="zh-CN" altLang="en-US" sz="8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1258" y="3128753"/>
            <a:ext cx="10069484" cy="2529878"/>
          </a:xfrm>
        </p:spPr>
        <p:txBody>
          <a:bodyPr>
            <a:normAutofit/>
          </a:bodyPr>
          <a:lstStyle/>
          <a:p>
            <a:r>
              <a:rPr lang="en-US" altLang="zh-CN" sz="4800" b="1" dirty="0" smtClean="0">
                <a:solidFill>
                  <a:srgbClr val="FF0000"/>
                </a:solidFill>
              </a:rPr>
              <a:t>Axioms </a:t>
            </a:r>
            <a:r>
              <a:rPr lang="en-US" altLang="zh-CN" sz="4800" b="1" dirty="0">
                <a:solidFill>
                  <a:srgbClr val="FF0000"/>
                </a:solidFill>
              </a:rPr>
              <a:t>of </a:t>
            </a:r>
            <a:r>
              <a:rPr lang="en-US" altLang="zh-CN" sz="4800" b="1" dirty="0" smtClean="0">
                <a:solidFill>
                  <a:srgbClr val="FF0000"/>
                </a:solidFill>
              </a:rPr>
              <a:t>Probability</a:t>
            </a:r>
          </a:p>
          <a:p>
            <a:r>
              <a:rPr lang="zh-CN" altLang="en-US" sz="4800" b="1" dirty="0">
                <a:solidFill>
                  <a:srgbClr val="FF0000"/>
                </a:solidFill>
              </a:rPr>
              <a:t>概率的</a:t>
            </a:r>
            <a:r>
              <a:rPr lang="zh-CN" altLang="en-US" sz="4800" b="1" dirty="0" smtClean="0">
                <a:solidFill>
                  <a:srgbClr val="FF0000"/>
                </a:solidFill>
              </a:rPr>
              <a:t>性质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8651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93040" y="1198882"/>
                <a:ext cx="11775276" cy="3712332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Commutative laws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𝐸𝐹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𝐹𝐸</m:t>
                      </m:r>
                    </m:oMath>
                  </m:oMathPara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Associative 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laws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𝐸𝐹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r>
                            <m:rPr>
                              <m:nor/>
                            </m:rPr>
                            <a:rPr lang="en-US" altLang="zh-CN" sz="28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Distributive laws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𝐸𝐺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𝐸𝐹</m:t>
                          </m:r>
                        </m:e>
                      </m:d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r>
                            <m:rPr>
                              <m:nor/>
                            </m:rPr>
                            <a:rPr lang="en-US" altLang="zh-CN" sz="28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CN" sz="2800" dirty="0" smtClean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altLang="zh-CN" sz="2800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93040" y="1198882"/>
                <a:ext cx="11775276" cy="3712332"/>
              </a:xfrm>
              <a:blipFill>
                <a:blip r:embed="rId3"/>
                <a:stretch>
                  <a:fillRect l="-1088" t="-1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6384" y="1247759"/>
            <a:ext cx="3907796" cy="35329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931305" y="5041099"/>
                <a:ext cx="23579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𝐸𝐺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1305" y="5041099"/>
                <a:ext cx="235795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62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93040" y="1198881"/>
                <a:ext cx="11775276" cy="5659119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De Morgan's laws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⋃"/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⋂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CN" sz="2800" dirty="0" smtClean="0"/>
              </a:p>
              <a:p>
                <a:pPr algn="l"/>
                <a:endParaRPr lang="en-US" altLang="zh-CN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⋂"/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CN" sz="2800" dirty="0"/>
              </a:p>
              <a:p>
                <a:pPr algn="l"/>
                <a:endParaRPr lang="en-US" altLang="zh-CN" sz="2800" dirty="0"/>
              </a:p>
              <a:p>
                <a:pPr algn="l"/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93040" y="1198881"/>
                <a:ext cx="11775276" cy="5659119"/>
              </a:xfrm>
              <a:blipFill>
                <a:blip r:embed="rId3"/>
                <a:stretch>
                  <a:fillRect l="-1088" t="-1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17707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93040" y="1122398"/>
                <a:ext cx="11649915" cy="5610240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2.3 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0, 1, 2, 3, 4, 5, 6</m:t>
                        </m:r>
                      </m:e>
                    </m:d>
                    <m:r>
                      <a:rPr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0, 1, 2, 3, 4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{3, 4, 5, 6}</m:t>
                    </m:r>
                  </m:oMath>
                </a14:m>
                <a:r>
                  <a:rPr lang="en-US" altLang="zh-CN" sz="2800" dirty="0"/>
                  <a:t>,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{1, 3, 5}. </m:t>
                    </m:r>
                  </m:oMath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Then</a:t>
                </a:r>
                <a:endParaRPr lang="en-US" altLang="zh-CN" sz="2800" dirty="0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{5, 6},</m:t>
                      </m:r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{0, 1, 2, 3, 4, 5, 6}=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{0, 1, 2, 3, 4, 5}</m:t>
                      </m:r>
                    </m:oMath>
                  </m:oMathPara>
                </a14:m>
                <a:endParaRPr lang="en-US" altLang="zh-CN" sz="2800" dirty="0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3, 4</m:t>
                          </m:r>
                        </m:e>
                      </m:d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∩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1, 3</m:t>
                          </m:r>
                        </m:e>
                      </m:d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 {0, 2, 4, 5, 6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altLang="zh-CN" sz="3200" dirty="0"/>
              </a:p>
              <a:p>
                <a:pPr algn="l"/>
                <a:endParaRPr lang="en-US" altLang="zh-CN" sz="3200" dirty="0" smtClean="0"/>
              </a:p>
              <a:p>
                <a:pPr algn="l"/>
                <a:endParaRPr lang="en-US" altLang="zh-CN" sz="3200" dirty="0"/>
              </a:p>
              <a:p>
                <a:pPr algn="l"/>
                <a:endParaRPr lang="en-US" altLang="zh-CN" dirty="0"/>
              </a:p>
              <a:p>
                <a:pPr algn="l"/>
                <a:endParaRPr lang="en-US" altLang="zh-CN" dirty="0"/>
              </a:p>
              <a:p>
                <a:pPr algn="l"/>
                <a:endParaRPr lang="en-US" altLang="zh-CN" dirty="0"/>
              </a:p>
              <a:p>
                <a:pPr algn="l"/>
                <a:endParaRPr lang="en-US" altLang="zh-CN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93040" y="1122398"/>
                <a:ext cx="11649915" cy="5610240"/>
              </a:xfrm>
              <a:blipFill>
                <a:blip r:embed="rId3"/>
                <a:stretch>
                  <a:fillRect l="-1099" t="-1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38892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6201" y="1068997"/>
                <a:ext cx="12115799" cy="5789003"/>
              </a:xfrm>
            </p:spPr>
            <p:txBody>
              <a:bodyPr>
                <a:normAutofit fontScale="92500" lnSpcReduction="20000"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Axioms of 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Probability</a:t>
                </a:r>
                <a:r>
                  <a:rPr lang="en-US" altLang="zh-CN" sz="2800" dirty="0" smtClean="0"/>
                  <a:t> 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Given an experiment and a sample space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800" dirty="0"/>
                  <a:t>, the objective of probability is to </a:t>
                </a:r>
                <a:r>
                  <a:rPr lang="en-US" altLang="zh-CN" sz="2800" dirty="0" smtClean="0"/>
                  <a:t>assign to </a:t>
                </a:r>
                <a:r>
                  <a:rPr lang="en-US" altLang="zh-CN" sz="2800" dirty="0"/>
                  <a:t>each event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 err="1"/>
                  <a:t>a</a:t>
                </a:r>
                <a:r>
                  <a:rPr lang="en-US" altLang="zh-CN" sz="2800" dirty="0"/>
                  <a:t> number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, called the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probability</a:t>
                </a:r>
                <a:r>
                  <a:rPr lang="en-US" altLang="zh-CN" sz="2800" dirty="0"/>
                  <a:t> of the event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/>
                  <a:t>, which will </a:t>
                </a:r>
                <a:r>
                  <a:rPr lang="en-US" altLang="zh-CN" sz="2800" dirty="0" smtClean="0"/>
                  <a:t>give a </a:t>
                </a:r>
                <a:r>
                  <a:rPr lang="en-US" altLang="zh-CN" sz="2800" dirty="0"/>
                  <a:t>precise measure of the chance that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/>
                  <a:t> will occur. To ensure that the </a:t>
                </a:r>
                <a:r>
                  <a:rPr lang="en-US" altLang="zh-CN" sz="2800" dirty="0" smtClean="0"/>
                  <a:t>probability assignments </a:t>
                </a:r>
                <a:r>
                  <a:rPr lang="en-US" altLang="zh-CN" sz="2800" dirty="0"/>
                  <a:t>will be consistent with our intuitive notions of probability, all </a:t>
                </a:r>
                <a:r>
                  <a:rPr lang="en-US" altLang="zh-CN" sz="2800" dirty="0" smtClean="0"/>
                  <a:t>assignments should </a:t>
                </a:r>
                <a:r>
                  <a:rPr lang="en-US" altLang="zh-CN" sz="2800" dirty="0"/>
                  <a:t>satisfy the following axioms (basic properties) of probability</a:t>
                </a:r>
                <a:r>
                  <a:rPr lang="en-US" altLang="zh-CN" sz="2800" dirty="0" smtClean="0"/>
                  <a:t>.</a:t>
                </a:r>
              </a:p>
              <a:p>
                <a:pPr marL="457200" indent="-457200" algn="l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Axiom</a:t>
                </a:r>
                <a:r>
                  <a:rPr lang="en-US" altLang="zh-CN" sz="2800" dirty="0" smtClean="0"/>
                  <a:t> 1 For </a:t>
                </a:r>
                <a:r>
                  <a:rPr lang="en-US" altLang="zh-CN" sz="2800" dirty="0"/>
                  <a:t>any event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)≤1</m:t>
                    </m:r>
                  </m:oMath>
                </a14:m>
                <a:r>
                  <a:rPr lang="en-US" altLang="zh-CN" sz="2800" dirty="0" smtClean="0"/>
                  <a:t>.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(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非负性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)</a:t>
                </a:r>
              </a:p>
              <a:p>
                <a:pPr marL="457200" indent="-457200" algn="l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800" dirty="0">
                    <a:solidFill>
                      <a:srgbClr val="FF0000"/>
                    </a:solidFill>
                  </a:rPr>
                  <a:t>Axiom</a:t>
                </a: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2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en-US" altLang="zh-CN" sz="2800" dirty="0" smtClean="0"/>
                  <a:t>.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(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归一性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)</a:t>
                </a:r>
              </a:p>
              <a:p>
                <a:pPr marL="457200" indent="-457200" algn="l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800" dirty="0">
                    <a:solidFill>
                      <a:srgbClr val="FF0000"/>
                    </a:solidFill>
                  </a:rPr>
                  <a:t>Axiom</a:t>
                </a: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3 </a:t>
                </a:r>
                <a:r>
                  <a:rPr lang="en-US" altLang="zh-CN" sz="2800" dirty="0"/>
                  <a:t>For any sequence of mutually exclusive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800" dirty="0"/>
                  <a:t>, . . . (that is, events </a:t>
                </a:r>
                <a:r>
                  <a:rPr lang="en-US" altLang="zh-CN" sz="2800" dirty="0" smtClean="0"/>
                  <a:t>for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when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800" dirty="0"/>
                  <a:t>), 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(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可列可加性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)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⋃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We refer to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as the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probability</a:t>
                </a:r>
                <a:r>
                  <a:rPr lang="en-US" altLang="zh-CN" sz="2800" dirty="0"/>
                  <a:t> of the event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6201" y="1068997"/>
                <a:ext cx="12115799" cy="5789003"/>
              </a:xfrm>
              <a:blipFill>
                <a:blip r:embed="rId3"/>
                <a:stretch>
                  <a:fillRect l="-906" t="-2105" r="-4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307" y="0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89879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17089" y="1144505"/>
                <a:ext cx="11606982" cy="5536513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Proposition 2.1 </a:t>
                </a:r>
                <a:endParaRPr lang="en-US" altLang="zh-CN" sz="2800" b="0" i="1" dirty="0" smtClean="0"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800" dirty="0" smtClean="0"/>
                  <a:t> where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 </m:t>
                    </m:r>
                  </m:oMath>
                </a14:m>
                <a:r>
                  <a:rPr lang="en-US" altLang="zh-CN" sz="2800" dirty="0"/>
                  <a:t>is the null event (the event containing no outcomes whatsoever</a:t>
                </a:r>
                <a:r>
                  <a:rPr lang="en-US" altLang="zh-CN" sz="2800" dirty="0" smtClean="0"/>
                  <a:t>). 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This </a:t>
                </a:r>
                <a:r>
                  <a:rPr lang="en-US" altLang="zh-CN" sz="2800" dirty="0"/>
                  <a:t>in turn implies that the property contained in Axiom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sz="2800" dirty="0"/>
                  <a:t> is valid </a:t>
                </a:r>
                <a:r>
                  <a:rPr lang="en-US" altLang="zh-CN" sz="2800" dirty="0" smtClean="0"/>
                  <a:t>for a </a:t>
                </a:r>
                <a:r>
                  <a:rPr lang="en-US" altLang="zh-CN" sz="2800" dirty="0"/>
                  <a:t>finite collection of events</a:t>
                </a:r>
                <a:r>
                  <a:rPr lang="en-US" altLang="zh-CN" sz="2800" dirty="0" smtClean="0"/>
                  <a:t>.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(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有限可加性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)</a:t>
                </a: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∪⋯∪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17089" y="1144505"/>
                <a:ext cx="11606982" cy="5536513"/>
              </a:xfrm>
              <a:blipFill>
                <a:blip r:embed="rId3"/>
                <a:stretch>
                  <a:fillRect l="-1050" t="-1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96210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93040" y="1021086"/>
                <a:ext cx="11863766" cy="569680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Some Simple Propositions</a:t>
                </a:r>
              </a:p>
              <a:p>
                <a:pPr algn="l"/>
                <a:r>
                  <a:rPr lang="en-US" altLang="zh-CN" sz="2800" dirty="0" smtClean="0"/>
                  <a:t>1. For </a:t>
                </a:r>
                <a:r>
                  <a:rPr lang="en-US" altLang="zh-CN" sz="2800" dirty="0"/>
                  <a:t>any event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r>
                  <a:rPr lang="en-US" altLang="zh-CN" sz="2800" dirty="0"/>
                  <a:t>, from which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altLang="zh-CN" sz="2800" dirty="0"/>
              </a:p>
              <a:p>
                <a:pPr algn="l"/>
                <a:r>
                  <a:rPr lang="en-US" altLang="zh-CN" sz="2800" dirty="0" smtClean="0"/>
                  <a:t>2. If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/>
                  <a:t>.</a:t>
                </a:r>
              </a:p>
              <a:p>
                <a:pPr algn="l"/>
                <a:r>
                  <a:rPr lang="en-US" altLang="zh-CN" sz="2800" dirty="0" smtClean="0"/>
                  <a:t>3. For </a:t>
                </a:r>
                <a:r>
                  <a:rPr lang="en-US" altLang="zh-CN" sz="2800" dirty="0"/>
                  <a:t>any two events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b="1" dirty="0" smtClean="0"/>
              </a:p>
              <a:p>
                <a:pPr marL="457200" indent="-457200" algn="l">
                  <a:buFont typeface="Wingdings" panose="05000000000000000000" pitchFamily="2" charset="2"/>
                  <a:buChar char="Ø"/>
                </a:pPr>
                <a:endParaRPr lang="en-US" altLang="zh-CN" sz="2800" b="1" dirty="0"/>
              </a:p>
              <a:p>
                <a:pPr marL="457200" indent="-457200" algn="l">
                  <a:buFont typeface="Wingdings" panose="05000000000000000000" pitchFamily="2" charset="2"/>
                  <a:buChar char="Ø"/>
                </a:pPr>
                <a:endParaRPr lang="en-US" altLang="zh-CN" sz="2800" b="1" dirty="0" smtClean="0"/>
              </a:p>
              <a:p>
                <a:pPr marL="457200" indent="-457200" algn="l">
                  <a:buFont typeface="Wingdings" panose="05000000000000000000" pitchFamily="2" charset="2"/>
                  <a:buChar char="Ø"/>
                </a:pPr>
                <a:endParaRPr lang="en-US" altLang="zh-CN" sz="2800" dirty="0" smtClean="0"/>
              </a:p>
              <a:p>
                <a:pPr marL="457200" indent="-457200" algn="l">
                  <a:buFont typeface="Wingdings" panose="05000000000000000000" pitchFamily="2" charset="2"/>
                  <a:buChar char="Ø"/>
                </a:pPr>
                <a:endParaRPr lang="en-US" altLang="zh-CN" sz="2800" dirty="0"/>
              </a:p>
              <a:p>
                <a:pPr algn="l"/>
                <a:r>
                  <a:rPr lang="en-US" altLang="zh-CN" sz="2800" dirty="0" smtClean="0"/>
                  <a:t>For </a:t>
                </a:r>
                <a:r>
                  <a:rPr lang="en-US" altLang="zh-CN" sz="2800" dirty="0"/>
                  <a:t>any three events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/>
                  <a:t>,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800" dirty="0"/>
                  <a:t>,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/>
              </a:p>
              <a:p>
                <a:pPr algn="l"/>
                <a:endParaRPr lang="en-US" altLang="zh-CN" sz="2800" dirty="0"/>
              </a:p>
              <a:p>
                <a:pPr algn="l"/>
                <a:endParaRPr lang="en-US" altLang="zh-CN" sz="2800" dirty="0"/>
              </a:p>
              <a:p>
                <a:pPr algn="l"/>
                <a:endParaRPr lang="en-US" altLang="zh-CN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93040" y="1021086"/>
                <a:ext cx="11863766" cy="5696803"/>
              </a:xfrm>
              <a:blipFill>
                <a:blip r:embed="rId3"/>
                <a:stretch>
                  <a:fillRect l="-1079" t="-19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488" y="3198536"/>
            <a:ext cx="7587984" cy="152832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9920" y="3198536"/>
            <a:ext cx="3471099" cy="214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5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93040" y="1021086"/>
                <a:ext cx="11863766" cy="569680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2800" dirty="0" smtClean="0">
                    <a:latin typeface="Cambria Math" panose="02040503050406030204" pitchFamily="18" charset="0"/>
                  </a:rPr>
                  <a:t>4</a:t>
                </a:r>
                <a:r>
                  <a:rPr lang="en-US" altLang="zh-CN" sz="2800" dirty="0">
                    <a:latin typeface="Cambria Math" panose="02040503050406030204" pitchFamily="18" charset="0"/>
                  </a:rPr>
                  <a:t>.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inclusion-exclusion 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identity(</a:t>
                </a:r>
                <a:r>
                  <a:rPr lang="zh-CN" altLang="en-US" sz="2800" smtClean="0">
                    <a:solidFill>
                      <a:srgbClr val="FF0000"/>
                    </a:solidFill>
                  </a:rPr>
                  <a:t>容斥恒等式</a:t>
                </a:r>
                <a:r>
                  <a:rPr lang="en-US" altLang="zh-CN" sz="2800" smtClean="0">
                    <a:solidFill>
                      <a:srgbClr val="FF0000"/>
                    </a:solidFill>
                  </a:rPr>
                  <a:t>)</a:t>
                </a:r>
                <a:endParaRPr lang="en-US" altLang="zh-CN" sz="2800" dirty="0">
                  <a:solidFill>
                    <a:srgbClr val="FF0000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∪⋯∪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&lt;⋯&lt;</m:t>
                          </m:r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800" dirty="0" smtClean="0"/>
              </a:p>
              <a:p>
                <a:pPr algn="l"/>
                <a:r>
                  <a:rPr lang="en-US" altLang="zh-CN" sz="2800" dirty="0"/>
                  <a:t>The summation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zh-CN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altLang="zh-CN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&lt;⋯&lt;</m:t>
                        </m:r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sSub>
                              <m:sSubPr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zh-CN" sz="2800" dirty="0" smtClean="0"/>
                  <a:t> is </a:t>
                </a:r>
                <a:r>
                  <a:rPr lang="en-US" altLang="zh-CN" sz="2800" dirty="0"/>
                  <a:t>taken over all of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dirty="0"/>
                  <a:t> possible </a:t>
                </a:r>
                <a:r>
                  <a:rPr lang="en-US" altLang="zh-CN" sz="2800" dirty="0" smtClean="0"/>
                  <a:t>subsets </a:t>
                </a:r>
                <a:r>
                  <a:rPr lang="en-US" altLang="zh-CN" sz="2800" dirty="0"/>
                  <a:t>of </a:t>
                </a:r>
                <a:r>
                  <a:rPr lang="en-US" altLang="zh-CN" sz="2800" dirty="0" smtClean="0"/>
                  <a:t>size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800" dirty="0" smtClean="0"/>
                  <a:t> </a:t>
                </a:r>
                <a:r>
                  <a:rPr lang="en-US" altLang="zh-CN" sz="2800" dirty="0"/>
                  <a:t>of the set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{1,2, … ,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}.</m:t>
                    </m:r>
                  </m:oMath>
                </a14:m>
                <a:endParaRPr lang="en-US" altLang="zh-CN" sz="2800" dirty="0" smtClean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93040" y="1021086"/>
                <a:ext cx="11863766" cy="5696803"/>
              </a:xfrm>
              <a:blipFill>
                <a:blip r:embed="rId3"/>
                <a:stretch>
                  <a:fillRect l="-1079" t="-2355" r="-1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83479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93040" y="1021086"/>
                <a:ext cx="11863766" cy="569680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2800" dirty="0" smtClean="0">
                    <a:latin typeface="Cambria Math" panose="02040503050406030204" pitchFamily="18" charset="0"/>
                  </a:rPr>
                  <a:t>4</a:t>
                </a:r>
                <a:r>
                  <a:rPr lang="en-US" altLang="zh-CN" sz="2800" dirty="0">
                    <a:latin typeface="Cambria Math" panose="02040503050406030204" pitchFamily="18" charset="0"/>
                  </a:rPr>
                  <a:t>.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inclusion-exclusion identity</a:t>
                </a:r>
              </a:p>
              <a:p>
                <a:pPr algn="l"/>
                <a:r>
                  <a:rPr lang="en-US" altLang="zh-CN" sz="2800" dirty="0" smtClean="0"/>
                  <a:t>It states </a:t>
                </a:r>
                <a:r>
                  <a:rPr lang="en-US" altLang="zh-CN" sz="2800" dirty="0"/>
                  <a:t>that the probability of the union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events equals </a:t>
                </a:r>
                <a:r>
                  <a:rPr lang="en-US" altLang="zh-CN" sz="2800" dirty="0"/>
                  <a:t>the sum of the probabilities of these events taken one at a time, minus </a:t>
                </a:r>
                <a:r>
                  <a:rPr lang="en-US" altLang="zh-CN" sz="2800" dirty="0" smtClean="0"/>
                  <a:t>the sum </a:t>
                </a:r>
                <a:r>
                  <a:rPr lang="en-US" altLang="zh-CN" sz="2800" dirty="0"/>
                  <a:t>of the probabilities of these events taken two at a time, plus the sum of </a:t>
                </a:r>
                <a:r>
                  <a:rPr lang="en-US" altLang="zh-CN" sz="2800" dirty="0" smtClean="0"/>
                  <a:t>the probabilities </a:t>
                </a:r>
                <a:r>
                  <a:rPr lang="en-US" altLang="zh-CN" sz="2800" dirty="0"/>
                  <a:t>of these events taken three at a time, and so on</a:t>
                </a:r>
                <a:r>
                  <a:rPr lang="en-US" altLang="zh-CN" sz="2800" dirty="0" smtClean="0"/>
                  <a:t>.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⋃"/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&lt;⋯&lt;</m:t>
                              </m:r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</m:t>
                                  </m:r>
                                  <m:sSub>
                                    <m:sSubPr>
                                      <m:ctrlP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93040" y="1021086"/>
                <a:ext cx="11863766" cy="5696803"/>
              </a:xfrm>
              <a:blipFill>
                <a:blip r:embed="rId3"/>
                <a:stretch>
                  <a:fillRect l="-1079" t="-21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4232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93040" y="1247759"/>
                <a:ext cx="11732341" cy="5460015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Determining Probabilities Systematically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Consider a sample space that is either finite or “countably </a:t>
                </a:r>
                <a:r>
                  <a:rPr lang="en-US" altLang="zh-CN" sz="2800" dirty="0" smtClean="0"/>
                  <a:t>infinite”. 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. . . </m:t>
                    </m:r>
                  </m:oMath>
                </a14:m>
                <a:r>
                  <a:rPr lang="en-US" altLang="zh-CN" sz="2800" dirty="0"/>
                  <a:t>denote the corresponding simple events</a:t>
                </a:r>
                <a:r>
                  <a:rPr lang="en-US" altLang="zh-CN" sz="2800" dirty="0" smtClean="0"/>
                  <a:t>, each </a:t>
                </a:r>
                <a:r>
                  <a:rPr lang="en-US" altLang="zh-CN" sz="2800" dirty="0"/>
                  <a:t>consisting of a single </a:t>
                </a:r>
                <a:r>
                  <a:rPr lang="en-US" altLang="zh-CN" sz="2800" dirty="0" smtClean="0"/>
                  <a:t>outcome, </a:t>
                </a:r>
                <a:r>
                  <a:rPr lang="en-US" altLang="zh-CN" sz="2800" dirty="0"/>
                  <a:t>with the requirement </a:t>
                </a:r>
                <a:r>
                  <a:rPr lang="en-US" altLang="zh-CN" sz="2800" dirty="0" smtClean="0"/>
                  <a:t>that 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=1.</m:t>
                          </m:r>
                        </m:e>
                      </m:nary>
                    </m:oMath>
                  </m:oMathPara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Then </a:t>
                </a:r>
                <a:r>
                  <a:rPr lang="en-US" altLang="zh-CN" sz="2800" dirty="0"/>
                  <a:t>the probability of any compound event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is computed by </a:t>
                </a:r>
                <a:r>
                  <a:rPr lang="en-US" altLang="zh-CN" sz="2800" dirty="0" smtClean="0"/>
                  <a:t>adding together </a:t>
                </a:r>
                <a:r>
                  <a:rPr lang="en-US" altLang="zh-CN" sz="2800" dirty="0"/>
                  <a:t>the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err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8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s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s </a:t>
                </a:r>
                <a:r>
                  <a:rPr lang="en-US" altLang="zh-CN" sz="2800" dirty="0"/>
                  <a:t>in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 smtClean="0"/>
                  <a:t>: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prstClr val="black"/>
                              </a:solidFill>
                            </a:rPr>
                            <m:t>all</m:t>
                          </m:r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prstClr val="black"/>
                              </a:solidFill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prstClr val="black"/>
                              </a:solidFill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prstClr val="black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prstClr val="black"/>
                              </a:solidFill>
                            </a:rPr>
                            <m:t>in</m:t>
                          </m:r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prstClr val="black"/>
                              </a:solidFill>
                            </a:rPr>
                            <m:t> 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93040" y="1247759"/>
                <a:ext cx="11732341" cy="5460015"/>
              </a:xfrm>
              <a:blipFill>
                <a:blip r:embed="rId3"/>
                <a:stretch>
                  <a:fillRect l="-1091" t="-1229" r="-4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8014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3406" y="1094568"/>
                <a:ext cx="12029767" cy="5785294"/>
              </a:xfrm>
            </p:spPr>
            <p:txBody>
              <a:bodyPr>
                <a:normAutofit fontScale="92500"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Sample Spaces Having Equally Likely Outcomes(</a:t>
                </a:r>
                <a:r>
                  <a:rPr lang="zh-CN" altLang="en-US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等可能</a:t>
                </a:r>
                <a:r>
                  <a:rPr lang="zh-CN" altLang="en-US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样本空间</a:t>
                </a: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)</a:t>
                </a:r>
              </a:p>
              <a:p>
                <a:pPr algn="l">
                  <a:lnSpc>
                    <a:spcPct val="110000"/>
                  </a:lnSpc>
                </a:pPr>
                <a:r>
                  <a:rPr lang="en-US" altLang="zh-CN" sz="2800" dirty="0"/>
                  <a:t>In many experiments consisting of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outcomes, it is reasonable to assign equal </a:t>
                </a:r>
                <a:r>
                  <a:rPr lang="en-US" altLang="zh-CN" sz="2800" dirty="0" smtClean="0"/>
                  <a:t>probabilities to </a:t>
                </a:r>
                <a:r>
                  <a:rPr lang="en-US" altLang="zh-CN" sz="2800" dirty="0"/>
                  <a:t>all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2800" dirty="0"/>
                  <a:t> simple events</a:t>
                </a:r>
                <a:r>
                  <a:rPr lang="en-US" altLang="zh-CN" sz="2800" dirty="0" smtClean="0"/>
                  <a:t>. </a:t>
                </a:r>
                <a:r>
                  <a:rPr lang="en-US" altLang="zh-CN" sz="2800" dirty="0"/>
                  <a:t>With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err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8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800" dirty="0"/>
                  <a:t>for every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800" dirty="0"/>
                  <a:t>,</a:t>
                </a:r>
                <a:endParaRPr lang="en-US" altLang="zh-CN" sz="2800" dirty="0" smtClean="0"/>
              </a:p>
              <a:p>
                <a:pPr algn="l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1=</m:t>
                      </m:r>
                      <m:nary>
                        <m:naryPr>
                          <m:chr m:val="∑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𝑁𝑝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altLang="zh-CN" sz="2800" dirty="0"/>
              </a:p>
              <a:p>
                <a:pPr algn="l">
                  <a:lnSpc>
                    <a:spcPct val="110000"/>
                  </a:lnSpc>
                </a:pPr>
                <a:r>
                  <a:rPr lang="en-US" altLang="zh-CN" sz="2800" dirty="0" smtClean="0"/>
                  <a:t>That </a:t>
                </a:r>
                <a:r>
                  <a:rPr lang="en-US" altLang="zh-CN" sz="2800" dirty="0"/>
                  <a:t>is, if there are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2800" dirty="0"/>
                  <a:t> equally likely outcomes, the probability for each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altLang="zh-CN" sz="2800" dirty="0" smtClean="0"/>
                  <a:t>.</a:t>
                </a:r>
              </a:p>
              <a:p>
                <a:pPr algn="l">
                  <a:lnSpc>
                    <a:spcPct val="110000"/>
                  </a:lnSpc>
                </a:pPr>
                <a:r>
                  <a:rPr lang="en-US" altLang="zh-CN" sz="2800" dirty="0"/>
                  <a:t>C</a:t>
                </a:r>
                <a:r>
                  <a:rPr lang="en-US" altLang="zh-CN" sz="2800" dirty="0" smtClean="0"/>
                  <a:t>onsider </a:t>
                </a:r>
                <a:r>
                  <a:rPr lang="en-US" altLang="zh-CN" sz="2800" dirty="0"/>
                  <a:t>an event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/>
                  <a:t>, with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denoting the number of outcomes </a:t>
                </a:r>
                <a:r>
                  <a:rPr lang="en-US" altLang="zh-CN" sz="2800" dirty="0" smtClean="0"/>
                  <a:t>contained in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/>
                  <a:t>. Then</a:t>
                </a:r>
              </a:p>
              <a:p>
                <a:pPr algn="l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prstClr val="black"/>
                              </a:solidFill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prstClr val="black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prstClr val="black"/>
                              </a:solidFill>
                            </a:rPr>
                            <m:t>in</m:t>
                          </m:r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prstClr val="black"/>
                              </a:solidFill>
                            </a:rPr>
                            <m:t> 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a:rPr lang="en-US" altLang="zh-CN" sz="28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8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altLang="zh-CN" sz="28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8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outcomes</m:t>
                          </m:r>
                          <m:r>
                            <a:rPr lang="en-US" altLang="zh-CN" sz="28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8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altLang="zh-CN" sz="28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 i="0" dirty="0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a:rPr lang="en-US" altLang="zh-CN" sz="2800" i="0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800" i="0" dirty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altLang="zh-CN" sz="2800" i="0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800" i="0" dirty="0">
                              <a:latin typeface="Cambria Math" panose="02040503050406030204" pitchFamily="18" charset="0"/>
                            </a:rPr>
                            <m:t>outcomes</m:t>
                          </m:r>
                          <m:r>
                            <a:rPr lang="en-US" altLang="zh-CN" sz="2800" i="0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800" i="0" dirty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altLang="zh-CN" sz="2800" i="0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US" altLang="zh-CN" sz="2800" dirty="0"/>
              </a:p>
              <a:p>
                <a:pPr algn="l"/>
                <a:endParaRPr lang="en-US" altLang="zh-CN" dirty="0"/>
              </a:p>
              <a:p>
                <a:pPr algn="l"/>
                <a:endParaRPr lang="en-US" altLang="zh-CN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3406" y="1094568"/>
                <a:ext cx="12029767" cy="5785294"/>
              </a:xfrm>
              <a:blipFill>
                <a:blip r:embed="rId3"/>
                <a:stretch>
                  <a:fillRect l="-912" t="-1159" r="-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420844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0723" y="1490375"/>
            <a:ext cx="11614354" cy="4488583"/>
          </a:xfrm>
          <a:noFill/>
        </p:spPr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Outline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FF0000"/>
                </a:solidFill>
              </a:rPr>
              <a:t>Sample </a:t>
            </a:r>
            <a:r>
              <a:rPr lang="en-US" altLang="zh-CN" sz="2800" b="1" dirty="0">
                <a:solidFill>
                  <a:srgbClr val="FF0000"/>
                </a:solidFill>
              </a:rPr>
              <a:t>Space and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Events  </a:t>
            </a:r>
            <a:r>
              <a:rPr lang="zh-CN" altLang="en-US" sz="2800" b="1" dirty="0" smtClean="0"/>
              <a:t>样本空间和事件</a:t>
            </a:r>
            <a:endParaRPr lang="en-US" altLang="zh-CN" sz="2800" b="1" dirty="0" smtClean="0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FF0000"/>
                </a:solidFill>
              </a:rPr>
              <a:t>Axioms </a:t>
            </a:r>
            <a:r>
              <a:rPr lang="en-US" altLang="zh-CN" sz="2800" b="1" dirty="0">
                <a:solidFill>
                  <a:srgbClr val="FF0000"/>
                </a:solidFill>
              </a:rPr>
              <a:t>of Probability             </a:t>
            </a:r>
            <a:r>
              <a:rPr lang="zh-CN" altLang="en-US" sz="2800" b="1" dirty="0"/>
              <a:t>概率公理</a:t>
            </a:r>
            <a:r>
              <a:rPr lang="zh-CN" altLang="en-US" sz="2800" b="1" dirty="0" smtClean="0"/>
              <a:t>化</a:t>
            </a:r>
            <a:endParaRPr lang="en-US" altLang="zh-CN" sz="2800" b="1" dirty="0" smtClean="0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Some Simple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Propositions    </a:t>
            </a:r>
            <a:r>
              <a:rPr lang="zh-CN" altLang="en-US" sz="2800" b="1" dirty="0"/>
              <a:t>一些简单命题</a:t>
            </a:r>
            <a:endParaRPr lang="en-US" altLang="zh-CN" sz="2800" b="1" dirty="0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Sample Spaces Having Equally Likely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Outcomes </a:t>
            </a:r>
            <a:r>
              <a:rPr lang="zh-CN" altLang="en-US" sz="2800" b="1" dirty="0"/>
              <a:t>等可能结果的样本空间</a:t>
            </a:r>
            <a:endParaRPr lang="en-US" altLang="zh-CN" sz="2800" b="1" dirty="0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FF0000"/>
                </a:solidFill>
              </a:rPr>
              <a:t>Probability </a:t>
            </a:r>
            <a:r>
              <a:rPr lang="en-US" altLang="zh-CN" sz="2800" b="1" dirty="0">
                <a:solidFill>
                  <a:srgbClr val="FF0000"/>
                </a:solidFill>
              </a:rPr>
              <a:t>as a Measure of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Belief </a:t>
            </a:r>
            <a:r>
              <a:rPr lang="en-US" altLang="zh-CN" sz="2800" b="1" dirty="0"/>
              <a:t> </a:t>
            </a:r>
            <a:r>
              <a:rPr lang="en-US" altLang="zh-CN" sz="2800" b="1" dirty="0" smtClean="0"/>
              <a:t>      </a:t>
            </a:r>
            <a:r>
              <a:rPr lang="zh-CN" altLang="en-US" sz="2800" b="1" dirty="0" smtClean="0"/>
              <a:t>概率</a:t>
            </a:r>
            <a:r>
              <a:rPr lang="zh-CN" altLang="en-US" sz="2800" b="1" dirty="0"/>
              <a:t>作为信任度的测量</a:t>
            </a:r>
            <a:endParaRPr lang="en-US" altLang="zh-CN" sz="28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50805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93040" y="1122398"/>
                <a:ext cx="11649915" cy="5610240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2.4 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When </a:t>
                </a:r>
                <a:r>
                  <a:rPr lang="en-US" altLang="zh-CN" sz="2800" dirty="0"/>
                  <a:t>two dice are rolled separately, there are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36 </m:t>
                    </m:r>
                  </m:oMath>
                </a14:m>
                <a:r>
                  <a:rPr lang="en-US" altLang="zh-CN" sz="2800" dirty="0" smtClean="0"/>
                  <a:t>outcomes. If </a:t>
                </a:r>
                <a:r>
                  <a:rPr lang="en-US" altLang="zh-CN" sz="2800" dirty="0"/>
                  <a:t>both the dice are fair, all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36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outcomes are </a:t>
                </a:r>
                <a:r>
                  <a:rPr lang="en-US" altLang="zh-CN" sz="2800" dirty="0"/>
                  <a:t>equally likely, so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 err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800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800" dirty="0"/>
                  <a:t>. Then the event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/>
                  <a:t> {sum of two numbers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altLang="zh-CN" sz="2800" dirty="0" smtClean="0"/>
                  <a:t>} consists </a:t>
                </a:r>
                <a:r>
                  <a:rPr lang="en-US" altLang="zh-CN" sz="2800" dirty="0"/>
                  <a:t>of the six </a:t>
                </a:r>
                <a:r>
                  <a:rPr lang="en-US" altLang="zh-CN" sz="2800" dirty="0" smtClean="0"/>
                  <a:t>outcomes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1, 6</m:t>
                        </m:r>
                      </m:e>
                    </m:d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2, 5</m:t>
                        </m:r>
                      </m:e>
                    </m:d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(3, 4), (4, 3), (5, 2), </m:t>
                    </m:r>
                  </m:oMath>
                </a14:m>
                <a:r>
                  <a:rPr lang="en-US" altLang="zh-CN" sz="28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(6, 1)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en-US" altLang="zh-CN" sz="2800" dirty="0" smtClean="0"/>
                  <a:t>so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altLang="zh-CN" sz="2800" dirty="0" smtClean="0"/>
              </a:p>
              <a:p>
                <a:pPr algn="l"/>
                <a:endParaRPr lang="en-US" altLang="zh-CN" sz="3200" dirty="0"/>
              </a:p>
              <a:p>
                <a:pPr algn="l"/>
                <a:endParaRPr lang="en-US" altLang="zh-CN" sz="3200" dirty="0" smtClean="0"/>
              </a:p>
              <a:p>
                <a:pPr algn="l"/>
                <a:endParaRPr lang="en-US" altLang="zh-CN" sz="3200" dirty="0"/>
              </a:p>
              <a:p>
                <a:pPr algn="l"/>
                <a:endParaRPr lang="en-US" altLang="zh-CN" dirty="0"/>
              </a:p>
              <a:p>
                <a:pPr algn="l"/>
                <a:endParaRPr lang="en-US" altLang="zh-CN" dirty="0"/>
              </a:p>
              <a:p>
                <a:pPr algn="l"/>
                <a:endParaRPr lang="en-US" altLang="zh-CN" dirty="0"/>
              </a:p>
              <a:p>
                <a:pPr algn="l"/>
                <a:endParaRPr lang="en-US" altLang="zh-CN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93040" y="1122398"/>
                <a:ext cx="11649915" cy="5610240"/>
              </a:xfrm>
              <a:blipFill>
                <a:blip r:embed="rId3"/>
                <a:stretch>
                  <a:fillRect l="-1099" t="-1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04279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1022" y="1198881"/>
                <a:ext cx="11649915" cy="5610240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2.5 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A committee of 5 is to be selected from a group of 6 men and 9 women. If </a:t>
                </a:r>
                <a:r>
                  <a:rPr lang="en-US" altLang="zh-CN" sz="2800" dirty="0" smtClean="0"/>
                  <a:t>the selection </a:t>
                </a:r>
                <a:r>
                  <a:rPr lang="en-US" altLang="zh-CN" sz="2800" dirty="0"/>
                  <a:t>is made randomly, what is the probability that the committee consists of </a:t>
                </a:r>
                <a:r>
                  <a:rPr lang="en-US" altLang="zh-CN" sz="2800" dirty="0" smtClean="0"/>
                  <a:t>3 men </a:t>
                </a:r>
                <a:r>
                  <a:rPr lang="en-US" altLang="zh-CN" sz="2800" dirty="0"/>
                  <a:t>and 2 women?</a:t>
                </a:r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/>
                  <a:t> {the committee consists of 3 men and 2 women</a:t>
                </a:r>
                <a:r>
                  <a:rPr lang="en-US" altLang="zh-CN" sz="2800" dirty="0" smtClean="0"/>
                  <a:t>}, so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b="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b="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800" b="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b="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d>
                        </m:den>
                      </m:f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240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1001</m:t>
                          </m:r>
                        </m:den>
                      </m:f>
                    </m:oMath>
                  </m:oMathPara>
                </a14:m>
                <a:endParaRPr lang="en-US" altLang="zh-CN" sz="2800" dirty="0" smtClean="0"/>
              </a:p>
              <a:p>
                <a:pPr algn="l"/>
                <a:endParaRPr lang="en-US" altLang="zh-CN" sz="3200" dirty="0"/>
              </a:p>
              <a:p>
                <a:pPr algn="l"/>
                <a:endParaRPr lang="en-US" altLang="zh-CN" sz="3200" dirty="0" smtClean="0"/>
              </a:p>
              <a:p>
                <a:pPr algn="l"/>
                <a:endParaRPr lang="en-US" altLang="zh-CN" sz="3200" dirty="0"/>
              </a:p>
              <a:p>
                <a:pPr algn="l"/>
                <a:endParaRPr lang="en-US" altLang="zh-CN" dirty="0"/>
              </a:p>
              <a:p>
                <a:pPr algn="l"/>
                <a:endParaRPr lang="en-US" altLang="zh-CN" dirty="0"/>
              </a:p>
              <a:p>
                <a:pPr algn="l"/>
                <a:endParaRPr lang="en-US" altLang="zh-CN" dirty="0"/>
              </a:p>
              <a:p>
                <a:pPr algn="l"/>
                <a:endParaRPr lang="en-US" altLang="zh-CN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1022" y="1198881"/>
                <a:ext cx="11649915" cy="5610240"/>
              </a:xfrm>
              <a:blipFill>
                <a:blip r:embed="rId3"/>
                <a:stretch>
                  <a:fillRect l="-1047" t="-1196" r="-15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426679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1022" y="1198881"/>
                <a:ext cx="11945784" cy="5610240"/>
              </a:xfrm>
            </p:spPr>
            <p:txBody>
              <a:bodyPr>
                <a:normAutofit lnSpcReduction="10000"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2.6 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An urn contains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/>
                  <a:t> balls, one of which is special. If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800" dirty="0"/>
                  <a:t> of these balls are withdrawn </a:t>
                </a:r>
                <a:r>
                  <a:rPr lang="en-US" altLang="zh-CN" sz="2800" dirty="0" smtClean="0"/>
                  <a:t>one at </a:t>
                </a:r>
                <a:r>
                  <a:rPr lang="en-US" altLang="zh-CN" sz="2800" dirty="0"/>
                  <a:t>a time, with each selection being equally likely to be any of the balls that </a:t>
                </a:r>
                <a:r>
                  <a:rPr lang="en-US" altLang="zh-CN" sz="2800" dirty="0" smtClean="0"/>
                  <a:t>remain at </a:t>
                </a:r>
                <a:r>
                  <a:rPr lang="en-US" altLang="zh-CN" sz="2800" dirty="0"/>
                  <a:t>the time, what is the probability that the special ball is chosen?</a:t>
                </a:r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/>
                  <a:t> {special ball is selected}, </a:t>
                </a:r>
                <a:r>
                  <a:rPr lang="en-US" altLang="zh-CN" sz="2800" dirty="0" smtClean="0"/>
                  <a:t>so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800" b="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b="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800" b="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800" b="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b="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800" b="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800" b="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b="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mr>
                              </m:m>
                            </m:e>
                          </m:d>
                        </m:den>
                      </m:f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zh-CN" sz="2800" dirty="0" smtClean="0"/>
              </a:p>
              <a:p>
                <a:pPr algn="l"/>
                <a:r>
                  <a:rPr lang="en-US" altLang="zh-CN" sz="28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nor/>
                      </m:rPr>
                      <a:rPr lang="en-US" altLang="zh-CN" sz="2800" dirty="0"/>
                      <m:t>the</m:t>
                    </m:r>
                    <m:r>
                      <m:rPr>
                        <m:nor/>
                      </m:rPr>
                      <a:rPr lang="en-US" altLang="zh-CN" sz="2800" dirty="0"/>
                      <m:t> </m:t>
                    </m:r>
                    <m:r>
                      <m:rPr>
                        <m:nor/>
                      </m:rPr>
                      <a:rPr lang="en-US" altLang="zh-CN" sz="2800" dirty="0"/>
                      <m:t>special</m:t>
                    </m:r>
                    <m:r>
                      <m:rPr>
                        <m:nor/>
                      </m:rPr>
                      <a:rPr lang="en-US" altLang="zh-CN" sz="2800" dirty="0"/>
                      <m:t> </m:t>
                    </m:r>
                    <m:r>
                      <m:rPr>
                        <m:nor/>
                      </m:rPr>
                      <a:rPr lang="en-US" altLang="zh-CN" sz="2800" dirty="0"/>
                      <m:t>ball</m:t>
                    </m:r>
                    <m:r>
                      <m:rPr>
                        <m:nor/>
                      </m:rPr>
                      <a:rPr lang="en-US" altLang="zh-CN" sz="2800" dirty="0"/>
                      <m:t> </m:t>
                    </m:r>
                    <m:r>
                      <m:rPr>
                        <m:nor/>
                      </m:rPr>
                      <a:rPr lang="en-US" altLang="zh-CN" sz="2800" dirty="0"/>
                      <m:t>is</m:t>
                    </m:r>
                    <m:r>
                      <m:rPr>
                        <m:nor/>
                      </m:rPr>
                      <a:rPr lang="en-US" altLang="zh-CN" sz="2800" dirty="0"/>
                      <m:t> </m:t>
                    </m:r>
                    <m:r>
                      <m:rPr>
                        <m:nor/>
                      </m:rPr>
                      <a:rPr lang="en-US" altLang="zh-CN" sz="2800" dirty="0"/>
                      <m:t>the</m:t>
                    </m:r>
                    <m:r>
                      <m:rPr>
                        <m:nor/>
                      </m:rPr>
                      <a:rPr lang="en-US" altLang="zh-CN" sz="2800" dirty="0"/>
                      <m:t> 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nor/>
                      </m:rPr>
                      <a:rPr lang="en-US" altLang="zh-CN" sz="2800" dirty="0" err="1"/>
                      <m:t>th</m:t>
                    </m:r>
                    <m:r>
                      <m:rPr>
                        <m:nor/>
                      </m:rPr>
                      <a:rPr lang="en-US" altLang="zh-CN" sz="2800" dirty="0"/>
                      <m:t> </m:t>
                    </m:r>
                    <m:r>
                      <m:rPr>
                        <m:nor/>
                      </m:rPr>
                      <a:rPr lang="en-US" altLang="zh-CN" sz="2800" dirty="0"/>
                      <m:t>ball</m:t>
                    </m:r>
                    <m:r>
                      <m:rPr>
                        <m:nor/>
                      </m:rPr>
                      <a:rPr lang="en-US" altLang="zh-CN" sz="2800" dirty="0"/>
                      <m:t> </m:t>
                    </m:r>
                    <m:r>
                      <m:rPr>
                        <m:nor/>
                      </m:rPr>
                      <a:rPr lang="en-US" altLang="zh-CN" sz="2800" dirty="0"/>
                      <m:t>to</m:t>
                    </m:r>
                    <m:r>
                      <m:rPr>
                        <m:nor/>
                      </m:rPr>
                      <a:rPr lang="en-US" altLang="zh-CN" sz="2800" dirty="0"/>
                      <m:t> </m:t>
                    </m:r>
                    <m:r>
                      <m:rPr>
                        <m:nor/>
                      </m:rPr>
                      <a:rPr lang="en-US" altLang="zh-CN" sz="2800" dirty="0"/>
                      <m:t>be</m:t>
                    </m:r>
                    <m:r>
                      <m:rPr>
                        <m:nor/>
                      </m:rPr>
                      <a:rPr lang="en-US" altLang="zh-CN" sz="2800" dirty="0"/>
                      <m:t> </m:t>
                    </m:r>
                    <m:r>
                      <m:rPr>
                        <m:nor/>
                      </m:rPr>
                      <a:rPr lang="en-US" altLang="zh-CN" sz="2800" dirty="0"/>
                      <m:t>chosen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800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CN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⋃"/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zh-CN" sz="2800" dirty="0" smtClean="0"/>
              </a:p>
              <a:p>
                <a:pPr algn="l"/>
                <a:endParaRPr lang="en-US" altLang="zh-CN" sz="3200" dirty="0"/>
              </a:p>
              <a:p>
                <a:pPr algn="l"/>
                <a:endParaRPr lang="en-US" altLang="zh-CN" dirty="0"/>
              </a:p>
              <a:p>
                <a:pPr algn="l"/>
                <a:endParaRPr lang="en-US" altLang="zh-CN" dirty="0"/>
              </a:p>
              <a:p>
                <a:pPr algn="l"/>
                <a:endParaRPr lang="en-US" altLang="zh-CN" dirty="0"/>
              </a:p>
              <a:p>
                <a:pPr algn="l"/>
                <a:endParaRPr lang="en-US" altLang="zh-CN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1022" y="1198881"/>
                <a:ext cx="11945784" cy="5610240"/>
              </a:xfrm>
              <a:blipFill>
                <a:blip r:embed="rId3"/>
                <a:stretch>
                  <a:fillRect l="-1020" t="-1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15921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3040" y="1198881"/>
            <a:ext cx="11775276" cy="5659119"/>
          </a:xfrm>
        </p:spPr>
        <p:txBody>
          <a:bodyPr>
            <a:normAutofit fontScale="92500"/>
          </a:bodyPr>
          <a:lstStyle/>
          <a:p>
            <a:pPr algn="l">
              <a:lnSpc>
                <a:spcPct val="100000"/>
              </a:lnSpc>
            </a:pPr>
            <a:r>
              <a:rPr lang="en-US" altLang="zh-CN" sz="2800" dirty="0">
                <a:solidFill>
                  <a:srgbClr val="0070C0"/>
                </a:solidFill>
                <a:latin typeface="Arial Black" panose="020B0A04020102020204" pitchFamily="34" charset="0"/>
              </a:rPr>
              <a:t>Probability as a Measure of </a:t>
            </a:r>
            <a:r>
              <a:rPr lang="en-US" altLang="zh-CN" sz="28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Belief</a:t>
            </a:r>
            <a:endParaRPr lang="en-US" altLang="zh-CN" sz="28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800" dirty="0"/>
              <a:t>Thus far we have interpreted the probability of an event of a given experiment </a:t>
            </a:r>
            <a:r>
              <a:rPr lang="en-US" altLang="zh-CN" sz="2800" dirty="0" smtClean="0"/>
              <a:t>as being </a:t>
            </a:r>
            <a:r>
              <a:rPr lang="en-US" altLang="zh-CN" sz="2800" dirty="0"/>
              <a:t>a measure of how frequently the event will occur when the experiment </a:t>
            </a:r>
            <a:r>
              <a:rPr lang="en-US" altLang="zh-CN" sz="2800" dirty="0" smtClean="0"/>
              <a:t>is continually </a:t>
            </a:r>
            <a:r>
              <a:rPr lang="en-US" altLang="zh-CN" sz="2800" dirty="0"/>
              <a:t>repeated. However, there are also other uses of the term probability</a:t>
            </a:r>
            <a:r>
              <a:rPr lang="en-US" altLang="zh-CN" sz="2800" dirty="0" smtClean="0"/>
              <a:t>.</a:t>
            </a:r>
          </a:p>
          <a:p>
            <a:pPr algn="l">
              <a:lnSpc>
                <a:spcPct val="100000"/>
              </a:lnSpc>
            </a:pPr>
            <a:r>
              <a:rPr lang="en-US" altLang="zh-CN" sz="2800" dirty="0" smtClean="0"/>
              <a:t>The </a:t>
            </a:r>
            <a:r>
              <a:rPr lang="en-US" altLang="zh-CN" sz="2800" dirty="0"/>
              <a:t>most simple and natural interpretation is that the probabilities referred </a:t>
            </a:r>
            <a:r>
              <a:rPr lang="en-US" altLang="zh-CN" sz="2800" dirty="0" smtClean="0"/>
              <a:t>to are </a:t>
            </a:r>
            <a:r>
              <a:rPr lang="en-US" altLang="zh-CN" sz="2800" dirty="0"/>
              <a:t>measures of the individual's degree of belief in the statements that he or </a:t>
            </a:r>
            <a:r>
              <a:rPr lang="en-US" altLang="zh-CN" sz="2800" dirty="0" smtClean="0"/>
              <a:t>she is </a:t>
            </a:r>
            <a:r>
              <a:rPr lang="en-US" altLang="zh-CN" sz="2800" dirty="0"/>
              <a:t>making. </a:t>
            </a:r>
            <a:r>
              <a:rPr lang="en-US" altLang="zh-CN" sz="2800" dirty="0" smtClean="0"/>
              <a:t>This </a:t>
            </a:r>
            <a:r>
              <a:rPr lang="en-US" altLang="zh-CN" sz="2800" dirty="0"/>
              <a:t>interpretation of probability as being a measure of the degree of </a:t>
            </a:r>
            <a:r>
              <a:rPr lang="en-US" altLang="zh-CN" sz="2800" dirty="0" smtClean="0"/>
              <a:t>one's belief </a:t>
            </a:r>
            <a:r>
              <a:rPr lang="en-US" altLang="zh-CN" sz="2800" dirty="0"/>
              <a:t>is often referred to as the personal or subjective view of probability </a:t>
            </a:r>
            <a:r>
              <a:rPr lang="en-US" altLang="zh-CN" sz="2800" dirty="0" smtClean="0"/>
              <a:t>.</a:t>
            </a:r>
          </a:p>
          <a:p>
            <a:pPr algn="l">
              <a:lnSpc>
                <a:spcPct val="100000"/>
              </a:lnSpc>
            </a:pPr>
            <a:r>
              <a:rPr lang="en-US" altLang="zh-CN" sz="2800" dirty="0"/>
              <a:t>It seems logical to suppose that a "measure of the degree of one's belief' </a:t>
            </a:r>
            <a:r>
              <a:rPr lang="en-US" altLang="zh-CN" sz="2800" dirty="0" smtClean="0"/>
              <a:t>should satisfy </a:t>
            </a:r>
            <a:r>
              <a:rPr lang="en-US" altLang="zh-CN" sz="2800" dirty="0"/>
              <a:t>all of the axioms of probability. </a:t>
            </a:r>
            <a:r>
              <a:rPr lang="en-US" altLang="zh-CN" sz="2800" dirty="0" smtClean="0"/>
              <a:t>Hence</a:t>
            </a:r>
            <a:r>
              <a:rPr lang="en-US" altLang="zh-CN" sz="2800" dirty="0"/>
              <a:t>, whether we interpret probability as a measure </a:t>
            </a:r>
            <a:r>
              <a:rPr lang="en-US" altLang="zh-CN" sz="2800" dirty="0" smtClean="0"/>
              <a:t>of belief </a:t>
            </a:r>
            <a:r>
              <a:rPr lang="en-US" altLang="zh-CN" sz="2800" dirty="0"/>
              <a:t>or as a long-run frequency of occurrence, its mathematical properties </a:t>
            </a:r>
            <a:r>
              <a:rPr lang="en-US" altLang="zh-CN" sz="2800" dirty="0" smtClean="0"/>
              <a:t>remain unchanged</a:t>
            </a:r>
            <a:r>
              <a:rPr lang="en-US" altLang="zh-CN" sz="2800" dirty="0"/>
              <a:t>.</a:t>
            </a:r>
          </a:p>
          <a:p>
            <a:pPr algn="l"/>
            <a:endParaRPr lang="en-US" altLang="zh-CN" sz="2800" dirty="0"/>
          </a:p>
          <a:p>
            <a:pPr algn="l"/>
            <a:endParaRPr lang="en-US" altLang="zh-CN" sz="2800" dirty="0"/>
          </a:p>
          <a:p>
            <a:pPr algn="l"/>
            <a:endParaRPr lang="en-US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8391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613" y="1143000"/>
            <a:ext cx="11990439" cy="5715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Homework</a:t>
            </a:r>
          </a:p>
          <a:p>
            <a:pPr algn="l"/>
            <a:r>
              <a:rPr lang="en-US" altLang="zh-CN" sz="2800" dirty="0">
                <a:solidFill>
                  <a:srgbClr val="0070C0"/>
                </a:solidFill>
                <a:latin typeface="Arial Black" panose="020B0A04020102020204" pitchFamily="34" charset="0"/>
              </a:rPr>
              <a:t>Page 54  Problems</a:t>
            </a:r>
          </a:p>
          <a:p>
            <a:pPr algn="l"/>
            <a:r>
              <a:rPr lang="en-US" altLang="zh-CN" sz="2800" dirty="0" smtClean="0"/>
              <a:t>8, 11, 15, 36</a:t>
            </a:r>
          </a:p>
          <a:p>
            <a:pPr algn="l"/>
            <a:r>
              <a:rPr lang="en-US" altLang="zh-CN" sz="2800" dirty="0">
                <a:solidFill>
                  <a:srgbClr val="0070C0"/>
                </a:solidFill>
                <a:latin typeface="Arial Black" panose="020B0A04020102020204" pitchFamily="34" charset="0"/>
              </a:rPr>
              <a:t>Page </a:t>
            </a:r>
            <a:r>
              <a:rPr lang="en-US" altLang="zh-CN" sz="28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58 Theoretical </a:t>
            </a:r>
            <a:r>
              <a:rPr lang="en-US" altLang="zh-CN" sz="2800" dirty="0">
                <a:solidFill>
                  <a:srgbClr val="0070C0"/>
                </a:solidFill>
                <a:latin typeface="Arial Black" panose="020B0A04020102020204" pitchFamily="34" charset="0"/>
              </a:rPr>
              <a:t>Exercises</a:t>
            </a:r>
          </a:p>
          <a:p>
            <a:pPr lvl="0" algn="l"/>
            <a:r>
              <a:rPr lang="en-US" altLang="zh-CN" sz="2800" dirty="0" smtClean="0">
                <a:solidFill>
                  <a:prstClr val="black"/>
                </a:solidFill>
              </a:rPr>
              <a:t>6</a:t>
            </a:r>
            <a:r>
              <a:rPr lang="en-US" altLang="zh-CN" sz="2800" smtClean="0">
                <a:solidFill>
                  <a:prstClr val="black"/>
                </a:solidFill>
              </a:rPr>
              <a:t>, 8(a), 11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pPr lvl="0" algn="l"/>
            <a:r>
              <a:rPr lang="en-US" altLang="zh-CN" sz="2800" dirty="0">
                <a:solidFill>
                  <a:srgbClr val="0070C0"/>
                </a:solidFill>
                <a:latin typeface="Arial Black" panose="020B0A04020102020204" pitchFamily="34" charset="0"/>
              </a:rPr>
              <a:t>Page </a:t>
            </a:r>
            <a:r>
              <a:rPr lang="en-US" altLang="zh-CN" sz="28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60 </a:t>
            </a:r>
            <a:r>
              <a:rPr lang="en-US" altLang="zh-CN" sz="2800" dirty="0">
                <a:solidFill>
                  <a:srgbClr val="0070C0"/>
                </a:solidFill>
                <a:latin typeface="Arial Black" panose="020B0A04020102020204" pitchFamily="34" charset="0"/>
              </a:rPr>
              <a:t>Self-Test Problems and Exercises</a:t>
            </a:r>
          </a:p>
          <a:p>
            <a:pPr lvl="0" algn="l"/>
            <a:r>
              <a:rPr lang="en-US" altLang="zh-CN" sz="2800" dirty="0" smtClean="0">
                <a:solidFill>
                  <a:prstClr val="black"/>
                </a:solidFill>
              </a:rPr>
              <a:t>2, 5, 8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algn="l"/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42697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3040" y="1305232"/>
            <a:ext cx="11782650" cy="53462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3600" b="1" dirty="0">
                <a:solidFill>
                  <a:srgbClr val="FF0000"/>
                </a:solidFill>
              </a:rPr>
              <a:t>Introduction</a:t>
            </a:r>
            <a:endParaRPr lang="en-US" altLang="zh-CN" sz="3600" b="1" dirty="0"/>
          </a:p>
          <a:p>
            <a:pPr algn="l">
              <a:lnSpc>
                <a:spcPct val="100000"/>
              </a:lnSpc>
            </a:pPr>
            <a:r>
              <a:rPr lang="en-US" altLang="zh-CN" sz="2800" dirty="0"/>
              <a:t>In this chapter, we introduce the concept of the </a:t>
            </a:r>
            <a:r>
              <a:rPr lang="en-US" altLang="zh-CN" sz="2800" dirty="0">
                <a:solidFill>
                  <a:srgbClr val="FF0000"/>
                </a:solidFill>
              </a:rPr>
              <a:t>probability</a:t>
            </a:r>
            <a:r>
              <a:rPr lang="en-US" altLang="zh-CN" sz="2800" dirty="0"/>
              <a:t> of an event and </a:t>
            </a:r>
            <a:r>
              <a:rPr lang="en-US" altLang="zh-CN" sz="2800" dirty="0" smtClean="0"/>
              <a:t>then show </a:t>
            </a:r>
            <a:r>
              <a:rPr lang="en-US" altLang="zh-CN" sz="2800" dirty="0"/>
              <a:t>how probabilities can be computed in certain situations. As a preliminary</a:t>
            </a:r>
            <a:r>
              <a:rPr lang="en-US" altLang="zh-CN" sz="2800" dirty="0" smtClean="0"/>
              <a:t>, however</a:t>
            </a:r>
            <a:r>
              <a:rPr lang="en-US" altLang="zh-CN" sz="2800" dirty="0"/>
              <a:t>, we need to discuss the concept of the </a:t>
            </a:r>
            <a:r>
              <a:rPr lang="en-US" altLang="zh-CN" sz="2800" dirty="0">
                <a:solidFill>
                  <a:srgbClr val="FF0000"/>
                </a:solidFill>
              </a:rPr>
              <a:t>sample space </a:t>
            </a:r>
            <a:r>
              <a:rPr lang="en-US" altLang="zh-CN" sz="2800" dirty="0"/>
              <a:t>and the </a:t>
            </a:r>
            <a:r>
              <a:rPr lang="en-US" altLang="zh-CN" sz="2800" dirty="0">
                <a:solidFill>
                  <a:srgbClr val="FF0000"/>
                </a:solidFill>
              </a:rPr>
              <a:t>events</a:t>
            </a:r>
            <a:r>
              <a:rPr lang="en-US" altLang="zh-CN" sz="2800" dirty="0"/>
              <a:t> of </a:t>
            </a:r>
            <a:r>
              <a:rPr lang="en-US" altLang="zh-CN" sz="2800" dirty="0" smtClean="0"/>
              <a:t>an experiment</a:t>
            </a:r>
            <a:r>
              <a:rPr lang="en-US" altLang="zh-CN" sz="2800" dirty="0"/>
              <a:t>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70936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3504" y="1198881"/>
                <a:ext cx="12138496" cy="5548506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Sample Spaces and Events </a:t>
                </a:r>
                <a:r>
                  <a:rPr lang="zh-CN" altLang="en-US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样本空间和事件</a:t>
                </a:r>
                <a:endParaRPr lang="en-US" altLang="zh-CN" sz="2800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An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experiment</a:t>
                </a:r>
                <a:r>
                  <a:rPr lang="en-US" altLang="zh-CN" sz="2800" dirty="0"/>
                  <a:t> is any action or process whose outcome is subject to </a:t>
                </a:r>
                <a:r>
                  <a:rPr lang="en-US" altLang="zh-CN" sz="2800" dirty="0" smtClean="0"/>
                  <a:t>uncertainty.</a:t>
                </a:r>
                <a:endParaRPr lang="en-US" altLang="zh-CN" sz="2800" dirty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Definition 2.1 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The Sample </a:t>
                </a: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Space </a:t>
                </a:r>
                <a:r>
                  <a:rPr lang="zh-CN" altLang="en-US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样本空间</a:t>
                </a:r>
                <a:endParaRPr lang="en-US" altLang="zh-CN" sz="2800" dirty="0" smtClean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The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sample space </a:t>
                </a:r>
                <a:r>
                  <a:rPr lang="en-US" altLang="zh-CN" sz="2800" dirty="0"/>
                  <a:t>of an experiment, denoted by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800" dirty="0"/>
                  <a:t>, is the set of all </a:t>
                </a:r>
                <a:r>
                  <a:rPr lang="en-US" altLang="zh-CN" sz="2800" dirty="0" smtClean="0"/>
                  <a:t>possible outcomes </a:t>
                </a:r>
                <a:r>
                  <a:rPr lang="en-US" altLang="zh-CN" sz="2800" dirty="0"/>
                  <a:t>of that experiment</a:t>
                </a:r>
                <a:r>
                  <a:rPr lang="en-US" altLang="zh-CN" sz="2800" dirty="0" smtClean="0"/>
                  <a:t>.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2.1 </a:t>
                </a:r>
                <a:endParaRPr lang="en-US" altLang="zh-CN" sz="2800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Roll </a:t>
                </a:r>
                <a:r>
                  <a:rPr lang="en-US" altLang="zh-CN" sz="2800" dirty="0"/>
                  <a:t>a fair die     </a:t>
                </a:r>
                <a:r>
                  <a:rPr lang="en-US" altLang="zh-CN" sz="2800" dirty="0" smtClean="0"/>
                  <a:t>                               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1,2,3,4,5,6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Flip </a:t>
                </a:r>
                <a:r>
                  <a:rPr lang="en-US" altLang="zh-CN" sz="2800" dirty="0"/>
                  <a:t>a coin</a:t>
                </a:r>
                <a:r>
                  <a:rPr lang="en-US" altLang="zh-CN" sz="2800" dirty="0" smtClean="0"/>
                  <a:t>                                        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The </a:t>
                </a:r>
                <a:r>
                  <a:rPr lang="en-US" altLang="zh-CN" sz="2800" dirty="0"/>
                  <a:t>sex of </a:t>
                </a:r>
                <a:r>
                  <a:rPr lang="en-US" altLang="zh-CN" sz="2800" dirty="0" smtClean="0"/>
                  <a:t>a newborn child           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CN" sz="2800" dirty="0"/>
              </a:p>
              <a:p>
                <a:pPr algn="l"/>
                <a:r>
                  <a:rPr lang="en-US" altLang="zh-CN" sz="2800" dirty="0" smtClean="0"/>
                  <a:t>The </a:t>
                </a:r>
                <a:r>
                  <a:rPr lang="en-US" altLang="zh-CN" sz="2800" dirty="0"/>
                  <a:t>lifetime of a </a:t>
                </a:r>
                <a:r>
                  <a:rPr lang="en-US" altLang="zh-CN" sz="2800" dirty="0" smtClean="0"/>
                  <a:t>transistor           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:0≤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&lt;+∞ </m:t>
                        </m:r>
                      </m:e>
                    </m:d>
                  </m:oMath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3504" y="1198881"/>
                <a:ext cx="12138496" cy="5548506"/>
              </a:xfrm>
              <a:blipFill>
                <a:blip r:embed="rId3"/>
                <a:stretch>
                  <a:fillRect l="-1055" t="-16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45356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3504" y="1198881"/>
                <a:ext cx="12138496" cy="5548506"/>
              </a:xfrm>
            </p:spPr>
            <p:txBody>
              <a:bodyPr>
                <a:normAutofit fontScale="92500" lnSpcReduction="10000"/>
              </a:bodyPr>
              <a:lstStyle/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Definition 2.2 Events  </a:t>
                </a:r>
                <a:r>
                  <a:rPr lang="zh-CN" altLang="en-US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事件</a:t>
                </a:r>
                <a:endParaRPr lang="zh-CN" altLang="en-US" sz="2800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An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event</a:t>
                </a:r>
                <a:r>
                  <a:rPr lang="en-US" altLang="zh-CN" sz="2800" dirty="0"/>
                  <a:t> is any collection (subset) of outcomes contained in the sample space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800" dirty="0" smtClean="0"/>
                  <a:t>. </a:t>
                </a:r>
                <a:r>
                  <a:rPr lang="en-US" altLang="zh-CN" sz="2800" dirty="0"/>
                  <a:t>In other words, an </a:t>
                </a:r>
                <a:r>
                  <a:rPr lang="en-US" altLang="zh-CN" sz="2800" dirty="0" smtClean="0"/>
                  <a:t>event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800" dirty="0" smtClean="0"/>
                  <a:t> is </a:t>
                </a:r>
                <a:r>
                  <a:rPr lang="en-US" altLang="zh-CN" sz="2800" dirty="0"/>
                  <a:t>a set consisting of possible outcomes of the experiment</a:t>
                </a:r>
                <a:r>
                  <a:rPr lang="en-US" altLang="zh-CN" sz="2800" dirty="0" smtClean="0"/>
                  <a:t>. An </a:t>
                </a:r>
                <a:r>
                  <a:rPr lang="en-US" altLang="zh-CN" sz="2800" dirty="0"/>
                  <a:t>event is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simple</a:t>
                </a:r>
                <a:r>
                  <a:rPr lang="en-US" altLang="zh-CN" sz="2800" dirty="0"/>
                  <a:t> if it consists of exactly one outcome and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compound</a:t>
                </a: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if it </a:t>
                </a:r>
                <a:r>
                  <a:rPr lang="en-US" altLang="zh-CN" sz="2800" dirty="0"/>
                  <a:t>consists of more than one outcome</a:t>
                </a:r>
                <a:r>
                  <a:rPr lang="en-US" altLang="zh-CN" sz="2800" dirty="0" smtClean="0"/>
                  <a:t>.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</a:t>
                </a: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2.2 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Sample space       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1,2,3,4,5,6</m:t>
                        </m:r>
                      </m:e>
                    </m:d>
                  </m:oMath>
                </a14:m>
                <a:endParaRPr lang="en-US" altLang="zh-CN" sz="2800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Simple event        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800" dirty="0" smtClean="0"/>
                  <a:t>,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altLang="zh-CN" sz="2800" dirty="0" smtClean="0"/>
                  <a:t>,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C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ompound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event </a:t>
                </a: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en-US" altLang="zh-CN" sz="2800" dirty="0" smtClean="0"/>
                  <a:t>,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4, 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, 6</m:t>
                        </m:r>
                      </m:e>
                    </m:d>
                  </m:oMath>
                </a14:m>
                <a:endParaRPr lang="en-US" altLang="zh-CN" sz="2800" dirty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When an experiment is performed, a particular event</a:t>
                </a:r>
                <a:r>
                  <a:rPr lang="en-US" altLang="zh-CN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800" dirty="0" smtClean="0"/>
                  <a:t> </a:t>
                </a:r>
                <a:r>
                  <a:rPr lang="en-US" altLang="zh-CN" sz="2800" dirty="0"/>
                  <a:t>is said to occur if the </a:t>
                </a:r>
                <a:r>
                  <a:rPr lang="en-US" altLang="zh-CN" sz="2800" dirty="0" smtClean="0"/>
                  <a:t>resulting experimental </a:t>
                </a:r>
                <a:r>
                  <a:rPr lang="en-US" altLang="zh-CN" sz="2800" dirty="0"/>
                  <a:t>outcome is contained in</a:t>
                </a:r>
                <a:r>
                  <a:rPr lang="en-US" altLang="zh-CN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800" dirty="0"/>
                  <a:t>. In general, exactly one simple event </a:t>
                </a:r>
                <a:r>
                  <a:rPr lang="en-US" altLang="zh-CN" sz="2800" dirty="0" smtClean="0"/>
                  <a:t>will occur</a:t>
                </a:r>
                <a:r>
                  <a:rPr lang="en-US" altLang="zh-CN" sz="2800" dirty="0"/>
                  <a:t>, but many compound events will occur simultaneously.</a:t>
                </a:r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3504" y="1198881"/>
                <a:ext cx="12138496" cy="5548506"/>
              </a:xfrm>
              <a:blipFill>
                <a:blip r:embed="rId3"/>
                <a:stretch>
                  <a:fillRect l="-904" t="-2198" r="-1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16416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1268" y="1195768"/>
                <a:ext cx="11849674" cy="5500000"/>
              </a:xfrm>
            </p:spPr>
            <p:txBody>
              <a:bodyPr>
                <a:no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Some Relations from Set Theory</a:t>
                </a:r>
              </a:p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Definition </a:t>
                </a: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2.3 </a:t>
                </a:r>
              </a:p>
              <a:p>
                <a:pPr lvl="0" algn="l">
                  <a:lnSpc>
                    <a:spcPct val="100000"/>
                  </a:lnSpc>
                </a:pPr>
                <a:endParaRPr lang="en-US" altLang="zh-CN" sz="2800" dirty="0" smtClean="0">
                  <a:solidFill>
                    <a:prstClr val="black"/>
                  </a:solidFill>
                </a:endParaRPr>
              </a:p>
              <a:p>
                <a:pPr lvl="0" algn="l">
                  <a:lnSpc>
                    <a:spcPct val="100000"/>
                  </a:lnSpc>
                </a:pPr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prstClr val="black"/>
                    </a:solidFill>
                  </a:rPr>
                  <a:t>1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. The 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complement(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补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,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对立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of an event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, denoted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altLang="zh-CN" sz="2800" dirty="0" smtClean="0">
                    <a:solidFill>
                      <a:prstClr val="black"/>
                    </a:solidFill>
                  </a:rPr>
                  <a:t>(</a:t>
                </a:r>
                <a:r>
                  <a:rPr lang="en-US" altLang="zh-CN" sz="2800" dirty="0" err="1" smtClean="0">
                    <a:solidFill>
                      <a:prstClr val="black"/>
                    </a:solidFill>
                  </a:rPr>
                  <a:t>or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800" dirty="0" smtClean="0">
                    <a:solidFill>
                      <a:prstClr val="black"/>
                    </a:solidFill>
                  </a:rPr>
                  <a:t>),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is the set of all outcomes 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8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that are not contained in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 smtClean="0">
                    <a:solidFill>
                      <a:prstClr val="black"/>
                    </a:solidFill>
                  </a:rPr>
                  <a:t>.</a:t>
                </a:r>
                <a:endParaRPr lang="en-US" altLang="zh-CN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1268" y="1195768"/>
                <a:ext cx="11849674" cy="5500000"/>
              </a:xfrm>
              <a:blipFill>
                <a:blip r:embed="rId3"/>
                <a:stretch>
                  <a:fillRect l="-1029" t="-1109" r="-15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5162" y="4147961"/>
            <a:ext cx="3739951" cy="235730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5162" y="1114654"/>
            <a:ext cx="3739951" cy="239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8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1268" y="1195768"/>
                <a:ext cx="11849674" cy="5500000"/>
              </a:xfrm>
            </p:spPr>
            <p:txBody>
              <a:bodyPr>
                <a:noAutofit/>
              </a:bodyPr>
              <a:lstStyle/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prstClr val="black"/>
                    </a:solidFill>
                  </a:rPr>
                  <a:t>2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. The 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union(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并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,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和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of two events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, denoted by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and read “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,” 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is the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event consisting of all outcomes that are either in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or in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or in 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both events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(so that the union includes outcomes for which both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occur 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as well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as outcomes for which exactly one occurs)—that is, all outcomes in 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at least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one of the events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.</a:t>
                </a:r>
              </a:p>
              <a:p>
                <a:pPr lvl="0" algn="l">
                  <a:lnSpc>
                    <a:spcPct val="100000"/>
                  </a:lnSpc>
                </a:pPr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lvl="0" algn="l">
                  <a:lnSpc>
                    <a:spcPct val="100000"/>
                  </a:lnSpc>
                </a:pPr>
                <a:endParaRPr lang="en-US" altLang="zh-CN" sz="2800" dirty="0" smtClean="0">
                  <a:solidFill>
                    <a:prstClr val="black"/>
                  </a:solidFill>
                </a:endParaRPr>
              </a:p>
              <a:p>
                <a:pPr lvl="0" algn="l">
                  <a:lnSpc>
                    <a:spcPct val="100000"/>
                  </a:lnSpc>
                </a:pPr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lvl="0" algn="l">
                  <a:lnSpc>
                    <a:spcPct val="100000"/>
                  </a:lnSpc>
                </a:pPr>
                <a:endParaRPr lang="en-US" altLang="zh-CN" sz="2800" dirty="0" smtClean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 smtClean="0">
                    <a:solidFill>
                      <a:prstClr val="black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1268" y="1195768"/>
                <a:ext cx="11849674" cy="5500000"/>
              </a:xfrm>
              <a:blipFill>
                <a:blip r:embed="rId3"/>
                <a:stretch>
                  <a:fillRect l="-1029" t="-1552" r="-15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6884" y="3149316"/>
            <a:ext cx="3838192" cy="254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7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1268" y="1195768"/>
                <a:ext cx="11849674" cy="5500000"/>
              </a:xfrm>
            </p:spPr>
            <p:txBody>
              <a:bodyPr>
                <a:noAutofit/>
              </a:bodyPr>
              <a:lstStyle/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prstClr val="black"/>
                    </a:solidFill>
                  </a:rPr>
                  <a:t>3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. The 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intersection(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交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,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乘积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of two events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, denoted by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(sometimes written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and read “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,” is the event consisting of all outcomes that are in both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 smtClean="0">
                    <a:solidFill>
                      <a:prstClr val="black"/>
                    </a:solidFill>
                  </a:rPr>
                  <a:t>.</a:t>
                </a:r>
              </a:p>
              <a:p>
                <a:pPr lvl="0" algn="l">
                  <a:lnSpc>
                    <a:spcPct val="100000"/>
                  </a:lnSpc>
                </a:pPr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lvl="0" algn="l">
                  <a:lnSpc>
                    <a:spcPct val="100000"/>
                  </a:lnSpc>
                </a:pPr>
                <a:endParaRPr lang="en-US" altLang="zh-CN" sz="2800" dirty="0" smtClean="0">
                  <a:solidFill>
                    <a:prstClr val="black"/>
                  </a:solidFill>
                </a:endParaRPr>
              </a:p>
              <a:p>
                <a:pPr lvl="0" algn="l">
                  <a:lnSpc>
                    <a:spcPct val="100000"/>
                  </a:lnSpc>
                </a:pPr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lvl="0" algn="l">
                  <a:lnSpc>
                    <a:spcPct val="100000"/>
                  </a:lnSpc>
                </a:pPr>
                <a:endParaRPr lang="en-US" altLang="zh-CN" sz="2800" dirty="0" smtClean="0">
                  <a:solidFill>
                    <a:prstClr val="black"/>
                  </a:solidFill>
                </a:endParaRPr>
              </a:p>
              <a:p>
                <a:pPr lvl="0" algn="l">
                  <a:lnSpc>
                    <a:spcPct val="100000"/>
                  </a:lnSpc>
                </a:pPr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1268" y="1195768"/>
                <a:ext cx="11849674" cy="5500000"/>
              </a:xfrm>
              <a:blipFill>
                <a:blip r:embed="rId3"/>
                <a:stretch>
                  <a:fillRect l="-1029" t="-1552" r="-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4229" y="2584727"/>
            <a:ext cx="3785540" cy="233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7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3504" y="1110393"/>
                <a:ext cx="12008625" cy="5697660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2800" dirty="0" smtClean="0"/>
                  <a:t>Sometimes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/>
                  <a:t> have no outcomes in common, so that the intersection </a:t>
                </a:r>
                <a:r>
                  <a:rPr lang="en-US" altLang="zh-CN" sz="2800" dirty="0" smtClean="0"/>
                  <a:t>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/>
                  <a:t> contains no outcomes</a:t>
                </a:r>
                <a:r>
                  <a:rPr lang="en-US" altLang="zh-CN" sz="2800" dirty="0" smtClean="0"/>
                  <a:t>.</a:t>
                </a:r>
              </a:p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Definition 2.4</a:t>
                </a:r>
              </a:p>
              <a:p>
                <a:pPr algn="l"/>
                <a:r>
                  <a:rPr lang="en-US" altLang="zh-CN" sz="28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sz="2800" dirty="0" smtClean="0"/>
                  <a:t> denote </a:t>
                </a:r>
                <a:r>
                  <a:rPr lang="en-US" altLang="zh-CN" sz="2800" dirty="0"/>
                  <a:t>the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null 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event(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空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事件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altLang="zh-CN" sz="2800" dirty="0" smtClean="0"/>
                  <a:t> </a:t>
                </a:r>
                <a:r>
                  <a:rPr lang="en-US" altLang="zh-CN" sz="2800" dirty="0"/>
                  <a:t>(the event consisting of no outcomes whatsoever).</a:t>
                </a:r>
              </a:p>
              <a:p>
                <a:pPr algn="l"/>
                <a:r>
                  <a:rPr lang="en-US" altLang="zh-CN" sz="2800" dirty="0" smtClean="0"/>
                  <a:t>When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/>
                  <a:t> are said to be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mutually 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exclusive(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互斥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) </a:t>
                </a:r>
                <a:r>
                  <a:rPr lang="en-US" altLang="zh-CN" sz="2800" dirty="0"/>
                  <a:t>or 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disjoint(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不相交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altLang="zh-CN" sz="2800" dirty="0" smtClean="0"/>
                  <a:t> </a:t>
                </a:r>
                <a:r>
                  <a:rPr lang="en-US" altLang="zh-CN" sz="2800" dirty="0"/>
                  <a:t>events.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3504" y="1110393"/>
                <a:ext cx="12008625" cy="5697660"/>
              </a:xfrm>
              <a:blipFill>
                <a:blip r:embed="rId3"/>
                <a:stretch>
                  <a:fillRect l="-1066" t="-1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04" y="4189131"/>
            <a:ext cx="11391818" cy="207525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449674" y="6284833"/>
            <a:ext cx="44804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Venn </a:t>
            </a:r>
            <a:r>
              <a:rPr lang="en-US" altLang="zh-CN" sz="28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diagrams</a:t>
            </a:r>
            <a:r>
              <a:rPr lang="zh-CN" altLang="en-US" sz="28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（维恩图）</a:t>
            </a:r>
            <a:endParaRPr lang="zh-CN" altLang="en-US" sz="2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88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50801</TotalTime>
  <Words>2733</Words>
  <Application>Microsoft Office PowerPoint</Application>
  <PresentationFormat>宽屏</PresentationFormat>
  <Paragraphs>178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宋体</vt:lpstr>
      <vt:lpstr>Arial</vt:lpstr>
      <vt:lpstr>Arial Black</vt:lpstr>
      <vt:lpstr>Calibri</vt:lpstr>
      <vt:lpstr>Calibri Light</vt:lpstr>
      <vt:lpstr>Cambria Math</vt:lpstr>
      <vt:lpstr>Wingdings</vt:lpstr>
      <vt:lpstr>Office 主题</vt:lpstr>
      <vt:lpstr>Lecture 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Qingjie</dc:creator>
  <cp:lastModifiedBy>guo</cp:lastModifiedBy>
  <cp:revision>1834</cp:revision>
  <dcterms:created xsi:type="dcterms:W3CDTF">2017-08-02T16:53:24Z</dcterms:created>
  <dcterms:modified xsi:type="dcterms:W3CDTF">2021-09-13T11:54:06Z</dcterms:modified>
</cp:coreProperties>
</file>