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9" r:id="rId3"/>
    <p:sldId id="477" r:id="rId4"/>
    <p:sldId id="480" r:id="rId5"/>
    <p:sldId id="478" r:id="rId6"/>
    <p:sldId id="486" r:id="rId7"/>
    <p:sldId id="488" r:id="rId8"/>
    <p:sldId id="483" r:id="rId9"/>
    <p:sldId id="487" r:id="rId10"/>
    <p:sldId id="490" r:id="rId11"/>
    <p:sldId id="491" r:id="rId12"/>
    <p:sldId id="489" r:id="rId13"/>
    <p:sldId id="492" r:id="rId14"/>
    <p:sldId id="484" r:id="rId15"/>
    <p:sldId id="469" r:id="rId16"/>
    <p:sldId id="485" r:id="rId17"/>
    <p:sldId id="470" r:id="rId18"/>
    <p:sldId id="471" r:id="rId19"/>
    <p:sldId id="476" r:id="rId20"/>
    <p:sldId id="494" r:id="rId21"/>
    <p:sldId id="450" r:id="rId22"/>
    <p:sldId id="495" r:id="rId23"/>
    <p:sldId id="481" r:id="rId24"/>
    <p:sldId id="451" r:id="rId25"/>
    <p:sldId id="482" r:id="rId26"/>
    <p:sldId id="493" r:id="rId27"/>
    <p:sldId id="458" r:id="rId28"/>
    <p:sldId id="496" r:id="rId29"/>
    <p:sldId id="497" r:id="rId30"/>
    <p:sldId id="498" r:id="rId31"/>
    <p:sldId id="499" r:id="rId32"/>
    <p:sldId id="47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96" autoAdjust="0"/>
  </p:normalViewPr>
  <p:slideViewPr>
    <p:cSldViewPr snapToGrid="0">
      <p:cViewPr varScale="1">
        <p:scale>
          <a:sx n="65" d="100"/>
          <a:sy n="65" d="100"/>
        </p:scale>
        <p:origin x="69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6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9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0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5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1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02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0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48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52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2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4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9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1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47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7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00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61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71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00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33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7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61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5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3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2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3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4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3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Conditional Probability and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Independence</a:t>
            </a:r>
          </a:p>
          <a:p>
            <a:r>
              <a:rPr lang="zh-CN" altLang="en-US" sz="4800" b="1" dirty="0" smtClean="0"/>
              <a:t>条件概率和独立性</a:t>
            </a:r>
            <a:endParaRPr lang="zh-CN" altLang="en-US" sz="4800" b="1" dirty="0">
              <a:solidFill>
                <a:srgbClr val="FF0000"/>
              </a:solidFill>
            </a:endParaRPr>
          </a:p>
          <a:p>
            <a:endParaRPr lang="en-US" altLang="zh-CN" sz="4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5115" y="1198881"/>
                <a:ext cx="11621729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3.3   </a:t>
                </a:r>
                <a:r>
                  <a:rPr lang="en-US" altLang="zh-CN" sz="2800" dirty="0"/>
                  <a:t>An insurance company believes that people can be divided into two classes: </a:t>
                </a:r>
                <a:r>
                  <a:rPr lang="en-US" altLang="zh-CN" sz="2800" dirty="0" smtClean="0"/>
                  <a:t>those who </a:t>
                </a:r>
                <a:r>
                  <a:rPr lang="en-US" altLang="zh-CN" sz="2800" dirty="0"/>
                  <a:t>are accident prone and those who are not. The company's statistics show </a:t>
                </a:r>
                <a:r>
                  <a:rPr lang="en-US" altLang="zh-CN" sz="2800" dirty="0" smtClean="0"/>
                  <a:t>that an </a:t>
                </a:r>
                <a:r>
                  <a:rPr lang="en-US" altLang="zh-CN" sz="2800" dirty="0"/>
                  <a:t>accident-prone person will have an accident at some time within a fixed </a:t>
                </a:r>
                <a:r>
                  <a:rPr lang="en-US" altLang="zh-CN" sz="2800" dirty="0" smtClean="0"/>
                  <a:t>1-year period </a:t>
                </a:r>
                <a:r>
                  <a:rPr lang="en-US" altLang="zh-CN" sz="2800" dirty="0"/>
                  <a:t>with probability </a:t>
                </a:r>
                <a:r>
                  <a:rPr lang="en-US" altLang="zh-CN" sz="2800" dirty="0" smtClean="0"/>
                  <a:t>0.4</a:t>
                </a:r>
                <a:r>
                  <a:rPr lang="en-US" altLang="zh-CN" sz="2800" dirty="0"/>
                  <a:t>, whereas this probability decreases to </a:t>
                </a:r>
                <a:r>
                  <a:rPr lang="en-US" altLang="zh-CN" sz="2800" dirty="0" smtClean="0"/>
                  <a:t>0.2 </a:t>
                </a:r>
                <a:r>
                  <a:rPr lang="en-US" altLang="zh-CN" sz="2800" dirty="0"/>
                  <a:t>for a person </a:t>
                </a:r>
                <a:r>
                  <a:rPr lang="en-US" altLang="zh-CN" sz="2800" dirty="0" smtClean="0"/>
                  <a:t>who is </a:t>
                </a:r>
                <a:r>
                  <a:rPr lang="en-US" altLang="zh-CN" sz="2800" dirty="0"/>
                  <a:t>not accident prone. If we assume that 30 percent of the population is </a:t>
                </a:r>
                <a:r>
                  <a:rPr lang="en-US" altLang="zh-CN" sz="2800" dirty="0" smtClean="0"/>
                  <a:t>accident prone</a:t>
                </a:r>
                <a:r>
                  <a:rPr lang="en-US" altLang="zh-CN" sz="2800" dirty="0"/>
                  <a:t>, what is the probability that a new policyholder will have an accident within </a:t>
                </a:r>
                <a:r>
                  <a:rPr lang="en-US" altLang="zh-CN" sz="2800" dirty="0" smtClean="0"/>
                  <a:t>a year </a:t>
                </a:r>
                <a:r>
                  <a:rPr lang="en-US" altLang="zh-CN" sz="2800" dirty="0"/>
                  <a:t>of purchasing a policy</a:t>
                </a:r>
                <a:r>
                  <a:rPr lang="en-US" altLang="zh-CN" sz="2800" dirty="0" smtClean="0"/>
                  <a:t>?</a:t>
                </a:r>
              </a:p>
              <a:p>
                <a:pPr lvl="0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denote the event that the </a:t>
                </a:r>
                <a:r>
                  <a:rPr lang="en-US" altLang="zh-CN" sz="2800" dirty="0" smtClean="0"/>
                  <a:t>policyholder will </a:t>
                </a:r>
                <a:r>
                  <a:rPr lang="en-US" altLang="zh-CN" sz="2800" dirty="0"/>
                  <a:t>have an accident within a year of purchasing the policy, and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denote the event that the policyholder is accident prone. Hence, the desired probability </a:t>
                </a:r>
                <a:r>
                  <a:rPr lang="en-US" altLang="zh-CN" sz="2800" dirty="0" smtClean="0"/>
                  <a:t>is given </a:t>
                </a:r>
                <a:r>
                  <a:rPr lang="en-US" altLang="zh-CN" sz="2800" dirty="0"/>
                  <a:t>by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∙0.3+0.2∙0.7=0.26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CN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5" y="1198881"/>
                <a:ext cx="11621729" cy="6124754"/>
              </a:xfrm>
              <a:prstGeom prst="rect">
                <a:avLst/>
              </a:prstGeom>
              <a:blipFill>
                <a:blip r:embed="rId5"/>
                <a:stretch>
                  <a:fillRect l="-1102" t="-1096" r="-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5115" y="1198881"/>
                <a:ext cx="11621729" cy="567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3.4   </a:t>
                </a:r>
                <a:r>
                  <a:rPr lang="en-US" altLang="zh-CN" sz="2800" dirty="0"/>
                  <a:t>Suppose that a new policyholder has an accident within a year of purchasing a policy</a:t>
                </a:r>
                <a:r>
                  <a:rPr lang="en-US" altLang="zh-CN" sz="2800" dirty="0" smtClean="0"/>
                  <a:t>. What </a:t>
                </a:r>
                <a:r>
                  <a:rPr lang="en-US" altLang="zh-CN" sz="2800" dirty="0"/>
                  <a:t>is the probability that he or she is accident prone?</a:t>
                </a:r>
                <a:endParaRPr lang="en-US" altLang="zh-CN" sz="2800" dirty="0" smtClean="0"/>
              </a:p>
              <a:p>
                <a:pPr lvl="0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/>
                  <a:t>The desired probability is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0.26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CN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5" y="1198881"/>
                <a:ext cx="11621729" cy="5678991"/>
              </a:xfrm>
              <a:prstGeom prst="rect">
                <a:avLst/>
              </a:prstGeom>
              <a:blipFill>
                <a:blip r:embed="rId5"/>
                <a:stretch>
                  <a:fillRect l="-1102" t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3.2 </a:t>
                </a:r>
                <a:r>
                  <a:rPr lang="en-US" altLang="zh-CN" sz="2800" dirty="0"/>
                  <a:t>odds 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优势比，发生比</a:t>
                </a:r>
                <a:r>
                  <a:rPr lang="en-US" altLang="zh-CN" sz="2800" dirty="0" smtClean="0"/>
                  <a:t>)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odds</a:t>
                </a:r>
                <a:r>
                  <a:rPr lang="en-US" altLang="zh-CN" sz="2800" dirty="0"/>
                  <a:t> of an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are defined 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That </a:t>
                </a:r>
                <a:r>
                  <a:rPr lang="en-US" altLang="zh-CN" sz="2800" dirty="0"/>
                  <a:t>is, the odds of an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tell how much more likely it is that the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 smtClean="0"/>
                  <a:t> occurs </a:t>
                </a:r>
                <a:r>
                  <a:rPr lang="en-US" altLang="zh-CN" sz="2800" dirty="0"/>
                  <a:t>than it is that it does not occur. For instance,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so the odds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. If the odds are equal to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, then it is common to </a:t>
                </a:r>
                <a:r>
                  <a:rPr lang="en-US" altLang="zh-CN" sz="2800" dirty="0" smtClean="0"/>
                  <a:t>say that </a:t>
                </a:r>
                <a:r>
                  <a:rPr lang="en-US" altLang="zh-CN" sz="2800" dirty="0"/>
                  <a:t>the odds are "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to </a:t>
                </a:r>
                <a:r>
                  <a:rPr lang="en-US" altLang="zh-CN" sz="2800" dirty="0" smtClean="0"/>
                  <a:t>1" </a:t>
                </a:r>
                <a:r>
                  <a:rPr lang="en-US" altLang="zh-CN" sz="2800" dirty="0"/>
                  <a:t>in favor of the hypothesis.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  <a:blipFill>
                <a:blip r:embed="rId3"/>
                <a:stretch>
                  <a:fillRect l="-1079" t="-2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216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Consider now a hypothesis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 that is true with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and </a:t>
                </a:r>
                <a:r>
                  <a:rPr lang="en-US" altLang="zh-CN" sz="2800" dirty="0" smtClean="0"/>
                  <a:t>suppose that </a:t>
                </a:r>
                <a:r>
                  <a:rPr lang="en-US" altLang="zh-CN" sz="2800" dirty="0"/>
                  <a:t>new evidence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introduced. Then, the conditional probabilities, given </a:t>
                </a:r>
                <a:r>
                  <a:rPr lang="en-US" altLang="zh-CN" sz="2800" dirty="0" smtClean="0"/>
                  <a:t>the evidence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,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 is true and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not true are respectively given </a:t>
                </a:r>
                <a:r>
                  <a:rPr lang="en-US" altLang="zh-CN" sz="2800" dirty="0" smtClean="0"/>
                  <a:t>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:r>
                  <a:rPr lang="en-US" altLang="zh-CN" sz="2800" dirty="0"/>
                  <a:t>Therefore, the new odds after the evidence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has been introduced </a:t>
                </a:r>
                <a:r>
                  <a:rPr lang="en-US" altLang="zh-CN" sz="2800" dirty="0" smtClean="0"/>
                  <a:t>are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That is, the new value of the odds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the old value multiplied by the ratio of </a:t>
                </a:r>
                <a:r>
                  <a:rPr lang="en-US" altLang="zh-CN" sz="2800" dirty="0" smtClean="0"/>
                  <a:t>the conditional </a:t>
                </a:r>
                <a:r>
                  <a:rPr lang="en-US" altLang="zh-CN" sz="2800" dirty="0"/>
                  <a:t>probability of the new evidence 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 is true to the </a:t>
                </a:r>
                <a:r>
                  <a:rPr lang="en-US" altLang="zh-CN" sz="2800" dirty="0" smtClean="0"/>
                  <a:t>conditional probability </a:t>
                </a:r>
                <a:r>
                  <a:rPr lang="en-US" altLang="zh-CN" sz="2800" dirty="0"/>
                  <a:t>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not true.</a:t>
                </a: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  <a:blipFill>
                <a:blip r:embed="rId3"/>
                <a:stretch>
                  <a:fillRect l="-1079" t="-2048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744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98881"/>
                <a:ext cx="12192000" cy="50589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3.3 </a:t>
                </a:r>
                <a:r>
                  <a:rPr lang="en-US" altLang="zh-CN" sz="2800" dirty="0"/>
                  <a:t>Complete event group(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完备事件组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dirty="0"/>
                  <a:t>partitioning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划分</a:t>
                </a:r>
                <a:r>
                  <a:rPr lang="en-US" altLang="zh-CN" sz="2800" dirty="0" smtClean="0"/>
                  <a:t>)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are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mutually exclusive(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互斥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800" dirty="0" smtClean="0"/>
                  <a:t>if </a:t>
                </a:r>
                <a:r>
                  <a:rPr lang="en-US" altLang="zh-CN" sz="2800" dirty="0"/>
                  <a:t>no two have any common outcomes. </a:t>
                </a:r>
                <a:r>
                  <a:rPr lang="en-US" altLang="zh-CN" sz="2800" dirty="0" smtClean="0"/>
                  <a:t>The events </a:t>
                </a:r>
                <a:r>
                  <a:rPr lang="en-US" altLang="zh-CN" sz="2800" dirty="0"/>
                  <a:t>are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exhaustive(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穷尽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if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must </a:t>
                </a:r>
                <a:r>
                  <a:rPr lang="en-US" altLang="zh-CN" sz="2800" dirty="0"/>
                  <a:t>occur,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 . .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/>
                  <a:t> We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complete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event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group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are mutually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exclusive and exhaustive events.</a:t>
                </a: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98881"/>
                <a:ext cx="12192000" cy="5058958"/>
              </a:xfrm>
              <a:blipFill>
                <a:blip r:embed="rId3"/>
                <a:stretch>
                  <a:fillRect l="-1000" t="-2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452" y="3299725"/>
            <a:ext cx="5601744" cy="32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08845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3.1  The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Law of Total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全概率公式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be mutually exclusive and exhaustive events. </a:t>
                </a:r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Then </a:t>
                </a:r>
                <a:r>
                  <a:rPr lang="en-US" altLang="zh-CN" sz="2800" dirty="0"/>
                  <a:t>for </a:t>
                </a:r>
                <a:r>
                  <a:rPr lang="en-US" altLang="zh-CN" sz="2800" dirty="0" smtClean="0"/>
                  <a:t>any other </a:t>
                </a:r>
                <a:r>
                  <a:rPr lang="en-US" altLang="zh-CN" sz="2800" dirty="0"/>
                  <a:t>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088455"/>
              </a:xfrm>
              <a:blipFill>
                <a:blip r:embed="rId3"/>
                <a:stretch>
                  <a:fillRect l="-1000" t="-2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778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08845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Proof</a:t>
                </a:r>
                <a:r>
                  <a:rPr lang="en-US" altLang="zh-CN" sz="2800" dirty="0" smtClean="0"/>
                  <a:t>: For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. .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). .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088455"/>
              </a:xfrm>
              <a:blipFill>
                <a:blip r:embed="rId3"/>
                <a:stretch>
                  <a:fillRect l="-1000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195" y="3285260"/>
            <a:ext cx="5977608" cy="34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351" y="1068997"/>
                <a:ext cx="12055577" cy="5641258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3.2    Bayes’ Theorem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贝叶斯定理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be a collection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mutually exclusive and exhaustive </a:t>
                </a:r>
                <a:r>
                  <a:rPr lang="en-US" altLang="zh-CN" sz="2800" dirty="0" smtClean="0"/>
                  <a:t>events with </a:t>
                </a:r>
                <a:r>
                  <a:rPr lang="en-US" altLang="zh-CN" sz="2800" dirty="0"/>
                  <a:t>prior probabilities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1, . . . , 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altLang="zh-CN" sz="2800" dirty="0"/>
                  <a:t>Then for any other event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for 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/>
                  <a:t>, the posterior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has occurred </a:t>
                </a:r>
                <a:r>
                  <a:rPr lang="en-US" altLang="zh-CN" sz="2800" dirty="0" smtClean="0"/>
                  <a:t>is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=1, . . . ,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351" y="1068997"/>
                <a:ext cx="12055577" cy="5641258"/>
              </a:xfrm>
              <a:blipFill>
                <a:blip r:embed="rId3"/>
                <a:stretch>
                  <a:fillRect l="-1062" t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785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3.5   </a:t>
                </a:r>
                <a:r>
                  <a:rPr lang="en-US" altLang="zh-CN" sz="2800" dirty="0"/>
                  <a:t>Incidence of a rare disease. Only 1 in 1000 adults is afflicted with a rare disease </a:t>
                </a:r>
                <a:r>
                  <a:rPr lang="en-US" altLang="zh-CN" sz="2800" dirty="0" smtClean="0"/>
                  <a:t>for which </a:t>
                </a:r>
                <a:r>
                  <a:rPr lang="en-US" altLang="zh-CN" sz="2800" dirty="0"/>
                  <a:t>a diagnostic test has been developed. The test is such that when an </a:t>
                </a:r>
                <a:r>
                  <a:rPr lang="en-US" altLang="zh-CN" sz="2800" dirty="0" smtClean="0"/>
                  <a:t>individual actually </a:t>
                </a:r>
                <a:r>
                  <a:rPr lang="en-US" altLang="zh-CN" sz="2800" dirty="0"/>
                  <a:t>has the disease, a positive result will occur 99% of the time, whereas </a:t>
                </a:r>
                <a:r>
                  <a:rPr lang="en-US" altLang="zh-CN" sz="2800" dirty="0" smtClean="0"/>
                  <a:t>an individual </a:t>
                </a:r>
                <a:r>
                  <a:rPr lang="en-US" altLang="zh-CN" sz="2800" dirty="0"/>
                  <a:t>without the disease will show a positive test result only 2% of the time. </a:t>
                </a:r>
                <a:r>
                  <a:rPr lang="en-US" altLang="zh-CN" sz="2800" dirty="0" smtClean="0"/>
                  <a:t>If a </a:t>
                </a:r>
                <a:r>
                  <a:rPr lang="en-US" altLang="zh-CN" sz="2800" dirty="0"/>
                  <a:t>randomly selected individual is tested and the result is positive, what is the </a:t>
                </a:r>
                <a:r>
                  <a:rPr lang="en-US" altLang="zh-CN" sz="2800" dirty="0" smtClean="0"/>
                  <a:t>probability that </a:t>
                </a:r>
                <a:r>
                  <a:rPr lang="en-US" altLang="zh-CN" sz="2800" dirty="0"/>
                  <a:t>the individual has the disease</a:t>
                </a:r>
                <a:r>
                  <a:rPr lang="en-US" altLang="zh-CN" sz="2800" dirty="0" smtClean="0"/>
                  <a:t>?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To use Bayes’ theorem,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{individual has the disease},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{</a:t>
                </a:r>
                <a:r>
                  <a:rPr lang="en-US" altLang="zh-CN" sz="2800" dirty="0" smtClean="0"/>
                  <a:t>individual does </a:t>
                </a:r>
                <a:r>
                  <a:rPr lang="en-US" altLang="zh-CN" sz="2800" dirty="0"/>
                  <a:t>not have the disease},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{positive test result}.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.001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.99</m:t>
                    </m:r>
                  </m:oMath>
                </a14:m>
                <a:r>
                  <a:rPr lang="en-US" altLang="zh-CN" sz="28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.02</m:t>
                    </m:r>
                  </m:oMath>
                </a14:m>
                <a:r>
                  <a:rPr lang="en-US" altLang="zh-CN" sz="2800" dirty="0"/>
                  <a:t>. 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1081" r="-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258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9212" y="1247759"/>
                <a:ext cx="11533239" cy="5492253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tree diagram for this problem is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Therefore, </a:t>
                </a: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.00099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.01998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.02097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from which we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have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.00099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.02097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=.047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9212" y="1247759"/>
                <a:ext cx="11533239" cy="5492253"/>
              </a:xfrm>
              <a:blipFill>
                <a:blip r:embed="rId3"/>
                <a:stretch>
                  <a:fillRect l="-1110" t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51" y="1198881"/>
            <a:ext cx="5609515" cy="30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endParaRPr lang="en-US" altLang="zh-CN" sz="4000" b="1" dirty="0">
              <a:solidFill>
                <a:srgbClr val="FF000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Conditional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Probability           </a:t>
            </a:r>
            <a:r>
              <a:rPr lang="zh-CN" altLang="en-US" sz="3600" b="1" dirty="0" smtClean="0"/>
              <a:t>条件概率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rgbClr val="FF0000"/>
                </a:solidFill>
              </a:rPr>
              <a:t>Bayes‘s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Formula</a:t>
            </a:r>
            <a:r>
              <a:rPr lang="en-US" altLang="zh-CN" sz="3600" b="1" dirty="0"/>
              <a:t>                        </a:t>
            </a:r>
            <a:r>
              <a:rPr lang="zh-CN" altLang="en-US" sz="3600" b="1" dirty="0"/>
              <a:t>贝叶斯公式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Independence</a:t>
            </a:r>
            <a:r>
              <a:rPr lang="en-US" altLang="zh-CN" sz="3600" b="1" dirty="0" smtClean="0"/>
              <a:t>                            </a:t>
            </a:r>
            <a:r>
              <a:rPr lang="zh-CN" altLang="en-US" sz="3600" b="1" dirty="0" smtClean="0"/>
              <a:t>独立性</a:t>
            </a:r>
            <a:endParaRPr lang="en-US" altLang="zh-CN" sz="3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080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8252"/>
                <a:ext cx="12192000" cy="564125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3.6   </a:t>
                </a:r>
                <a:r>
                  <a:rPr lang="en-US" altLang="zh-CN" sz="2800" dirty="0"/>
                  <a:t>Suppose that we have 3 cards that are identical in form, except that both sides of </a:t>
                </a:r>
                <a:r>
                  <a:rPr lang="en-US" altLang="zh-CN" sz="2800" dirty="0" smtClean="0"/>
                  <a:t>the first </a:t>
                </a:r>
                <a:r>
                  <a:rPr lang="en-US" altLang="zh-CN" sz="2800" dirty="0"/>
                  <a:t>card are colored red, both sides of the second card are colored black, and </a:t>
                </a:r>
                <a:r>
                  <a:rPr lang="en-US" altLang="zh-CN" sz="2800" dirty="0" smtClean="0"/>
                  <a:t>one side </a:t>
                </a:r>
                <a:r>
                  <a:rPr lang="en-US" altLang="zh-CN" sz="2800" dirty="0"/>
                  <a:t>of the third card is colored red and the other side black. The 3 cards are </a:t>
                </a:r>
                <a:r>
                  <a:rPr lang="en-US" altLang="zh-CN" sz="2800" dirty="0" smtClean="0"/>
                  <a:t>mixed up </a:t>
                </a:r>
                <a:r>
                  <a:rPr lang="en-US" altLang="zh-CN" sz="2800" dirty="0"/>
                  <a:t>in a hat, and 1 card is randomly selected and put down on the ground. If the </a:t>
                </a:r>
                <a:r>
                  <a:rPr lang="en-US" altLang="zh-CN" sz="2800" dirty="0" smtClean="0"/>
                  <a:t>upper side </a:t>
                </a:r>
                <a:r>
                  <a:rPr lang="en-US" altLang="zh-CN" sz="2800" dirty="0"/>
                  <a:t>of the chosen card is colored red, what is the probability that the other side </a:t>
                </a:r>
                <a:r>
                  <a:rPr lang="en-US" altLang="zh-CN" sz="2800" dirty="0" smtClean="0"/>
                  <a:t>is colored </a:t>
                </a:r>
                <a:r>
                  <a:rPr lang="en-US" altLang="zh-CN" sz="2800" dirty="0"/>
                  <a:t>black?</a:t>
                </a: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Solution: </a:t>
                </a: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𝑅𝐵</m:t>
                    </m:r>
                  </m:oMath>
                </a14:m>
                <a:r>
                  <a:rPr lang="en-US" altLang="zh-CN" sz="2800" dirty="0"/>
                  <a:t> denote, respectively, the events that the chosen </a:t>
                </a:r>
                <a:r>
                  <a:rPr lang="en-US" altLang="zh-CN" sz="2800" dirty="0" smtClean="0"/>
                  <a:t>card is </a:t>
                </a:r>
                <a:r>
                  <a:rPr lang="en-US" altLang="zh-CN" sz="2800" dirty="0"/>
                  <a:t>all red, all black, or the red-black card. Also,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dirty="0"/>
                  <a:t> be the event that the </a:t>
                </a:r>
                <a:r>
                  <a:rPr lang="en-US" altLang="zh-CN" sz="2800" dirty="0" smtClean="0"/>
                  <a:t>upturned side </a:t>
                </a:r>
                <a:r>
                  <a:rPr lang="en-US" altLang="zh-CN" sz="2800" dirty="0"/>
                  <a:t>of the chosen card is red. Then, the desired probability is obtained </a:t>
                </a:r>
                <a:r>
                  <a:rPr lang="en-US" altLang="zh-CN" sz="2800" dirty="0" smtClean="0"/>
                  <a:t>by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𝑅𝐵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𝑅𝐵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8252"/>
                <a:ext cx="12192000" cy="5641258"/>
              </a:xfrm>
              <a:blipFill>
                <a:blip r:embed="rId3"/>
                <a:stretch>
                  <a:fillRect l="-900" t="-1622" r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118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9212" y="1247759"/>
                <a:ext cx="11533239" cy="549225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Independence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独立性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3.4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Two </a:t>
                </a:r>
                <a:r>
                  <a:rPr lang="en-US" altLang="zh-CN" sz="2800" dirty="0"/>
                  <a:t>events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are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zh-CN" sz="2800" dirty="0"/>
                  <a:t> if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/>
                  <a:t>and are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dependent</a:t>
                </a:r>
                <a:r>
                  <a:rPr lang="en-US" altLang="zh-CN" sz="2800" dirty="0" smtClean="0"/>
                  <a:t> otherwise.</a:t>
                </a:r>
              </a:p>
              <a:p>
                <a:pPr algn="l"/>
                <a:endParaRPr lang="en-US" altLang="zh-CN" dirty="0"/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Multiplication Rule 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Independence</a:t>
                </a:r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or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9212" y="1247759"/>
                <a:ext cx="11533239" cy="5492253"/>
              </a:xfrm>
              <a:blipFill>
                <a:blip r:embed="rId3"/>
                <a:stretch>
                  <a:fillRect l="-1110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598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3.7   </a:t>
                </a:r>
                <a:r>
                  <a:rPr lang="en-US" altLang="zh-CN" sz="2800" dirty="0"/>
                  <a:t>A card is selected at random from an ordinary deck of 52 playing cards.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is </a:t>
                </a:r>
                <a:r>
                  <a:rPr lang="en-US" altLang="zh-CN" sz="2800" dirty="0" smtClean="0"/>
                  <a:t>the event </a:t>
                </a:r>
                <a:r>
                  <a:rPr lang="en-US" altLang="zh-CN" sz="2800" dirty="0"/>
                  <a:t>that the selected card is an ace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is the event that it is a spade,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are independent. </a:t>
                </a: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This </a:t>
                </a:r>
                <a:r>
                  <a:rPr lang="en-US" altLang="zh-CN" sz="2800" dirty="0"/>
                  <a:t>follows because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altLang="zh-CN" sz="2800" dirty="0"/>
                  <a:t>, whereas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·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822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3.8   </a:t>
                </a: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be any two mutually exclusive events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zh-CN" sz="2800" dirty="0"/>
                  <a:t>. For example, </a:t>
                </a:r>
                <a:r>
                  <a:rPr lang="en-US" altLang="zh-CN" sz="2800" dirty="0" smtClean="0"/>
                  <a:t>for a </a:t>
                </a:r>
                <a:r>
                  <a:rPr lang="en-US" altLang="zh-CN" sz="2800" dirty="0"/>
                  <a:t>randomly chosen automobile,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{the car has four cylinders}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{</a:t>
                </a:r>
                <a:r>
                  <a:rPr lang="en-US" altLang="zh-CN" sz="2800" dirty="0" smtClean="0"/>
                  <a:t>the car </a:t>
                </a:r>
                <a:r>
                  <a:rPr lang="en-US" altLang="zh-CN" sz="2800" dirty="0"/>
                  <a:t>has six cylinders}. Since the events are mutually exclusive,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occurs,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 smtClean="0"/>
                  <a:t> cannot </a:t>
                </a:r>
                <a:r>
                  <a:rPr lang="en-US" altLang="zh-CN" sz="2800" dirty="0"/>
                  <a:t>possibly have occurred, so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)=0≠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message here is that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if two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events are mutually exclusive, they cannot be independent</a:t>
                </a:r>
                <a:r>
                  <a:rPr lang="en-US" altLang="zh-CN" sz="2800" dirty="0"/>
                  <a:t>. 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are mutually </a:t>
                </a:r>
                <a:r>
                  <a:rPr lang="en-US" altLang="zh-CN" sz="2800" dirty="0"/>
                  <a:t>exclusive, the information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occurred says something about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(it </a:t>
                </a:r>
                <a:r>
                  <a:rPr lang="en-US" altLang="zh-CN" sz="2800" dirty="0" smtClean="0"/>
                  <a:t>cannot have </a:t>
                </a:r>
                <a:r>
                  <a:rPr lang="en-US" altLang="zh-CN" sz="2800" dirty="0"/>
                  <a:t>occurred), so independence is precluded</a:t>
                </a:r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1081" r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329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3.2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are independent, then so are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Proof: </a:t>
                </a:r>
                <a:r>
                  <a:rPr lang="en-US" altLang="zh-CN" sz="2800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are independent. Since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are </a:t>
                </a:r>
                <a:r>
                  <a:rPr lang="en-US" altLang="zh-CN" sz="2800" dirty="0"/>
                  <a:t>obviously mutually exclusive, we </a:t>
                </a:r>
                <a:r>
                  <a:rPr lang="en-US" altLang="zh-CN" sz="2800" dirty="0" smtClean="0"/>
                  <a:t>have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or</a:t>
                </a:r>
                <a:r>
                  <a:rPr lang="en-US" altLang="zh-CN" sz="2800" dirty="0"/>
                  <a:t>, equivalently,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)[1−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and the result is proved</a:t>
                </a:r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  <a:blipFill>
                <a:blip r:embed="rId3"/>
                <a:stretch>
                  <a:fillRect l="-1090" t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106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352" y="1050323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3.9   </a:t>
                </a:r>
                <a:r>
                  <a:rPr lang="en-US" altLang="zh-CN" sz="2800" dirty="0"/>
                  <a:t>Each day, Monday through Friday, a batch of components sent by a first supplier </a:t>
                </a:r>
                <a:r>
                  <a:rPr lang="en-US" altLang="zh-CN" sz="2800" dirty="0" smtClean="0"/>
                  <a:t>arrives at </a:t>
                </a:r>
                <a:r>
                  <a:rPr lang="en-US" altLang="zh-CN" sz="2800" dirty="0"/>
                  <a:t>a certain inspection facility. Two days a week, a batch also arrives from a second supplier</a:t>
                </a:r>
                <a:r>
                  <a:rPr lang="en-US" altLang="zh-CN" sz="2800" dirty="0" smtClean="0"/>
                  <a:t>.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80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% </a:t>
                </a:r>
                <a:r>
                  <a:rPr lang="en-US" altLang="zh-CN" sz="2800" dirty="0" smtClean="0"/>
                  <a:t>of </a:t>
                </a:r>
                <a:r>
                  <a:rPr lang="en-US" altLang="zh-CN" sz="2800" dirty="0"/>
                  <a:t>all supplier 1’s batches pass inspection, and 90% of supplier </a:t>
                </a:r>
                <a:r>
                  <a:rPr lang="en-US" altLang="zh-CN" sz="2800" dirty="0" smtClean="0"/>
                  <a:t>2’s do </a:t>
                </a:r>
                <a:r>
                  <a:rPr lang="en-US" altLang="zh-CN" sz="2800" dirty="0"/>
                  <a:t>likewise. What is the probability that, on a randomly selected day, two batches </a:t>
                </a:r>
                <a:r>
                  <a:rPr lang="en-US" altLang="zh-CN" sz="2800" dirty="0" smtClean="0"/>
                  <a:t>pass inspection</a:t>
                </a:r>
                <a:r>
                  <a:rPr lang="en-US" altLang="zh-CN" sz="2800" dirty="0"/>
                  <a:t>? We will answer this assuming that on days when two batches are tested</a:t>
                </a:r>
                <a:r>
                  <a:rPr lang="en-US" altLang="zh-CN" sz="2800" dirty="0" smtClean="0"/>
                  <a:t>, whether </a:t>
                </a:r>
                <a:r>
                  <a:rPr lang="en-US" altLang="zh-CN" sz="2800" dirty="0"/>
                  <a:t>the first batch passes is independent of whether the second batch does so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(two pass)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(two received  both pass)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(both </a:t>
                </a:r>
                <a:r>
                  <a:rPr lang="en-US" altLang="zh-CN" sz="2800" dirty="0" err="1"/>
                  <a:t>pass</a:t>
                </a:r>
                <a14:m>
                  <m:oMath xmlns:m="http://schemas.openxmlformats.org/officeDocument/2006/math"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800" dirty="0" err="1"/>
                  <a:t>two</a:t>
                </a:r>
                <a:r>
                  <a:rPr lang="en-US" altLang="zh-CN" sz="2800" dirty="0"/>
                  <a:t> received)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(two received)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[(.8)(.9)](.4)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=.288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352" y="1050323"/>
                <a:ext cx="11688096" cy="5641258"/>
              </a:xfrm>
              <a:blipFill>
                <a:blip r:embed="rId3"/>
                <a:stretch>
                  <a:fillRect l="-1095" t="-1080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772" y="4136922"/>
            <a:ext cx="5417228" cy="24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Independence of Three Events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Three events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are said to be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independent </a:t>
                </a:r>
                <a:r>
                  <a:rPr lang="en-US" altLang="zh-CN" sz="2800" dirty="0"/>
                  <a:t>if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Note that 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 independent,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will be independent of </a:t>
                </a:r>
                <a:r>
                  <a:rPr lang="en-US" altLang="zh-CN" sz="2800" dirty="0" smtClean="0"/>
                  <a:t>any event </a:t>
                </a:r>
                <a:r>
                  <a:rPr lang="en-US" altLang="zh-CN" sz="2800" dirty="0"/>
                  <a:t>formed from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For instance,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independent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 dirty="0"/>
                  <a:t>, since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  <a:blipFill>
                <a:blip r:embed="rId3"/>
                <a:stretch>
                  <a:fillRect l="-1069" t="-1303" r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373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Independence of More Than Two Events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mutually independent </a:t>
                </a:r>
                <a:r>
                  <a:rPr lang="en-US" altLang="zh-CN" sz="2800" dirty="0"/>
                  <a:t>if for every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2, 3, . . . 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and every </a:t>
                </a:r>
                <a:r>
                  <a:rPr lang="en-US" altLang="zh-CN" sz="2800" dirty="0"/>
                  <a:t>subset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Finally, we define an infinite set of events to be independent if every finite subset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of those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events is independent.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  <a:blipFill>
                <a:blip r:embed="rId3"/>
                <a:stretch>
                  <a:fillRect l="-1069" t="-1303" r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576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3.10   </a:t>
                </a:r>
                <a:r>
                  <a:rPr lang="en-US" altLang="zh-CN" sz="2800" dirty="0"/>
                  <a:t>An infinite sequence of independent trials is to be performed. Each trial results in </a:t>
                </a:r>
                <a:r>
                  <a:rPr lang="en-US" altLang="zh-CN" sz="2800" dirty="0" smtClean="0"/>
                  <a:t>a success </a:t>
                </a:r>
                <a:r>
                  <a:rPr lang="en-US" altLang="zh-CN" sz="2800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and a failure with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 What is the </a:t>
                </a:r>
                <a:r>
                  <a:rPr lang="en-US" altLang="zh-CN" sz="2800" dirty="0" smtClean="0"/>
                  <a:t>probability that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(a) at least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success occurs in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trials;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(b) exactly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successes occur in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trials;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(c) all </a:t>
                </a:r>
                <a:r>
                  <a:rPr lang="en-US" altLang="zh-CN" sz="2800" dirty="0" smtClean="0"/>
                  <a:t>trials </a:t>
                </a:r>
                <a:r>
                  <a:rPr lang="en-US" altLang="zh-CN" sz="2800" dirty="0"/>
                  <a:t>result in successes</a:t>
                </a:r>
                <a:r>
                  <a:rPr lang="en-US" altLang="zh-CN" sz="2800" dirty="0" smtClean="0"/>
                  <a:t>?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800" dirty="0"/>
                  <a:t>(a) 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In order to determine the probability of at least 1 success in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 trials</a:t>
                </a:r>
                <a:r>
                  <a:rPr lang="en-US" altLang="zh-CN" sz="2800" dirty="0"/>
                  <a:t>, it is easiest to compute first the probability of the complementary event: </a:t>
                </a:r>
                <a:r>
                  <a:rPr lang="en-US" altLang="zh-CN" sz="2800" dirty="0" smtClean="0"/>
                  <a:t>that of </a:t>
                </a:r>
                <a:r>
                  <a:rPr lang="en-US" altLang="zh-CN" sz="2800" dirty="0"/>
                  <a:t>no successes in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trials.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denote the event of a failure on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 err="1" smtClean="0"/>
                  <a:t>th</a:t>
                </a:r>
                <a:r>
                  <a:rPr lang="en-US" altLang="zh-CN" sz="2800" dirty="0" smtClean="0"/>
                  <a:t> trial</a:t>
                </a:r>
                <a:r>
                  <a:rPr lang="en-US" altLang="zh-CN" sz="2800" dirty="0"/>
                  <a:t>, then the probability of no successes is, by independence</a:t>
                </a:r>
                <a:r>
                  <a:rPr lang="en-US" altLang="zh-CN" sz="2800" dirty="0" smtClean="0"/>
                  <a:t>, Hence</a:t>
                </a:r>
                <a:r>
                  <a:rPr lang="en-US" altLang="zh-CN" sz="2800" dirty="0"/>
                  <a:t>, the answer </a:t>
                </a:r>
                <a:r>
                  <a:rPr lang="en-US" altLang="zh-CN" sz="28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1− 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1081" r="-2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4723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(b) consider any particular sequence of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outcomes containing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successes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failures. Each one of these </a:t>
                </a:r>
                <a:r>
                  <a:rPr lang="en-US" altLang="zh-CN" sz="2800" dirty="0" smtClean="0"/>
                  <a:t>sequences will</a:t>
                </a:r>
                <a:r>
                  <a:rPr lang="en-US" altLang="zh-CN" sz="2800" dirty="0"/>
                  <a:t>, by the assumed independence of trials, occur with probability </a:t>
                </a:r>
                <a:endParaRPr lang="en-US" altLang="zh-CN" sz="2800" dirty="0" smtClean="0"/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Since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 such </a:t>
                </a:r>
                <a:r>
                  <a:rPr lang="en-US" altLang="zh-CN" sz="2800" dirty="0"/>
                  <a:t>sequences [there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permutations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successes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failures], the desired probability </a:t>
                </a:r>
                <a:r>
                  <a:rPr lang="en-US" altLang="zh-CN" sz="2800" dirty="0" smtClean="0"/>
                  <a:t>is</a:t>
                </a:r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exactly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successes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} 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973" r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672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116" y="1157487"/>
            <a:ext cx="11887200" cy="5700513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  <a:p>
            <a:pPr lvl="0" algn="l">
              <a:lnSpc>
                <a:spcPct val="100000"/>
              </a:lnSpc>
            </a:pPr>
            <a:r>
              <a:rPr lang="en-US" altLang="zh-CN" sz="2800" dirty="0"/>
              <a:t>In this chapter, we introduce one of the most important concepts in </a:t>
            </a:r>
            <a:r>
              <a:rPr lang="en-US" altLang="zh-CN" sz="2800" dirty="0" smtClean="0"/>
              <a:t>probability theory</a:t>
            </a:r>
            <a:r>
              <a:rPr lang="en-US" altLang="zh-CN" sz="2800" dirty="0"/>
              <a:t>, that of </a:t>
            </a:r>
            <a:r>
              <a:rPr lang="en-US" altLang="zh-CN" sz="2800" dirty="0">
                <a:solidFill>
                  <a:srgbClr val="FF0000"/>
                </a:solidFill>
              </a:rPr>
              <a:t>conditional probability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lvl="0" algn="l">
              <a:lnSpc>
                <a:spcPct val="100000"/>
              </a:lnSpc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importance of this concept is twofold</a:t>
            </a:r>
            <a:r>
              <a:rPr lang="en-US" altLang="zh-CN" sz="2800" dirty="0" smtClean="0"/>
              <a:t>. </a:t>
            </a:r>
          </a:p>
          <a:p>
            <a:pPr lvl="0" algn="l">
              <a:lnSpc>
                <a:spcPct val="100000"/>
              </a:lnSpc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the first place, we are often interested in calculating probabilities when </a:t>
            </a:r>
            <a:r>
              <a:rPr lang="en-US" altLang="zh-CN" sz="2800" dirty="0" smtClean="0"/>
              <a:t>some partial </a:t>
            </a:r>
            <a:r>
              <a:rPr lang="en-US" altLang="zh-CN" sz="2800" dirty="0"/>
              <a:t>information concerning the result of an experiment is available; in such </a:t>
            </a:r>
            <a:r>
              <a:rPr lang="en-US" altLang="zh-CN" sz="2800" dirty="0" smtClean="0"/>
              <a:t>a situation</a:t>
            </a:r>
            <a:r>
              <a:rPr lang="en-US" altLang="zh-CN" sz="2800" dirty="0"/>
              <a:t>, the desired probabilities are conditional. </a:t>
            </a:r>
            <a:endParaRPr lang="en-US" altLang="zh-CN" sz="2800" dirty="0" smtClean="0"/>
          </a:p>
          <a:p>
            <a:pPr lvl="0" algn="l">
              <a:lnSpc>
                <a:spcPct val="100000"/>
              </a:lnSpc>
            </a:pPr>
            <a:r>
              <a:rPr lang="en-US" altLang="zh-CN" sz="2800" dirty="0" smtClean="0"/>
              <a:t>Second</a:t>
            </a:r>
            <a:r>
              <a:rPr lang="en-US" altLang="zh-CN" sz="2800" dirty="0"/>
              <a:t>, even when no </a:t>
            </a:r>
            <a:r>
              <a:rPr lang="en-US" altLang="zh-CN" sz="2800" dirty="0" smtClean="0"/>
              <a:t>partial information </a:t>
            </a:r>
            <a:r>
              <a:rPr lang="en-US" altLang="zh-CN" sz="2800" dirty="0"/>
              <a:t>is available, conditional probabilities can often be used to compute </a:t>
            </a:r>
            <a:r>
              <a:rPr lang="en-US" altLang="zh-CN" sz="2800" dirty="0" smtClean="0"/>
              <a:t>the desired </a:t>
            </a:r>
            <a:r>
              <a:rPr lang="en-US" altLang="zh-CN" sz="2800" dirty="0"/>
              <a:t>probabilities more </a:t>
            </a:r>
            <a:r>
              <a:rPr lang="en-US" altLang="zh-CN" sz="2800" dirty="0" smtClean="0"/>
              <a:t>easily</a:t>
            </a:r>
            <a:r>
              <a:rPr lang="en-US" altLang="zh-CN" sz="280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9195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(c) The </a:t>
                </a:r>
                <a:r>
                  <a:rPr lang="en-US" altLang="zh-CN" sz="2800" dirty="0"/>
                  <a:t>probability of the first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trials all </a:t>
                </a:r>
                <a:r>
                  <a:rPr lang="en-US" altLang="zh-CN" sz="2800" dirty="0"/>
                  <a:t>resulting in success is given by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Thus</a:t>
                </a:r>
                <a:r>
                  <a:rPr lang="en-US" altLang="zh-CN" sz="2800" dirty="0"/>
                  <a:t>, using the continuity property of probabilities, we </a:t>
                </a:r>
                <a:r>
                  <a:rPr lang="en-US" altLang="zh-CN" sz="2800" dirty="0" smtClean="0"/>
                  <a:t>get</a:t>
                </a:r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dirty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7594" y="1128252"/>
                <a:ext cx="11688096" cy="5641258"/>
              </a:xfrm>
              <a:blipFill>
                <a:blip r:embed="rId3"/>
                <a:stretch>
                  <a:fillRect l="-1043" t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591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 ·|</m:t>
                    </m:r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is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Conditional probabilities satisfy all of the properties of ordinary probabilities, as </a:t>
                </a:r>
                <a:r>
                  <a:rPr lang="en-US" altLang="zh-CN" sz="2800" dirty="0" smtClean="0"/>
                  <a:t>is proved </a:t>
                </a:r>
                <a:r>
                  <a:rPr lang="en-US" altLang="zh-CN" sz="2800" dirty="0"/>
                  <a:t>by Proposition </a:t>
                </a:r>
                <a:r>
                  <a:rPr lang="en-US" altLang="zh-CN" sz="2800" dirty="0" smtClean="0"/>
                  <a:t>3.3, </a:t>
                </a:r>
                <a:r>
                  <a:rPr lang="en-US" altLang="zh-CN" sz="2800" dirty="0"/>
                  <a:t>which shows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satisfies the three axioms of </a:t>
                </a:r>
                <a:r>
                  <a:rPr lang="en-US" altLang="zh-CN" sz="2800" dirty="0" smtClean="0"/>
                  <a:t>a probability.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3.3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Axiom</m:t>
                    </m:r>
                    <m:r>
                      <m:rPr>
                        <m:nor/>
                      </m:rPr>
                      <a:rPr lang="en-US" altLang="zh-CN" sz="2800" dirty="0"/>
                      <m:t> 1 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)≤1</m:t>
                    </m:r>
                    <m:r>
                      <m:rPr>
                        <m:nor/>
                      </m:rPr>
                      <a:rPr lang="en-US" altLang="zh-CN" sz="2800" dirty="0"/>
                      <m:t>.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</a:rPr>
                      <m:t>非负性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Axiom</m:t>
                    </m:r>
                    <m:r>
                      <m:rPr>
                        <m:nor/>
                      </m:rPr>
                      <a:rPr lang="en-US" altLang="zh-CN" sz="2800" dirty="0"/>
                      <m:t> 2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)=1</m:t>
                    </m:r>
                    <m:r>
                      <m:rPr>
                        <m:nor/>
                      </m:rPr>
                      <a:rPr lang="en-US" altLang="zh-CN" sz="2800" dirty="0"/>
                      <m:t>.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</a:rPr>
                      <m:t>归一性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457200" indent="-457200" algn="l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Axiom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 3 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tx1"/>
                        </a:solidFill>
                      </a:rPr>
                      <m:t>If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brk m:alnAt="23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</a:rPr>
                      <m:t>=1,2,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mutually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exclusive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events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tx1"/>
                        </a:solidFill>
                      </a:rPr>
                      <m:t>then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</a:rPr>
                      <m:t>可列可加性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nary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334730"/>
                <a:ext cx="11975691" cy="5147186"/>
              </a:xfrm>
              <a:blipFill>
                <a:blip r:embed="rId3"/>
                <a:stretch>
                  <a:fillRect l="-916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124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613" y="1143000"/>
            <a:ext cx="11990439" cy="5715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lvl="0"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102 Problems</a:t>
            </a:r>
          </a:p>
          <a:p>
            <a:pPr lvl="0" algn="l"/>
            <a:r>
              <a:rPr lang="en-US" altLang="zh-CN" sz="2800" dirty="0">
                <a:solidFill>
                  <a:prstClr val="black"/>
                </a:solidFill>
              </a:rPr>
              <a:t>1, </a:t>
            </a:r>
            <a:r>
              <a:rPr lang="en-US" altLang="zh-CN" sz="2800" dirty="0" smtClean="0">
                <a:solidFill>
                  <a:prstClr val="black"/>
                </a:solidFill>
              </a:rPr>
              <a:t>12, 15, 18, 26, 40, 70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111 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Theoretical Exercises</a:t>
            </a:r>
          </a:p>
          <a:p>
            <a:pPr lvl="0" algn="l"/>
            <a:r>
              <a:rPr lang="en-US" altLang="zh-CN" sz="2800" dirty="0" smtClean="0">
                <a:solidFill>
                  <a:prstClr val="black"/>
                </a:solidFill>
              </a:rPr>
              <a:t>2, 5, 25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114 Self-Test Problems and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5, 8, </a:t>
            </a:r>
            <a:r>
              <a:rPr lang="en-US" altLang="zh-CN" sz="2800" dirty="0" smtClean="0">
                <a:solidFill>
                  <a:prstClr val="black"/>
                </a:solidFill>
              </a:rPr>
              <a:t>10, 23, 31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69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68997"/>
                <a:ext cx="12137923" cy="5706477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Conditional Probabilities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probability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called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conditional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occurs 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has occurred and is denoted by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3.1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then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𝐸𝐹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68997"/>
                <a:ext cx="12137923" cy="5706477"/>
              </a:xfrm>
              <a:blipFill>
                <a:blip r:embed="rId3"/>
                <a:stretch>
                  <a:fillRect l="-1005" t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32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5115" y="1198881"/>
                <a:ext cx="11621729" cy="5125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3.1   </a:t>
                </a:r>
                <a:r>
                  <a:rPr lang="en-US" altLang="zh-CN" sz="2800" dirty="0"/>
                  <a:t>In the card game bridge, the 52 cards are dealt out equally to 4 players-called East</a:t>
                </a:r>
                <a:r>
                  <a:rPr lang="en-US" altLang="zh-CN" sz="2800" dirty="0" smtClean="0"/>
                  <a:t>, West</a:t>
                </a:r>
                <a:r>
                  <a:rPr lang="en-US" altLang="zh-CN" sz="2800" dirty="0"/>
                  <a:t>, North, and South. If North and South have a total of 8 spades among them</a:t>
                </a:r>
                <a:r>
                  <a:rPr lang="en-US" altLang="zh-CN" sz="2800" dirty="0" smtClean="0"/>
                  <a:t>, what </a:t>
                </a:r>
                <a:r>
                  <a:rPr lang="en-US" altLang="zh-CN" sz="2800" dirty="0"/>
                  <a:t>is the probability that East has 3 of the remaining 5 spades</a:t>
                </a:r>
                <a:r>
                  <a:rPr lang="en-US" altLang="zh-CN" sz="2800" dirty="0" smtClean="0"/>
                  <a:t>?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lvl="0"/>
                <a:endParaRPr lang="en-US" altLang="zh-CN" sz="2800" dirty="0" smtClean="0"/>
              </a:p>
              <a:p>
                <a:pPr lvl="0"/>
                <a:endParaRPr lang="en-US" altLang="zh-CN" sz="2800" dirty="0"/>
              </a:p>
              <a:p>
                <a:pPr lvl="0"/>
                <a:endParaRPr lang="en-US" altLang="zh-CN" sz="2800" dirty="0" smtClean="0"/>
              </a:p>
              <a:p>
                <a:pPr lvl="0"/>
                <a:endParaRPr lang="en-US" altLang="zh-CN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5" y="1198881"/>
                <a:ext cx="11621729" cy="5125249"/>
              </a:xfrm>
              <a:prstGeom prst="rect">
                <a:avLst/>
              </a:prstGeom>
              <a:blipFill>
                <a:blip r:embed="rId5"/>
                <a:stretch>
                  <a:fillRect l="-1102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7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Multiplication Rule 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probability that both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occur is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equal to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the probability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occurs multiplied by the conditional probability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occurred.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3.1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For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probability of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the intersection of an arbitrary number of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events,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Multiplication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Rule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···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)···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···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  <a:blipFill>
                <a:blip r:embed="rId3"/>
                <a:stretch>
                  <a:fillRect l="-1090" t="-1117" r="-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715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5115" y="1198881"/>
                <a:ext cx="11621729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3.2   </a:t>
                </a:r>
                <a:r>
                  <a:rPr lang="en-US" altLang="zh-CN" sz="2800" dirty="0"/>
                  <a:t>An ordinary deck of 52 playing cards is randomly divided into 4 piles of 13 </a:t>
                </a:r>
                <a:r>
                  <a:rPr lang="en-US" altLang="zh-CN" sz="2800" dirty="0" smtClean="0"/>
                  <a:t>cards each</a:t>
                </a:r>
                <a:r>
                  <a:rPr lang="en-US" altLang="zh-CN" sz="2800" dirty="0"/>
                  <a:t>. Compute the probability that each pile has exactly 1 ace. </a:t>
                </a:r>
                <a:endParaRPr lang="en-US" altLang="zh-CN" sz="2800" dirty="0" smtClean="0"/>
              </a:p>
              <a:p>
                <a:pPr lvl="0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 smtClean="0"/>
                  <a:t>Define </a:t>
                </a:r>
                <a:r>
                  <a:rPr lang="en-US" altLang="zh-CN" sz="28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2, 3, 4,</m:t>
                    </m:r>
                  </m:oMath>
                </a14:m>
                <a:r>
                  <a:rPr lang="en-US" altLang="zh-CN" sz="2800" dirty="0"/>
                  <a:t> as follows: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= {the ace of spades is in any one of the piles}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= </a:t>
                </a:r>
                <a:r>
                  <a:rPr lang="en-US" altLang="zh-CN" sz="2800" dirty="0"/>
                  <a:t>{the ace of spades and the ace of hearts are in different piles}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 = {the aces of spades, hearts, and diamonds are all in different piles}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= </a:t>
                </a:r>
                <a:r>
                  <a:rPr lang="en-US" altLang="zh-CN" sz="2800" dirty="0"/>
                  <a:t>{all 4 aces are in different piles}</a:t>
                </a:r>
                <a:endParaRPr lang="en-US" altLang="zh-CN" sz="2800" dirty="0" smtClean="0"/>
              </a:p>
              <a:p>
                <a:pPr lvl="0"/>
                <a:endParaRPr lang="en-US" altLang="zh-CN" sz="2800" dirty="0"/>
              </a:p>
              <a:p>
                <a:pPr lvl="0"/>
                <a:r>
                  <a:rPr lang="en-US" altLang="zh-CN" sz="2800" dirty="0"/>
                  <a:t>The desired probability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and by the multiplication rule,</a:t>
                </a:r>
                <a:endParaRPr lang="en-US" altLang="zh-C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CN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5" y="1198881"/>
                <a:ext cx="11621729" cy="5262979"/>
              </a:xfrm>
              <a:prstGeom prst="rect">
                <a:avLst/>
              </a:prstGeom>
              <a:blipFill>
                <a:blip r:embed="rId5"/>
                <a:stretch>
                  <a:fillRect l="-1102" t="-1275" r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51523"/>
                <a:ext cx="12137923" cy="5706477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is the sample space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To determine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consider the pile that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contains the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ace of spades. Because its remaining 12 cards are equally likely to be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any 12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the remaining 51 cards, the probability that the ace of hearts is among them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giving that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≈0.105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51523"/>
                <a:ext cx="12137923" cy="5706477"/>
              </a:xfrm>
              <a:blipFill>
                <a:blip r:embed="rId3"/>
                <a:stretch>
                  <a:fillRect l="-904" t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881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be events. We may express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As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800" dirty="0"/>
                  <a:t>are clearly mutually exclusive, we have,</a:t>
                </a:r>
              </a:p>
              <a:p>
                <a:pPr algn="l"/>
                <a:r>
                  <a:rPr lang="en-US" altLang="zh-CN" sz="2800" dirty="0"/>
                  <a:t>by Axiom 3,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8" y="1198881"/>
                <a:ext cx="11865077" cy="5058958"/>
              </a:xfrm>
              <a:blipFill>
                <a:blip r:embed="rId3"/>
                <a:stretch>
                  <a:fillRect l="-1079" t="-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993" y="1140112"/>
            <a:ext cx="3580484" cy="24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49726</TotalTime>
  <Words>4420</Words>
  <Application>Microsoft Office PowerPoint</Application>
  <PresentationFormat>宽屏</PresentationFormat>
  <Paragraphs>208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1818</cp:revision>
  <dcterms:created xsi:type="dcterms:W3CDTF">2017-08-02T16:53:24Z</dcterms:created>
  <dcterms:modified xsi:type="dcterms:W3CDTF">2020-11-28T15:18:18Z</dcterms:modified>
</cp:coreProperties>
</file>