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256" r:id="rId3"/>
    <p:sldId id="505" r:id="rId4"/>
    <p:sldId id="492" r:id="rId5"/>
    <p:sldId id="520" r:id="rId6"/>
    <p:sldId id="493" r:id="rId7"/>
    <p:sldId id="494" r:id="rId8"/>
    <p:sldId id="495" r:id="rId9"/>
    <p:sldId id="506" r:id="rId10"/>
    <p:sldId id="496" r:id="rId11"/>
    <p:sldId id="521" r:id="rId12"/>
    <p:sldId id="462" r:id="rId13"/>
    <p:sldId id="490" r:id="rId14"/>
    <p:sldId id="463" r:id="rId15"/>
    <p:sldId id="464" r:id="rId16"/>
    <p:sldId id="465" r:id="rId17"/>
    <p:sldId id="487" r:id="rId18"/>
    <p:sldId id="489" r:id="rId19"/>
    <p:sldId id="507" r:id="rId20"/>
    <p:sldId id="508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2" r:id="rId32"/>
    <p:sldId id="523" r:id="rId33"/>
    <p:sldId id="524" r:id="rId34"/>
    <p:sldId id="525" r:id="rId35"/>
    <p:sldId id="526" r:id="rId36"/>
    <p:sldId id="542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40" r:id="rId46"/>
    <p:sldId id="541" r:id="rId47"/>
    <p:sldId id="535" r:id="rId48"/>
    <p:sldId id="536" r:id="rId49"/>
    <p:sldId id="537" r:id="rId50"/>
    <p:sldId id="538" r:id="rId51"/>
    <p:sldId id="539" r:id="rId52"/>
    <p:sldId id="461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96" autoAdjust="0"/>
  </p:normalViewPr>
  <p:slideViewPr>
    <p:cSldViewPr snapToGrid="0">
      <p:cViewPr varScale="1">
        <p:scale>
          <a:sx n="65" d="100"/>
          <a:sy n="65" d="100"/>
        </p:scale>
        <p:origin x="690" y="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9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9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0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37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9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1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7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7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49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2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00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56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88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90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47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52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99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52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5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1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41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16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1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5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53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60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88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63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07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3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6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065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1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63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81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59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25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286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479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25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277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3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54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747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9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5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2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3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4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CFB-BF33-4311-A772-C8C2CA3E0E6D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2CA-1380-4A2F-A450-0D5FCD11FEEF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269-50C7-468F-8438-51BA74B5737F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9CE6-CAEB-4385-B336-CF7D7D192455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6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69C-C08A-4A65-B447-AADFA937ABE1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6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A651-68BC-4573-8900-8E8A57F54EFA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5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5C6-1BFE-4317-9FC4-5E89E00569D3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8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329-6BF8-4599-85CA-31126AB9D141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2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B017-5F45-44A5-988A-8F6FDCD39E7E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37B2-D9E3-4464-903E-B93583AF56FF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8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C316-55FC-4088-B0CC-FABDB989E157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CDD9-1F12-402F-9945-DE26D9B86272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E58-D793-4AE8-80E6-AC00A4704FC4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6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A92A-E230-4543-8945-BF93DC996D15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15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E6F0-7055-4C0D-8BCA-9538F0E5021B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9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A47-B9CD-4B48-842F-C3AAAF2CB5B1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8DDE-B77A-432E-9030-B4B319E897EA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1A8-8908-4EC2-948A-847F00DEF5BE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33E-39BA-4FEE-9613-395A31F8587A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923E-544A-4062-B057-26BCA3B48EA1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CF1-5A33-4D83-BF7E-29B497B5854E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DF4-6379-47F5-B3AA-94A56546BDE3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B946-9AC9-4BCB-82B0-0D85C8B3F59E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3BF8-85A7-44CC-8B86-6D05CB52A8A5}" type="datetime1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4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Random Variables </a:t>
            </a:r>
            <a:endParaRPr lang="en-US" altLang="zh-CN" sz="4800" b="1" dirty="0"/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随机变量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39" y="1068996"/>
                <a:ext cx="11889002" cy="5789003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4.3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probability mass function of a 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given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=0, 1,2, …, </m:t>
                    </m:r>
                  </m:oMath>
                </a14:m>
                <a:r>
                  <a:rPr lang="en-US" altLang="zh-CN" sz="2800" dirty="0"/>
                  <a:t>where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some positive value. Find (a)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=0} </m:t>
                    </m:r>
                  </m:oMath>
                </a14:m>
                <a:r>
                  <a:rPr lang="en-US" altLang="zh-CN" sz="2800" dirty="0"/>
                  <a:t>and {b)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&gt;2}. </m:t>
                    </m:r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Solution: </a:t>
                </a:r>
                <a:r>
                  <a:rPr lang="en-US" altLang="zh-CN" sz="2800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en-US" altLang="zh-CN" sz="2800" dirty="0"/>
                  <a:t>we have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which</a:t>
                </a:r>
                <a:r>
                  <a:rPr lang="en-US" altLang="zh-CN" sz="2800" dirty="0"/>
                  <a:t>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800" dirty="0" smtClean="0"/>
                  <a:t>, implies that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Hence, (</a:t>
                </a:r>
                <a:r>
                  <a:rPr lang="en-US" altLang="zh-CN" sz="2800" dirty="0"/>
                  <a:t>a)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{b)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=2} </m:t>
                    </m:r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39" y="1068996"/>
                <a:ext cx="11889002" cy="5789003"/>
              </a:xfrm>
              <a:blipFill>
                <a:blip r:embed="rId3"/>
                <a:stretch>
                  <a:fillRect l="-1077" t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33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 Parameter of a Probability Distribution</a:t>
                </a: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any Bernoulli rv can be expressed in </a:t>
                </a:r>
                <a:r>
                  <a:rPr lang="en-US" altLang="zh-CN" sz="2800" dirty="0" smtClean="0"/>
                  <a:t>the form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. Because the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depends on </a:t>
                </a:r>
                <a:r>
                  <a:rPr lang="en-US" altLang="zh-CN" sz="2800" dirty="0" smtClean="0"/>
                  <a:t>the particular </a:t>
                </a:r>
                <a:r>
                  <a:rPr lang="en-US" altLang="zh-CN" sz="2800" dirty="0"/>
                  <a:t>value of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, we often write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rather than just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: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Then each choice of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/>
                  <a:t> yields </a:t>
                </a:r>
                <a:r>
                  <a:rPr lang="en-US" altLang="zh-CN" sz="2800" dirty="0"/>
                  <a:t>a different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822" r="-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819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4.4</a:t>
                </a:r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depends on a quantity that can be assigned any one of a </a:t>
                </a:r>
                <a:r>
                  <a:rPr lang="en-US" altLang="zh-CN" sz="2800" dirty="0" smtClean="0"/>
                  <a:t>number of </a:t>
                </a:r>
                <a:r>
                  <a:rPr lang="en-US" altLang="zh-CN" sz="2800" dirty="0"/>
                  <a:t>possible values, with each different value determining a different </a:t>
                </a:r>
                <a:r>
                  <a:rPr lang="en-US" altLang="zh-CN" sz="2800" dirty="0" smtClean="0"/>
                  <a:t>probability distribution</a:t>
                </a:r>
                <a:r>
                  <a:rPr lang="en-US" altLang="zh-CN" sz="2800" dirty="0"/>
                  <a:t>. Such a quantity is called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parameter</a:t>
                </a:r>
                <a:r>
                  <a:rPr lang="en-US" altLang="zh-CN" sz="2800" dirty="0"/>
                  <a:t> of the distribution. The </a:t>
                </a:r>
                <a:r>
                  <a:rPr lang="en-US" altLang="zh-CN" sz="2800" dirty="0" smtClean="0"/>
                  <a:t>collection of </a:t>
                </a:r>
                <a:r>
                  <a:rPr lang="en-US" altLang="zh-CN" sz="2800" dirty="0"/>
                  <a:t>all probability distributions for different values of the parameter </a:t>
                </a:r>
                <a:r>
                  <a:rPr lang="en-US" altLang="zh-CN" sz="2800" dirty="0" smtClean="0"/>
                  <a:t>is called </a:t>
                </a:r>
                <a:r>
                  <a:rPr lang="en-US" altLang="zh-CN" sz="2800" dirty="0"/>
                  <a:t>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family</a:t>
                </a:r>
                <a:r>
                  <a:rPr lang="en-US" altLang="zh-CN" sz="2800" dirty="0"/>
                  <a:t> of probability distributions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;.3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.7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.3</m:t>
                            </m:r>
                            <m: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;.5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  <m: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0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  <m: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 smtClean="0"/>
                  <a:t>  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072" r="-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562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205524"/>
                <a:ext cx="11723657" cy="492243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Cumulative Distribution Function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（累积分布函数）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For some fixed value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 we often wish to compute the probability that the </a:t>
                </a:r>
                <a:r>
                  <a:rPr lang="en-US" altLang="zh-CN" sz="2800" dirty="0" smtClean="0"/>
                  <a:t>observed value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will be at most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. For example, the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5  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.2  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3  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      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otherwise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probability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at most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 is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2=.7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Similarly</a:t>
                </a:r>
                <a:r>
                  <a:rPr lang="en-US" altLang="zh-CN" sz="2800" dirty="0" smtClean="0"/>
                  <a:t>,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.6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=.5,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.6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(2)=1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205524"/>
                <a:ext cx="11723657" cy="4922432"/>
              </a:xfrm>
              <a:blipFill>
                <a:blip r:embed="rId3"/>
                <a:stretch>
                  <a:fillRect l="-1092" t="-2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110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20615"/>
                <a:ext cx="12056806" cy="567839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4.5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 cumulative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distribution function 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累积分布函数）</a:t>
                </a:r>
                <a:endParaRPr lang="en-US" altLang="zh-CN" sz="2800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cumulative distribution function (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cdf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of a discrete rv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with </a:t>
                </a:r>
                <a:r>
                  <a:rPr lang="en-US" altLang="zh-CN" sz="2800" dirty="0" err="1" smtClean="0"/>
                  <a:t>pmf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 defined for every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by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any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the probability that the observed value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will </a:t>
                </a:r>
                <a:r>
                  <a:rPr lang="en-US" altLang="zh-CN" sz="2800" dirty="0" smtClean="0"/>
                  <a:t>be at </a:t>
                </a:r>
                <a:r>
                  <a:rPr lang="en-US" altLang="zh-CN" sz="2800" dirty="0"/>
                  <a:t>most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20615"/>
                <a:ext cx="12056806" cy="5678390"/>
              </a:xfrm>
              <a:blipFill>
                <a:blip r:embed="rId3"/>
                <a:stretch>
                  <a:fillRect l="-1011" t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039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59" y="1198881"/>
                <a:ext cx="11868109" cy="556325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4.4 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If  </a:t>
                </a:r>
              </a:p>
              <a:p>
                <a:pPr algn="l"/>
                <a:r>
                  <a:rPr lang="en-US" altLang="zh-CN" sz="2800" dirty="0"/>
                  <a:t>We first determine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for each value in the set {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1, 2, 3, 4</m:t>
                    </m:r>
                  </m:oMath>
                </a14:m>
                <a:r>
                  <a:rPr lang="en-US" altLang="zh-CN" sz="2800" dirty="0"/>
                  <a:t>} of possible values:</a:t>
                </a:r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Now for any other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will equal the value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at the closest </a:t>
                </a:r>
                <a:r>
                  <a:rPr lang="en-US" altLang="zh-CN" sz="2800" dirty="0" smtClean="0"/>
                  <a:t>possible value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to the left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example,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(2.7)=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2.7)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.7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(3.999)=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(3)=.9.</m:t>
                    </m:r>
                  </m:oMath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59" y="1198881"/>
                <a:ext cx="11868109" cy="5563254"/>
              </a:xfrm>
              <a:blipFill>
                <a:blip r:embed="rId3"/>
                <a:stretch>
                  <a:fillRect l="-1027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562" y="953354"/>
            <a:ext cx="5024153" cy="13145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039" y="2714467"/>
            <a:ext cx="9668029" cy="21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is </a:t>
                </a:r>
                <a:r>
                  <a:rPr lang="en-US" altLang="zh-CN" sz="2800" dirty="0" smtClean="0"/>
                  <a:t>thus</a:t>
                </a:r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r>
                  <a:rPr lang="en-US" altLang="zh-CN" sz="2800" dirty="0"/>
                  <a:t>A graph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</a:t>
                </a:r>
                <a:endParaRPr lang="en-US" altLang="zh-CN" sz="32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312" y="1165785"/>
            <a:ext cx="4043369" cy="2846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606" y="4272114"/>
            <a:ext cx="6477205" cy="19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4.1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any two numbers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 smtClean="0"/>
                  <a:t>, 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where “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 smtClean="0"/>
                  <a:t>” </a:t>
                </a:r>
                <a:r>
                  <a:rPr lang="en-US" altLang="zh-CN" sz="2800" dirty="0"/>
                  <a:t>represents the largest possible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value that is strictly less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. In</a:t>
                </a:r>
              </a:p>
              <a:p>
                <a:pPr algn="l"/>
                <a:r>
                  <a:rPr lang="en-US" altLang="zh-CN" sz="2800" dirty="0"/>
                  <a:t>particular, if the only possible values are integers and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 are integers,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. . .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Taking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yields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1) </m:t>
                    </m:r>
                  </m:oMath>
                </a14:m>
                <a:r>
                  <a:rPr lang="en-US" altLang="zh-CN" sz="2800" dirty="0"/>
                  <a:t>in this case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822" r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556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Expected Values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（期望）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4.6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be a discrete random variable having a probability </a:t>
                </a:r>
                <a:r>
                  <a:rPr lang="en-US" altLang="zh-CN" sz="2800" dirty="0" smtClean="0"/>
                  <a:t>mass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expected value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（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期望值）</a:t>
                </a:r>
                <a:r>
                  <a:rPr lang="en-US" altLang="zh-CN" sz="2800" dirty="0" smtClean="0"/>
                  <a:t>or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expectation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期望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）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, denoted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2251" r="-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609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4.5  </a:t>
                </a: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 err="1" smtClean="0"/>
                  <a:t>pmf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of </a:t>
                </a:r>
                <a:r>
                  <a:rPr lang="en-US" altLang="zh-CN" sz="2800" dirty="0" smtClean="0"/>
                  <a:t>Bernoulli random variable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is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=0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Then,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∙1+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1082" t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196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39" y="1490375"/>
            <a:ext cx="11745779" cy="4488583"/>
          </a:xfrm>
          <a:noFill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Outline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Random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Variables                      </a:t>
            </a:r>
            <a:r>
              <a:rPr lang="zh-CN" altLang="en-US" sz="3600" b="1" dirty="0" smtClean="0"/>
              <a:t>随机变量</a:t>
            </a:r>
            <a:endParaRPr lang="en-US" altLang="zh-CN" sz="36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Discrete </a:t>
            </a:r>
            <a:r>
              <a:rPr lang="en-US" altLang="zh-CN" sz="3600" b="1" dirty="0">
                <a:solidFill>
                  <a:srgbClr val="FF0000"/>
                </a:solidFill>
              </a:rPr>
              <a:t>Random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Variables     </a:t>
            </a:r>
            <a:r>
              <a:rPr lang="zh-CN" altLang="en-US" sz="3600" b="1" dirty="0" smtClean="0"/>
              <a:t>离散型随机变量</a:t>
            </a:r>
            <a:endParaRPr lang="en-US" altLang="zh-CN" sz="36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Expected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Value</a:t>
            </a:r>
            <a:r>
              <a:rPr lang="en-US" altLang="zh-CN" sz="3600" b="1" dirty="0">
                <a:solidFill>
                  <a:srgbClr val="FF0000"/>
                </a:solidFill>
              </a:rPr>
              <a:t>, Variance         </a:t>
            </a:r>
            <a:r>
              <a:rPr lang="zh-CN" altLang="en-US" sz="3600" b="1" dirty="0" smtClean="0"/>
              <a:t>期望和方差</a:t>
            </a:r>
            <a:endParaRPr lang="en-US" altLang="zh-CN" sz="36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The Bernoulli and Binomial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Random Variables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The Poisson Random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Variable   </a:t>
            </a:r>
            <a:r>
              <a:rPr lang="zh-CN" altLang="en-US" sz="3600" b="1" dirty="0"/>
              <a:t>泊松分布</a:t>
            </a:r>
            <a:endParaRPr lang="en-US" altLang="zh-CN" sz="36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Cumulative Distribution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Variance Function </a:t>
            </a:r>
            <a:r>
              <a:rPr lang="zh-CN" altLang="en-US" sz="3600" b="1" dirty="0"/>
              <a:t>累积分布函数</a:t>
            </a:r>
            <a:endParaRPr lang="en-US" altLang="zh-CN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196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 fontScale="92500"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4.6  The probability distribution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has “a heavy tail.”</a:t>
                </a: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, the number of interviews a student has prior to getting a job, have pmf</a:t>
                </a:r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=1,2,3,…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Then,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=+∞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Here we use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927" t="-1818" r="-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07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" y="1068997"/>
                <a:ext cx="12093676" cy="570788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Expectation of a Function of a Random Variable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Often </a:t>
                </a:r>
                <a:r>
                  <a:rPr lang="en-US" altLang="zh-CN" sz="2800" dirty="0"/>
                  <a:t>we will be interested in the expected value of some function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rather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itself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4.2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discrete random variable that takes on one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with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respective probabilities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</m:oMath>
                </a14:m>
                <a:r>
                  <a:rPr lang="en-US" altLang="zh-CN" sz="2800" dirty="0"/>
                  <a:t>, then, for any real-valued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" y="1068997"/>
                <a:ext cx="12093676" cy="5707887"/>
              </a:xfrm>
              <a:blipFill>
                <a:blip r:embed="rId3"/>
                <a:stretch>
                  <a:fillRect l="-1008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292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4.7 </a:t>
                </a:r>
              </a:p>
              <a:p>
                <a:pPr lvl="0"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the number of cylinders in the engine of the next car to be tuned up at a </a:t>
                </a:r>
                <a:r>
                  <a:rPr lang="en-US" altLang="zh-CN" sz="2800" dirty="0" smtClean="0"/>
                  <a:t>certain facility</a:t>
                </a:r>
                <a:r>
                  <a:rPr lang="en-US" altLang="zh-CN" sz="2800" dirty="0"/>
                  <a:t>. The cost of a tune-up is related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. Since</a:t>
                </a:r>
              </a:p>
              <a:p>
                <a:pPr lvl="0"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random variable, so 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; denote this latter rv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. The pmf’s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800" dirty="0"/>
              </a:p>
              <a:p>
                <a:pPr lvl="0" algn="l"/>
                <a:r>
                  <a:rPr lang="en-US" altLang="zh-CN" sz="2800" dirty="0"/>
                  <a:t>are as follows:</a:t>
                </a:r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lvl="0" algn="l"/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Then,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0.5+6∙0.3+8∙0.2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∙0.5+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6∙0.3+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76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52=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927" t="-2386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987" y="2913717"/>
            <a:ext cx="8991293" cy="11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198881"/>
                <a:ext cx="11968316" cy="5496887"/>
              </a:xfrm>
            </p:spPr>
            <p:txBody>
              <a:bodyPr>
                <a:normAutofit fontScale="925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Rules of Expected Value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function of interest is quite frequently a linear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.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4.3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Or, using alternative notation,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Proof: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𝑎𝑋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Two </a:t>
                </a:r>
                <a:r>
                  <a:rPr lang="en-US" altLang="zh-CN" sz="2800" dirty="0"/>
                  <a:t>special </a:t>
                </a:r>
                <a:r>
                  <a:rPr lang="en-US" altLang="zh-CN" sz="2800" dirty="0" smtClean="0"/>
                  <a:t>cases:</a:t>
                </a:r>
              </a:p>
              <a:p>
                <a:pPr algn="l"/>
                <a:r>
                  <a:rPr lang="en-US" altLang="zh-CN" sz="2800" dirty="0"/>
                  <a:t>1. For any constant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</m:d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(take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). </a:t>
                </a:r>
              </a:p>
              <a:p>
                <a:pPr algn="l"/>
                <a:r>
                  <a:rPr lang="en-US" altLang="zh-CN" sz="2800" dirty="0"/>
                  <a:t>2. For any constant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(take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).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198881"/>
                <a:ext cx="11968316" cy="5496887"/>
              </a:xfrm>
              <a:blipFill>
                <a:blip r:embed="rId3"/>
                <a:stretch>
                  <a:fillRect l="-917" t="-2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7242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 lnSpcReduction="10000"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4.8  </a:t>
                </a:r>
              </a:p>
              <a:p>
                <a:pPr lvl="0" algn="l"/>
                <a:r>
                  <a:rPr lang="en-US" altLang="zh-CN" sz="2800" dirty="0"/>
                  <a:t>A computer store has purchased three computers of a certain type at $500 apiece. It </a:t>
                </a:r>
                <a:r>
                  <a:rPr lang="en-US" altLang="zh-CN" sz="2800" dirty="0" smtClean="0"/>
                  <a:t>will sell </a:t>
                </a:r>
                <a:r>
                  <a:rPr lang="en-US" altLang="zh-CN" sz="2800" dirty="0"/>
                  <a:t>them for $1000 apiece. The manufacturer has agreed to repurchase any </a:t>
                </a:r>
                <a:r>
                  <a:rPr lang="en-US" altLang="zh-CN" sz="2800" dirty="0" smtClean="0"/>
                  <a:t>computers still </a:t>
                </a:r>
                <a:r>
                  <a:rPr lang="en-US" altLang="zh-CN" sz="2800" dirty="0"/>
                  <a:t>unsold after a specified period at $200 apiece.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denote the number of </a:t>
                </a:r>
                <a:r>
                  <a:rPr lang="en-US" altLang="zh-CN" sz="2800" dirty="0" smtClean="0"/>
                  <a:t>computers sold</a:t>
                </a:r>
                <a:r>
                  <a:rPr lang="en-US" altLang="zh-CN" sz="2800" dirty="0"/>
                  <a:t>, and 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.1,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.2,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.3, </m:t>
                    </m:r>
                  </m:oMath>
                </a14:m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en-US" altLang="zh-CN" sz="2800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denoting </a:t>
                </a:r>
                <a:r>
                  <a:rPr lang="en-US" altLang="zh-CN" sz="2800" dirty="0" smtClean="0"/>
                  <a:t>the profit </a:t>
                </a:r>
                <a:r>
                  <a:rPr lang="en-US" altLang="zh-CN" sz="2800" dirty="0"/>
                  <a:t>associated with selling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units, the given information implies that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/>
                  <a:t> revenue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 smtClean="0"/>
                  <a:t>cost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200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1500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800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900</m:t>
                    </m:r>
                  </m:oMath>
                </a14:m>
                <a:r>
                  <a:rPr lang="en-US" altLang="zh-CN" sz="2800" dirty="0"/>
                  <a:t>. </a:t>
                </a:r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expected profit is then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0.1+1∙0.2+2∙0.3+3∙0.4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800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−900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−900=700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1082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281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247759"/>
                <a:ext cx="11924071" cy="5507001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4.7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variance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（方差）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have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expected </a:t>
                </a:r>
                <a:r>
                  <a:rPr lang="en-US" altLang="zh-CN" sz="2800" dirty="0" smtClean="0"/>
                  <a:t>value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Then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variance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denoted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, </a:t>
                </a:r>
                <a:r>
                  <a:rPr lang="en-US" altLang="zh-CN" sz="2800" dirty="0"/>
                  <a:t>or 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, 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standard deviation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（标准差）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SD)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247759"/>
                <a:ext cx="11924071" cy="5507001"/>
              </a:xfrm>
              <a:blipFill>
                <a:blip r:embed="rId3"/>
                <a:stretch>
                  <a:fillRect l="-1074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557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247759"/>
                <a:ext cx="12192000" cy="5507001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4.9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Given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 err="1"/>
                  <a:t>pmf’s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b="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∙.5+6∙.3+8∙.2=5.4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−5.4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∙.5+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−5.4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∙.3+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−5.4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∙.2=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=1.562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247759"/>
                <a:ext cx="12192000" cy="5507001"/>
              </a:xfrm>
              <a:blipFill>
                <a:blip r:embed="rId3"/>
                <a:stretch>
                  <a:fillRect l="-1000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643" y="1474431"/>
            <a:ext cx="4761593" cy="1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68998"/>
                <a:ext cx="11745779" cy="578900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 Shortcut Formula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Proof: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in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, and then carry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sz="2800" dirty="0" smtClean="0"/>
                  <a:t> through </a:t>
                </a:r>
                <a:r>
                  <a:rPr lang="en-US" altLang="zh-CN" sz="2800" dirty="0"/>
                  <a:t>to each of the three terms: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68998"/>
                <a:ext cx="11745779" cy="5789002"/>
              </a:xfrm>
              <a:blipFill>
                <a:blip r:embed="rId3"/>
                <a:stretch>
                  <a:fillRect l="-1090" t="-1053" r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915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Rules of Variance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the expected value of the squared difference between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and </a:t>
                </a:r>
                <a:r>
                  <a:rPr lang="en-US" altLang="zh-CN" sz="2800" dirty="0"/>
                  <a:t>its expected value: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, a linear function</a:t>
                </a:r>
                <a:r>
                  <a:rPr lang="en-US" altLang="zh-CN" sz="2800" dirty="0" smtClean="0"/>
                  <a:t>,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  <a:blipFill>
                <a:blip r:embed="rId3"/>
                <a:stretch>
                  <a:fillRect l="-1064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81" y="4263049"/>
            <a:ext cx="9937125" cy="20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4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4.10  </a:t>
                </a:r>
              </a:p>
              <a:p>
                <a:pPr lvl="0"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enote </a:t>
                </a:r>
                <a:r>
                  <a:rPr lang="en-US" altLang="zh-CN" sz="2800" dirty="0"/>
                  <a:t>the number of </a:t>
                </a:r>
                <a:r>
                  <a:rPr lang="en-US" altLang="zh-CN" sz="2800" dirty="0" smtClean="0"/>
                  <a:t>computers sold</a:t>
                </a:r>
                <a:r>
                  <a:rPr lang="en-US" altLang="zh-CN" sz="2800" dirty="0"/>
                  <a:t>, and 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.1,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.2,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.3, </m:t>
                    </m:r>
                  </m:oMath>
                </a14:m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altLang="zh-CN" sz="2800" dirty="0"/>
                  <a:t>. </a:t>
                </a:r>
                <a:endParaRPr lang="en-US" altLang="zh-CN" sz="28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900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/>
                  <a:t>T</a:t>
                </a:r>
                <a:r>
                  <a:rPr lang="en-US" altLang="zh-CN" sz="2800" dirty="0" smtClean="0"/>
                  <a:t>hen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∙0.2+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∙0.3+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∙0.4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=5−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800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−900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=640000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1082" t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229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010004"/>
                <a:ext cx="11975690" cy="585537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Random Variables 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随机变量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4.1 </a:t>
                </a:r>
              </a:p>
              <a:p>
                <a:pPr algn="l"/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a given sample space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 of some experiment,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random variable </a:t>
                </a:r>
                <a:r>
                  <a:rPr lang="en-US" altLang="zh-CN" sz="2800" dirty="0"/>
                  <a:t>(rv) is </a:t>
                </a:r>
                <a:r>
                  <a:rPr lang="en-US" altLang="zh-CN" sz="2800" dirty="0" smtClean="0"/>
                  <a:t>any rule </a:t>
                </a:r>
                <a:r>
                  <a:rPr lang="en-US" altLang="zh-CN" sz="2800" dirty="0"/>
                  <a:t>that associates a number with each outcome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. In mathematical </a:t>
                </a:r>
                <a:r>
                  <a:rPr lang="en-US" altLang="zh-CN" sz="2800" dirty="0" smtClean="0"/>
                  <a:t>language, a </a:t>
                </a:r>
                <a:r>
                  <a:rPr lang="en-US" altLang="zh-CN" sz="2800" dirty="0"/>
                  <a:t>random variable is a function whose domain is the sample space </a:t>
                </a:r>
                <a:r>
                  <a:rPr lang="en-US" altLang="zh-CN" sz="2800" dirty="0" smtClean="0"/>
                  <a:t>and whose range </a:t>
                </a:r>
                <a:r>
                  <a:rPr lang="en-US" altLang="zh-CN" sz="2800" dirty="0"/>
                  <a:t>is the set of real numbers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r>
                  <a:rPr lang="en-US" altLang="zh-CN" sz="2800" dirty="0"/>
                  <a:t>Random variables are customarily denoted by uppercase letters, such 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. We </a:t>
                </a:r>
                <a:r>
                  <a:rPr lang="en-US" altLang="zh-CN" sz="2800" dirty="0"/>
                  <a:t>will now use lowercase letters to represent </a:t>
                </a:r>
                <a:r>
                  <a:rPr lang="en-US" altLang="zh-CN" sz="2800" dirty="0" smtClean="0"/>
                  <a:t>some particular </a:t>
                </a:r>
                <a:r>
                  <a:rPr lang="en-US" altLang="zh-CN" sz="2800" dirty="0"/>
                  <a:t>value of the corresponding random variable. The notation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means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is the value associated with the outcome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/>
                  <a:t> by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𝑟𝑣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010004"/>
                <a:ext cx="11975690" cy="5855371"/>
              </a:xfrm>
              <a:blipFill>
                <a:blip r:embed="rId3"/>
                <a:stretch>
                  <a:fillRect l="-1018" t="-2292" r="-1425" b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542" y="3208713"/>
            <a:ext cx="5635502" cy="20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38813"/>
                <a:ext cx="11900637" cy="557907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Binomial Probability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（二项分布）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4.8  Binomial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experiment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二项试验</a:t>
                </a:r>
                <a:endParaRPr lang="en-US" altLang="zh-CN" sz="2800" dirty="0" smtClean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An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experiment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called a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binomial experiment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if it satisfies 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1. The experiment consists of a sequence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smaller experiments called trials</a:t>
                </a:r>
                <a:r>
                  <a:rPr lang="en-US" altLang="zh-CN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is fixed in advance of the experiment.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2. Each trial can result in one of the same two possible outcomes (</a:t>
                </a:r>
                <a:r>
                  <a:rPr lang="en-US" altLang="zh-CN" sz="2800" dirty="0" smtClean="0"/>
                  <a:t>dichotomous trials</a:t>
                </a:r>
                <a:r>
                  <a:rPr lang="en-US" altLang="zh-CN" sz="2800" dirty="0"/>
                  <a:t>), which we denote by success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failure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3. The trials are independent, so that the outcome on any particular trial does </a:t>
                </a:r>
                <a:r>
                  <a:rPr lang="en-US" altLang="zh-CN" sz="2800" dirty="0" smtClean="0"/>
                  <a:t>not influence </a:t>
                </a:r>
                <a:r>
                  <a:rPr lang="en-US" altLang="zh-CN" sz="2800" dirty="0"/>
                  <a:t>the outcome on any other trial.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4. The probability of success is constant from trial to trial; we denote this </a:t>
                </a:r>
                <a:r>
                  <a:rPr lang="en-US" altLang="zh-CN" sz="2800" dirty="0" smtClean="0"/>
                  <a:t> probability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38813"/>
                <a:ext cx="11900637" cy="5579077"/>
              </a:xfrm>
              <a:blipFill>
                <a:blip r:embed="rId3"/>
                <a:stretch>
                  <a:fillRect l="-1076" t="-1639" b="-2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829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Binomial Random Variable and Distribution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4.9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binomial random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variable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（二项随机变量）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binomial 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associated with a binomial experiment </a:t>
                </a:r>
                <a:r>
                  <a:rPr lang="en-US" altLang="zh-CN" sz="2800" dirty="0" smtClean="0"/>
                  <a:t>consisting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trials is defined as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among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trials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We </a:t>
                </a:r>
                <a:r>
                  <a:rPr lang="en-US" altLang="zh-CN" sz="2800" dirty="0" smtClean="0"/>
                  <a:t>often </a:t>
                </a:r>
                <a:r>
                  <a:rPr lang="en-US" altLang="zh-CN" sz="2800" dirty="0"/>
                  <a:t>write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to indicate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binomial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based 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trials </a:t>
                </a:r>
                <a:r>
                  <a:rPr lang="en-US" altLang="zh-CN" sz="2800" dirty="0" smtClean="0"/>
                  <a:t>with </a:t>
                </a:r>
                <a:r>
                  <a:rPr lang="en-US" altLang="zh-CN" sz="2800" dirty="0"/>
                  <a:t>success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Notation:</a:t>
                </a:r>
              </a:p>
              <a:p>
                <a:pPr algn="l"/>
                <a:r>
                  <a:rPr lang="en-US" altLang="zh-CN" sz="2800" dirty="0"/>
                  <a:t>Because the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a binomial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depends on the two parameters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/>
                  <a:t>, we </a:t>
                </a:r>
                <a:r>
                  <a:rPr lang="en-US" altLang="zh-CN" sz="2800" dirty="0"/>
                  <a:t>denote the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  <a:blipFill>
                <a:blip r:embed="rId3"/>
                <a:stretch>
                  <a:fillRect l="-1064" t="-1053" r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880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4884" y="1125139"/>
                <a:ext cx="12107115" cy="540102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4.6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b="0" i="1" dirty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=0,1,2,…,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Notation: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the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will be denoted </a:t>
                </a:r>
                <a:r>
                  <a:rPr lang="en-US" altLang="zh-CN" sz="2800" dirty="0" smtClean="0"/>
                  <a:t>by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sz="2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zh-CN" sz="28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altLang="zh-CN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sz="2800" i="1" dirty="0">
                          <a:latin typeface="Cambria Math" panose="02040503050406030204" pitchFamily="18" charset="0"/>
                        </a:rPr>
                        <m:t>0, 1, . . . , </m:t>
                      </m:r>
                      <m:r>
                        <a:rPr lang="pt-BR" altLang="zh-CN" sz="28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4884" y="1125139"/>
                <a:ext cx="12107115" cy="5401022"/>
              </a:xfrm>
              <a:blipFill>
                <a:blip r:embed="rId3"/>
                <a:stretch>
                  <a:fillRect l="-1057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647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51620" y="1057697"/>
                <a:ext cx="12110884" cy="5693623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4.11</a:t>
                </a:r>
              </a:p>
              <a:p>
                <a:pPr lvl="0" algn="l"/>
                <a:r>
                  <a:rPr lang="en-US" altLang="zh-CN" sz="2800" dirty="0"/>
                  <a:t>Each of six randomly selected cola drinkers is given a glass containing cola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 and </a:t>
                </a:r>
                <a:r>
                  <a:rPr lang="en-US" altLang="zh-CN" sz="2800" dirty="0" smtClean="0"/>
                  <a:t>one containing </a:t>
                </a:r>
                <a:r>
                  <a:rPr lang="en-US" altLang="zh-CN" sz="2800" dirty="0"/>
                  <a:t>cola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. The glasses are identical in appearance except for a code on the </a:t>
                </a:r>
                <a:r>
                  <a:rPr lang="en-US" altLang="zh-CN" sz="2800" dirty="0" smtClean="0"/>
                  <a:t> bottom to </a:t>
                </a:r>
                <a:r>
                  <a:rPr lang="en-US" altLang="zh-CN" sz="2800" dirty="0"/>
                  <a:t>identify the cola. Suppose there is actually no tendency among cola </a:t>
                </a:r>
                <a:r>
                  <a:rPr lang="en-US" altLang="zh-CN" sz="2800" dirty="0" smtClean="0"/>
                  <a:t>drinkers to </a:t>
                </a:r>
                <a:r>
                  <a:rPr lang="en-US" altLang="zh-CN" sz="2800" dirty="0"/>
                  <a:t>prefer one cola to the other.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 selected individual prefers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)=0.5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so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the number among the six who prefer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(6, 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.5).</m:t>
                    </m:r>
                  </m:oMath>
                </a14:m>
                <a:endParaRPr lang="en-US" altLang="zh-CN" sz="2800" dirty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3;6, 0.5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US" altLang="zh-CN" sz="2800" dirty="0"/>
                  <a:t>The probability that at least three prefer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is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6−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=0.656</m:t>
                      </m:r>
                    </m:oMath>
                  </m:oMathPara>
                </a14:m>
                <a:endParaRPr lang="en-US" altLang="zh-CN" sz="2800" dirty="0"/>
              </a:p>
              <a:p>
                <a:pPr lvl="0" algn="l"/>
                <a:r>
                  <a:rPr lang="en-US" altLang="zh-CN" sz="2800" dirty="0"/>
                  <a:t>and the probability that at most one prefers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 is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51620" y="1057697"/>
                <a:ext cx="12110884" cy="5693623"/>
              </a:xfrm>
              <a:blipFill>
                <a:blip r:embed="rId3"/>
                <a:stretch>
                  <a:fillRect l="-906" t="-2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013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Mean and 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the binomial distribution becomes the Bernoulli </a:t>
                </a:r>
                <a:r>
                  <a:rPr lang="en-US" altLang="zh-CN" sz="2800" dirty="0" smtClean="0"/>
                  <a:t>distribution,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/>
                  <a:t>Since a binomial experiment consists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trials</a:t>
                </a:r>
                <a:r>
                  <a:rPr lang="en-US" altLang="zh-CN" sz="2800" dirty="0" smtClean="0"/>
                  <a:t>, intuition </a:t>
                </a:r>
                <a:r>
                  <a:rPr lang="en-US" altLang="zh-CN" sz="2800" dirty="0"/>
                  <a:t>suggests that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zh-CN" sz="2800" dirty="0"/>
                  <a:t>, the product of the number </a:t>
                </a:r>
                <a:r>
                  <a:rPr lang="en-US" altLang="zh-CN" sz="2800" dirty="0" smtClean="0"/>
                  <a:t>of trials </a:t>
                </a:r>
                <a:r>
                  <a:rPr lang="en-US" altLang="zh-CN" sz="2800" dirty="0"/>
                  <a:t>and the probability of success on a single trial</a:t>
                </a:r>
                <a:r>
                  <a:rPr lang="en-US" altLang="zh-CN" sz="2800" dirty="0" smtClean="0"/>
                  <a:t>.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4.5 </a:t>
                </a:r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𝑛𝑝𝑞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rad>
                  </m:oMath>
                </a14:m>
                <a:r>
                  <a:rPr lang="en-US" altLang="zh-CN" sz="2800" dirty="0" smtClean="0"/>
                  <a:t> (</a:t>
                </a: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).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  <a:blipFill>
                <a:blip r:embed="rId3"/>
                <a:stretch>
                  <a:fillRect l="-1064" t="-1053" r="-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222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854222"/>
                <a:ext cx="12027309" cy="6003778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𝑛𝑝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𝑛𝑝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zh-CN" altLang="zh-CN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−1)</m:t>
                          </m:r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zh-CN" altLang="zh-CN" sz="2600" dirty="0"/>
              </a:p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zh-CN" sz="2600" dirty="0"/>
                  <a:t> </a:t>
                </a:r>
                <a:endParaRPr lang="zh-CN" altLang="zh-CN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854222"/>
                <a:ext cx="12027309" cy="60037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931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6368" y="1068996"/>
                <a:ext cx="11946193" cy="5663643"/>
              </a:xfrm>
            </p:spPr>
            <p:txBody>
              <a:bodyPr>
                <a:normAutofit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Poisson Probability Distribution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4.10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Poisson distribution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（泊松分布）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said to have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Poisson distribution </a:t>
                </a:r>
                <a:r>
                  <a:rPr lang="en-US" altLang="zh-CN" sz="2800" dirty="0"/>
                  <a:t>with </a:t>
                </a:r>
                <a:r>
                  <a:rPr lang="en-US" altLang="zh-CN" sz="2800" dirty="0" smtClean="0"/>
                  <a:t>parameter(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) if the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0, 1, 2, 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Maclaurin </a:t>
                </a:r>
                <a:r>
                  <a:rPr lang="en-US" altLang="zh-CN" sz="2800" dirty="0" smtClean="0"/>
                  <a:t>infinite series </a:t>
                </a:r>
                <a:r>
                  <a:rPr lang="en-US" altLang="zh-CN" sz="2800" dirty="0"/>
                  <a:t>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8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6368" y="1068996"/>
                <a:ext cx="11946193" cy="5663643"/>
              </a:xfrm>
              <a:blipFill>
                <a:blip r:embed="rId3"/>
                <a:stretch>
                  <a:fillRect l="-1071" t="-1830" r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39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51620" y="1057697"/>
                <a:ext cx="12110884" cy="5604647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4.13</a:t>
                </a:r>
              </a:p>
              <a:p>
                <a:pPr lvl="0"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denote the number of creatures of a particular type captured in a trap during </a:t>
                </a:r>
                <a:r>
                  <a:rPr lang="en-US" altLang="zh-CN" sz="2800" dirty="0" smtClean="0"/>
                  <a:t>a given </a:t>
                </a:r>
                <a:r>
                  <a:rPr lang="en-US" altLang="zh-CN" sz="2800" dirty="0"/>
                  <a:t>time period. 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has a Poisson distribution </a:t>
                </a:r>
                <a:r>
                  <a:rPr lang="en-US" altLang="zh-CN" sz="2800" dirty="0" smtClean="0"/>
                  <a:t>with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en-US" altLang="zh-CN" sz="2800" dirty="0"/>
                  <a:t>, so </a:t>
                </a:r>
                <a:r>
                  <a:rPr lang="en-US" altLang="zh-CN" sz="2800" dirty="0" smtClean="0"/>
                  <a:t>on average </a:t>
                </a:r>
                <a:r>
                  <a:rPr lang="en-US" altLang="zh-CN" sz="2800" dirty="0"/>
                  <a:t>traps will contain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en-US" altLang="zh-CN" sz="2800" dirty="0"/>
                  <a:t> creatures.</a:t>
                </a:r>
              </a:p>
              <a:p>
                <a:pPr lvl="0" algn="l"/>
                <a:r>
                  <a:rPr lang="en-US" altLang="zh-CN" sz="2800" dirty="0"/>
                  <a:t>The </a:t>
                </a:r>
                <a:r>
                  <a:rPr lang="en-US" altLang="zh-CN" sz="2800" dirty="0" smtClean="0"/>
                  <a:t>probability that </a:t>
                </a:r>
                <a:r>
                  <a:rPr lang="en-US" altLang="zh-CN" sz="2800" dirty="0"/>
                  <a:t>a trap contains exactly five creatures is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4.5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4.5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.1708</m:t>
                      </m:r>
                    </m:oMath>
                  </m:oMathPara>
                </a14:m>
                <a:endParaRPr lang="en-US" altLang="zh-CN" sz="2800" dirty="0"/>
              </a:p>
              <a:p>
                <a:pPr lvl="0" algn="l"/>
                <a:r>
                  <a:rPr lang="en-US" altLang="zh-CN" sz="2800" dirty="0"/>
                  <a:t>The </a:t>
                </a:r>
                <a:r>
                  <a:rPr lang="en-US" altLang="zh-CN" sz="2800" dirty="0" smtClean="0"/>
                  <a:t>probability </a:t>
                </a:r>
                <a:r>
                  <a:rPr lang="en-US" altLang="zh-CN" sz="2800" dirty="0"/>
                  <a:t>that a trap has at most five creatures </a:t>
                </a:r>
                <a:r>
                  <a:rPr lang="en-US" altLang="zh-CN" sz="2800" dirty="0" smtClean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−4.5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altLang="zh-CN" sz="2800" dirty="0"/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51620" y="1057697"/>
                <a:ext cx="12110884" cy="5604647"/>
              </a:xfrm>
              <a:blipFill>
                <a:blip r:embed="rId3"/>
                <a:stretch>
                  <a:fillRect l="-1057" t="-1959" r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711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068998"/>
                <a:ext cx="12049433" cy="578900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Poisson Distribution as a Limit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4.8 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Suppose </a:t>
                </a:r>
                <a:r>
                  <a:rPr lang="en-US" altLang="zh-CN" sz="2800" dirty="0"/>
                  <a:t>that in the binomial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we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in </a:t>
                </a:r>
                <a:r>
                  <a:rPr lang="en-US" altLang="zh-CN" sz="2800" dirty="0" smtClean="0"/>
                  <a:t>such a </a:t>
                </a:r>
                <a:r>
                  <a:rPr lang="en-US" altLang="zh-CN" sz="2800" dirty="0"/>
                  <a:t>way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zh-CN" sz="2800" dirty="0"/>
                  <a:t> approaches a </a:t>
                </a:r>
                <a:r>
                  <a:rPr lang="en-US" altLang="zh-CN" sz="2800" dirty="0" smtClean="0"/>
                  <a:t>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.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According to this proposition, in any binomial experiment in which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is </a:t>
                </a:r>
                <a:r>
                  <a:rPr lang="en-US" altLang="zh-CN" sz="2800" dirty="0" smtClean="0"/>
                  <a:t>large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 is small,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zh-CN" sz="2800" dirty="0"/>
                  <a:t>.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As </a:t>
                </a:r>
                <a:r>
                  <a:rPr lang="en-US" altLang="zh-CN" sz="2800" dirty="0"/>
                  <a:t>a rule of thumb, this </a:t>
                </a:r>
                <a:r>
                  <a:rPr lang="en-US" altLang="zh-CN" sz="2800" dirty="0" smtClean="0"/>
                  <a:t>approximation can </a:t>
                </a:r>
                <a:r>
                  <a:rPr lang="en-US" altLang="zh-CN" sz="2800" dirty="0"/>
                  <a:t>safely be applied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50 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068998"/>
                <a:ext cx="12049433" cy="5789002"/>
              </a:xfrm>
              <a:blipFill>
                <a:blip r:embed="rId3"/>
                <a:stretch>
                  <a:fillRect l="-1063" t="-1053" r="-1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346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731" y="1309494"/>
            <a:ext cx="6843252" cy="48139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7" name="矩形 6"/>
          <p:cNvSpPr/>
          <p:nvPr/>
        </p:nvSpPr>
        <p:spPr>
          <a:xfrm>
            <a:off x="2329223" y="6234044"/>
            <a:ext cx="7766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Comparing a Poisson and two binomial distributions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21087"/>
                <a:ext cx="11889002" cy="5789003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4.1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Suppose that our experiment consists of tossing 3 fair coins. If we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denote </a:t>
                </a:r>
                <a:r>
                  <a:rPr lang="en-US" altLang="zh-CN" sz="2800" dirty="0" smtClean="0"/>
                  <a:t>the number </a:t>
                </a:r>
                <a:r>
                  <a:rPr lang="en-US" altLang="zh-CN" sz="2800" dirty="0"/>
                  <a:t>of heads that appear,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is a random variable taking on one of the </a:t>
                </a:r>
                <a:r>
                  <a:rPr lang="en-US" altLang="zh-CN" sz="2800" dirty="0" smtClean="0"/>
                  <a:t>values 0</a:t>
                </a:r>
                <a:r>
                  <a:rPr lang="en-US" altLang="zh-CN" sz="2800" dirty="0"/>
                  <a:t>, 1, 2, and 3 with respective probabilities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32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21087"/>
                <a:ext cx="11889002" cy="5789003"/>
              </a:xfrm>
              <a:blipFill>
                <a:blip r:embed="rId3"/>
                <a:stretch>
                  <a:fillRect l="-923" t="-1686" r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903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Mean and Variance of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2800" b="1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as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, the mean and variance of</a:t>
                </a:r>
              </a:p>
              <a:p>
                <a:pPr algn="l"/>
                <a:r>
                  <a:rPr lang="en-US" altLang="zh-CN" sz="2800" dirty="0"/>
                  <a:t>a binomial variable should approach those of a Poisson variable. These limits are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4.9 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has a Poisson distribution with </a:t>
                </a:r>
                <a:r>
                  <a:rPr lang="en-US" altLang="zh-CN" sz="2800" dirty="0" smtClean="0"/>
                  <a:t>parameter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2007" r="-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2844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Proof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: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3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3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zh-CN" altLang="en-US" sz="30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000" i="1" dirty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0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000" i="1" dirty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0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3000" dirty="0" smtClean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3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3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3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zh-CN" altLang="en-US" sz="30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−1)∙</m:t>
                          </m:r>
                          <m:f>
                            <m:f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3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zh-CN" altLang="en-US" sz="30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3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3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zh-CN" altLang="en-US" sz="30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0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−2)!</m:t>
                              </m:r>
                            </m:den>
                          </m:f>
                        </m:e>
                      </m:nary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000" i="1" dirty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0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</m:e>
                      </m:nary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0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3000" dirty="0" smtClean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0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0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30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770" t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397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Geometric Distribution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（几何分布）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=1,2,3,…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0" dirty="0" smtClean="0"/>
              </a:p>
              <a:p>
                <a:pPr algn="l"/>
                <a:r>
                  <a:rPr lang="zh-CN" altLang="zh-CN" sz="2800" dirty="0" smtClean="0"/>
                  <a:t> </a:t>
                </a:r>
                <a:r>
                  <a:rPr lang="en-US" altLang="zh-CN" sz="28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, we have</a:t>
                </a:r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−1+1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]+1</m:t>
                      </m:r>
                    </m:oMath>
                  </m:oMathPara>
                </a14:m>
                <a:endParaRPr lang="zh-CN" altLang="zh-CN" sz="2800" dirty="0"/>
              </a:p>
              <a:p>
                <a:pPr algn="l"/>
                <a:r>
                  <a:rPr lang="en-US" altLang="zh-CN" sz="2800" dirty="0" smtClean="0"/>
                  <a:t>Hence,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𝑝𝐸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zh-CN" sz="2800" dirty="0"/>
              </a:p>
              <a:p>
                <a:pPr algn="l"/>
                <a:r>
                  <a:rPr lang="en-US" altLang="zh-CN" sz="2800" dirty="0"/>
                  <a:t>yielding the </a:t>
                </a:r>
                <a:r>
                  <a:rPr lang="en-US" altLang="zh-CN" sz="2800" dirty="0" smtClean="0"/>
                  <a:t>result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1082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0938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1" y="1068997"/>
                <a:ext cx="11990439" cy="587749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]+1=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]+2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]+1</m:t>
                      </m:r>
                    </m:oMath>
                  </m:oMathPara>
                </a14:m>
                <a:endParaRPr lang="zh-CN" altLang="zh-CN" sz="2800" dirty="0"/>
              </a:p>
              <a:p>
                <a:pPr algn="l"/>
                <a:r>
                  <a:rPr lang="en-US" altLang="zh-CN" sz="2800" dirty="0" smtClean="0"/>
                  <a:t>Using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 we </a:t>
                </a:r>
                <a:r>
                  <a:rPr lang="en-US" altLang="zh-CN" sz="2800" dirty="0"/>
                  <a:t>get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𝑝𝐸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800" dirty="0" smtClean="0"/>
                  <a:t>. Hence</a:t>
                </a:r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1" y="1068997"/>
                <a:ext cx="11990439" cy="5877493"/>
              </a:xfrm>
              <a:blipFill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78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=1,2,3,…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0" dirty="0" smtClean="0"/>
              </a:p>
              <a:p>
                <a:pPr algn="l"/>
                <a:r>
                  <a:rPr lang="en-US" altLang="zh-CN" sz="2800" dirty="0" smtClean="0"/>
                  <a:t>Another method:</a:t>
                </a:r>
                <a:endParaRPr lang="en-US" altLang="zh-CN" sz="2800" b="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𝑑𝑝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yielding </a:t>
                </a:r>
                <a:r>
                  <a:rPr lang="en-US" altLang="zh-CN" sz="2800" dirty="0"/>
                  <a:t>the </a:t>
                </a:r>
                <a:r>
                  <a:rPr lang="en-US" altLang="zh-CN" sz="2800" dirty="0" smtClean="0"/>
                  <a:t>result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352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 fontScale="85000" lnSpcReduction="10000"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+1) .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9086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Negative Binomial Random Variable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（负二项分布）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/>
                <a:r>
                  <a:rPr lang="en-US" altLang="zh-CN" sz="2800" dirty="0"/>
                  <a:t>Suppose that independent trials, each having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/>
                  <a:t>, of being a success are performed until a total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successes is accumulated.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altLang="zh-CN" sz="2800" b="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is a negative binomial random variable with parameters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927" t="-3523" b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905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1" y="1068997"/>
                <a:ext cx="11990439" cy="587749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Setting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sz="2800" dirty="0"/>
                  <a:t>in the preceding equation yields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Setting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sz="2800" dirty="0" smtClean="0"/>
                  <a:t>and </a:t>
                </a:r>
                <a:r>
                  <a:rPr lang="en-US" altLang="zh-CN" sz="2800" dirty="0"/>
                  <a:t>using the formula for the expected </a:t>
                </a:r>
                <a:r>
                  <a:rPr lang="en-US" altLang="zh-CN" sz="2800" dirty="0" smtClean="0"/>
                  <a:t>value of </a:t>
                </a:r>
                <a:r>
                  <a:rPr lang="en-US" altLang="zh-CN" sz="2800" dirty="0"/>
                  <a:t>a negative binomial random variable gives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Therefore,</a:t>
                </a:r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1" y="1068997"/>
                <a:ext cx="11990439" cy="5877493"/>
              </a:xfrm>
              <a:blipFill>
                <a:blip r:embed="rId3"/>
                <a:stretch>
                  <a:fillRect l="-1068" t="-1658" r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1270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Hypergeometric Random Variable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（超几何分布）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/>
                <a:r>
                  <a:rPr lang="en-US" altLang="zh-CN" sz="2800" dirty="0"/>
                  <a:t>Suppose that a sample of size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is to be chosen randomly (without replacement</a:t>
                </a:r>
                <a:r>
                  <a:rPr lang="en-US" altLang="zh-CN" sz="2800" dirty="0" smtClean="0"/>
                  <a:t>) from </a:t>
                </a:r>
                <a:r>
                  <a:rPr lang="en-US" altLang="zh-CN" sz="2800" dirty="0"/>
                  <a:t>an urn containing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balls, of which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are white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are black. If we </a:t>
                </a:r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denote the number of white balls selected, then</a:t>
                </a:r>
                <a:endParaRPr lang="en-US" altLang="zh-CN" sz="2800" dirty="0" smtClean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 algn="l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Remark: </a:t>
                </a:r>
                <a:r>
                  <a:rPr lang="en-US" altLang="zh-CN" sz="2800" dirty="0"/>
                  <a:t>Although we have written the hypergeometric probability mass </a:t>
                </a:r>
                <a:r>
                  <a:rPr lang="en-US" altLang="zh-CN" sz="2800" dirty="0" smtClean="0"/>
                  <a:t>function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 going from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sz="2800" dirty="0"/>
                  <a:t>will actually be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unless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satisfies the </a:t>
                </a:r>
                <a:r>
                  <a:rPr lang="en-US" altLang="zh-CN" sz="2800" dirty="0" smtClean="0"/>
                  <a:t>inequalities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altLang="zh-CN" sz="2800" dirty="0" smtClean="0"/>
                  <a:t> However</a:t>
                </a:r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it is </a:t>
                </a:r>
                <a:r>
                  <a:rPr lang="en-US" altLang="zh-CN" sz="2800" dirty="0"/>
                  <a:t>always valid because </a:t>
                </a:r>
                <a:r>
                  <a:rPr lang="en-US" altLang="zh-CN" sz="2800" dirty="0" smtClean="0"/>
                  <a:t>of our </a:t>
                </a:r>
                <a:r>
                  <a:rPr lang="en-US" altLang="zh-CN" sz="2800" dirty="0"/>
                  <a:t>convention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equal to 0 when either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n-US" altLang="zh-CN" sz="2800" dirty="0"/>
                  <a:t>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1082" t="-2500" r="-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553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</p:spPr>
            <p:txBody>
              <a:bodyPr>
                <a:normAutofit fontScale="92500" lnSpcReduction="20000"/>
              </a:bodyPr>
              <a:lstStyle/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−1−</m:t>
                                        </m:r>
                                        <m:r>
                                          <a:rPr lang="en-US" altLang="zh-CN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is a hypergeometric random variable with parameters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. Hence, upon setting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/>
                  <a:t>, we have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In words,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balls are randomly selected from a set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 balls, of which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are white</a:t>
                </a:r>
                <a:r>
                  <a:rPr lang="en-US" altLang="zh-CN" sz="2800" dirty="0" smtClean="0"/>
                  <a:t>, then </a:t>
                </a:r>
                <a:r>
                  <a:rPr lang="en-US" altLang="zh-CN" sz="2800" dirty="0"/>
                  <a:t>the expected number of white balls selected 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247759"/>
                <a:ext cx="11835579" cy="5366893"/>
              </a:xfrm>
              <a:blipFill>
                <a:blip r:embed="rId3"/>
                <a:stretch>
                  <a:fillRect l="-927" b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752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21086"/>
                <a:ext cx="11804773" cy="5674681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4.2</a:t>
                </a:r>
                <a:endParaRPr lang="en-US" altLang="zh-CN" dirty="0" smtClean="0"/>
              </a:p>
              <a:p>
                <a:pPr algn="l"/>
                <a:r>
                  <a:rPr lang="en-US" altLang="zh-CN" sz="2800" dirty="0" smtClean="0"/>
                  <a:t>Any </a:t>
                </a:r>
                <a:r>
                  <a:rPr lang="en-US" altLang="zh-CN" sz="2800" dirty="0"/>
                  <a:t>random variable whose only possible values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 is called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Bernoulli</a:t>
                </a:r>
              </a:p>
              <a:p>
                <a:pPr algn="l"/>
                <a:r>
                  <a:rPr lang="en-US" altLang="zh-CN" sz="2800" dirty="0">
                    <a:solidFill>
                      <a:srgbClr val="FF0000"/>
                    </a:solidFill>
                  </a:rPr>
                  <a:t>random variable</a:t>
                </a:r>
                <a:r>
                  <a:rPr lang="en-US" altLang="zh-CN" sz="2800" dirty="0"/>
                  <a:t>.</a:t>
                </a:r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21086"/>
                <a:ext cx="11804773" cy="5674681"/>
              </a:xfrm>
              <a:blipFill>
                <a:blip r:embed="rId3"/>
                <a:stretch>
                  <a:fillRect l="-1085" t="-1935" r="-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237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1" y="1068997"/>
                <a:ext cx="11990439" cy="587749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Upon setting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sz="2800" dirty="0"/>
                  <a:t>in the equation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, we obtain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+1]=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Therefore,</a:t>
                </a:r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1" y="1068997"/>
                <a:ext cx="11990439" cy="5877493"/>
              </a:xfrm>
              <a:blipFill>
                <a:blip r:embed="rId3"/>
                <a:stretch>
                  <a:fillRect l="-1068" t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4358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15" y="1419988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 </a:t>
            </a:r>
          </a:p>
          <a:p>
            <a:pPr algn="l"/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174 Problems</a:t>
            </a:r>
          </a:p>
          <a:p>
            <a:pPr algn="l"/>
            <a:r>
              <a:rPr lang="en-US" altLang="zh-CN" dirty="0" smtClean="0"/>
              <a:t> 1, 10, 13, 17, 19, 32, 52,</a:t>
            </a: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Page 180 Theoretical Exercises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4, 7, 9, 27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184 </a:t>
            </a:r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Self-Test Problems and Exercises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2, 5, </a:t>
            </a:r>
            <a:r>
              <a:rPr lang="en-US" altLang="zh-CN" dirty="0"/>
              <a:t>9, </a:t>
            </a:r>
            <a:r>
              <a:rPr lang="en-US" altLang="zh-CN" dirty="0" smtClean="0"/>
              <a:t>21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533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39" y="1198881"/>
                <a:ext cx="11900637" cy="552638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Two Types of Random Variables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4.3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 random variable that can take on at most a countable number of possible values </a:t>
                </a:r>
                <a:r>
                  <a:rPr lang="en-US" altLang="zh-CN" sz="2800" dirty="0" smtClean="0"/>
                  <a:t>is said </a:t>
                </a:r>
                <a:r>
                  <a:rPr lang="en-US" altLang="zh-CN" sz="2800" dirty="0"/>
                  <a:t>to be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discrete</a:t>
                </a:r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random variable is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continuous</a:t>
                </a:r>
                <a:r>
                  <a:rPr lang="en-US" altLang="zh-CN" sz="2800" dirty="0"/>
                  <a:t> if both of the following apply: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1. Its set of possible values consists either of all numbers in a single </a:t>
                </a:r>
                <a:r>
                  <a:rPr lang="en-US" altLang="zh-CN" sz="2800" dirty="0" smtClean="0"/>
                  <a:t>interval on </a:t>
                </a:r>
                <a:r>
                  <a:rPr lang="en-US" altLang="zh-CN" sz="2800" dirty="0"/>
                  <a:t>the number line (possibly infinite in extent, e.g., from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800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) or </a:t>
                </a:r>
                <a:r>
                  <a:rPr lang="en-US" altLang="zh-CN" sz="2800" dirty="0" smtClean="0"/>
                  <a:t>all numbers </a:t>
                </a:r>
                <a:r>
                  <a:rPr lang="en-US" altLang="zh-CN" sz="2800" dirty="0"/>
                  <a:t>in a disjoint union of such intervals (e.g.,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[0, 10]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[20, 30]).</m:t>
                    </m:r>
                  </m:oMath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2. No possible value of the variable has positive probability, that is,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altLang="zh-CN" sz="2800" dirty="0" smtClean="0"/>
                  <a:t> for </a:t>
                </a:r>
                <a:r>
                  <a:rPr lang="en-US" altLang="zh-CN" sz="2800" dirty="0"/>
                  <a:t>any possible value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39" y="1198881"/>
                <a:ext cx="11900637" cy="5526384"/>
              </a:xfrm>
              <a:blipFill>
                <a:blip r:embed="rId3"/>
                <a:stretch>
                  <a:fillRect l="-1076" t="-1214" r="-1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886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128252"/>
                <a:ext cx="11894574" cy="56412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Probability Distributions for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Discrete Random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Variables</a:t>
                </a:r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probability mass function </a:t>
                </a:r>
                <a:r>
                  <a:rPr lang="en-US" altLang="zh-CN" sz="2800" dirty="0" smtClean="0"/>
                  <a:t>(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</a:rPr>
                  <a:t>pmf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，概率质量函数</a:t>
                </a:r>
                <a:r>
                  <a:rPr lang="en-US" altLang="zh-CN" sz="2800" dirty="0" smtClean="0"/>
                  <a:t>) </a:t>
                </a:r>
                <a:r>
                  <a:rPr lang="en-US" altLang="zh-CN" sz="2800" dirty="0"/>
                  <a:t>of a </a:t>
                </a:r>
                <a:r>
                  <a:rPr lang="en-US" altLang="zh-CN" sz="2800" dirty="0" smtClean="0"/>
                  <a:t>discrete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𝑟𝑣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defined for every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by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must assume one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.. </m:t>
                    </m:r>
                  </m:oMath>
                </a14:m>
                <a:r>
                  <a:rPr lang="en-US" altLang="zh-CN" sz="2800" dirty="0"/>
                  <a:t>,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                    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other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128252"/>
                <a:ext cx="11894574" cy="5641258"/>
              </a:xfrm>
              <a:blipFill>
                <a:blip r:embed="rId3"/>
                <a:stretch>
                  <a:fillRect l="-1025" t="-1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080" y="5297087"/>
            <a:ext cx="7914733" cy="14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39" y="1068996"/>
                <a:ext cx="11889002" cy="578900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4.2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Consider whether the next person buying a computer at a university book store </a:t>
                </a:r>
                <a:r>
                  <a:rPr lang="en-US" altLang="zh-CN" sz="2800" dirty="0" smtClean="0"/>
                  <a:t>buys a </a:t>
                </a:r>
                <a:r>
                  <a:rPr lang="en-US" altLang="zh-CN" sz="2800" dirty="0"/>
                  <a:t>laptop or a desktop model. Let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customer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purchases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laptop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computer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customer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purchases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desktop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computer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altLang="zh-CN" sz="2800" dirty="0"/>
                  <a:t> of all purchasers during that week select a laptop, the </a:t>
                </a:r>
                <a:r>
                  <a:rPr lang="en-US" altLang="zh-CN" sz="2800" dirty="0" err="1"/>
                  <a:t>pmf</a:t>
                </a:r>
                <a:r>
                  <a:rPr lang="en-US" altLang="zh-CN" sz="28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customer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purchases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desktop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.8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next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customer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purchases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laptop</m:t>
                          </m:r>
                          <m: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0" dirty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800" i="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An equivalent description </a:t>
                </a:r>
                <a:r>
                  <a:rPr lang="en-US" altLang="zh-CN" sz="2800" dirty="0" smtClean="0"/>
                  <a:t>is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.8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=0                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.2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                 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1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200" dirty="0"/>
              </a:p>
              <a:p>
                <a:pPr algn="l"/>
                <a:endParaRPr lang="en-US" altLang="zh-CN" sz="32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39" y="1068996"/>
                <a:ext cx="11889002" cy="5789003"/>
              </a:xfrm>
              <a:blipFill>
                <a:blip r:embed="rId3"/>
                <a:stretch>
                  <a:fillRect l="-1077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92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142739"/>
                <a:ext cx="11747090" cy="545538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It is often instructive to present the probability mass function in a graphical format </a:t>
                </a:r>
                <a:r>
                  <a:rPr lang="en-US" altLang="zh-CN" sz="2800" dirty="0"/>
                  <a:t>by plotting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on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/>
                  <a:t>-axis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on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-axis.</a:t>
                </a:r>
                <a:endParaRPr lang="en-US" altLang="zh-CN" sz="2800" dirty="0" smtClean="0"/>
              </a:p>
              <a:p>
                <a:pPr algn="l"/>
                <a:endParaRPr lang="en-US" altLang="zh-CN" sz="2800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142739"/>
                <a:ext cx="11747090" cy="5455382"/>
              </a:xfrm>
              <a:blipFill>
                <a:blip r:embed="rId3"/>
                <a:stretch>
                  <a:fillRect l="-1090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16" y="2598552"/>
            <a:ext cx="3517420" cy="3210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125" y="2598552"/>
            <a:ext cx="5591113" cy="32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48441</TotalTime>
  <Words>7612</Words>
  <Application>Microsoft Office PowerPoint</Application>
  <PresentationFormat>宽屏</PresentationFormat>
  <Paragraphs>370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宋体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1_Office 主题</vt:lpstr>
      <vt:lpstr>Lecture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Qingjie</dc:creator>
  <cp:lastModifiedBy>guo</cp:lastModifiedBy>
  <cp:revision>1903</cp:revision>
  <dcterms:created xsi:type="dcterms:W3CDTF">2017-08-02T16:53:24Z</dcterms:created>
  <dcterms:modified xsi:type="dcterms:W3CDTF">2021-11-10T15:39:07Z</dcterms:modified>
</cp:coreProperties>
</file>