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handoutMasterIdLst>
    <p:handoutMasterId r:id="rId54"/>
  </p:handoutMasterIdLst>
  <p:sldIdLst>
    <p:sldId id="256" r:id="rId3"/>
    <p:sldId id="505" r:id="rId4"/>
    <p:sldId id="492" r:id="rId5"/>
    <p:sldId id="494" r:id="rId6"/>
    <p:sldId id="495" r:id="rId7"/>
    <p:sldId id="506" r:id="rId8"/>
    <p:sldId id="496" r:id="rId9"/>
    <p:sldId id="508" r:id="rId10"/>
    <p:sldId id="509" r:id="rId11"/>
    <p:sldId id="462" r:id="rId12"/>
    <p:sldId id="490" r:id="rId13"/>
    <p:sldId id="463" r:id="rId14"/>
    <p:sldId id="464" r:id="rId15"/>
    <p:sldId id="510" r:id="rId16"/>
    <p:sldId id="511" r:id="rId17"/>
    <p:sldId id="516" r:id="rId18"/>
    <p:sldId id="512" r:id="rId19"/>
    <p:sldId id="513" r:id="rId20"/>
    <p:sldId id="517" r:id="rId21"/>
    <p:sldId id="514" r:id="rId22"/>
    <p:sldId id="515" r:id="rId23"/>
    <p:sldId id="518" r:id="rId24"/>
    <p:sldId id="519" r:id="rId25"/>
    <p:sldId id="520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538" r:id="rId44"/>
    <p:sldId id="540" r:id="rId45"/>
    <p:sldId id="541" r:id="rId46"/>
    <p:sldId id="542" r:id="rId47"/>
    <p:sldId id="543" r:id="rId48"/>
    <p:sldId id="545" r:id="rId49"/>
    <p:sldId id="546" r:id="rId50"/>
    <p:sldId id="547" r:id="rId51"/>
    <p:sldId id="544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996" autoAdjust="0"/>
  </p:normalViewPr>
  <p:slideViewPr>
    <p:cSldViewPr snapToGrid="0">
      <p:cViewPr varScale="1">
        <p:scale>
          <a:sx n="65" d="100"/>
          <a:sy n="65" d="100"/>
        </p:scale>
        <p:origin x="690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91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01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37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9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25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66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3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08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07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2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53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6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44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77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18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25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23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2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14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41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84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76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5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98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78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19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60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1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24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8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55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16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10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397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45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9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659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80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118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1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285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8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3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4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4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5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CFB-BF33-4311-A772-C8C2CA3E0E6D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2CA-1380-4A2F-A450-0D5FCD11FEEF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269-50C7-468F-8438-51BA74B5737F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9CE6-CAEB-4385-B336-CF7D7D192455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6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E69C-C08A-4A65-B447-AADFA937ABE1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6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A651-68BC-4573-8900-8E8A57F54EFA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5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5C6-1BFE-4317-9FC4-5E89E00569D3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8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329-6BF8-4599-85CA-31126AB9D141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2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B017-5F45-44A5-988A-8F6FDCD39E7E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3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37B2-D9E3-4464-903E-B93583AF56FF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8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C316-55FC-4088-B0CC-FABDB989E157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0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CDD9-1F12-402F-9945-DE26D9B86272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E58-D793-4AE8-80E6-AC00A4704FC4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6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A92A-E230-4543-8945-BF93DC996D15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15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E6F0-7055-4C0D-8BCA-9538F0E5021B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9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A47-B9CD-4B48-842F-C3AAAF2CB5B1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8DDE-B77A-432E-9030-B4B319E897EA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1A8-8908-4EC2-948A-847F00DEF5BE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C33E-39BA-4FEE-9613-395A31F8587A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923E-544A-4062-B057-26BCA3B48EA1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DCF1-5A33-4D83-BF7E-29B497B5854E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DF4-6379-47F5-B3AA-94A56546BDE3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B946-9AC9-4BCB-82B0-0D85C8B3F59E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3BF8-85A7-44CC-8B86-6D05CB52A8A5}" type="datetime1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3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Lecture 5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252987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Continuous Random Variables </a:t>
            </a: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连续型随机变量</a:t>
            </a:r>
            <a:endParaRPr lang="en-US" altLang="zh-CN" sz="4800" b="1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to Compute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Probabilities</a:t>
                </a:r>
              </a:p>
              <a:p>
                <a:pPr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be a continuous </a:t>
                </a:r>
                <a:r>
                  <a:rPr lang="en-US" altLang="zh-CN" sz="2800" dirty="0" err="1"/>
                  <a:t>rv</a:t>
                </a:r>
                <a:r>
                  <a:rPr lang="en-US" altLang="zh-CN" sz="2800" dirty="0"/>
                  <a:t> with pdf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 </a:t>
                </a:r>
                <a:r>
                  <a:rPr lang="en-US" altLang="zh-CN" sz="2800" dirty="0" err="1"/>
                  <a:t>cdf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 Then for any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and for any two numbers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378" y="3744858"/>
            <a:ext cx="9823279" cy="1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Obtaining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5.1</a:t>
                </a:r>
                <a:endParaRPr lang="en-US" altLang="zh-CN" sz="2800" dirty="0"/>
              </a:p>
              <a:p>
                <a:pPr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 continuous </a:t>
                </a:r>
                <a:r>
                  <a:rPr lang="en-US" altLang="zh-CN" sz="2800" dirty="0" err="1"/>
                  <a:t>rv</a:t>
                </a:r>
                <a:r>
                  <a:rPr lang="en-US" altLang="zh-CN" sz="2800" dirty="0"/>
                  <a:t> with pdf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 </a:t>
                </a:r>
                <a:r>
                  <a:rPr lang="en-US" altLang="zh-CN" sz="2800" dirty="0" err="1"/>
                  <a:t>cdf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then at every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at which the</a:t>
                </a:r>
              </a:p>
              <a:p>
                <a:pPr algn="l"/>
                <a:r>
                  <a:rPr lang="en-US" altLang="zh-CN" sz="2800" dirty="0"/>
                  <a:t>derivative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exists, 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562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613" y="1068997"/>
                <a:ext cx="11813458" cy="5652477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5.5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percentile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（百分位点）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 be a number between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en-US" altLang="zh-CN" sz="2800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err="1" smtClean="0">
                    <a:solidFill>
                      <a:srgbClr val="FF0000"/>
                    </a:solidFill>
                  </a:rPr>
                  <a:t>th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percentile </a:t>
                </a:r>
                <a:r>
                  <a:rPr lang="en-US" altLang="zh-CN" sz="2800" dirty="0"/>
                  <a:t>of the </a:t>
                </a:r>
                <a:r>
                  <a:rPr lang="en-US" altLang="zh-CN" sz="2800" dirty="0" smtClean="0"/>
                  <a:t>distribution of </a:t>
                </a:r>
                <a:r>
                  <a:rPr lang="en-US" altLang="zh-CN" sz="2800" dirty="0"/>
                  <a:t>a continuous rv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, denoted by 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is defined </a:t>
                </a:r>
                <a:r>
                  <a:rPr lang="en-US" altLang="zh-CN" sz="2800" dirty="0" smtClean="0"/>
                  <a:t>by</a:t>
                </a:r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r>
                  <a:rPr lang="en-US" altLang="zh-CN" sz="2800" dirty="0"/>
                  <a:t/>
                </a:r>
                <a:br>
                  <a:rPr lang="en-US" altLang="zh-CN" sz="2800" dirty="0"/>
                </a:b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613" y="1068997"/>
                <a:ext cx="11813458" cy="5652477"/>
              </a:xfrm>
              <a:blipFill>
                <a:blip r:embed="rId3"/>
                <a:stretch>
                  <a:fillRect l="-1032" t="-1509" r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108" y="3620646"/>
            <a:ext cx="8257295" cy="29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120615"/>
                <a:ext cx="12056806" cy="5678390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5.6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median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（中位数）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median</a:t>
                </a:r>
                <a:r>
                  <a:rPr lang="en-US" altLang="zh-CN" sz="2800" dirty="0"/>
                  <a:t> of a continuous distribution, denoted by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zh-CN" sz="2800" dirty="0"/>
                  <a:t>, is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altLang="zh-CN" sz="2800" dirty="0"/>
                  <a:t>th percentile</a:t>
                </a:r>
                <a:r>
                  <a:rPr lang="en-US" altLang="zh-CN" sz="2800" dirty="0" smtClean="0"/>
                  <a:t>, so </a:t>
                </a:r>
                <a:r>
                  <a:rPr lang="en-US" altLang="zh-CN" sz="2800" dirty="0"/>
                  <a:t>satisfies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altLang="zh-CN" sz="2800" dirty="0"/>
                  <a:t>That is, half the area under the density curve is to </a:t>
                </a:r>
                <a:r>
                  <a:rPr lang="en-US" altLang="zh-CN" sz="2800" dirty="0" smtClean="0"/>
                  <a:t>the left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altLang="zh-CN" sz="2800" dirty="0"/>
                  <a:t> and half is to the right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120615"/>
                <a:ext cx="12056806" cy="5678390"/>
              </a:xfrm>
              <a:blipFill>
                <a:blip r:embed="rId3"/>
                <a:stretch>
                  <a:fillRect l="-1011" t="-1611" r="-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969" y="3439364"/>
            <a:ext cx="10574753" cy="24599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53340" y="6047759"/>
            <a:ext cx="534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Medians of symmetric distributions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459" y="1198881"/>
                <a:ext cx="11868109" cy="5563254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Expected Values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5.7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expected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value </a:t>
                </a:r>
                <a:r>
                  <a:rPr lang="en-US" altLang="zh-CN" sz="2800" dirty="0"/>
                  <a:t>of a continuous </a:t>
                </a:r>
                <a:r>
                  <a:rPr lang="en-US" altLang="zh-CN" sz="2800" dirty="0" err="1"/>
                  <a:t>rv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with pdf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459" y="1198881"/>
                <a:ext cx="11868109" cy="5563254"/>
              </a:xfrm>
              <a:blipFill>
                <a:blip r:embed="rId3"/>
                <a:stretch>
                  <a:fillRect l="-1027" t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10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US" altLang="zh-CN" sz="40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5.3</a:t>
                </a: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4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zh-CN" sz="4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4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4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4000" dirty="0"/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4000" dirty="0" smtClean="0"/>
                  <a:t>The </a:t>
                </a:r>
                <a:r>
                  <a:rPr lang="en-US" altLang="zh-CN" sz="4000" dirty="0"/>
                  <a:t>expected value </a:t>
                </a:r>
                <a:r>
                  <a:rPr lang="en-US" altLang="zh-CN" sz="4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4000" dirty="0" smtClean="0"/>
                  <a:t> is</a:t>
                </a: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4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4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40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40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40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40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4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4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4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40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3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8560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5.4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&lt;+∞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arctan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l-GR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l-GR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expected value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280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840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5.2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 continuous rv with pdf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is any function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, then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)]=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If the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is a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linear function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,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/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598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5.8</a:t>
                </a:r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variance</a:t>
                </a:r>
                <a:r>
                  <a:rPr lang="en-US" altLang="zh-CN" sz="2800" dirty="0"/>
                  <a:t> of a continuous random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with pdf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and mean value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standard deviation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(SD)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is</a:t>
                </a: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557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A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Shortcut Formula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Proof:</a:t>
                </a:r>
              </a:p>
              <a:p>
                <a:pPr lvl="0"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lvl="0"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4517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039" y="1490375"/>
            <a:ext cx="11908013" cy="4488583"/>
          </a:xfrm>
          <a:noFill/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Outline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Expectation </a:t>
            </a:r>
            <a:r>
              <a:rPr lang="en-US" altLang="zh-CN" sz="3600" b="1" dirty="0">
                <a:solidFill>
                  <a:srgbClr val="FF0000"/>
                </a:solidFill>
              </a:rPr>
              <a:t>and Variance of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Continuous Random </a:t>
            </a:r>
            <a:r>
              <a:rPr lang="en-US" altLang="zh-CN" sz="3600" b="1" dirty="0">
                <a:solidFill>
                  <a:srgbClr val="FF0000"/>
                </a:solidFill>
              </a:rPr>
              <a:t>Variables              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The Uniform Random Variable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Probability Distributions for Continuous Random Variables  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Normal Random Variables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FF0000"/>
                </a:solidFill>
              </a:rPr>
              <a:t>Exponential Random Variables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altLang="zh-CN" sz="36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196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5.5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expected value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The variance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320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817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324" y="1150113"/>
                <a:ext cx="12093676" cy="570788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, the expected value and variance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satisfy the same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properties as in the discrete case: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and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324" y="1150113"/>
                <a:ext cx="12093676" cy="5707887"/>
              </a:xfrm>
              <a:blipFill>
                <a:blip r:embed="rId3"/>
                <a:stretch>
                  <a:fillRect l="-1008" t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9525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5.6</a:t>
                </a:r>
              </a:p>
              <a:p>
                <a:pPr algn="l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Uniform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distribution </a:t>
                </a:r>
                <a:r>
                  <a:rPr lang="en-US" altLang="zh-CN" sz="2800" dirty="0"/>
                  <a:t>on the interval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expected value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The variance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914" t="-2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26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198881"/>
                <a:ext cx="11968316" cy="5496887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The </a:t>
                </a:r>
                <a:r>
                  <a:rPr lang="en-US" altLang="zh-CN" sz="2800" dirty="0"/>
                  <a:t>normal distribution is the most important one in all of probability and statistics</a:t>
                </a:r>
                <a:r>
                  <a:rPr lang="en-US" altLang="zh-CN" sz="2800" dirty="0" smtClean="0"/>
                  <a:t>. Many </a:t>
                </a:r>
                <a:r>
                  <a:rPr lang="en-US" altLang="zh-CN" sz="2800" dirty="0"/>
                  <a:t>numerical populations have distributions that can be fit very closely by </a:t>
                </a:r>
                <a:r>
                  <a:rPr lang="en-US" altLang="zh-CN" sz="2800" dirty="0" smtClean="0"/>
                  <a:t>an appropriate </a:t>
                </a:r>
                <a:r>
                  <a:rPr lang="en-US" altLang="zh-CN" sz="2800" dirty="0"/>
                  <a:t>normal curve</a:t>
                </a:r>
                <a:r>
                  <a:rPr lang="en-US" altLang="zh-CN" sz="2800" dirty="0" smtClean="0"/>
                  <a:t>.</a:t>
                </a:r>
              </a:p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5.9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Normal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Distribution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（正态分布）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 </a:t>
                </a:r>
                <a:r>
                  <a:rPr lang="en-US" altLang="zh-CN" sz="2800" dirty="0"/>
                  <a:t>continuous </a:t>
                </a:r>
                <a:r>
                  <a:rPr lang="en-US" altLang="zh-CN" sz="2800" dirty="0" err="1"/>
                  <a:t>rv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said to have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normal distribution </a:t>
                </a:r>
                <a:r>
                  <a:rPr lang="en-US" altLang="zh-CN" sz="2800" dirty="0"/>
                  <a:t>with parameters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and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), where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&lt;+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and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 if the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&lt;+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Notation: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198881"/>
                <a:ext cx="11968316" cy="5496887"/>
              </a:xfrm>
              <a:blipFill>
                <a:blip r:embed="rId3"/>
                <a:stretch>
                  <a:fillRect l="-1070" t="-1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339" y="4825483"/>
            <a:ext cx="6642467" cy="19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247759"/>
                <a:ext cx="11924071" cy="5507001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Standard Normal Distribution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（标准正态分布）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5.10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normal distribution with parameter values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/>
                  <a:t>is called </a:t>
                </a:r>
                <a:r>
                  <a:rPr lang="en-US" altLang="zh-CN" sz="2800" dirty="0" smtClean="0"/>
                  <a:t>the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standard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normal distribution</a:t>
                </a:r>
                <a:r>
                  <a:rPr lang="en-US" altLang="zh-CN" sz="2800" dirty="0"/>
                  <a:t>. A random variable having a standard </a:t>
                </a:r>
                <a:r>
                  <a:rPr lang="en-US" altLang="zh-CN" sz="2800" dirty="0" smtClean="0"/>
                  <a:t>normal distribution </a:t>
                </a:r>
                <a:r>
                  <a:rPr lang="en-US" altLang="zh-CN" sz="2800" dirty="0"/>
                  <a:t>is called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standard normal random variable </a:t>
                </a:r>
                <a:r>
                  <a:rPr lang="en-US" altLang="zh-CN" sz="2800" dirty="0"/>
                  <a:t>and will be </a:t>
                </a:r>
                <a:r>
                  <a:rPr lang="en-US" altLang="zh-CN" sz="2800" dirty="0" smtClean="0"/>
                  <a:t>denoted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800" dirty="0"/>
                  <a:t>. The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800" dirty="0"/>
                  <a:t> is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&lt;+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graph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;0, 1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called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standard normal </a:t>
                </a:r>
                <a:r>
                  <a:rPr lang="en-US" altLang="zh-CN" sz="2800" dirty="0"/>
                  <a:t>(or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/>
                  <a:t>) curve. The </a:t>
                </a:r>
                <a:r>
                  <a:rPr lang="en-US" altLang="zh-CN" sz="2800" dirty="0" err="1"/>
                  <a:t>cdf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;0, 1</m:t>
                            </m:r>
                          </m:e>
                        </m:d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US" altLang="zh-CN" sz="2800" dirty="0" smtClean="0"/>
                  <a:t>, </a:t>
                </a:r>
                <a:r>
                  <a:rPr lang="en-US" altLang="zh-CN" sz="2800" dirty="0"/>
                  <a:t>which we will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247759"/>
                <a:ext cx="11924071" cy="5507001"/>
              </a:xfrm>
              <a:blipFill>
                <a:blip r:embed="rId3"/>
                <a:stretch>
                  <a:fillRect l="-1074" t="-1661" r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249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8490" y="1085531"/>
                <a:ext cx="11924071" cy="590520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Double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Integrals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in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Polar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Form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FF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   </m:t>
                      </m:r>
                    </m:oMath>
                  </m:oMathPara>
                </a14:m>
                <a:endParaRPr lang="en-US" altLang="zh-CN" sz="28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8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8490" y="1085531"/>
                <a:ext cx="11924071" cy="59052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2422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060697"/>
                <a:ext cx="11872452" cy="5742941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Mean and Variance of </a:t>
                </a:r>
                <a:r>
                  <a:rPr lang="en-US" altLang="zh-CN" sz="2800" b="1" i="1" dirty="0" smtClean="0">
                    <a:solidFill>
                      <a:srgbClr val="0070C0"/>
                    </a:solidFill>
                    <a:latin typeface="+mj-lt"/>
                  </a:rPr>
                  <a:t>Z</a:t>
                </a:r>
                <a:endParaRPr lang="en-US" altLang="zh-CN" sz="2800" b="1" i="1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000" dirty="0"/>
                  <a:t>The expected value of </a:t>
                </a:r>
                <a:r>
                  <a:rPr lang="en-US" altLang="zh-CN" sz="3000" dirty="0" smtClean="0"/>
                  <a:t>the </a:t>
                </a:r>
                <a:r>
                  <a:rPr lang="en-US" altLang="zh-CN" sz="3000" dirty="0"/>
                  <a:t>standard normal random </a:t>
                </a:r>
                <a:r>
                  <a:rPr lang="en-US" altLang="zh-CN" sz="3000" dirty="0" smtClean="0"/>
                  <a:t>variable 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3000" dirty="0" smtClean="0"/>
                  <a:t> </a:t>
                </a:r>
                <a:r>
                  <a:rPr lang="en-US" altLang="zh-CN" sz="3000" dirty="0" smtClean="0"/>
                  <a:t>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f>
                            <m:f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altLang="zh-CN" sz="3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altLang="zh-CN" sz="3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3000" dirty="0" smtClean="0"/>
              </a:p>
              <a:p>
                <a:pPr algn="l"/>
                <a:r>
                  <a:rPr lang="en-US" altLang="zh-CN" sz="3000" dirty="0"/>
                  <a:t>The </a:t>
                </a:r>
                <a:r>
                  <a:rPr lang="en-US" altLang="zh-CN" sz="3000" dirty="0" smtClean="0"/>
                  <a:t>variance of </a:t>
                </a:r>
                <a14:m>
                  <m:oMath xmlns:m="http://schemas.openxmlformats.org/officeDocument/2006/math"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3000" dirty="0"/>
                  <a:t> can be computed using the fact that </a:t>
                </a:r>
                <a:endParaRPr lang="en-US" altLang="zh-CN" sz="3000" dirty="0" smtClean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0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0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30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en-US" altLang="zh-CN" sz="3000" dirty="0" smtClean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altLang="zh-CN" sz="3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Sup>
                        <m:sSubSupPr>
                          <m:ctrlPr>
                            <a:rPr lang="en-US" altLang="zh-CN" sz="3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3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30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0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3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3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altLang="zh-CN" sz="30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altLang="zh-CN" sz="3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30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30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060697"/>
                <a:ext cx="11872452" cy="5742941"/>
              </a:xfrm>
              <a:blipFill>
                <a:blip r:embed="rId3"/>
                <a:stretch>
                  <a:fillRect l="-1027"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0626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198881"/>
                <a:ext cx="12115800" cy="2893796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 smtClean="0"/>
                  <a:t>The standard normal distribution does not frequently serve as a model for a naturally </a:t>
                </a:r>
                <a:r>
                  <a:rPr lang="en-US" altLang="zh-CN" sz="2800" dirty="0"/>
                  <a:t>arising population. Instead, it is a reference distribution from which </a:t>
                </a:r>
                <a:r>
                  <a:rPr lang="en-US" altLang="zh-CN" sz="2800" dirty="0" smtClean="0"/>
                  <a:t> information about </a:t>
                </a:r>
                <a:r>
                  <a:rPr lang="en-US" altLang="zh-CN" sz="2800" dirty="0"/>
                  <a:t>other normal distributions can be obtained. </a:t>
                </a:r>
                <a:r>
                  <a:rPr lang="en-US" altLang="zh-CN" sz="2800" dirty="0" smtClean="0"/>
                  <a:t>Table 1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800" dirty="0"/>
                  <a:t>the area under the standard normal density curve to the left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 smtClean="0"/>
                  <a:t>,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. . . , 3.48, 3.49</m:t>
                    </m:r>
                  </m:oMath>
                </a14:m>
                <a:r>
                  <a:rPr lang="en-US" altLang="zh-CN" sz="2800" dirty="0" smtClean="0"/>
                  <a:t>. </a:t>
                </a:r>
                <a:r>
                  <a:rPr lang="en-US" altLang="zh-CN" sz="2800" dirty="0"/>
                  <a:t>From this table, various other </a:t>
                </a:r>
                <a:r>
                  <a:rPr lang="en-US" altLang="zh-CN" sz="2800" dirty="0" smtClean="0"/>
                  <a:t> probabilities involving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800" dirty="0"/>
                  <a:t> can be calculated</a:t>
                </a:r>
                <a:r>
                  <a:rPr lang="en-US" altLang="zh-CN" sz="2800" dirty="0" smtClean="0"/>
                  <a:t>.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198881"/>
                <a:ext cx="12115800" cy="2893796"/>
              </a:xfrm>
              <a:blipFill>
                <a:blip r:embed="rId3"/>
                <a:stretch>
                  <a:fillRect l="-1006" t="-2110" r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351" y="3908895"/>
            <a:ext cx="6063228" cy="27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460" y="913058"/>
            <a:ext cx="6909620" cy="58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993" y="1035574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5.7</a:t>
                </a:r>
              </a:p>
              <a:p>
                <a:pPr algn="l"/>
                <a:r>
                  <a:rPr lang="en-US" altLang="zh-CN" sz="2800" dirty="0" smtClean="0"/>
                  <a:t>Determine </a:t>
                </a:r>
                <a:r>
                  <a:rPr lang="en-US" altLang="zh-CN" sz="2800" dirty="0"/>
                  <a:t>the following standard normal probabilities:</a:t>
                </a:r>
                <a:endParaRPr lang="en-US" altLang="zh-CN" sz="2800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≤1.25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1.25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1.25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−0.38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≤1.25</m:t>
                        </m:r>
                      </m:e>
                    </m:d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≤1.25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1.25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=0.8944, 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&gt;1.25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≤1.25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=0.1056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≤−1.25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&gt;1.25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=0.1056</m:t>
                      </m:r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−0.38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≤1.25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1.25</m:t>
                          </m:r>
                        </m:e>
                      </m:d>
                      <m:r>
                        <a:rPr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38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=0.8944−0.3520=0.5424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993" y="1035574"/>
                <a:ext cx="12005187" cy="5685764"/>
              </a:xfrm>
              <a:blipFill>
                <a:blip r:embed="rId3"/>
                <a:stretch>
                  <a:fillRect l="-1067" t="-1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766" y="2798734"/>
            <a:ext cx="5347612" cy="147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365" y="5223459"/>
            <a:ext cx="6873842" cy="15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1619" y="1247759"/>
                <a:ext cx="11975690" cy="544800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Continuous Random Variables(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连续型随机变量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)</a:t>
                </a:r>
              </a:p>
              <a:p>
                <a:pPr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5.1 </a:t>
                </a:r>
              </a:p>
              <a:p>
                <a:pPr algn="l"/>
                <a:r>
                  <a:rPr lang="en-US" altLang="zh-CN" sz="2800" dirty="0"/>
                  <a:t>We say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</a:t>
                </a:r>
                <a:r>
                  <a:rPr lang="en-US" altLang="zh-CN" sz="2800" dirty="0" smtClean="0"/>
                  <a:t>a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continuous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random </a:t>
                </a:r>
                <a:r>
                  <a:rPr lang="en-US" altLang="zh-CN" sz="2800" dirty="0"/>
                  <a:t>variable if there exists a nonnegative </a:t>
                </a:r>
                <a:r>
                  <a:rPr lang="en-US" altLang="zh-CN" sz="2800" dirty="0" smtClean="0"/>
                  <a:t>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en-US" altLang="zh-CN" sz="2800" dirty="0"/>
                  <a:t>defined for </a:t>
                </a:r>
                <a:r>
                  <a:rPr lang="en-US" altLang="zh-CN" sz="2800" dirty="0" smtClean="0"/>
                  <a:t>all real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800" dirty="0"/>
                  <a:t>having the property that for any set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of real numbers</a:t>
                </a:r>
                <a:r>
                  <a:rPr lang="en-US" altLang="zh-CN" sz="2800" dirty="0" smtClean="0"/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 function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 is called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probability density function</a:t>
                </a:r>
                <a:r>
                  <a:rPr lang="en-US" altLang="zh-CN" sz="2800" dirty="0"/>
                  <a:t> of the random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619" y="1247759"/>
                <a:ext cx="11975690" cy="5448009"/>
              </a:xfrm>
              <a:blipFill>
                <a:blip r:embed="rId3"/>
                <a:stretch>
                  <a:fillRect l="-1018" t="-2464" r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660" y="5099916"/>
            <a:ext cx="3786649" cy="15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21087"/>
                <a:ext cx="12071555" cy="573367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zh-CN" alt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	 </m:t>
                    </m:r>
                  </m:oMath>
                </a14:m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Notation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5.11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zh-CN" alt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will denote the value on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axis for which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of the area under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prstClr val="black"/>
                    </a:solidFill>
                  </a:rPr>
                  <a:t>curve lies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zh-CN" altLang="en-US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.10</m:t>
                        </m:r>
                      </m:sub>
                    </m:sSub>
                  </m:oMath>
                </a14:m>
                <a:r>
                  <a:rPr lang="en-US" altLang="zh-CN" sz="2800" dirty="0"/>
                  <a:t> captures upper-tail area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.10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.01</m:t>
                        </m:r>
                      </m:sub>
                    </m:sSub>
                  </m:oMath>
                </a14:m>
                <a:r>
                  <a:rPr lang="en-US" altLang="zh-CN" sz="2800" dirty="0"/>
                  <a:t> captures upper-tail area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.01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21087"/>
                <a:ext cx="12071555" cy="5733674"/>
              </a:xfrm>
              <a:blipFill>
                <a:blip r:embed="rId3"/>
                <a:stretch>
                  <a:fillRect l="-1061" t="-1170" r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888" y="3745393"/>
            <a:ext cx="6374684" cy="30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</p:spPr>
            <p:txBody>
              <a:bodyPr>
                <a:normAutofit/>
              </a:bodyPr>
              <a:lstStyle/>
              <a:p>
                <a:pPr lvl="0"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Standard Normal Percentiles and Critical Values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Since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of the area under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/>
                  <a:t> curve lies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zh-CN" altLang="en-US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of the </a:t>
                </a:r>
                <a:r>
                  <a:rPr lang="en-US" altLang="zh-CN" sz="2800" dirty="0" smtClean="0"/>
                  <a:t>area lies </a:t>
                </a:r>
                <a:r>
                  <a:rPr lang="en-US" altLang="zh-CN" sz="2800" dirty="0"/>
                  <a:t>to its left.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zh-CN" alt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100(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percentile of the standard normal distribution</a:t>
                </a:r>
                <a:r>
                  <a:rPr lang="en-US" altLang="zh-CN" sz="2800" dirty="0" smtClean="0"/>
                  <a:t>. 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By </a:t>
                </a:r>
                <a:r>
                  <a:rPr lang="en-US" altLang="zh-CN" sz="2800" dirty="0"/>
                  <a:t>symmetry the area under the standard normal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curve </a:t>
                </a:r>
                <a:r>
                  <a:rPr lang="en-US" altLang="zh-CN" sz="2800" dirty="0"/>
                  <a:t>to the left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zh-CN" altLang="en-US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is also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en-US" altLang="zh-CN" sz="2800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zh-CN" altLang="en-US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r>
                  <a:rPr lang="en-US" altLang="zh-CN" sz="2800" dirty="0"/>
                  <a:t>s are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usually </a:t>
                </a:r>
                <a:r>
                  <a:rPr lang="en-US" altLang="zh-CN" sz="2800" dirty="0"/>
                  <a:t>referred to as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critical values</a:t>
                </a:r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  <a:blipFill>
                <a:blip r:embed="rId3"/>
                <a:stretch>
                  <a:fillRect l="-1064" t="-1053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086" y="2578942"/>
            <a:ext cx="9298488" cy="16270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0506" y="4254352"/>
            <a:ext cx="4619259" cy="22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68997"/>
                <a:ext cx="12107115" cy="5401022"/>
              </a:xfrm>
            </p:spPr>
            <p:txBody>
              <a:bodyPr>
                <a:normAutofit fontScale="925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Nonstandard Normal Distributions</a:t>
                </a:r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Proposition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5.3 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has a normal distribution with mean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800" dirty="0"/>
                  <a:t> and standard deviation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en-US" altLang="zh-CN" sz="2800" dirty="0" smtClean="0"/>
                  <a:t>then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has </a:t>
                </a:r>
                <a:r>
                  <a:rPr lang="en-US" altLang="zh-CN" sz="2800" dirty="0"/>
                  <a:t>a standard normal distribution. </a:t>
                </a:r>
                <a:r>
                  <a:rPr lang="en-US" altLang="zh-CN" sz="2800" dirty="0" smtClean="0"/>
                  <a:t>Thus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lvl="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68997"/>
                <a:ext cx="12107115" cy="5401022"/>
              </a:xfrm>
              <a:blipFill>
                <a:blip r:embed="rId3"/>
                <a:stretch>
                  <a:fillRect l="-906" t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997" y="4770236"/>
            <a:ext cx="5549846" cy="2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060697"/>
                <a:ext cx="11872452" cy="574294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32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Mean and Variance of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sz="3200" b="1" i="1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CN" sz="2800" b="1" i="1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dirty="0"/>
                  <a:t>The expected value of </a:t>
                </a:r>
                <a:r>
                  <a:rPr lang="en-US" altLang="zh-CN" sz="2800" dirty="0" smtClean="0"/>
                  <a:t>a normal </a:t>
                </a:r>
                <a:r>
                  <a:rPr lang="en-US" altLang="zh-CN" sz="2800" dirty="0"/>
                  <a:t>random </a:t>
                </a:r>
                <a:r>
                  <a:rPr lang="en-US" altLang="zh-CN" sz="2800" dirty="0" smtClean="0"/>
                  <a:t>variable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is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dirty="0"/>
                  <a:t>The </a:t>
                </a:r>
                <a:r>
                  <a:rPr lang="en-US" altLang="zh-CN" sz="2800" dirty="0" smtClean="0"/>
                  <a:t>variance of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is</a:t>
                </a: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060697"/>
                <a:ext cx="11872452" cy="5742941"/>
              </a:xfrm>
              <a:blipFill>
                <a:blip r:embed="rId3"/>
                <a:stretch>
                  <a:fillRect l="-1283" t="-2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7447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239" y="1068998"/>
            <a:ext cx="12027309" cy="578900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The </a:t>
            </a:r>
            <a:r>
              <a:rPr lang="en-US" altLang="zh-CN" sz="2800" dirty="0">
                <a:solidFill>
                  <a:srgbClr val="0070C0"/>
                </a:solidFill>
                <a:latin typeface="Arial Black" panose="020B0A04020102020204" pitchFamily="34" charset="0"/>
              </a:rPr>
              <a:t>empirical </a:t>
            </a:r>
            <a:r>
              <a:rPr lang="en-US" altLang="zh-CN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rule </a:t>
            </a:r>
          </a:p>
          <a:p>
            <a:pPr algn="l">
              <a:lnSpc>
                <a:spcPct val="100000"/>
              </a:lnSpc>
            </a:pPr>
            <a:r>
              <a:rPr lang="en-US" altLang="zh-CN" sz="2800" dirty="0" smtClean="0"/>
              <a:t>If </a:t>
            </a:r>
            <a:r>
              <a:rPr lang="en-US" altLang="zh-CN" sz="2800" dirty="0"/>
              <a:t>the population distribution of a variable is (approximately) normal, then</a:t>
            </a:r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1. Roughly </a:t>
            </a:r>
            <a:r>
              <a:rPr lang="en-US" altLang="zh-CN" sz="2800" dirty="0" smtClean="0"/>
              <a:t>68% </a:t>
            </a:r>
            <a:r>
              <a:rPr lang="en-US" altLang="zh-CN" sz="2800" dirty="0"/>
              <a:t>of the values are within 1 SD of the mean.</a:t>
            </a:r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2. Roughly 95% of the values are within 2 SDs of the mean.</a:t>
            </a:r>
          </a:p>
          <a:p>
            <a:pPr algn="l">
              <a:lnSpc>
                <a:spcPct val="100000"/>
              </a:lnSpc>
            </a:pPr>
            <a:r>
              <a:rPr lang="en-US" altLang="zh-CN" sz="2800" dirty="0"/>
              <a:t>3. Roughly 99.7% of the values are within 3 SDs of the mean.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9948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746" y="1050324"/>
                <a:ext cx="12110884" cy="5756058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l"/>
                <a:r>
                  <a:rPr lang="en-US" altLang="zh-CN" sz="30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5.8</a:t>
                </a:r>
              </a:p>
              <a:p>
                <a:pPr lvl="0" algn="l"/>
                <a:r>
                  <a:rPr lang="en-US" altLang="zh-CN" sz="30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3000" dirty="0"/>
                  <a:t> </a:t>
                </a:r>
                <a:r>
                  <a:rPr lang="en-US" altLang="zh-CN" sz="3000" dirty="0" smtClean="0"/>
                  <a:t>be a </a:t>
                </a:r>
                <a:r>
                  <a:rPr lang="en-US" altLang="zh-CN" sz="3000" dirty="0"/>
                  <a:t>normal distribution having mean value 1.25 sec </a:t>
                </a:r>
                <a:r>
                  <a:rPr lang="en-US" altLang="zh-CN" sz="3000" dirty="0" smtClean="0"/>
                  <a:t>and standard </a:t>
                </a:r>
                <a:r>
                  <a:rPr lang="en-US" altLang="zh-CN" sz="3000" dirty="0"/>
                  <a:t>deviation of </a:t>
                </a:r>
                <a:r>
                  <a:rPr lang="en-US" altLang="zh-CN" sz="3000" dirty="0" smtClean="0"/>
                  <a:t>0.46 </a:t>
                </a:r>
                <a:r>
                  <a:rPr lang="en-US" altLang="zh-CN" sz="3000" dirty="0"/>
                  <a:t>sec. What is the probability that reaction time is </a:t>
                </a:r>
                <a:r>
                  <a:rPr lang="en-US" altLang="zh-CN" sz="3000" dirty="0" smtClean="0"/>
                  <a:t>between 1.00 </a:t>
                </a:r>
                <a:r>
                  <a:rPr lang="en-US" altLang="zh-CN" sz="3000" dirty="0"/>
                  <a:t>sec and 1.75 </a:t>
                </a:r>
                <a:r>
                  <a:rPr lang="en-US" altLang="zh-CN" sz="3000" dirty="0" smtClean="0"/>
                  <a:t>sec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1.00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≤1.75</m:t>
                        </m:r>
                      </m:e>
                    </m:d>
                  </m:oMath>
                </a14:m>
                <a:r>
                  <a:rPr lang="en-US" altLang="zh-CN" sz="3000" dirty="0" smtClean="0"/>
                  <a:t>?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3000" dirty="0" smtClean="0">
                    <a:solidFill>
                      <a:srgbClr val="FF0000"/>
                    </a:solidFill>
                  </a:rPr>
                  <a:t>Solution: </a:t>
                </a:r>
                <a:r>
                  <a:rPr lang="en-US" altLang="zh-CN" sz="30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zh-CN" sz="30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000" dirty="0" smtClean="0"/>
                  <a:t>has </a:t>
                </a:r>
                <a:r>
                  <a:rPr lang="en-US" altLang="zh-CN" sz="3000" dirty="0"/>
                  <a:t>a standard normal distribution. </a:t>
                </a:r>
                <a:endParaRPr lang="en-US" altLang="zh-CN" sz="3000" dirty="0" smtClean="0"/>
              </a:p>
              <a:p>
                <a:pPr algn="l">
                  <a:lnSpc>
                    <a:spcPct val="110000"/>
                  </a:lnSpc>
                </a:pPr>
                <a:r>
                  <a:rPr lang="en-US" altLang="zh-CN" sz="3000" dirty="0" smtClean="0"/>
                  <a:t>Thus</a:t>
                </a: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1.00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≤1.75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  <m:t>1.00</m:t>
                              </m:r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  <m:t>1.25</m:t>
                              </m:r>
                            </m:num>
                            <m:den>
                              <m: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  <m:t>0.46</m:t>
                              </m:r>
                            </m:den>
                          </m:f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  <m:t>1.75</m:t>
                              </m:r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  <m:t>1.25</m:t>
                              </m:r>
                            </m:num>
                            <m:den>
                              <m: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  <m:t>0.46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30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−0.54</m:t>
                          </m:r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1.09</m:t>
                          </m:r>
                        </m:e>
                      </m:d>
                    </m:oMath>
                  </m:oMathPara>
                </a14:m>
                <a:endParaRPr lang="en-US" altLang="zh-CN" sz="30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altLang="zh-C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1.09</m:t>
                          </m:r>
                        </m:e>
                      </m:d>
                      <m:r>
                        <a:rPr lang="en-US" altLang="zh-CN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altLang="zh-C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−0.54</m:t>
                          </m:r>
                        </m:e>
                      </m:d>
                    </m:oMath>
                  </m:oMathPara>
                </a14:m>
                <a:endParaRPr lang="en-US" altLang="zh-CN" sz="30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0.8621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0.2946</m:t>
                      </m:r>
                    </m:oMath>
                  </m:oMathPara>
                </a14:m>
                <a:endParaRPr lang="en-US" altLang="zh-CN" sz="3000" dirty="0" smtClean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=0.5675</m:t>
                      </m:r>
                    </m:oMath>
                  </m:oMathPara>
                </a14:m>
                <a:endParaRPr lang="en-US" altLang="zh-CN" sz="3000" dirty="0"/>
              </a:p>
              <a:p>
                <a:pPr lvl="0"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746" y="1050324"/>
                <a:ext cx="12110884" cy="5756058"/>
              </a:xfrm>
              <a:blipFill>
                <a:blip r:embed="rId3"/>
                <a:stretch>
                  <a:fillRect l="-1007" t="-2434" r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6861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Normal Approximation to the Binomial Distribution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5.1 The 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DeMoivre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-Laplace limit theorem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 denotes the number of successes that occur 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independent trials, </a:t>
                </a:r>
                <a:r>
                  <a:rPr lang="en-US" altLang="zh-CN" sz="2800" dirty="0" smtClean="0"/>
                  <a:t>each resulting </a:t>
                </a:r>
                <a:r>
                  <a:rPr lang="en-US" altLang="zh-CN" sz="2800" dirty="0"/>
                  <a:t>in a success with probability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/>
                  <a:t>, are performed, then, for any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 smtClean="0"/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𝑛𝑝</m:t>
                                  </m:r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239" y="1068998"/>
                <a:ext cx="12027309" cy="5789002"/>
              </a:xfrm>
              <a:blipFill>
                <a:blip r:embed="rId3"/>
                <a:stretch>
                  <a:fillRect l="-1064" t="-1053" r="-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349" y="3069111"/>
            <a:ext cx="5294986" cy="37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5.12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Exponential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Distribution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（指数分布）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said to have an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exponential distribution </a:t>
                </a:r>
                <a:r>
                  <a:rPr lang="en-US" altLang="zh-CN" sz="2800" dirty="0"/>
                  <a:t>with parameter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0) </m:t>
                    </m:r>
                  </m:oMath>
                </a14:m>
                <a:r>
                  <a:rPr lang="en-US" altLang="zh-CN" sz="2800" dirty="0"/>
                  <a:t>if </a:t>
                </a:r>
                <a:r>
                  <a:rPr lang="en-US" altLang="zh-CN" sz="2800" dirty="0" smtClean="0"/>
                  <a:t>the pdf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Some sources write the exponential pdf 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in </a:t>
                </a:r>
                <a:r>
                  <a:rPr lang="en-US" altLang="zh-CN" sz="2800" dirty="0"/>
                  <a:t>the form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zh-CN" alt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800" dirty="0"/>
                  <a:t>, so that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exponential </a:t>
                </a:r>
                <a:r>
                  <a:rPr lang="en-US" altLang="zh-CN" sz="2800" dirty="0" err="1"/>
                  <a:t>cdf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is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0     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  <a:blipFill>
                <a:blip r:embed="rId3"/>
                <a:stretch>
                  <a:fillRect l="-1104" t="-1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4252" y="3632686"/>
            <a:ext cx="3955046" cy="29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Mean and Variance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/>
                  <a:t>The expected value of an exponentially distributed random variable </a:t>
                </a:r>
                <a:r>
                  <a:rPr lang="zh-CN" altLang="en-US" sz="2800" dirty="0"/>
                  <a:t>𝑋 </a:t>
                </a:r>
                <a:r>
                  <a:rPr lang="en-US" altLang="zh-CN" sz="2800" dirty="0" smtClean="0"/>
                  <a:t>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 </a:t>
                </a:r>
                <a:r>
                  <a:rPr lang="en-US" altLang="zh-CN" sz="2800" dirty="0" smtClean="0"/>
                  <a:t>variance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can be computed using the fact that 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Both the mean and standard deviation of the exponential distribution equal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  <a:blipFill>
                <a:blip r:embed="rId3"/>
                <a:stretch>
                  <a:fillRect l="-1027" t="-2007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250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“memoryless” property of the exponential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distribution</a:t>
                </a:r>
              </a:p>
              <a:p>
                <a:pPr lvl="0"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5.9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（指数分布的无记忆性）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2800" dirty="0" smtClean="0"/>
                  <a:t>Suppose component lifetime </a:t>
                </a:r>
                <a:r>
                  <a:rPr lang="en-US" altLang="zh-CN" sz="2800" dirty="0"/>
                  <a:t>is exponentially distributed with parameter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. After putting </a:t>
                </a:r>
                <a:r>
                  <a:rPr lang="en-US" altLang="zh-CN" sz="2800" dirty="0" smtClean="0"/>
                  <a:t>the component </a:t>
                </a:r>
                <a:r>
                  <a:rPr lang="en-US" altLang="zh-CN" sz="2800" dirty="0"/>
                  <a:t>into service, we leave for a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hours and then return to </a:t>
                </a:r>
                <a:r>
                  <a:rPr lang="en-US" altLang="zh-CN" sz="2800" dirty="0" smtClean="0"/>
                  <a:t>find the </a:t>
                </a:r>
                <a:r>
                  <a:rPr lang="en-US" altLang="zh-CN" sz="2800" dirty="0"/>
                  <a:t>component still working; what now is the probability that it lasts at least </a:t>
                </a:r>
                <a:r>
                  <a:rPr lang="en-US" altLang="zh-CN" sz="2800" dirty="0" smtClean="0"/>
                  <a:t>an additional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800" dirty="0"/>
                  <a:t> hours?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)∩(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1−(1−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  <a:blipFill>
                <a:blip r:embed="rId3"/>
                <a:stretch>
                  <a:fillRect l="-1027" t="-2007" r="-1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4199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39" y="1198881"/>
                <a:ext cx="11900637" cy="552638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to be a legitimate pdf, it must satisfy the following two conditions: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1.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)≥0 </m:t>
                    </m:r>
                  </m:oMath>
                </a14:m>
                <a:r>
                  <a:rPr lang="en-US" altLang="zh-CN" sz="2800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;</a:t>
                </a: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2.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area under the entire graph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zh-CN" altLang="en-US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The fact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CN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continuous has an important </a:t>
                </a:r>
                <a:r>
                  <a:rPr lang="en-US" altLang="zh-CN" sz="2800" dirty="0" smtClean="0"/>
                  <a:t>practical consequence</a:t>
                </a:r>
                <a:r>
                  <a:rPr lang="en-US" altLang="zh-CN" sz="2800" dirty="0"/>
                  <a:t>: The probability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lies in some interval between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 does </a:t>
                </a:r>
                <a:r>
                  <a:rPr lang="en-US" altLang="zh-CN" sz="2800" dirty="0" smtClean="0"/>
                  <a:t>not depend </a:t>
                </a:r>
                <a:r>
                  <a:rPr lang="en-US" altLang="zh-CN" sz="2800" dirty="0"/>
                  <a:t>on whether the lower limit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/>
                  <a:t> or the upper limit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 is included in the </a:t>
                </a:r>
                <a:r>
                  <a:rPr lang="en-US" altLang="zh-CN" sz="2800" dirty="0" smtClean="0"/>
                  <a:t>probability calculation: </a:t>
                </a:r>
                <a:endParaRPr lang="en-US" altLang="zh-CN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39" y="1198881"/>
                <a:ext cx="11900637" cy="5526384"/>
              </a:xfrm>
              <a:blipFill>
                <a:blip r:embed="rId3"/>
                <a:stretch>
                  <a:fillRect l="-107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886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Other Continuous Distributions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5.13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Gamma Distribution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（伽马分布）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 </a:t>
                </a:r>
                <a:r>
                  <a:rPr lang="en-US" altLang="zh-CN" sz="2800" dirty="0"/>
                  <a:t>random variable is said to have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gamma distribution </a:t>
                </a:r>
                <a:r>
                  <a:rPr lang="en-US" altLang="zh-CN" sz="2800" dirty="0"/>
                  <a:t>with parameters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 smtClean="0"/>
                  <a:t>,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 if its density function is given by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p>
                                    <m:sSup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8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8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800" i="1" dirty="0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called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gamma function</a:t>
                </a:r>
                <a:r>
                  <a:rPr lang="en-US" altLang="zh-CN" sz="2800" dirty="0"/>
                  <a:t>, is defined as</a:t>
                </a:r>
                <a:endParaRPr lang="en-US" altLang="zh-CN" sz="28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  <a:blipFill>
                <a:blip r:embed="rId3"/>
                <a:stretch>
                  <a:fillRect l="-1104" t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1786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Integration </a:t>
                </a:r>
                <a:r>
                  <a:rPr lang="en-US" altLang="zh-CN" sz="2800" dirty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by parts yields</a:t>
                </a:r>
                <a:endParaRPr lang="en-US" altLang="zh-C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nary>
                        <m:nary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r>
                        <m:rPr>
                          <m:sty m:val="p"/>
                        </m:rPr>
                        <a:rPr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When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smtClean="0"/>
                  <a:t>,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−2)⋯2</m:t>
                      </m:r>
                      <m:r>
                        <m:rPr>
                          <m:sty m:val="p"/>
                        </m:rPr>
                        <a:rPr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  <a:blipFill>
                <a:blip r:embed="rId3"/>
                <a:stretch>
                  <a:fillRect l="-1104" t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2926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871" y="1185653"/>
                <a:ext cx="11872452" cy="546739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Mean and Variance of gamma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distribution </a:t>
                </a:r>
                <a:endParaRPr lang="en-US" altLang="zh-CN" sz="2800" dirty="0" smtClean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The </a:t>
                </a:r>
                <a:r>
                  <a:rPr lang="en-US" altLang="zh-CN" sz="2800" dirty="0" smtClean="0"/>
                  <a:t>variance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can be computed using the fact that </a:t>
                </a:r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871" y="1185653"/>
                <a:ext cx="11872452" cy="5467391"/>
              </a:xfrm>
              <a:blipFill>
                <a:blip r:embed="rId3"/>
                <a:stretch>
                  <a:fillRect l="-1027" t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135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5.13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Cauchy Distribution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柯西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分布）</a:t>
                </a:r>
                <a:endParaRPr lang="en-US" altLang="zh-CN" sz="2800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A </a:t>
                </a:r>
                <a:r>
                  <a:rPr lang="en-US" altLang="zh-CN" sz="2800" dirty="0"/>
                  <a:t>random variable is said to have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Cauchy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distribution </a:t>
                </a:r>
                <a:r>
                  <a:rPr lang="en-US" altLang="zh-CN" sz="2800" dirty="0" smtClean="0"/>
                  <a:t>with </a:t>
                </a:r>
                <a:r>
                  <a:rPr lang="en-US" altLang="zh-CN" sz="2800" dirty="0"/>
                  <a:t>parameters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,</a:t>
                </a:r>
                <a:endParaRPr lang="en-US" altLang="zh-CN" sz="2800" b="0" i="0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en-US" altLang="zh-CN" sz="2800" dirty="0"/>
                  <a:t>, if its density function is given by</a:t>
                </a:r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distribution function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thus given by</a:t>
                </a:r>
                <a:endParaRPr lang="en-US" altLang="zh-CN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arctan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  <a:blipFill>
                <a:blip r:embed="rId3"/>
                <a:stretch>
                  <a:fillRect l="-1104" t="-1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565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 Distribution of a Function of a Random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Variable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Often, we know the probability distribution of a random variable and are </a:t>
                </a:r>
                <a:r>
                  <a:rPr lang="en-US" altLang="zh-CN" sz="2800" dirty="0" smtClean="0"/>
                  <a:t>interested in </a:t>
                </a:r>
                <a:r>
                  <a:rPr lang="en-US" altLang="zh-CN" sz="2800" dirty="0"/>
                  <a:t>determining the distribution of some function of it. For instance, suppose that </a:t>
                </a:r>
                <a:r>
                  <a:rPr lang="en-US" altLang="zh-CN" sz="2800" dirty="0" smtClean="0"/>
                  <a:t>we know </a:t>
                </a:r>
                <a:r>
                  <a:rPr lang="en-US" altLang="zh-CN" sz="2800" dirty="0"/>
                  <a:t>the distribution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and want to find the distribution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1" y="1168200"/>
                <a:ext cx="11605670" cy="5468574"/>
              </a:xfrm>
              <a:blipFill>
                <a:blip r:embed="rId3"/>
                <a:stretch>
                  <a:fillRect l="-1104" t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1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5.10</a:t>
                </a:r>
              </a:p>
              <a:p>
                <a:pPr lvl="0" algn="l"/>
                <a:r>
                  <a:rPr lang="en-US" altLang="zh-CN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be uniformly distributed over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(0, 1). </m:t>
                    </m:r>
                  </m:oMath>
                </a14:m>
                <a:r>
                  <a:rPr lang="en-US" altLang="zh-CN" sz="2800" dirty="0"/>
                  <a:t>We obtain the distribution of the </a:t>
                </a:r>
                <a:r>
                  <a:rPr lang="en-US" altLang="zh-CN" sz="2800" dirty="0" smtClean="0"/>
                  <a:t>random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/>
                  <a:t>, defined by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as </a:t>
                </a:r>
                <a:r>
                  <a:rPr lang="en-US" altLang="zh-CN" sz="2800" dirty="0" smtClean="0"/>
                  <a:t>follows:</a:t>
                </a:r>
                <a:endParaRPr lang="en-US" altLang="zh-CN" sz="2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/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8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So </a:t>
                </a: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the distribution of the random variable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is</a:t>
                </a: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zh-CN" sz="2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The density function of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given by</a:t>
                </a:r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0≤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  <a:blipFill>
                <a:blip r:embed="rId3"/>
                <a:stretch>
                  <a:fillRect l="-1027" t="-2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47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5.11</a:t>
                </a:r>
              </a:p>
              <a:p>
                <a:pPr lvl="0" algn="l"/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a continuous random variable with probability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 </a:t>
                </a:r>
                <a:r>
                  <a:rPr lang="en-US" altLang="zh-CN" sz="2800" dirty="0"/>
                  <a:t>then the </a:t>
                </a:r>
                <a:r>
                  <a:rPr lang="en-US" altLang="zh-CN" sz="2800" dirty="0" smtClean="0"/>
                  <a:t>distribution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is obtained as follows</a:t>
                </a:r>
                <a:r>
                  <a:rPr lang="en-US" altLang="zh-CN" sz="2800" dirty="0" smtClean="0"/>
                  <a:t>: </a:t>
                </a:r>
              </a:p>
              <a:p>
                <a:pPr lvl="0" algn="l"/>
                <a:r>
                  <a:rPr lang="en-US" altLang="zh-CN" sz="28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rad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ra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ra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zh-CN" altLang="zh-CN" sz="1200" dirty="0">
                  <a:latin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Differentiation yields</a:t>
                </a:r>
                <a:endParaRPr lang="en-US" altLang="zh-CN" sz="2800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ra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ra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  <a:blipFill>
                <a:blip r:embed="rId3"/>
                <a:stretch>
                  <a:fillRect l="-1027" t="-2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333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Theorem 5.2</a:t>
                </a:r>
              </a:p>
              <a:p>
                <a:pPr lvl="0" algn="l"/>
                <a:r>
                  <a:rPr lang="en-US" altLang="zh-CN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be a continuous random variable having probability density </a:t>
                </a:r>
                <a:r>
                  <a:rPr lang="en-US" altLang="zh-CN" sz="2800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  <a:r>
                  <a:rPr lang="en-US" altLang="zh-CN" sz="2800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is a strictly monotonic (increasing or decreasing), differentiable (</a:t>
                </a:r>
                <a:r>
                  <a:rPr lang="en-US" altLang="zh-CN" sz="2800" dirty="0" smtClean="0"/>
                  <a:t>and thus </a:t>
                </a:r>
                <a:r>
                  <a:rPr lang="en-US" altLang="zh-CN" sz="2800" dirty="0"/>
                  <a:t>continuous) function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. Then the random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for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some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for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all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 smtClean="0">
                  <a:cs typeface="Times New Roman" panose="02020603050405020304" pitchFamily="18" charset="0"/>
                </a:endParaRPr>
              </a:p>
              <a:p>
                <a:pPr lvl="0" algn="l"/>
                <a:r>
                  <a:rPr lang="en-US" altLang="zh-CN" sz="280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is defined to equal that value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  <a:blipFill>
                <a:blip r:embed="rId3"/>
                <a:stretch>
                  <a:fillRect l="-1027" t="-2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8028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/>
                  <a:t>Proof: 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is an increasing function.</a:t>
                </a:r>
              </a:p>
              <a:p>
                <a:pPr lvl="0" algn="l"/>
                <a:r>
                  <a:rPr lang="en-US" altLang="zh-CN" sz="28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. Then,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zh-CN" sz="2800" dirty="0" smtClean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 smtClean="0"/>
                  <a:t>Differentiation </a:t>
                </a:r>
                <a:r>
                  <a:rPr lang="en-US" altLang="zh-CN" sz="2800" dirty="0"/>
                  <a:t>gives</a:t>
                </a: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 is </a:t>
                </a:r>
                <a:r>
                  <a:rPr lang="en-US" altLang="zh-CN" sz="2800" dirty="0" err="1"/>
                  <a:t>nondecreasing</a:t>
                </a:r>
                <a:r>
                  <a:rPr lang="en-US" altLang="zh-CN" sz="2800" dirty="0"/>
                  <a:t>, so its derivative </a:t>
                </a:r>
                <a:r>
                  <a:rPr lang="en-US" altLang="zh-CN" sz="2800" dirty="0" smtClean="0"/>
                  <a:t>is nonnegative.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is either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and in either </a:t>
                </a:r>
                <a:r>
                  <a:rPr lang="en-US" altLang="zh-CN" sz="2800" dirty="0" smtClean="0"/>
                  <a:t>case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  <a:blipFill>
                <a:blip r:embed="rId3"/>
                <a:stretch>
                  <a:fillRect l="-1027" t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397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</p:spPr>
            <p:txBody>
              <a:bodyPr>
                <a:normAutofit lnSpcReduction="10000"/>
              </a:bodyPr>
              <a:lstStyle/>
              <a:p>
                <a:pPr lvl="0" algn="l"/>
                <a:r>
                  <a:rPr lang="en-US" altLang="zh-CN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is an </a:t>
                </a:r>
                <a:r>
                  <a:rPr lang="en-US" altLang="zh-CN" sz="2800" dirty="0" smtClean="0"/>
                  <a:t>decreasing </a:t>
                </a:r>
                <a:r>
                  <a:rPr lang="en-US" altLang="zh-CN" sz="2800" dirty="0"/>
                  <a:t>function.</a:t>
                </a:r>
              </a:p>
              <a:p>
                <a:pPr lvl="0" algn="l"/>
                <a:r>
                  <a:rPr lang="en-US" altLang="zh-CN" sz="2800" dirty="0"/>
                  <a:t>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. Then,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zh-CN" sz="2800" dirty="0" smtClean="0"/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 smtClean="0"/>
                  <a:t>Differentiation </a:t>
                </a:r>
                <a:r>
                  <a:rPr lang="en-US" altLang="zh-CN" sz="2800" dirty="0"/>
                  <a:t>gives</a:t>
                </a: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 is decreasing</a:t>
                </a:r>
                <a:r>
                  <a:rPr lang="en-US" altLang="zh-CN" sz="2800" dirty="0"/>
                  <a:t>, so its derivative </a:t>
                </a:r>
                <a:r>
                  <a:rPr lang="en-US" altLang="zh-CN" sz="2800" dirty="0" smtClean="0"/>
                  <a:t>is negative.</a:t>
                </a:r>
              </a:p>
              <a:p>
                <a:pPr indent="2667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indent="266700" algn="just"/>
                <a:r>
                  <a:rPr lang="en-US" altLang="zh-CN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is either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 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and in either </a:t>
                </a:r>
                <a:r>
                  <a:rPr lang="en-US" altLang="zh-CN" sz="2800" dirty="0" smtClean="0"/>
                  <a:t>case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247759"/>
                <a:ext cx="11872452" cy="5467391"/>
              </a:xfrm>
              <a:blipFill>
                <a:blip r:embed="rId3"/>
                <a:stretch>
                  <a:fillRect l="-1027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93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116" y="1128252"/>
                <a:ext cx="11894574" cy="5641258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5.2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Uniform Distribution 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（均匀分布）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algn="l"/>
                <a:r>
                  <a:rPr lang="en-US" altLang="zh-CN" sz="2800" dirty="0" smtClean="0"/>
                  <a:t>A </a:t>
                </a:r>
                <a:r>
                  <a:rPr lang="en-US" altLang="zh-CN" sz="2800" dirty="0"/>
                  <a:t>continuous </a:t>
                </a:r>
                <a:r>
                  <a:rPr lang="en-US" altLang="zh-CN" sz="2800" dirty="0" err="1"/>
                  <a:t>rv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said to have a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uniform distribution </a:t>
                </a:r>
                <a:r>
                  <a:rPr lang="en-US" altLang="zh-CN" sz="2800" dirty="0"/>
                  <a:t>on the interval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/>
              </a:p>
              <a:p>
                <a:pPr algn="l"/>
                <a:r>
                  <a:rPr lang="en-US" altLang="zh-CN" sz="2800" dirty="0"/>
                  <a:t>if the pdf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116" y="1128252"/>
                <a:ext cx="11894574" cy="5641258"/>
              </a:xfrm>
              <a:blipFill>
                <a:blip r:embed="rId3"/>
                <a:stretch>
                  <a:fillRect l="-1025" t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209" y="3948881"/>
            <a:ext cx="3883541" cy="26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040" y="1349477"/>
            <a:ext cx="11679412" cy="517668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Homework</a:t>
            </a:r>
          </a:p>
          <a:p>
            <a:pPr algn="l"/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Page 227  Problems</a:t>
            </a:r>
            <a:endParaRPr lang="en-US" altLang="zh-C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dirty="0" smtClean="0"/>
              <a:t>1, 7, 13, 14, 15, 33, 40</a:t>
            </a:r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Page 229 Theoretical Exercises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9, 20</a:t>
            </a:r>
            <a:endParaRPr lang="en-US" altLang="zh-CN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latin typeface="Arial Black" panose="020B0A04020102020204" pitchFamily="34" charset="0"/>
              </a:rPr>
              <a:t>Page 232  Self-Test Problems and </a:t>
            </a:r>
            <a:r>
              <a:rPr lang="en-US" altLang="zh-CN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Exercises</a:t>
            </a:r>
          </a:p>
          <a:p>
            <a:pPr algn="l"/>
            <a:r>
              <a:rPr lang="en-US" altLang="zh-CN" dirty="0" smtClean="0"/>
              <a:t>2, 4, 10, 13, 16</a:t>
            </a:r>
            <a:endParaRPr lang="en-US" altLang="zh-CN" dirty="0"/>
          </a:p>
          <a:p>
            <a:pPr algn="l"/>
            <a:endParaRPr lang="en-US" altLang="zh-CN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8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1436" y="1198882"/>
                <a:ext cx="11889002" cy="5585376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Definition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5.3 The Cumulative Distribution Function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cumulative distribution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function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（累积分布函数）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for a continuous rv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is </a:t>
                </a:r>
                <a:r>
                  <a:rPr lang="en-US" altLang="zh-CN" sz="2800" dirty="0" smtClean="0"/>
                  <a:t>defined for </a:t>
                </a:r>
                <a:r>
                  <a:rPr lang="en-US" altLang="zh-CN" sz="2800" dirty="0"/>
                  <a:t>every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by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is the area under the density curve to the left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. This is </a:t>
                </a:r>
                <a:r>
                  <a:rPr lang="en-US" altLang="zh-CN" sz="2800" dirty="0" smtClean="0"/>
                  <a:t>illustrated in the Figure, </a:t>
                </a:r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increases smoothly as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increases.</a:t>
                </a:r>
                <a:endParaRPr lang="en-US" altLang="zh-CN" sz="3200" dirty="0" smtClean="0"/>
              </a:p>
              <a:p>
                <a:pPr algn="l"/>
                <a:endParaRPr lang="en-US" altLang="zh-CN" sz="3200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1436" y="1198882"/>
                <a:ext cx="11889002" cy="5585376"/>
              </a:xfrm>
              <a:blipFill>
                <a:blip r:embed="rId3"/>
                <a:stretch>
                  <a:fillRect l="-1077" t="-1965" r="-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740" y="4497866"/>
            <a:ext cx="6035543" cy="22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3040" y="1068997"/>
                <a:ext cx="11747090" cy="5455382"/>
              </a:xfrm>
            </p:spPr>
            <p:txBody>
              <a:bodyPr>
                <a:normAutofit/>
              </a:bodyPr>
              <a:lstStyle/>
              <a:p>
                <a:pPr lvl="0" algn="l"/>
                <a:r>
                  <a:rPr lang="en-US" altLang="zh-CN" sz="2800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5.1 </a:t>
                </a:r>
                <a:r>
                  <a:rPr lang="en-US" altLang="zh-CN" sz="2800" dirty="0" smtClean="0"/>
                  <a:t>The </a:t>
                </a:r>
                <a:r>
                  <a:rPr lang="en-US" altLang="zh-CN" sz="2800" dirty="0" err="1"/>
                  <a:t>cdf</a:t>
                </a:r>
                <a:r>
                  <a:rPr lang="en-US" altLang="zh-CN" sz="2800" dirty="0"/>
                  <a:t> for a uniform distribution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 smtClean="0"/>
              </a:p>
              <a:p>
                <a:pPr algn="l"/>
                <a:endParaRPr lang="en-US" altLang="zh-CN" sz="2800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3040" y="1068997"/>
                <a:ext cx="11747090" cy="5455382"/>
              </a:xfrm>
              <a:blipFill>
                <a:blip r:embed="rId3"/>
                <a:stretch>
                  <a:fillRect l="-1090" t="-1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550" y="4573550"/>
            <a:ext cx="4350148" cy="22087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387" y="4338937"/>
            <a:ext cx="3567207" cy="244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Example 5.2</a:t>
                </a:r>
              </a:p>
              <a:p>
                <a:pPr algn="l"/>
                <a:r>
                  <a:rPr lang="en-US" altLang="zh-CN" sz="2800" dirty="0"/>
                  <a:t>The distribution of the amount of gravel (in tons) sold by a particular </a:t>
                </a:r>
                <a:r>
                  <a:rPr lang="en-US" altLang="zh-CN" sz="2800" dirty="0" smtClean="0"/>
                  <a:t>construction supply </a:t>
                </a:r>
                <a:r>
                  <a:rPr lang="en-US" altLang="zh-CN" sz="2800" dirty="0"/>
                  <a:t>company in a given week is a continuous </a:t>
                </a:r>
                <a:r>
                  <a:rPr lang="en-US" altLang="zh-CN" sz="2800" dirty="0" err="1"/>
                  <a:t>rv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/>
                  <a:t> with </a:t>
                </a:r>
                <a:r>
                  <a:rPr lang="en-US" altLang="zh-CN" sz="2800" dirty="0" smtClean="0"/>
                  <a:t>pdf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Find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 smtClean="0"/>
                  <a:t> and the </a:t>
                </a:r>
                <a:r>
                  <a:rPr lang="en-US" altLang="zh-CN" sz="2800" dirty="0" err="1"/>
                  <a:t>cdf</a:t>
                </a: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800" dirty="0"/>
              </a:p>
              <a:p>
                <a:pPr algn="l"/>
                <a:r>
                  <a:rPr lang="en-US" altLang="zh-CN" sz="2800" dirty="0" smtClean="0"/>
                  <a:t>So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CN" sz="2800" dirty="0" smtClean="0"/>
              </a:p>
              <a:p>
                <a:pPr algn="l"/>
                <a:r>
                  <a:rPr lang="en-US" altLang="zh-CN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 algn="l"/>
                <a:endParaRPr lang="en-US" altLang="zh-CN" sz="2800" dirty="0"/>
              </a:p>
              <a:p>
                <a:pPr algn="l"/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1822" r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2501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sz="2800" dirty="0" smtClean="0"/>
                  <a:t>,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0" i="0" dirty="0" smtClean="0">
                              <a:solidFill>
                                <a:prstClr val="black"/>
                              </a:solidFill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 smtClean="0"/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800" dirty="0" smtClean="0"/>
                  <a:t>So                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0,    </m:t>
                            </m:r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  <m:r>
                              <m:rPr>
                                <m:nor/>
                              </m:rPr>
                              <a:rPr lang="en-US" altLang="zh-CN" sz="2800" dirty="0"/>
                              <m:t> </m:t>
                            </m:r>
                          </m:e>
                          <m:e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1,   </m:t>
                            </m:r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 smtClean="0"/>
              </a:p>
              <a:p>
                <a:pPr algn="l"/>
                <a:endParaRPr lang="en-US" altLang="zh-CN" sz="2800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42" y="1068997"/>
                <a:ext cx="12005187" cy="5685764"/>
              </a:xfrm>
              <a:blipFill>
                <a:blip r:embed="rId3"/>
                <a:stretch>
                  <a:fillRect l="-1016" t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DLI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4102" y="4140479"/>
            <a:ext cx="7622785" cy="26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46727</TotalTime>
  <Words>6390</Words>
  <Application>Microsoft Office PowerPoint</Application>
  <PresentationFormat>宽屏</PresentationFormat>
  <Paragraphs>342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宋体</vt:lpstr>
      <vt:lpstr>Arial</vt:lpstr>
      <vt:lpstr>Arial Black</vt:lpstr>
      <vt:lpstr>Calibri</vt:lpstr>
      <vt:lpstr>Calibri Light</vt:lpstr>
      <vt:lpstr>Cambria Math</vt:lpstr>
      <vt:lpstr>Tahoma</vt:lpstr>
      <vt:lpstr>Times New Roman</vt:lpstr>
      <vt:lpstr>Wingdings</vt:lpstr>
      <vt:lpstr>Office 主题</vt:lpstr>
      <vt:lpstr>1_Office 主题</vt:lpstr>
      <vt:lpstr>Lecture 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Qingjie</dc:creator>
  <cp:lastModifiedBy>guo</cp:lastModifiedBy>
  <cp:revision>1929</cp:revision>
  <dcterms:created xsi:type="dcterms:W3CDTF">2017-08-02T16:53:24Z</dcterms:created>
  <dcterms:modified xsi:type="dcterms:W3CDTF">2020-12-08T08:34:44Z</dcterms:modified>
</cp:coreProperties>
</file>