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429" r:id="rId3"/>
    <p:sldId id="462" r:id="rId4"/>
    <p:sldId id="539" r:id="rId5"/>
    <p:sldId id="538" r:id="rId6"/>
    <p:sldId id="512" r:id="rId7"/>
    <p:sldId id="513" r:id="rId8"/>
    <p:sldId id="524" r:id="rId9"/>
    <p:sldId id="465" r:id="rId10"/>
    <p:sldId id="514" r:id="rId11"/>
    <p:sldId id="525" r:id="rId12"/>
    <p:sldId id="526" r:id="rId13"/>
    <p:sldId id="541" r:id="rId14"/>
    <p:sldId id="542" r:id="rId15"/>
    <p:sldId id="527" r:id="rId16"/>
    <p:sldId id="528" r:id="rId17"/>
    <p:sldId id="529" r:id="rId18"/>
    <p:sldId id="530" r:id="rId19"/>
    <p:sldId id="543" r:id="rId20"/>
    <p:sldId id="544" r:id="rId21"/>
    <p:sldId id="532" r:id="rId22"/>
    <p:sldId id="553" r:id="rId23"/>
    <p:sldId id="535" r:id="rId24"/>
    <p:sldId id="536" r:id="rId25"/>
    <p:sldId id="548" r:id="rId26"/>
    <p:sldId id="540" r:id="rId27"/>
    <p:sldId id="554" r:id="rId28"/>
    <p:sldId id="545" r:id="rId29"/>
    <p:sldId id="546" r:id="rId30"/>
    <p:sldId id="547" r:id="rId31"/>
    <p:sldId id="555" r:id="rId32"/>
    <p:sldId id="551" r:id="rId33"/>
    <p:sldId id="552" r:id="rId34"/>
    <p:sldId id="534" r:id="rId35"/>
    <p:sldId id="550" r:id="rId36"/>
    <p:sldId id="556" r:id="rId37"/>
    <p:sldId id="562" r:id="rId38"/>
    <p:sldId id="561" r:id="rId39"/>
    <p:sldId id="563" r:id="rId40"/>
    <p:sldId id="564" r:id="rId41"/>
    <p:sldId id="565" r:id="rId42"/>
    <p:sldId id="549" r:id="rId43"/>
    <p:sldId id="558" r:id="rId44"/>
    <p:sldId id="461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08" autoAdjust="0"/>
  </p:normalViewPr>
  <p:slideViewPr>
    <p:cSldViewPr snapToGrid="0">
      <p:cViewPr varScale="1">
        <p:scale>
          <a:sx n="65" d="100"/>
          <a:sy n="65" d="100"/>
        </p:scale>
        <p:origin x="690" y="7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0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94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55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97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8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79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77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46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35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1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4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22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89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40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73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03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69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7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59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28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0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91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81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49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1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45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17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621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35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73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88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7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1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17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935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70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11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9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7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2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9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9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1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CFB-BF33-4311-A772-C8C2CA3E0E6D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2CA-1380-4A2F-A450-0D5FCD11FEEF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269-50C7-468F-8438-51BA74B5737F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CDD9-1F12-402F-9945-DE26D9B86272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A47-B9CD-4B48-842F-C3AAAF2CB5B1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8DDE-B77A-432E-9030-B4B319E897EA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1A8-8908-4EC2-948A-847F00DEF5BE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33E-39BA-4FEE-9613-395A31F8587A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923E-544A-4062-B057-26BCA3B48EA1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CF1-5A33-4D83-BF7E-29B497B5854E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DF4-6379-47F5-B3AA-94A56546BDE3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B946-9AC9-4BCB-82B0-0D85C8B3F59E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 smtClean="0"/>
              <a:t>Lecture 6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2529878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Jointly Distributed Random Variables</a:t>
            </a:r>
          </a:p>
          <a:p>
            <a:r>
              <a:rPr lang="zh-CN" altLang="en-US" sz="4800" b="1" dirty="0">
                <a:solidFill>
                  <a:srgbClr val="FF0000"/>
                </a:solidFill>
              </a:rPr>
              <a:t>联合分布随机变量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2329" y="1068997"/>
                <a:ext cx="11868109" cy="5563254"/>
              </a:xfrm>
            </p:spPr>
            <p:txBody>
              <a:bodyPr>
                <a:noAutofit/>
              </a:bodyPr>
              <a:lstStyle/>
              <a:p>
                <a:pPr algn="l"/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the </a:t>
                </a:r>
                <a:r>
                  <a:rPr lang="en-US" altLang="zh-CN" sz="2800" dirty="0" smtClean="0"/>
                  <a:t>volume underneath </a:t>
                </a:r>
                <a:r>
                  <a:rPr lang="en-US" altLang="zh-CN" sz="2800" dirty="0"/>
                  <a:t>this surface and above the region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800" dirty="0" smtClean="0"/>
                  <a:t>                  </a:t>
                </a:r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2329" y="1068997"/>
                <a:ext cx="11868109" cy="55632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245" y="2267877"/>
            <a:ext cx="6097470" cy="39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5864" y="1068997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6.3 </a:t>
                </a:r>
              </a:p>
              <a:p>
                <a:pPr algn="l"/>
                <a:r>
                  <a:rPr lang="en-US" altLang="zh-CN" sz="2800" dirty="0"/>
                  <a:t>Suppose the joint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       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altLang="zh-CN" sz="2800" dirty="0" smtClean="0"/>
                  <a:t>Find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 smtClean="0"/>
                  <a:t>;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Calculate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 smtClean="0"/>
                  <a:t>Solution: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(1)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5864" y="1068997"/>
                <a:ext cx="11938819" cy="5813977"/>
              </a:xfrm>
              <a:blipFill>
                <a:blip r:embed="rId3"/>
                <a:stretch>
                  <a:fillRect l="-1073" t="-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489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5864" y="1068997"/>
                <a:ext cx="11938819" cy="581397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       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5864" y="1068997"/>
                <a:ext cx="11938819" cy="58139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3040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5864" y="1068997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6.4 </a:t>
                </a:r>
              </a:p>
              <a:p>
                <a:pPr algn="l"/>
                <a:r>
                  <a:rPr lang="en-US" altLang="zh-CN" sz="2800" dirty="0"/>
                  <a:t>Suppose the joint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        0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altLang="zh-CN" sz="2800" dirty="0"/>
                  <a:t>Compute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;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Compute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r>
                  <a:rPr lang="en-US" altLang="zh-CN" sz="2800" dirty="0"/>
                  <a:t> 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zh-CN" sz="2800" dirty="0"/>
                  <a:t> Compute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  <a:p>
                <a:pPr algn="l"/>
                <a:r>
                  <a:rPr lang="en-US" altLang="zh-CN" sz="2800" dirty="0" smtClean="0"/>
                  <a:t>Solution: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[−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5864" y="1068997"/>
                <a:ext cx="11938819" cy="5813977"/>
              </a:xfrm>
              <a:blipFill>
                <a:blip r:embed="rId3"/>
                <a:stretch>
                  <a:fillRect l="-1073" t="-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5882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5864" y="1068997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5864" y="1068997"/>
                <a:ext cx="11938819" cy="58139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9271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266158"/>
                <a:ext cx="12022967" cy="4020442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6.5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marginal probability density functions 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（边际概率密度函数）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marginal probability density functions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and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respectively, are given by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266158"/>
                <a:ext cx="12022967" cy="4020442"/>
              </a:xfrm>
              <a:blipFill>
                <a:blip r:embed="rId3"/>
                <a:stretch>
                  <a:fillRect l="-1014" t="-3338" r="-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7142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430" y="1021087"/>
                <a:ext cx="12062870" cy="5925403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6.5 </a:t>
                </a:r>
              </a:p>
              <a:p>
                <a:pPr algn="l"/>
                <a:r>
                  <a:rPr lang="en-US" altLang="zh-CN" sz="2800" dirty="0"/>
                  <a:t>Suppose the joint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       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algn="l"/>
                <a:r>
                  <a:rPr lang="en-US" altLang="zh-CN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So </a:t>
                </a: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marginal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430" y="1021087"/>
                <a:ext cx="12062870" cy="5925403"/>
              </a:xfrm>
              <a:blipFill>
                <a:blip r:embed="rId3"/>
                <a:stretch>
                  <a:fillRect l="-1062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152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972209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/>
                  <a:t>(2)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Otherwise,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So </a:t>
                </a: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marginal pdf of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(3) 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]|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972209"/>
                <a:ext cx="11938819" cy="5813977"/>
              </a:xfrm>
              <a:blipFill>
                <a:blip r:embed="rId3"/>
                <a:stretch>
                  <a:fillRect l="-1021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322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5360" y="1068997"/>
                <a:ext cx="11813459" cy="5553952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6.6 </a:t>
                </a:r>
              </a:p>
              <a:p>
                <a:pPr algn="l"/>
                <a:r>
                  <a:rPr lang="en-US" altLang="zh-CN" sz="2800" dirty="0"/>
                  <a:t>Suppose the joint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       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 smtClean="0"/>
              </a:p>
              <a:p>
                <a:pPr algn="l"/>
                <a:r>
                  <a:rPr lang="en-US" altLang="zh-CN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𝑥𝑦𝑑𝑦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So </a:t>
                </a: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marginal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 are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360" y="1068997"/>
                <a:ext cx="11813459" cy="5553952"/>
              </a:xfrm>
              <a:blipFill>
                <a:blip r:embed="rId3"/>
                <a:stretch>
                  <a:fillRect l="-1084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9126" y="1489587"/>
            <a:ext cx="3675278" cy="26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More Than Two Random Variables</a:t>
                </a:r>
              </a:p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6.6  </a:t>
                </a:r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joint cumulative </a:t>
                </a:r>
                <a:r>
                  <a:rPr lang="en-US" altLang="zh-CN" sz="2800" dirty="0" smtClean="0"/>
                  <a:t>probability distribution </a:t>
                </a:r>
                <a:r>
                  <a:rPr lang="en-US" altLang="zh-CN" sz="2800" dirty="0"/>
                  <a:t>function </a:t>
                </a:r>
                <a:r>
                  <a:rPr lang="en-US" altLang="zh-CN" sz="2800" dirty="0" smtClean="0"/>
                  <a:t>of </a:t>
                </a:r>
                <a:r>
                  <a:rPr lang="en-US" altLang="zh-CN" sz="2800" dirty="0"/>
                  <a:t>then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defined </a:t>
                </a:r>
                <a:r>
                  <a:rPr lang="en-US" altLang="zh-CN" sz="2800" dirty="0" smtClean="0"/>
                  <a:t>by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 are all discrete random variables, the joint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of the </a:t>
                </a:r>
                <a:r>
                  <a:rPr lang="en-US" altLang="zh-CN" sz="2800" dirty="0" smtClean="0"/>
                  <a:t>variables is </a:t>
                </a:r>
                <a:r>
                  <a:rPr lang="en-US" altLang="zh-CN" sz="2800" dirty="0"/>
                  <a:t>the function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If the variables are continuous, the joint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is the </a:t>
                </a:r>
                <a:r>
                  <a:rPr lang="en-US" altLang="zh-CN" sz="2800" dirty="0" smtClean="0"/>
                  <a:t>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such that for any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intervals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], . . . , [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80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80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altLang="zh-CN" sz="28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s-ES" altLang="zh-CN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. . . ,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  <a:blipFill>
                <a:blip r:embed="rId3"/>
                <a:stretch>
                  <a:fillRect l="-1016" t="-1822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4300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7813" y="1490375"/>
            <a:ext cx="10770747" cy="5013664"/>
          </a:xfrm>
          <a:noFill/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Outline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Joint Distribution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Functions          </a:t>
            </a:r>
            <a:r>
              <a:rPr lang="zh-CN" altLang="en-US" sz="3600" b="1" dirty="0" smtClean="0"/>
              <a:t>联合分布函数</a:t>
            </a:r>
            <a:endParaRPr lang="en-US" altLang="zh-CN" sz="3600" b="1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Independent Random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Variables   </a:t>
            </a:r>
            <a:r>
              <a:rPr lang="zh-CN" altLang="en-US" sz="3600" b="1" dirty="0" smtClean="0"/>
              <a:t>独立</a:t>
            </a:r>
            <a:r>
              <a:rPr lang="zh-CN" altLang="en-US" sz="3600" b="1" dirty="0"/>
              <a:t>随机变量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Conditional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Distributions               </a:t>
            </a:r>
            <a:r>
              <a:rPr lang="zh-CN" altLang="en-US" sz="3600" b="1" dirty="0" smtClean="0"/>
              <a:t>条件分布</a:t>
            </a:r>
            <a:endParaRPr lang="en-US" altLang="zh-CN" sz="3600" b="1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Joint Probability Distribution of Functions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of </a:t>
            </a:r>
            <a:r>
              <a:rPr lang="en-US" altLang="zh-CN" sz="3600" b="1" dirty="0">
                <a:solidFill>
                  <a:srgbClr val="FF0000"/>
                </a:solidFill>
              </a:rPr>
              <a:t>Random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Variables       </a:t>
            </a:r>
            <a:r>
              <a:rPr lang="zh-CN" altLang="en-US" sz="3600" b="1" dirty="0" smtClean="0"/>
              <a:t>随机变量</a:t>
            </a:r>
            <a:r>
              <a:rPr lang="zh-CN" altLang="en-US" sz="3600" b="1" dirty="0"/>
              <a:t>函数的联合分布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080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67382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6.7 Multinomial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distribution 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（多项分布）</a:t>
                </a:r>
                <a:endParaRPr lang="en-US" altLang="zh-CN" sz="2800" dirty="0" smtClean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Consider now an experiment consisting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independent and identical trials</a:t>
                </a:r>
                <a:r>
                  <a:rPr lang="en-US" altLang="zh-CN" sz="2800" dirty="0" smtClean="0"/>
                  <a:t>, in </a:t>
                </a:r>
                <a:r>
                  <a:rPr lang="en-US" altLang="zh-CN" sz="2800" dirty="0"/>
                  <a:t>which each trial can result in any one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 possible outcomes.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outcome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any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particular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trial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800" dirty="0"/>
                  <a:t>and define random variables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the number </a:t>
                </a:r>
                <a:r>
                  <a:rPr lang="en-US" altLang="zh-CN" sz="2800" dirty="0" smtClean="0"/>
                  <a:t>of trials resulting </a:t>
                </a:r>
                <a:r>
                  <a:rPr lang="en-US" altLang="zh-CN" sz="2800" dirty="0"/>
                  <a:t>in outcome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1, . . . , 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altLang="zh-CN" sz="2800" dirty="0"/>
                  <a:t>Such an experiment is called a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multinomial experiment</a:t>
                </a:r>
                <a:r>
                  <a:rPr lang="en-US" altLang="zh-CN" sz="2800" dirty="0"/>
                  <a:t>, and the joint pmf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called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multinomial distribution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joint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can </a:t>
                </a:r>
                <a:r>
                  <a:rPr lang="en-US" altLang="zh-CN" sz="2800" dirty="0"/>
                  <a:t>be shown to be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0,1,2⋯</m:t>
                              </m:r>
                              <m:r>
                                <a:rPr lang="en-US" altLang="zh-CN" sz="2800" i="0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endParaRPr lang="en-US" altLang="zh-CN" sz="2800" dirty="0"/>
              </a:p>
              <a:p>
                <a:pPr lvl="0" algn="l"/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67382"/>
                <a:ext cx="11938819" cy="5813977"/>
              </a:xfrm>
              <a:blipFill>
                <a:blip r:embed="rId3"/>
                <a:stretch>
                  <a:fillRect l="-1021" t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7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6.7  The Independence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of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Two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random variables 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Two </a:t>
                </a:r>
                <a:r>
                  <a:rPr lang="en-US" altLang="zh-CN" sz="2800" dirty="0"/>
                  <a:t>random variables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said to be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independent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（独立的）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if for any two sets of </a:t>
                </a:r>
                <a:r>
                  <a:rPr lang="en-US" altLang="zh-CN" sz="2800" dirty="0" smtClean="0"/>
                  <a:t>real numbers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.1)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In </a:t>
                </a:r>
                <a:r>
                  <a:rPr lang="en-US" altLang="zh-CN" sz="2800" dirty="0"/>
                  <a:t>other words,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independent if, for all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,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endParaRPr lang="en-US" altLang="zh-CN" sz="28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} are independent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 smtClean="0"/>
                  <a:t>If it is </a:t>
                </a:r>
                <a:r>
                  <a:rPr lang="en-US" altLang="zh-CN" sz="2800" dirty="0"/>
                  <a:t>not </a:t>
                </a:r>
                <a:r>
                  <a:rPr lang="en-US" altLang="zh-CN" sz="2800" dirty="0" smtClean="0"/>
                  <a:t>satisfied,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said to be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dependent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/>
                  <a:t>Equation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.1) </m:t>
                    </m:r>
                  </m:oMath>
                </a14:m>
                <a:r>
                  <a:rPr lang="en-US" altLang="zh-CN" sz="2800" dirty="0" smtClean="0"/>
                  <a:t>will follow </a:t>
                </a:r>
                <a:r>
                  <a:rPr lang="en-US" altLang="zh-CN" sz="2800" dirty="0"/>
                  <a:t>if and only if, for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In </a:t>
                </a:r>
                <a:r>
                  <a:rPr lang="en-US" altLang="zh-CN" sz="2800" dirty="0"/>
                  <a:t>terms of the joint distribution </a:t>
                </a:r>
                <a:r>
                  <a:rPr lang="en-US" altLang="zh-CN" sz="2800" dirty="0" smtClean="0"/>
                  <a:t>function 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s-E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altLang="zh-CN" sz="2800" i="1" dirty="0" smtClean="0"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s-E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  <a:blipFill>
                <a:blip r:embed="rId3"/>
                <a:stretch>
                  <a:fillRect l="-1016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9455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Two </a:t>
                </a:r>
                <a:r>
                  <a:rPr lang="en-US" altLang="zh-CN" sz="2800" dirty="0"/>
                  <a:t>random variables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said to be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independent </a:t>
                </a:r>
                <a:r>
                  <a:rPr lang="en-US" altLang="zh-CN" sz="2800" dirty="0" smtClean="0"/>
                  <a:t>if </a:t>
                </a:r>
                <a:r>
                  <a:rPr lang="en-US" altLang="zh-CN" sz="2800" dirty="0"/>
                  <a:t>for every pair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/>
                  <a:t> values,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discrete</a:t>
                </a:r>
              </a:p>
              <a:p>
                <a:pPr algn="l"/>
                <a:r>
                  <a:rPr lang="en-US" altLang="zh-CN" sz="2800" dirty="0"/>
                  <a:t>or </a:t>
                </a:r>
                <a:endParaRPr lang="en-US" altLang="zh-CN" sz="2800" dirty="0" smtClean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continuous</a:t>
                </a:r>
              </a:p>
              <a:p>
                <a:pPr algn="l"/>
                <a:r>
                  <a:rPr lang="en-US" altLang="zh-CN" sz="2800" dirty="0"/>
                  <a:t>If </a:t>
                </a:r>
                <a:r>
                  <a:rPr lang="en-US" altLang="zh-CN" sz="2800" dirty="0" smtClean="0"/>
                  <a:t>it is </a:t>
                </a:r>
                <a:r>
                  <a:rPr lang="en-US" altLang="zh-CN" sz="2800" dirty="0"/>
                  <a:t>not satisfied for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800" dirty="0"/>
                  <a:t>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said to be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dependent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  <a:blipFill>
                <a:blip r:embed="rId3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795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125139"/>
                <a:ext cx="11990439" cy="5563254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6.8 </a:t>
                </a:r>
              </a:p>
              <a:p>
                <a:pPr algn="l"/>
                <a:r>
                  <a:rPr lang="en-US" altLang="zh-CN" sz="2800" b="1" dirty="0"/>
                  <a:t>joint probability </a:t>
                </a:r>
                <a:r>
                  <a:rPr lang="en-US" altLang="zh-CN" sz="2800" b="1" dirty="0" smtClean="0"/>
                  <a:t>table</a:t>
                </a:r>
                <a:endParaRPr lang="en-US" altLang="zh-CN" sz="2800" b="0" i="1" dirty="0" smtClean="0"/>
              </a:p>
              <a:p>
                <a:pPr algn="l"/>
                <a:endParaRPr lang="en-US" altLang="zh-CN" sz="2800" b="0" dirty="0" smtClean="0"/>
              </a:p>
              <a:p>
                <a:pPr algn="l"/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marginal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of a</a:t>
                </a:r>
                <a:r>
                  <a:rPr lang="en-US" altLang="zh-CN" sz="2800" dirty="0" smtClean="0"/>
                  <a:t>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are</a:t>
                </a:r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</a:t>
                </a:r>
                <a:r>
                  <a:rPr lang="en-US" altLang="zh-CN" sz="2800" dirty="0" smtClean="0"/>
                  <a:t>not independent.</a:t>
                </a:r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125139"/>
                <a:ext cx="11990439" cy="5563254"/>
              </a:xfrm>
              <a:blipFill>
                <a:blip r:embed="rId3"/>
                <a:stretch>
                  <a:fillRect l="-1017" t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5716" y="1186625"/>
            <a:ext cx="6493298" cy="18956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253" y="3777211"/>
            <a:ext cx="3034101" cy="13870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8960" y="3688895"/>
            <a:ext cx="3908323" cy="13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5360" y="1068997"/>
                <a:ext cx="11813459" cy="5553952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6.9 </a:t>
                </a:r>
              </a:p>
              <a:p>
                <a:pPr algn="l"/>
                <a:r>
                  <a:rPr lang="en-US" altLang="zh-CN" sz="2800" dirty="0" smtClean="0"/>
                  <a:t>The joint </a:t>
                </a:r>
                <a:r>
                  <a:rPr lang="en-US" altLang="zh-CN" sz="2800" dirty="0"/>
                  <a:t>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       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 smtClean="0"/>
              </a:p>
              <a:p>
                <a:pPr algn="l"/>
                <a:r>
                  <a:rPr lang="en-US" altLang="zh-CN" sz="2800" dirty="0" smtClean="0"/>
                  <a:t>The marginal </a:t>
                </a:r>
                <a:r>
                  <a:rPr lang="en-US" altLang="zh-CN" sz="2800" dirty="0"/>
                  <a:t>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 are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Since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not independent.</a:t>
                </a:r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360" y="1068997"/>
                <a:ext cx="11813459" cy="5553952"/>
              </a:xfrm>
              <a:blipFill>
                <a:blip r:embed="rId3"/>
                <a:stretch>
                  <a:fillRect l="-1084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741" y="1068996"/>
            <a:ext cx="3434029" cy="24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1374" y="1021087"/>
                <a:ext cx="12081634" cy="5910655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6.10 </a:t>
                </a:r>
              </a:p>
              <a:p>
                <a:pPr algn="l"/>
                <a:r>
                  <a:rPr lang="en-US" altLang="zh-CN" sz="2800" dirty="0"/>
                  <a:t>A man and a woman decide to meet at a certain location. If each of them </a:t>
                </a:r>
                <a:r>
                  <a:rPr lang="en-US" altLang="zh-CN" sz="2800" dirty="0" smtClean="0"/>
                  <a:t>independently arrives </a:t>
                </a:r>
                <a:r>
                  <a:rPr lang="en-US" altLang="zh-CN" sz="2800" dirty="0"/>
                  <a:t>at a time uniformly distributed between 12 noon and 1 P.M., find </a:t>
                </a:r>
                <a:r>
                  <a:rPr lang="en-US" altLang="zh-CN" sz="2800" dirty="0" smtClean="0"/>
                  <a:t>the probability </a:t>
                </a:r>
                <a:r>
                  <a:rPr lang="en-US" altLang="zh-CN" sz="2800" dirty="0"/>
                  <a:t>that the first to arrive has to wait longer than 10 minutes.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Solution</a:t>
                </a:r>
                <a:r>
                  <a:rPr lang="en-US" altLang="zh-CN" sz="2800" dirty="0"/>
                  <a:t>: </a:t>
                </a:r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denote, respectively, the time past 12 that the man </a:t>
                </a:r>
                <a:r>
                  <a:rPr lang="en-US" altLang="zh-CN" sz="2800" dirty="0" smtClean="0"/>
                  <a:t>and the </a:t>
                </a:r>
                <a:r>
                  <a:rPr lang="en-US" altLang="zh-CN" sz="2800" dirty="0"/>
                  <a:t>woman arrive, then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independent random variables, each of which is uniformly distributed over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(0, 60). </m:t>
                    </m:r>
                  </m:oMath>
                </a14:m>
                <a:r>
                  <a:rPr lang="en-US" altLang="zh-CN" sz="2800" dirty="0"/>
                  <a:t>The desired probability,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+10&lt;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}+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+10&lt;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/>
                  <a:t>, which, by symmetry, equals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+10&lt;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+10&lt;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+10&lt;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+10&lt;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60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−10)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374" y="1021087"/>
                <a:ext cx="12081634" cy="5910655"/>
              </a:xfrm>
              <a:blipFill>
                <a:blip r:embed="rId3"/>
                <a:stretch>
                  <a:fillRect l="-1009" t="-1858" r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222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6.1  </a:t>
                </a:r>
              </a:p>
              <a:p>
                <a:pPr algn="l"/>
                <a:r>
                  <a:rPr lang="en-US" altLang="zh-CN" sz="2800" dirty="0"/>
                  <a:t>The continuous (discrete) random variables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independent if and only </a:t>
                </a:r>
                <a:r>
                  <a:rPr lang="en-US" altLang="zh-CN" sz="2800" dirty="0" smtClean="0"/>
                  <a:t>if their </a:t>
                </a:r>
                <a:r>
                  <a:rPr lang="en-US" altLang="zh-CN" sz="2800" dirty="0"/>
                  <a:t>joint probability density (mass) function can be expressed as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  <a:blipFill>
                <a:blip r:embed="rId3"/>
                <a:stretch>
                  <a:fillRect l="-1016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972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6.11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Suppose </a:t>
                </a:r>
                <a:r>
                  <a:rPr lang="en-US" altLang="zh-CN" sz="2800" dirty="0"/>
                  <a:t>the joint pdf 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is 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        0&lt;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&lt;∞,0&lt;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&lt;∞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random </a:t>
                </a:r>
                <a:r>
                  <a:rPr lang="en-US" altLang="zh-CN" sz="2800" dirty="0" smtClean="0"/>
                  <a:t>variables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 are independent. </a:t>
                </a:r>
              </a:p>
              <a:p>
                <a:pPr algn="l"/>
                <a:r>
                  <a:rPr lang="en-US" altLang="zh-CN" sz="2800" dirty="0" smtClean="0"/>
                  <a:t>If the </a:t>
                </a:r>
                <a:r>
                  <a:rPr lang="en-US" altLang="zh-CN" sz="2800" dirty="0"/>
                  <a:t>joint density function 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       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/>
                  <a:t>the random variables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are not </a:t>
                </a:r>
                <a:r>
                  <a:rPr lang="en-US" altLang="zh-CN" sz="2800" dirty="0"/>
                  <a:t>independent. </a:t>
                </a:r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  <a:blipFill>
                <a:blip r:embed="rId3"/>
                <a:stretch>
                  <a:fillRect l="-1016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7464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/>
                  <a:t>The notion of independence of more than two random variables is similar </a:t>
                </a:r>
                <a:r>
                  <a:rPr lang="en-US" altLang="zh-CN" sz="2800" dirty="0" smtClean="0"/>
                  <a:t>to the </a:t>
                </a:r>
                <a:r>
                  <a:rPr lang="en-US" altLang="zh-CN" sz="2800" dirty="0"/>
                  <a:t>notion of independence of more than two events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6.8  The Independence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of More Than Two Random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Variables</a:t>
                </a:r>
              </a:p>
              <a:p>
                <a:pPr algn="l"/>
                <a:r>
                  <a:rPr lang="en-US" altLang="zh-CN" sz="2800" dirty="0"/>
                  <a:t>The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are said to be independent if for </a:t>
                </a:r>
                <a:r>
                  <a:rPr lang="en-US" altLang="zh-CN" sz="2800" dirty="0" smtClean="0"/>
                  <a:t>every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800" dirty="0"/>
                  <a:t>of the variables (each pair, each triple, and so on), </a:t>
                </a:r>
                <a:r>
                  <a:rPr lang="en-US" altLang="zh-CN" sz="2800" dirty="0" smtClean="0"/>
                  <a:t>the joint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or pdf of the subset is equal to the product of the marginal </a:t>
                </a:r>
                <a:r>
                  <a:rPr lang="en-US" altLang="zh-CN" sz="2800" dirty="0" err="1"/>
                  <a:t>pmf’s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or pdf’s.</a:t>
                </a:r>
              </a:p>
              <a:p>
                <a:pPr algn="l"/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Once </a:t>
                </a:r>
                <a:r>
                  <a:rPr lang="en-US" altLang="zh-CN" sz="2800" dirty="0"/>
                  <a:t>we are told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variables are </a:t>
                </a:r>
                <a:r>
                  <a:rPr lang="en-US" altLang="zh-CN" sz="2800" dirty="0"/>
                  <a:t>independent, then the joint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or pdf is the product of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err="1"/>
                  <a:t>marginals</a:t>
                </a:r>
                <a:r>
                  <a:rPr lang="en-US" altLang="zh-CN" sz="2800" dirty="0"/>
                  <a:t>.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  <a:blipFill>
                <a:blip r:embed="rId3"/>
                <a:stretch>
                  <a:fillRect l="-1016" t="-1715" r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3962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012528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6.12 </a:t>
                </a:r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represent </a:t>
                </a:r>
                <a:r>
                  <a:rPr lang="en-US" altLang="zh-CN" sz="2800" dirty="0"/>
                  <a:t>the lifetimes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components, the components operate </a:t>
                </a:r>
                <a:r>
                  <a:rPr lang="en-US" altLang="zh-CN" sz="2800" dirty="0" smtClean="0"/>
                  <a:t>independently of </a:t>
                </a:r>
                <a:r>
                  <a:rPr lang="en-US" altLang="zh-CN" sz="2800" dirty="0"/>
                  <a:t>one another, and each lifetime is exponentially distributed with </a:t>
                </a:r>
                <a:r>
                  <a:rPr lang="en-US" altLang="zh-CN" sz="2800" dirty="0" smtClean="0"/>
                  <a:t>parameter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, then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. . . ,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. . . ,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>
                    <a:solidFill>
                      <a:prstClr val="black"/>
                    </a:solidFill>
                  </a:rPr>
                  <a:t>If these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components constitute a system that will fail as soon as a single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component fails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, then the probability that the system lasts past time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s-ES" altLang="zh-CN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. . . ,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 lvl="0" algn="l"/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012528"/>
                <a:ext cx="11938819" cy="5813977"/>
              </a:xfrm>
              <a:blipFill>
                <a:blip r:embed="rId3"/>
                <a:stretch>
                  <a:fillRect l="-1021" t="-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7084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1" y="1198881"/>
                <a:ext cx="11975691" cy="5635330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6.1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J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oint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cumulative probability distribution function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（联合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累计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概率分布函数）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We </a:t>
                </a:r>
                <a:r>
                  <a:rPr lang="en-US" altLang="zh-CN" sz="2800" dirty="0"/>
                  <a:t>define, for any two </a:t>
                </a:r>
                <a:r>
                  <a:rPr lang="en-US" altLang="zh-CN" sz="2800" dirty="0" smtClean="0"/>
                  <a:t>random variables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,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joint cumulative probability distribution function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err="1"/>
                  <a:t>by</a:t>
                </a:r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The distribution 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can </a:t>
                </a:r>
                <a:r>
                  <a:rPr lang="en-US" altLang="zh-CN" sz="2800" dirty="0"/>
                  <a:t>be obtained from the joint distribution 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as follows</a:t>
                </a:r>
                <a:r>
                  <a:rPr lang="en-US" altLang="zh-CN" sz="2800" dirty="0"/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&lt;∞</m:t>
                          </m:r>
                        </m:e>
                      </m:d>
                    </m:oMath>
                  </m:oMathPara>
                </a14:m>
                <a:endParaRPr lang="en-US" altLang="zh-CN" sz="2800" b="1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i="0" dirty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b="1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∞</m:t>
                          </m:r>
                        </m:e>
                      </m:d>
                    </m:oMath>
                  </m:oMathPara>
                </a14:m>
                <a:endParaRPr lang="en-US" altLang="zh-CN" sz="2800" b="1" dirty="0" smtClean="0"/>
              </a:p>
              <a:p>
                <a:pPr algn="l"/>
                <a:r>
                  <a:rPr lang="en-US" altLang="zh-CN" sz="2800" dirty="0" smtClean="0"/>
                  <a:t>Similarly, the </a:t>
                </a:r>
                <a:r>
                  <a:rPr lang="en-US" altLang="zh-CN" sz="2800" dirty="0"/>
                  <a:t>distribution of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The distribution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800" dirty="0"/>
                  <a:t> are </a:t>
                </a:r>
                <a:r>
                  <a:rPr lang="en-US" altLang="zh-CN" sz="2800" dirty="0" smtClean="0"/>
                  <a:t>referred </a:t>
                </a:r>
                <a:r>
                  <a:rPr lang="en-US" altLang="zh-CN" sz="2800" dirty="0"/>
                  <a:t>to as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marginal distributions(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边际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分布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1" y="1198881"/>
                <a:ext cx="11975691" cy="5635330"/>
              </a:xfrm>
              <a:blipFill>
                <a:blip r:embed="rId3"/>
                <a:stretch>
                  <a:fillRect l="-1018" t="-2597" b="-1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819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012528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Therefore,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system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lifetime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which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shows that system lifetime has an exponential distribution with parameter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; the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expected value of system lifetime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. </a:t>
                </a:r>
              </a:p>
              <a:p>
                <a:pPr lvl="0"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012528"/>
                <a:ext cx="11938819" cy="5813977"/>
              </a:xfrm>
              <a:blipFill>
                <a:blip r:embed="rId3"/>
                <a:stretch>
                  <a:fillRect l="-1021" r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396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1374" y="1021087"/>
                <a:ext cx="12081634" cy="5910655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6.13 </a:t>
                </a:r>
              </a:p>
              <a:p>
                <a:pPr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be independent and uniformly distributed over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1). </m:t>
                    </m:r>
                  </m:oMath>
                </a14:m>
                <a:r>
                  <a:rPr lang="en-US" altLang="zh-CN" sz="2800" dirty="0"/>
                  <a:t>Compute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𝑌𝑍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}.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Solution</a:t>
                </a:r>
                <a:r>
                  <a:rPr lang="en-US" altLang="zh-CN" sz="2800" dirty="0"/>
                  <a:t>: </a:t>
                </a:r>
                <a:r>
                  <a:rPr lang="en-US" altLang="zh-CN" sz="2800" dirty="0" smtClean="0"/>
                  <a:t>Since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=1.    0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sz="2800" dirty="0"/>
                  <a:t>, </a:t>
                </a:r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We have</a:t>
                </a:r>
                <a:br>
                  <a:rPr lang="en-US" altLang="zh-CN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≥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𝑌𝑍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𝑑𝑥𝑑𝑦𝑑𝑧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374" y="1021087"/>
                <a:ext cx="12081634" cy="5910655"/>
              </a:xfrm>
              <a:blipFill>
                <a:blip r:embed="rId3"/>
                <a:stretch>
                  <a:fillRect l="-1009" t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9182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247759"/>
                <a:ext cx="12005187" cy="507192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Sums of Independent Random Variables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（独立随机变量的和）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Suppose </a:t>
                </a:r>
                <a:r>
                  <a:rPr lang="en-US" altLang="zh-CN" sz="2800" dirty="0"/>
                  <a:t>that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/>
                  <a:t>are independent</a:t>
                </a:r>
                <a:r>
                  <a:rPr lang="en-US" altLang="zh-CN" sz="2800" dirty="0"/>
                  <a:t>, continuous random variables having probability density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 The cumulative distribution function of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obtained as follows</a:t>
                </a:r>
                <a:r>
                  <a:rPr lang="en-US" altLang="zh-CN" sz="2800" dirty="0" smtClean="0"/>
                  <a:t>:</a:t>
                </a: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zh-CN" sz="2800" b="0" dirty="0" smtClean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(6.1)</m:t>
                      </m:r>
                    </m:oMath>
                  </m:oMathPara>
                </a14:m>
                <a:endParaRPr lang="en-US" altLang="zh-CN" sz="2800" b="0" dirty="0" smtClean="0"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called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convolution(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卷积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of the </a:t>
                </a:r>
                <a:r>
                  <a:rPr lang="en-US" altLang="zh-CN" sz="2800" dirty="0" smtClean="0"/>
                  <a:t>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247759"/>
                <a:ext cx="12005187" cy="5071925"/>
              </a:xfrm>
              <a:blipFill>
                <a:blip r:embed="rId3"/>
                <a:stretch>
                  <a:fillRect l="-1016" t="-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9788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245" y="1198881"/>
                <a:ext cx="12103511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/>
                  <a:t>By differentiating Equation (6.1</a:t>
                </a:r>
                <a:r>
                  <a:rPr lang="en-US" altLang="zh-CN" sz="2800" dirty="0"/>
                  <a:t>), we find that the probability density </a:t>
                </a:r>
                <a:r>
                  <a:rPr lang="en-US" altLang="zh-CN" sz="2800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given by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(6.2)</m:t>
                      </m:r>
                    </m:oMath>
                  </m:oMathPara>
                </a14:m>
                <a:endParaRPr lang="zh-CN" altLang="zh-CN" sz="2800" dirty="0" smtClean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sz="2800" dirty="0"/>
                  <a:t> is called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convolution(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卷积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800" dirty="0"/>
                  <a:t> of the probability density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245" y="1198881"/>
                <a:ext cx="12103511" cy="5813977"/>
              </a:xfrm>
              <a:blipFill>
                <a:blip r:embed="rId3"/>
                <a:stretch>
                  <a:fillRect l="-1007" t="-1784" r="-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634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1"/>
                <a:ext cx="12110885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6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6.14 Sum </a:t>
                </a:r>
                <a:r>
                  <a:rPr lang="en-US" altLang="zh-CN" sz="26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of two independent uniform random variables </a:t>
                </a:r>
                <a:endParaRPr lang="en-US" altLang="zh-CN" sz="26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independent random variables, both uniformly distributed 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(0, 1),</m:t>
                    </m:r>
                  </m:oMath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calculate the probability density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Solution</a:t>
                </a:r>
                <a:r>
                  <a:rPr lang="en-US" altLang="zh-CN" sz="2800" dirty="0"/>
                  <a:t>: From Equation (</a:t>
                </a:r>
                <a:r>
                  <a:rPr lang="en-US" altLang="zh-CN" sz="2800" dirty="0" smtClean="0"/>
                  <a:t>6.2), since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1,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1,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We get 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/>
                <a:r>
                  <a:rPr lang="en-US" altLang="zh-CN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lvl="0"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1"/>
                <a:ext cx="12110885" cy="5813977"/>
              </a:xfrm>
              <a:blipFill>
                <a:blip r:embed="rId3"/>
                <a:stretch>
                  <a:fillRect l="-1007" t="-1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39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012528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/>
                  <a:t>Hence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,1&lt;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012528"/>
                <a:ext cx="11938819" cy="5813977"/>
              </a:xfrm>
              <a:blipFill>
                <a:blip r:embed="rId3"/>
                <a:stretch>
                  <a:fillRect l="-1021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671" y="2862872"/>
            <a:ext cx="6365167" cy="38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" y="1198881"/>
                <a:ext cx="12192000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6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6.2 Sum </a:t>
                </a:r>
                <a:r>
                  <a:rPr lang="en-US" altLang="zh-CN" sz="26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of two independent gamma random variables </a:t>
                </a:r>
                <a:endParaRPr lang="en-US" altLang="zh-CN" sz="26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are </a:t>
                </a:r>
                <a:r>
                  <a:rPr lang="en-US" altLang="zh-CN" sz="2800" dirty="0"/>
                  <a:t>independent gamma random variables with respective parameters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a gamma random variable with parameters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6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6.15 </a:t>
                </a:r>
                <a:r>
                  <a:rPr lang="en-US" altLang="zh-CN" sz="26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Sum 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of independent </a:t>
                </a:r>
                <a:r>
                  <a:rPr lang="en-US" altLang="zh-CN" sz="26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exponential random variables</a:t>
                </a:r>
              </a:p>
              <a:p>
                <a:pPr algn="l"/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be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independent exponential random variables, each </a:t>
                </a:r>
                <a:r>
                  <a:rPr lang="en-US" altLang="zh-CN" sz="2800" dirty="0" smtClean="0"/>
                  <a:t>having Parameter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. Then, since an exponential random variable with parameter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</a:t>
                </a:r>
                <a:r>
                  <a:rPr lang="en-US" altLang="zh-CN" sz="2800" dirty="0" smtClean="0"/>
                  <a:t>the same </a:t>
                </a:r>
                <a:r>
                  <a:rPr lang="en-US" altLang="zh-CN" sz="2800" dirty="0"/>
                  <a:t>as a gamma random variable with parameters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,it </a:t>
                </a:r>
                <a:r>
                  <a:rPr lang="en-US" altLang="zh-CN" sz="2800" dirty="0"/>
                  <a:t>follows from </a:t>
                </a:r>
                <a:r>
                  <a:rPr lang="en-US" altLang="zh-CN" sz="2800" dirty="0" smtClean="0"/>
                  <a:t>Proposition 6.3 </a:t>
                </a:r>
                <a:r>
                  <a:rPr lang="en-US" altLang="zh-CN" sz="2800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 is a gamma random variable with </a:t>
                </a:r>
                <a:r>
                  <a:rPr lang="en-US" altLang="zh-CN" sz="2800" dirty="0" smtClean="0"/>
                  <a:t>parameters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.</a:t>
                </a:r>
                <a:r>
                  <a:rPr lang="en-US" altLang="zh-CN" sz="2800" dirty="0"/>
                  <a:t> </a:t>
                </a: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" y="1198881"/>
                <a:ext cx="12192000" cy="5813977"/>
              </a:xfrm>
              <a:blipFill>
                <a:blip r:embed="rId3"/>
                <a:stretch>
                  <a:fillRect l="-1000" t="-1679" r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9159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1"/>
                <a:ext cx="11953569" cy="5209293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6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6.3 Sum </a:t>
                </a:r>
                <a:r>
                  <a:rPr lang="en-US" altLang="zh-CN" sz="26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of independent 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normal random </a:t>
                </a:r>
                <a:r>
                  <a:rPr lang="en-US" altLang="zh-CN" sz="26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variables</a:t>
                </a:r>
                <a:endParaRPr lang="en-US" altLang="zh-CN" sz="26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, are independent random variables that are normally distributed</a:t>
                </a:r>
              </a:p>
              <a:p>
                <a:pPr algn="l"/>
                <a:r>
                  <a:rPr lang="en-US" altLang="zh-CN" sz="2800" dirty="0" smtClean="0"/>
                  <a:t>with </a:t>
                </a:r>
                <a:r>
                  <a:rPr lang="en-US" altLang="zh-CN" sz="2800" dirty="0"/>
                  <a:t>respective </a:t>
                </a:r>
                <a:r>
                  <a:rPr lang="en-US" altLang="zh-CN" sz="28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=1, 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normally distributed</a:t>
                </a:r>
              </a:p>
              <a:p>
                <a:pPr algn="l"/>
                <a:r>
                  <a:rPr lang="en-US" altLang="zh-CN" sz="2800" dirty="0" smtClean="0"/>
                  <a:t>with </a:t>
                </a:r>
                <a:r>
                  <a:rPr lang="en-US" altLang="zh-CN" sz="2800" dirty="0"/>
                  <a:t>parameters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6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6.16 </a:t>
                </a:r>
                <a:r>
                  <a:rPr lang="en-US" altLang="zh-CN" sz="26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Sums of independent Poisson random 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variables</a:t>
                </a:r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independent Poisson random variables with respective </a:t>
                </a:r>
                <a:r>
                  <a:rPr lang="en-US" altLang="zh-CN" sz="28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 is a Poisson </a:t>
                </a:r>
                <a:r>
                  <a:rPr lang="en-US" altLang="zh-CN" sz="2800" dirty="0"/>
                  <a:t>random </a:t>
                </a:r>
                <a:r>
                  <a:rPr lang="en-US" altLang="zh-CN" sz="2800" dirty="0" smtClean="0"/>
                  <a:t>variable with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6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6.17 </a:t>
                </a:r>
                <a:r>
                  <a:rPr lang="en-US" altLang="zh-CN" sz="26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Sums of independent binomial random variables</a:t>
                </a:r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independent binomial random variables with respective </a:t>
                </a:r>
                <a:r>
                  <a:rPr lang="en-US" altLang="zh-CN" sz="2800" dirty="0" smtClean="0"/>
                  <a:t>parameters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and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is a binomial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random variable with parameter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1"/>
                <a:ext cx="11953569" cy="5209293"/>
              </a:xfrm>
              <a:blipFill>
                <a:blip r:embed="rId3"/>
                <a:stretch>
                  <a:fillRect l="-1020" t="-1874" r="-1122" b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054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247759"/>
                <a:ext cx="12005187" cy="549225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6.9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-distribution</a:t>
                </a:r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are independent standard normal random variables,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said to have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chi-squared (sometimes seen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distribution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degrees of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freedom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chi-squared distribution </a:t>
                </a:r>
                <a:r>
                  <a:rPr lang="en-US" altLang="zh-CN" sz="2800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 smtClean="0"/>
                  <a:t> degrees of </a:t>
                </a:r>
                <a:r>
                  <a:rPr lang="en-US" altLang="zh-CN" sz="2800" dirty="0"/>
                  <a:t>freedom is just the gamma distribution </a:t>
                </a:r>
                <a:r>
                  <a:rPr lang="en-US" altLang="zh-CN" sz="2800" dirty="0" smtClean="0"/>
                  <a:t> with </a:t>
                </a:r>
                <a:r>
                  <a:rPr lang="en-US" altLang="zh-CN" sz="2800" dirty="0"/>
                  <a:t>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l-GR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l-GR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l-GR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247759"/>
                <a:ext cx="12005187" cy="5492254"/>
              </a:xfrm>
              <a:blipFill>
                <a:blip r:embed="rId3"/>
                <a:stretch>
                  <a:fillRect l="-1016" t="-1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725" y="4133996"/>
            <a:ext cx="7370204" cy="25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247759"/>
                <a:ext cx="12005187" cy="507192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Conditional Distributions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（条件分布）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6.10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be two continuous </a:t>
                </a:r>
                <a:r>
                  <a:rPr lang="en-US" altLang="zh-CN" sz="2800" dirty="0" err="1"/>
                  <a:t>rv’s</a:t>
                </a:r>
                <a:r>
                  <a:rPr lang="en-US" altLang="zh-CN" sz="2800" dirty="0"/>
                  <a:t> with joint pdf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and marginal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 Then for any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value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altLang="zh-CN" sz="2800" dirty="0"/>
                  <a:t>,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conditional probability density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function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given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discrete, replacing pdf’s by </a:t>
                </a:r>
                <a:r>
                  <a:rPr lang="en-US" altLang="zh-CN" sz="2800" dirty="0" err="1"/>
                  <a:t>pmf’s</a:t>
                </a:r>
                <a:r>
                  <a:rPr lang="en-US" altLang="zh-CN" sz="2800" dirty="0"/>
                  <a:t> in this definition gives </a:t>
                </a:r>
                <a:r>
                  <a:rPr lang="en-US" altLang="zh-CN" sz="2800" dirty="0" smtClean="0"/>
                  <a:t>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conditional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probability mass function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247759"/>
                <a:ext cx="12005187" cy="5071925"/>
              </a:xfrm>
              <a:blipFill>
                <a:blip r:embed="rId3"/>
                <a:stretch>
                  <a:fillRect l="-1016" t="-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78324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1" y="1198881"/>
                <a:ext cx="11975691" cy="563533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If we </a:t>
                </a:r>
                <a:r>
                  <a:rPr lang="en-US" altLang="zh-CN" sz="2800" dirty="0"/>
                  <a:t>wanted to </a:t>
                </a:r>
                <a:r>
                  <a:rPr lang="en-US" altLang="zh-CN" sz="2800" dirty="0" smtClean="0"/>
                  <a:t>compute the </a:t>
                </a:r>
                <a:r>
                  <a:rPr lang="en-US" altLang="zh-CN" sz="2800" dirty="0"/>
                  <a:t>joint probability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greater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is greater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. This </a:t>
                </a:r>
                <a:r>
                  <a:rPr lang="en-US" altLang="zh-CN" sz="2800" dirty="0" smtClean="0"/>
                  <a:t>could be </a:t>
                </a:r>
                <a:r>
                  <a:rPr lang="en-US" altLang="zh-CN" sz="2800" dirty="0"/>
                  <a:t>done as follows: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It is </a:t>
                </a:r>
                <a:r>
                  <a:rPr lang="en-US" altLang="zh-CN" sz="2800" dirty="0"/>
                  <a:t>a special case of the following equation,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800" b="1" dirty="0" smtClean="0"/>
              </a:p>
              <a:p>
                <a:pPr algn="l"/>
                <a:r>
                  <a:rPr lang="en-US" altLang="zh-CN" sz="2800" dirty="0"/>
                  <a:t>whenever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1" y="1198881"/>
                <a:ext cx="11975691" cy="5635330"/>
              </a:xfrm>
              <a:blipFill>
                <a:blip r:embed="rId3"/>
                <a:stretch>
                  <a:fillRect l="-1018" t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100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1374" y="1021087"/>
                <a:ext cx="12081634" cy="5910655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6.18 </a:t>
                </a:r>
              </a:p>
              <a:p>
                <a:pPr algn="l"/>
                <a:r>
                  <a:rPr lang="en-US" altLang="zh-CN" sz="28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the joint probability mass function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, is given by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4   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/>
                  <a:t>Calculate the conditional probability mass function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given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Solution</a:t>
                </a:r>
                <a:r>
                  <a:rPr lang="en-US" altLang="zh-CN" sz="2800" dirty="0"/>
                  <a:t>: We first note </a:t>
                </a:r>
                <a:r>
                  <a:rPr lang="en-US" altLang="zh-CN" sz="2800" dirty="0" smtClean="0"/>
                  <a:t>that</a:t>
                </a:r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=0.2+0.3=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We have</a:t>
                </a:r>
                <a:br>
                  <a:rPr lang="en-US" altLang="zh-CN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(0,1)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(1,1)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374" y="1021087"/>
                <a:ext cx="12081634" cy="5910655"/>
              </a:xfrm>
              <a:blipFill>
                <a:blip r:embed="rId3"/>
                <a:stretch>
                  <a:fillRect l="-1009" t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7018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1374" y="1021087"/>
                <a:ext cx="12081634" cy="5910655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6.19 </a:t>
                </a:r>
              </a:p>
              <a:p>
                <a:pPr algn="l"/>
                <a:r>
                  <a:rPr lang="en-US" altLang="zh-CN" sz="2800" dirty="0"/>
                  <a:t>Suppose </a:t>
                </a:r>
                <a:r>
                  <a:rPr lang="en-US" altLang="zh-CN" sz="2800" dirty="0" smtClean="0"/>
                  <a:t>that the </a:t>
                </a:r>
                <a:r>
                  <a:rPr lang="en-US" altLang="zh-CN" sz="2800" dirty="0"/>
                  <a:t>joint probability density function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given by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,0&lt;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Solution</a:t>
                </a:r>
                <a:r>
                  <a:rPr lang="en-US" altLang="zh-CN" sz="2800" dirty="0"/>
                  <a:t>: We first note </a:t>
                </a:r>
                <a:r>
                  <a:rPr lang="en-US" altLang="zh-CN" sz="2800" dirty="0" smtClean="0"/>
                  <a:t>that when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sz="2800" b="0" dirty="0" smtClean="0"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We have </a:t>
                </a:r>
                <a:r>
                  <a:rPr lang="en-US" altLang="zh-CN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374" y="1021087"/>
                <a:ext cx="12081634" cy="5910655"/>
              </a:xfrm>
              <a:blipFill>
                <a:blip r:embed="rId3"/>
                <a:stretch>
                  <a:fillRect l="-1009" t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8429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247759"/>
                <a:ext cx="12005187" cy="549225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6.20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t-distribution</a:t>
                </a:r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independent,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800" dirty="0"/>
                  <a:t> having a standard normal distribution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having a </a:t>
                </a:r>
                <a:r>
                  <a:rPr lang="en-US" altLang="zh-CN" sz="2800" dirty="0"/>
                  <a:t>chi-squared distribution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degrees of freedom, then the random </a:t>
                </a:r>
                <a:r>
                  <a:rPr lang="en-US" altLang="zh-CN" sz="2800" dirty="0" smtClean="0"/>
                  <a:t>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defined by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said to have </a:t>
                </a:r>
                <a:r>
                  <a:rPr lang="en-US" altLang="zh-CN" sz="2800" dirty="0" smtClean="0"/>
                  <a:t>a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-distribution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degrees of freedom</a:t>
                </a:r>
                <a:r>
                  <a:rPr lang="en-US" altLang="zh-CN" sz="2800" dirty="0"/>
                  <a:t>.</a:t>
                </a:r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l-GR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l-GR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l-GR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l-GR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l-GR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247759"/>
                <a:ext cx="12005187" cy="5492254"/>
              </a:xfrm>
              <a:blipFill>
                <a:blip r:embed="rId3"/>
                <a:stretch>
                  <a:fillRect l="-1016" t="-1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472" y="3085221"/>
            <a:ext cx="6711472" cy="34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3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03542" y="2459984"/>
                <a:ext cx="10264876" cy="2949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zh-CN" altLang="en-US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800" i="0">
                                            <a:latin typeface="Cambria Math" panose="02040503050406030204" pitchFamily="18" charset="0"/>
                                          </a:rPr>
                                          <m:t>2(1−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8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CN" alt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zh-CN" altLang="en-US" sz="2800" i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zh-CN" altLang="en-US" sz="28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sz="28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f>
                                      <m:f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zh-CN" alt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zh-CN" altLang="en-US" sz="2800" i="0">
                                                <a:latin typeface="Cambria Math" panose="02040503050406030204" pitchFamily="18" charset="0"/>
                                              </a:rPr>
                                              <m:t>)(</m:t>
                                            </m:r>
                                            <m: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zh-CN" alt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CN" alt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zh-CN" altLang="en-US" sz="2800" i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zh-CN" altLang="en-US" sz="28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sz="28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e>
                            </m:d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−∞&lt;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&lt;+∞,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42" y="2459984"/>
                <a:ext cx="10264876" cy="29493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0613" y="1198881"/>
                <a:ext cx="11046542" cy="1003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6.21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Bivariate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normal distribution 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二维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正态分布</a:t>
                </a:r>
                <a:endParaRPr lang="en-US" altLang="zh-CN" sz="2800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sz="28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3" y="1198881"/>
                <a:ext cx="11046542" cy="1003480"/>
              </a:xfrm>
              <a:prstGeom prst="rect">
                <a:avLst/>
              </a:prstGeom>
              <a:blipFill>
                <a:blip r:embed="rId6"/>
                <a:stretch>
                  <a:fillRect l="-1104" t="-9146" r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5295" y="5591443"/>
                <a:ext cx="9399639" cy="572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zh-CN" altLang="en-US" sz="280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zh-CN" altLang="en-US" sz="280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5" y="5591443"/>
                <a:ext cx="9399639" cy="572593"/>
              </a:xfrm>
              <a:prstGeom prst="rect">
                <a:avLst/>
              </a:prstGeom>
              <a:blipFill>
                <a:blip r:embed="rId7"/>
                <a:stretch>
                  <a:fillRect t="-10638" b="-20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4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2845" y="1327356"/>
            <a:ext cx="11049090" cy="458121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Homework</a:t>
            </a:r>
          </a:p>
          <a:p>
            <a:pPr algn="l"/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Page 290 </a:t>
            </a:r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Problems</a:t>
            </a:r>
          </a:p>
          <a:p>
            <a:pPr algn="l"/>
            <a:r>
              <a:rPr lang="en-US" altLang="zh-CN" sz="2800" dirty="0" smtClean="0"/>
              <a:t>1, 8, 9, 10, 15, 19, 20, 40, 41,</a:t>
            </a:r>
          </a:p>
          <a:p>
            <a:pPr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294 Theoretical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Exercises</a:t>
            </a:r>
          </a:p>
          <a:p>
            <a:pPr algn="l"/>
            <a:r>
              <a:rPr lang="en-US" altLang="zh-CN" sz="2800" dirty="0" smtClean="0"/>
              <a:t>6, 25</a:t>
            </a:r>
          </a:p>
          <a:p>
            <a:pPr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296 Self-Test Problems and Exercises</a:t>
            </a:r>
          </a:p>
          <a:p>
            <a:pPr algn="l"/>
            <a:r>
              <a:rPr lang="en-US" altLang="zh-CN" sz="2800" dirty="0" smtClean="0"/>
              <a:t>2, 6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7</a:t>
            </a:r>
            <a:endParaRPr lang="en-US" altLang="zh-CN" sz="2800" dirty="0"/>
          </a:p>
          <a:p>
            <a:pPr algn="l"/>
            <a:endParaRPr lang="en-US" altLang="zh-C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533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1" y="1198881"/>
                <a:ext cx="11975691" cy="5563254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altLang="zh-CN" sz="30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6.2 </a:t>
                </a:r>
                <a:r>
                  <a:rPr lang="en-US" altLang="zh-CN" sz="30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J</a:t>
                </a:r>
                <a:r>
                  <a:rPr lang="en-US" altLang="zh-CN" sz="30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oint </a:t>
                </a:r>
                <a:r>
                  <a:rPr lang="en-US" altLang="zh-CN" sz="30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probability mass </a:t>
                </a:r>
                <a:r>
                  <a:rPr lang="en-US" altLang="zh-CN" sz="30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function</a:t>
                </a:r>
                <a:r>
                  <a:rPr lang="zh-CN" altLang="en-US" sz="30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（联合概率质量分布函数）</a:t>
                </a:r>
                <a:endParaRPr lang="en-US" altLang="zh-CN" sz="30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0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3000" dirty="0"/>
                  <a:t> be two discrete random. The </a:t>
                </a:r>
                <a:r>
                  <a:rPr lang="en-US" altLang="zh-CN" sz="3000" dirty="0">
                    <a:solidFill>
                      <a:srgbClr val="FF0000"/>
                    </a:solidFill>
                  </a:rPr>
                  <a:t>joint probability mass function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30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3000" dirty="0"/>
                  <a:t> is defined by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000" dirty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0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)≥0 </m:t>
                      </m:r>
                    </m:oMath>
                  </m:oMathPara>
                </a14:m>
                <a:endParaRPr lang="en-US" altLang="zh-CN" sz="30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2.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3000" dirty="0"/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3000" dirty="0" smtClean="0"/>
                  <a:t>Now </a:t>
                </a:r>
                <a:r>
                  <a:rPr lang="en-US" altLang="zh-CN" sz="30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3000" dirty="0"/>
                  <a:t> be any set consisting of pairs of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3000" dirty="0"/>
                  <a:t>values (e.g.,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=5} </m:t>
                    </m:r>
                  </m:oMath>
                </a14:m>
                <a:r>
                  <a:rPr lang="en-US" altLang="zh-CN" sz="3000" dirty="0"/>
                  <a:t>or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): </m:t>
                    </m:r>
                    <m:r>
                      <m:rPr>
                        <m:sty m:val="p"/>
                      </m:rPr>
                      <a:rPr lang="en-US" altLang="zh-CN" sz="30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)≤3}). </m:t>
                    </m:r>
                  </m:oMath>
                </a14:m>
                <a:r>
                  <a:rPr lang="en-US" altLang="zh-CN" sz="3000" dirty="0"/>
                  <a:t>Then the probability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sz="3000" dirty="0"/>
                  <a:t>is obtained by summing the joint </a:t>
                </a:r>
                <a:r>
                  <a:rPr lang="en-US" altLang="zh-CN" sz="3000" dirty="0" err="1"/>
                  <a:t>pmf</a:t>
                </a:r>
                <a:r>
                  <a:rPr lang="en-US" altLang="zh-CN" sz="3000" dirty="0"/>
                  <a:t> over pairs in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3000" dirty="0"/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000" i="1" dirty="0" err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3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700" b="1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1" y="1198881"/>
                <a:ext cx="11975691" cy="5563254"/>
              </a:xfrm>
              <a:blipFill>
                <a:blip r:embed="rId3"/>
                <a:stretch>
                  <a:fillRect l="-1018" t="-3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854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6368" y="1247759"/>
                <a:ext cx="12005187" cy="428288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6.3 Marginal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probability mass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functions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（边际概率质量函数）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marginal probability mass functions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respectively, are given </a:t>
                </a:r>
                <a:r>
                  <a:rPr lang="en-US" altLang="zh-CN" sz="2800" dirty="0" smtClean="0"/>
                  <a:t>by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6368" y="1247759"/>
                <a:ext cx="12005187" cy="4282886"/>
              </a:xfrm>
              <a:blipFill>
                <a:blip r:embed="rId3"/>
                <a:stretch>
                  <a:fillRect l="-1067" t="-3134" r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434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031865"/>
                <a:ext cx="11990439" cy="5563254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6.1</a:t>
                </a:r>
              </a:p>
              <a:p>
                <a:pPr algn="l"/>
                <a:r>
                  <a:rPr lang="en-US" altLang="zh-CN" sz="2800" dirty="0" smtClean="0"/>
                  <a:t>Suppose </a:t>
                </a:r>
                <a:r>
                  <a:rPr lang="en-US" altLang="zh-CN" sz="2800" dirty="0"/>
                  <a:t>that 3 balls are randomly selected from an urn containing 3 red, 4 white, </a:t>
                </a:r>
                <a:r>
                  <a:rPr lang="en-US" altLang="zh-CN" sz="2800" dirty="0" smtClean="0"/>
                  <a:t>and 5 </a:t>
                </a:r>
                <a:r>
                  <a:rPr lang="en-US" altLang="zh-CN" sz="2800" dirty="0"/>
                  <a:t>blue balls. If we 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denote, respectively, the number of red and white </a:t>
                </a:r>
                <a:r>
                  <a:rPr lang="en-US" altLang="zh-CN" sz="2800" dirty="0" smtClean="0"/>
                  <a:t>balls chosen</a:t>
                </a:r>
                <a:r>
                  <a:rPr lang="en-US" altLang="zh-CN" sz="2800" dirty="0"/>
                  <a:t>, then the joint probability mass function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err="1"/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 smtClean="0"/>
                  <a:t>, is </a:t>
                </a:r>
                <a:r>
                  <a:rPr lang="en-US" altLang="zh-CN" sz="2800" dirty="0"/>
                  <a:t>given </a:t>
                </a:r>
                <a:r>
                  <a:rPr lang="en-US" altLang="zh-CN" sz="2800" dirty="0" smtClean="0"/>
                  <a:t>by</a:t>
                </a:r>
              </a:p>
              <a:p>
                <a:pPr algn="l"/>
                <a:r>
                  <a:rPr lang="en-US" altLang="zh-CN" sz="2800" dirty="0" smtClean="0"/>
                  <a:t>For example</a:t>
                </a:r>
                <a:r>
                  <a:rPr lang="zh-CN" altLang="en-US" sz="2800" dirty="0" smtClean="0"/>
                  <a:t>，</a:t>
                </a: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220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031865"/>
                <a:ext cx="11990439" cy="5563254"/>
              </a:xfrm>
              <a:blipFill>
                <a:blip r:embed="rId3"/>
                <a:stretch>
                  <a:fillRect l="-1017" t="-1862" r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308" y="2754697"/>
            <a:ext cx="6756621" cy="41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125139"/>
                <a:ext cx="11990439" cy="5563254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6.2 </a:t>
                </a:r>
              </a:p>
              <a:p>
                <a:pPr algn="l"/>
                <a:r>
                  <a:rPr lang="en-US" altLang="zh-CN" sz="2800" b="1" dirty="0"/>
                  <a:t>joint probability </a:t>
                </a:r>
                <a:r>
                  <a:rPr lang="en-US" altLang="zh-CN" sz="2800" b="1" dirty="0" smtClean="0"/>
                  <a:t>table</a:t>
                </a:r>
                <a:endParaRPr lang="en-US" altLang="zh-CN" sz="2800" b="0" i="1" dirty="0" smtClean="0"/>
              </a:p>
              <a:p>
                <a:pPr algn="l"/>
                <a:endParaRPr lang="en-US" altLang="zh-CN" sz="2800" b="0" dirty="0" smtClean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marginal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(100)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0)=0.50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The marginal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(0)=0.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0)=0.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00)=0.50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125139"/>
                <a:ext cx="11990439" cy="5563254"/>
              </a:xfrm>
              <a:blipFill>
                <a:blip r:embed="rId3"/>
                <a:stretch>
                  <a:fillRect l="-1017" t="-1974" b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212" y="1217774"/>
            <a:ext cx="7578691" cy="22124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5460" y="3782292"/>
            <a:ext cx="3034101" cy="13870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460" y="5333875"/>
            <a:ext cx="3653534" cy="12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459" y="1039238"/>
                <a:ext cx="12022967" cy="581876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Two Continuous Random Variables</a:t>
                </a:r>
              </a:p>
              <a:p>
                <a:pPr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6.4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Joint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probability density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（联合概率密度函数）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be continuous </a:t>
                </a:r>
                <a:r>
                  <a:rPr lang="en-US" altLang="zh-CN" sz="2800" dirty="0" err="1"/>
                  <a:t>rv’s</a:t>
                </a:r>
                <a:r>
                  <a:rPr lang="en-US" altLang="zh-CN" sz="2800" dirty="0"/>
                  <a:t>.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joint probability density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for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a function satisfying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)≥0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zh-CN" sz="2800" i="1" dirty="0" err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algn="l"/>
                <a:r>
                  <a:rPr lang="en-US" altLang="zh-CN" sz="2800" dirty="0"/>
                  <a:t>Then for any two-dimensional set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is the two-dimensional rectangle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altLang="zh-CN" sz="2800" dirty="0" smtClean="0"/>
                  <a:t> then</a:t>
                </a:r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                    </a:t>
                </a:r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459" y="1039238"/>
                <a:ext cx="12022967" cy="5818761"/>
              </a:xfrm>
              <a:blipFill>
                <a:blip r:embed="rId3"/>
                <a:stretch>
                  <a:fillRect l="-1014" t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062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47999</TotalTime>
  <Words>7119</Words>
  <Application>Microsoft Office PowerPoint</Application>
  <PresentationFormat>宽屏</PresentationFormat>
  <Paragraphs>327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宋体</vt:lpstr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Lecture 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guo</cp:lastModifiedBy>
  <cp:revision>1994</cp:revision>
  <dcterms:created xsi:type="dcterms:W3CDTF">2017-08-02T16:53:24Z</dcterms:created>
  <dcterms:modified xsi:type="dcterms:W3CDTF">2021-12-06T13:42:00Z</dcterms:modified>
</cp:coreProperties>
</file>