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9" r:id="rId3"/>
    <p:sldId id="489" r:id="rId4"/>
    <p:sldId id="544" r:id="rId5"/>
    <p:sldId id="554" r:id="rId6"/>
    <p:sldId id="541" r:id="rId7"/>
    <p:sldId id="536" r:id="rId8"/>
    <p:sldId id="545" r:id="rId9"/>
    <p:sldId id="546" r:id="rId10"/>
    <p:sldId id="547" r:id="rId11"/>
    <p:sldId id="520" r:id="rId12"/>
    <p:sldId id="548" r:id="rId13"/>
    <p:sldId id="549" r:id="rId14"/>
    <p:sldId id="550" r:id="rId15"/>
    <p:sldId id="551" r:id="rId16"/>
    <p:sldId id="557" r:id="rId17"/>
    <p:sldId id="532" r:id="rId18"/>
    <p:sldId id="531" r:id="rId19"/>
    <p:sldId id="567" r:id="rId20"/>
    <p:sldId id="568" r:id="rId21"/>
    <p:sldId id="558" r:id="rId22"/>
    <p:sldId id="564" r:id="rId23"/>
    <p:sldId id="566" r:id="rId24"/>
    <p:sldId id="565" r:id="rId25"/>
    <p:sldId id="523" r:id="rId26"/>
    <p:sldId id="538" r:id="rId27"/>
    <p:sldId id="537" r:id="rId28"/>
    <p:sldId id="467" r:id="rId29"/>
    <p:sldId id="472" r:id="rId30"/>
    <p:sldId id="556" r:id="rId31"/>
    <p:sldId id="559" r:id="rId32"/>
    <p:sldId id="555" r:id="rId33"/>
    <p:sldId id="560" r:id="rId34"/>
    <p:sldId id="561" r:id="rId35"/>
    <p:sldId id="562" r:id="rId36"/>
    <p:sldId id="563" r:id="rId37"/>
    <p:sldId id="46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8" autoAdjust="0"/>
  </p:normalViewPr>
  <p:slideViewPr>
    <p:cSldViewPr snapToGrid="0">
      <p:cViewPr varScale="1">
        <p:scale>
          <a:sx n="65" d="100"/>
          <a:sy n="65" d="100"/>
        </p:scale>
        <p:origin x="69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5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4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2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7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5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40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14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4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33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8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9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96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5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76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86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5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34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2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7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6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97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72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80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64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8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9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6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8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0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3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1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7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CFB-BF33-4311-A772-C8C2CA3E0E6D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2CA-1380-4A2F-A450-0D5FCD11FEEF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269-50C7-468F-8438-51BA74B5737F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CDD9-1F12-402F-9945-DE26D9B86272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A47-B9CD-4B48-842F-C3AAAF2CB5B1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8DDE-B77A-432E-9030-B4B319E897EA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1A8-8908-4EC2-948A-847F00DEF5BE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33E-39BA-4FEE-9613-395A31F8587A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923E-544A-4062-B057-26BCA3B48EA1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CF1-5A33-4D83-BF7E-29B497B5854E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DF4-6379-47F5-B3AA-94A56546BDE3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B946-9AC9-4BCB-82B0-0D85C8B3F59E}" type="datetime1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7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Properties of </a:t>
            </a:r>
            <a:r>
              <a:rPr lang="en-US" altLang="zh-CN" sz="4800" b="1" dirty="0" smtClean="0"/>
              <a:t>Expectation</a:t>
            </a: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期望的性质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5" y="1095380"/>
                <a:ext cx="11997815" cy="557089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7.5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Expected number of matches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 people throw their hats into the center of a room. The hats are </a:t>
                </a:r>
                <a:r>
                  <a:rPr lang="en-US" altLang="zh-CN" sz="2800" dirty="0" smtClean="0"/>
                  <a:t>mixed up</a:t>
                </a:r>
                <a:r>
                  <a:rPr lang="en-US" altLang="zh-CN" sz="2800" dirty="0"/>
                  <a:t>, and each person randomly selects one. Find the expected number of people </a:t>
                </a:r>
                <a:r>
                  <a:rPr lang="en-US" altLang="zh-CN" sz="2800" dirty="0" smtClean="0"/>
                  <a:t>who select </a:t>
                </a:r>
                <a:r>
                  <a:rPr lang="en-US" altLang="zh-CN" sz="2800" dirty="0"/>
                  <a:t>their own hat</a:t>
                </a:r>
                <a:r>
                  <a:rPr lang="en-US" altLang="zh-CN" sz="2800" dirty="0" smtClean="0"/>
                  <a:t>.</a:t>
                </a:r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denotes the number matches, </a:t>
                </a:r>
                <a:r>
                  <a:rPr lang="en-US" altLang="zh-CN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can </a:t>
                </a:r>
                <a:r>
                  <a:rPr lang="en-US" altLang="zh-CN" sz="2800" dirty="0"/>
                  <a:t>be represented by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···+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>
                    <a:solidFill>
                      <a:prstClr val="black"/>
                    </a:solidFill>
                  </a:rPr>
                  <a:t>where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ith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person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selects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his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own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hat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Hence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Then                      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···+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5" y="1095380"/>
                <a:ext cx="11997815" cy="5570891"/>
              </a:xfrm>
              <a:blipFill>
                <a:blip r:embed="rId3"/>
                <a:stretch>
                  <a:fillRect l="-1016" t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7879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</p:spPr>
            <p:txBody>
              <a:bodyPr>
                <a:normAutofit fontScale="92500"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Moments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the Number of Events that Occur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:r>
                  <a:rPr lang="en-US" altLang="zh-CN" sz="2800" dirty="0"/>
                  <a:t>Many of the examples solved in the previous section were of the following form: </a:t>
                </a:r>
                <a:r>
                  <a:rPr lang="en-US" altLang="zh-CN" sz="2800" dirty="0" smtClean="0"/>
                  <a:t>For given </a:t>
                </a:r>
                <a:r>
                  <a:rPr lang="en-US" altLang="zh-CN" sz="28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, find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the number of these events that occur</a:t>
                </a:r>
                <a:r>
                  <a:rPr lang="en-US" altLang="zh-CN" sz="2800" dirty="0" smtClean="0"/>
                  <a:t>. The </a:t>
                </a:r>
                <a:r>
                  <a:rPr lang="en-US" altLang="zh-CN" sz="2800" dirty="0"/>
                  <a:t>solution then involved defining an indicator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for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such </a:t>
                </a:r>
                <a:r>
                  <a:rPr lang="en-US" altLang="zh-CN" sz="2800" dirty="0" smtClean="0"/>
                  <a:t>that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occurs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Because 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we </a:t>
                </a:r>
                <a:r>
                  <a:rPr lang="en-US" altLang="zh-CN" sz="2800" dirty="0"/>
                  <a:t>obtained the result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  <a:blipFill>
                <a:blip r:embed="rId3"/>
                <a:stretch>
                  <a:fillRect l="-914" t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960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</p:spPr>
            <p:txBody>
              <a:bodyPr>
                <a:normAutofit fontScale="92500" lnSpcReduction="20000"/>
              </a:bodyPr>
              <a:lstStyle/>
              <a:p>
                <a:pPr lvl="0" algn="l">
                  <a:lnSpc>
                    <a:spcPct val="120000"/>
                  </a:lnSpc>
                </a:pPr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we are interested in the number of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pairs </a:t>
                </a:r>
                <a:r>
                  <a:rPr lang="en-US" altLang="zh-CN" sz="2800" dirty="0"/>
                  <a:t>of </a:t>
                </a:r>
                <a:r>
                  <a:rPr lang="en-US" altLang="zh-CN" sz="2800" dirty="0" smtClean="0"/>
                  <a:t>events </a:t>
                </a:r>
                <a:r>
                  <a:rPr lang="en-US" altLang="zh-CN" sz="2800" dirty="0"/>
                  <a:t>that occur</a:t>
                </a:r>
                <a:r>
                  <a:rPr lang="en-US" altLang="zh-CN" sz="2800" dirty="0" smtClean="0"/>
                  <a:t>.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will equal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if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occur and will equal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otherwise, it </a:t>
                </a:r>
                <a:r>
                  <a:rPr lang="en-US" altLang="zh-CN" sz="2800" dirty="0" smtClean="0"/>
                  <a:t>follows that </a:t>
                </a:r>
                <a:r>
                  <a:rPr lang="en-US" altLang="zh-CN" sz="2800" dirty="0"/>
                  <a:t>the number of pairs is equal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But because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the number </a:t>
                </a:r>
                <a:r>
                  <a:rPr lang="en-US" altLang="zh-CN" sz="2800" dirty="0" smtClean="0"/>
                  <a:t>of events </a:t>
                </a:r>
                <a:r>
                  <a:rPr lang="en-US" altLang="zh-CN" sz="2800" dirty="0"/>
                  <a:t>that occur, it also follows that the number of pairs of events that occur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/>
                  <a:t>Taking expectations yields </a:t>
                </a:r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we </a:t>
                </a:r>
                <a:r>
                  <a:rPr lang="en-US" altLang="zh-CN" sz="2800" dirty="0"/>
                  <a:t>obtained the result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  <a:blipFill>
                <a:blip r:embed="rId3"/>
                <a:stretch>
                  <a:fillRect l="-914" t="-857" r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9044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20000"/>
                  </a:lnSpc>
                </a:pPr>
                <a:r>
                  <a:rPr lang="en-US" altLang="zh-CN" sz="2800" dirty="0" smtClean="0"/>
                  <a:t>which yields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 and </a:t>
                </a:r>
                <a:r>
                  <a:rPr lang="en-US" altLang="zh-CN" sz="2800" dirty="0" smtClean="0"/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]−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lvl="0" algn="l">
                  <a:lnSpc>
                    <a:spcPct val="120000"/>
                  </a:lnSpc>
                </a:pPr>
                <a:r>
                  <a:rPr lang="en-US" altLang="zh-CN" sz="2800" dirty="0"/>
                  <a:t>Moreover, by considering the number of distinct subsets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events that </a:t>
                </a:r>
                <a:r>
                  <a:rPr lang="en-US" altLang="zh-CN" sz="2800" dirty="0" smtClean="0"/>
                  <a:t>all occur</a:t>
                </a:r>
                <a:r>
                  <a:rPr lang="en-US" altLang="zh-CN" sz="2800" dirty="0"/>
                  <a:t>, we see </a:t>
                </a:r>
                <a:r>
                  <a:rPr lang="en-US" altLang="zh-CN" sz="2800" dirty="0" smtClean="0"/>
                  <a:t>that </a:t>
                </a:r>
              </a:p>
              <a:p>
                <a:pPr lvl="0"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20000"/>
                  </a:lnSpc>
                </a:pPr>
                <a:r>
                  <a:rPr lang="en-US" altLang="zh-CN" sz="2800" dirty="0" smtClean="0"/>
                  <a:t>Taking </a:t>
                </a:r>
                <a:r>
                  <a:rPr lang="en-US" altLang="zh-CN" sz="2800" dirty="0"/>
                  <a:t>expectations </a:t>
                </a:r>
                <a:r>
                  <a:rPr lang="en-US" altLang="zh-CN" sz="2800" dirty="0" smtClean="0"/>
                  <a:t>gives </a:t>
                </a:r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identity 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685764"/>
              </a:xfrm>
              <a:blipFill>
                <a:blip r:embed="rId3"/>
                <a:stretch>
                  <a:fillRect l="-1015" t="-107" r="-2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043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247759"/>
                <a:ext cx="11938819" cy="531453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7.6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Moments of binomial random variables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Consider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independent trials, with each trial being a success with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be the event that trial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 is a success. 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Consequently,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or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6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247759"/>
                <a:ext cx="11938819" cy="5314530"/>
              </a:xfrm>
              <a:blipFill>
                <a:blip r:embed="rId3"/>
                <a:stretch>
                  <a:fillRect l="-1021" t="-2067" r="-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180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17504"/>
                <a:ext cx="11938819" cy="565911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7.7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Moments in the match problem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be the event that person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 selects his or her own hat in the</a:t>
                </a:r>
              </a:p>
              <a:p>
                <a:pPr algn="l"/>
                <a:r>
                  <a:rPr lang="en-US" altLang="zh-CN" sz="2800" dirty="0"/>
                  <a:t>match problem. Then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6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thus 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17504"/>
                <a:ext cx="11938819" cy="5659119"/>
              </a:xfrm>
              <a:blipFill>
                <a:blip r:embed="rId3"/>
                <a:stretch>
                  <a:fillRect l="-1021" t="-1830" r="-562" b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751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13755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7.2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Expectation of a product of independent</a:t>
                </a: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random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are independent, then, for any functions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b="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Proof: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137553"/>
              </a:xfrm>
              <a:blipFill>
                <a:blip r:embed="rId3"/>
                <a:stretch>
                  <a:fillRect l="-1021" t="-2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6811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20644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7.1  Covariance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（协方差）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covariance</a:t>
                </a:r>
                <a:r>
                  <a:rPr lang="en-US" altLang="zh-CN" sz="2800" dirty="0"/>
                  <a:t>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 is defined by</a:t>
                </a:r>
              </a:p>
              <a:p>
                <a:pPr lvl="0" algn="l"/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are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discrete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en-US" altLang="zh-CN" sz="2800" i="1" dirty="0" err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are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continuous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8" y="1172236"/>
                <a:ext cx="12005187" cy="5206441"/>
              </a:xfrm>
              <a:blipFill>
                <a:blip r:embed="rId3"/>
                <a:stretch>
                  <a:fillRect l="-1015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77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following shortcut formula for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Cov(X, Y) 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Proof: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𝑋𝐸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𝑌𝐸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are independent, then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  <a:blipFill>
                <a:blip r:embed="rId3"/>
                <a:stretch>
                  <a:fillRect l="-1067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7526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057587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7.8 </a:t>
                </a:r>
              </a:p>
              <a:p>
                <a:pPr algn="l"/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  <a:p>
                <a:pPr algn="l"/>
                <a:r>
                  <a:rPr lang="en-US" altLang="zh-CN" sz="2800" dirty="0" smtClean="0"/>
                  <a:t>The marginal </a:t>
                </a:r>
                <a:r>
                  <a:rPr lang="en-US" altLang="zh-CN" sz="2800" dirty="0"/>
                  <a:t>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marginal pdf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=[4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057587"/>
                <a:ext cx="11938819" cy="5813977"/>
              </a:xfrm>
              <a:blipFill>
                <a:blip r:embed="rId3"/>
                <a:stretch>
                  <a:fillRect l="-1021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335" y="2486623"/>
            <a:ext cx="3791659" cy="27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7813" y="1490375"/>
            <a:ext cx="10770747" cy="5013664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Expectation of Sums of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Random Variables </a:t>
            </a:r>
            <a:r>
              <a:rPr lang="zh-CN" altLang="en-US" sz="3600" b="1" dirty="0" smtClean="0"/>
              <a:t>随机变量和的期望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Moments of the Number of Events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that Occur </a:t>
            </a:r>
            <a:r>
              <a:rPr lang="zh-CN" altLang="en-US" sz="3600" b="1" dirty="0" smtClean="0"/>
              <a:t>矩</a:t>
            </a:r>
            <a:endParaRPr lang="en-US" altLang="zh-CN" sz="3600" b="1" dirty="0" smtClean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Covariance, Variance of Sums, and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Variables Correlations   </a:t>
            </a:r>
            <a:r>
              <a:rPr lang="zh-CN" altLang="en-US" sz="3600" b="1" dirty="0" smtClean="0"/>
              <a:t>协方差、和的方差及相关系数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Moment Generating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Functions </a:t>
            </a:r>
            <a:r>
              <a:rPr lang="zh-CN" altLang="en-US" sz="3600" b="1" dirty="0" smtClean="0"/>
              <a:t>矩</a:t>
            </a:r>
            <a:r>
              <a:rPr lang="zh-CN" altLang="en-US" sz="3600" b="1" dirty="0"/>
              <a:t>生成</a:t>
            </a:r>
            <a:r>
              <a:rPr lang="zh-CN" altLang="en-US" sz="3600" b="1" dirty="0" smtClean="0"/>
              <a:t>函数</a:t>
            </a:r>
            <a:endParaRPr lang="en-US" altLang="zh-CN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080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294815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𝑥𝑦𝑑𝑦</m:t>
                              </m:r>
                            </m:e>
                          </m:nary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/>
                  <a:t>covariance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2948157"/>
              </a:xfr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400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7.3 Properties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of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covariance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 smtClean="0"/>
                  <a:t>) 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(ii)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(iii)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(iv) 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  <a:blipFill>
                <a:blip r:embed="rId3"/>
                <a:stretch>
                  <a:fillRect l="-1067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918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 pairwise independent, 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are independent for</a:t>
                </a:r>
              </a:p>
              <a:p>
                <a:pPr lvl="0"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then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362" y="1247759"/>
                <a:ext cx="12005187" cy="5685764"/>
              </a:xfr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7960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17504"/>
                <a:ext cx="11938819" cy="565911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7.9  Sample variance(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样本方差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be </a:t>
                </a:r>
                <a:r>
                  <a:rPr lang="en-US" altLang="zh-CN" sz="2800" dirty="0"/>
                  <a:t>independent and identically distributed random variables </a:t>
                </a:r>
                <a:r>
                  <a:rPr lang="en-US" altLang="zh-CN" sz="2800" dirty="0" smtClean="0"/>
                  <a:t>having expected </a:t>
                </a:r>
                <a:r>
                  <a:rPr lang="en-US" altLang="zh-CN" sz="2800" dirty="0"/>
                  <a:t>value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, and variance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800" dirty="0" smtClean="0"/>
                  <a:t> be 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sample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zh-CN" sz="2800" dirty="0"/>
                  <a:t>. The 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are called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deviations</a:t>
                </a:r>
                <a:r>
                  <a:rPr lang="en-US" altLang="zh-CN" sz="2800" dirty="0"/>
                  <a:t>, as </a:t>
                </a:r>
                <a:r>
                  <a:rPr lang="en-US" altLang="zh-CN" sz="2800" dirty="0" smtClean="0"/>
                  <a:t>they equal </a:t>
                </a:r>
                <a:r>
                  <a:rPr lang="en-US" altLang="zh-CN" sz="2800" dirty="0"/>
                  <a:t>the differences between the individual data and the sample mean. The </a:t>
                </a:r>
                <a:r>
                  <a:rPr lang="en-US" altLang="zh-CN" sz="2800" dirty="0" smtClean="0"/>
                  <a:t> random variable 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sample variance</a:t>
                </a:r>
                <a:r>
                  <a:rPr lang="en-US" altLang="zh-CN" sz="2800" dirty="0"/>
                  <a:t>. Find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(b)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Solution: (a)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17504"/>
                <a:ext cx="11938819" cy="5659119"/>
              </a:xfrm>
              <a:blipFill>
                <a:blip r:embed="rId3"/>
                <a:stretch>
                  <a:fillRect l="-1021" t="-2260" r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713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994" y="1068997"/>
                <a:ext cx="12072865" cy="5659119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Taking expectations of the preceding yields</a:t>
                </a:r>
                <a:endParaRPr lang="en-US" altLang="zh-CN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994" y="1068997"/>
                <a:ext cx="12072865" cy="5659119"/>
              </a:xfrm>
              <a:blipFill>
                <a:blip r:embed="rId3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988" y="1172236"/>
                <a:ext cx="11946193" cy="336289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Correlation</a:t>
                </a: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7.2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correlation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coefficient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（相关系数）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correlation coefficient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</a:rPr>
                      <m:t>Corr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or just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 smtClean="0"/>
                  <a:t>, is </a:t>
                </a:r>
                <a:r>
                  <a:rPr lang="en-US" altLang="zh-CN" sz="2800" dirty="0"/>
                  <a:t>defined by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988" y="1172236"/>
                <a:ext cx="11946193" cy="3362893"/>
              </a:xfrm>
              <a:blipFill>
                <a:blip r:embed="rId3"/>
                <a:stretch>
                  <a:fillRect l="-1020" t="-3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105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21090"/>
                <a:ext cx="11990439" cy="578529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7.10 </a:t>
                </a:r>
              </a:p>
              <a:p>
                <a:pPr algn="l"/>
                <a:endParaRPr lang="en-US" altLang="zh-CN" sz="2800" b="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=175,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10000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 1+20000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∙0.2+25000∙0.15+50000∙0.3=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23750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23750−175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∙125=23750−21875=1875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21090"/>
                <a:ext cx="11990439" cy="5785291"/>
              </a:xfrm>
              <a:blipFill>
                <a:blip r:embed="rId3"/>
                <a:stretch>
                  <a:fillRect l="-1017"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33" y="1602258"/>
            <a:ext cx="11376494" cy="17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865" y="1021087"/>
                <a:ext cx="11990439" cy="5563254"/>
              </a:xfrm>
            </p:spPr>
            <p:txBody>
              <a:bodyPr>
                <a:noAutofit/>
              </a:bodyPr>
              <a:lstStyle/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∙0.5+62500∙0.5=36250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=36250−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175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=5625,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=10000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400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00∙0.5=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2250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2250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25, 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82.9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/>
                  <a:t>The correlation coefficient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is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1875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75∙82.9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=0.301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865" y="1021087"/>
                <a:ext cx="11990439" cy="5563254"/>
              </a:xfrm>
              <a:blipFill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562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324" y="1143336"/>
                <a:ext cx="11965857" cy="48223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7.4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1</a:t>
                </a:r>
                <a:r>
                  <a:rPr lang="en-US" altLang="zh-CN" sz="2800" dirty="0"/>
                  <a:t>.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800" dirty="0"/>
                  <a:t> are either both positive or both negative,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smtClean="0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𝑐𝑌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 panose="02040503050406030204" pitchFamily="18" charset="0"/>
                        </a:rPr>
                        <m:t>Corr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2. For </a:t>
                </a:r>
                <a:r>
                  <a:rPr lang="en-US" altLang="zh-CN" sz="2800" dirty="0" smtClean="0"/>
                  <a:t>any </a:t>
                </a:r>
                <a:r>
                  <a:rPr lang="en-US" altLang="zh-CN" sz="2800" dirty="0"/>
                  <a:t>two </a:t>
                </a:r>
                <a:r>
                  <a:rPr lang="en-US" altLang="zh-CN" sz="2800" dirty="0" err="1"/>
                  <a:t>rv’s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</a:rPr>
                      <m:t>Corr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)≤1.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7.5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1.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independent, then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but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 does not imply </a:t>
                </a:r>
                <a:r>
                  <a:rPr lang="en-US" altLang="zh-CN" sz="2800" dirty="0" smtClean="0"/>
                  <a:t> independence</a:t>
                </a:r>
                <a:r>
                  <a:rPr lang="en-US" altLang="zh-CN" sz="2800" dirty="0"/>
                  <a:t>.</a:t>
                </a:r>
              </a:p>
              <a:p>
                <a:pPr algn="l"/>
                <a:r>
                  <a:rPr lang="en-US" altLang="zh-CN" sz="2800" dirty="0"/>
                  <a:t>2.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 or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iff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for some numbers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324" y="1143336"/>
                <a:ext cx="11965857" cy="4822387"/>
              </a:xfrm>
              <a:blipFill>
                <a:blip r:embed="rId3"/>
                <a:stretch>
                  <a:fillRect l="-1019" t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860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2678" y="1247759"/>
                <a:ext cx="11909322" cy="573738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FF0000"/>
                    </a:solidFill>
                  </a:rPr>
                  <a:t>Note: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a measure of the degree of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linear relationship </a:t>
                </a:r>
                <a:r>
                  <a:rPr lang="en-US" altLang="zh-CN" sz="2800" dirty="0" smtClean="0"/>
                  <a:t>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and only when the two variables are perfectly related in a linear manner will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 smtClean="0"/>
                  <a:t> be </a:t>
                </a:r>
                <a:r>
                  <a:rPr lang="en-US" altLang="zh-CN" sz="2800" dirty="0"/>
                  <a:t>as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positive</a:t>
                </a:r>
                <a:r>
                  <a:rPr lang="en-US" altLang="zh-CN" sz="2800" dirty="0"/>
                  <a:t> or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negative</a:t>
                </a:r>
                <a:r>
                  <a:rPr lang="en-US" altLang="zh-CN" sz="2800" dirty="0"/>
                  <a:t> as it can be.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 does not imply that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800" b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2800" b="1" dirty="0"/>
                  <a:t> are independent, but only </a:t>
                </a:r>
                <a:r>
                  <a:rPr lang="en-US" altLang="zh-CN" sz="2800" b="1" dirty="0" smtClean="0"/>
                  <a:t>that there </a:t>
                </a:r>
                <a:r>
                  <a:rPr lang="en-US" altLang="zh-CN" sz="2800" b="1" dirty="0"/>
                  <a:t>is complete absence of a linear relationship. </a:t>
                </a:r>
                <a:r>
                  <a:rPr lang="en-US" altLang="zh-CN" sz="2800" dirty="0"/>
                  <a:t>When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 are said to </a:t>
                </a:r>
                <a:r>
                  <a:rPr lang="en-US" altLang="zh-CN" sz="2800" dirty="0" smtClean="0"/>
                  <a:t>be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uncorrelated</a:t>
                </a:r>
                <a:r>
                  <a:rPr lang="en-US" altLang="zh-CN" sz="2800" dirty="0"/>
                  <a:t>.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2678" y="1247759"/>
                <a:ext cx="11909322" cy="5737384"/>
              </a:xfrm>
              <a:blipFill>
                <a:blip r:embed="rId3"/>
                <a:stretch>
                  <a:fillRect l="-1024" t="-1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553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expected </a:t>
                </a:r>
                <a:r>
                  <a:rPr lang="en-US" altLang="zh-CN" sz="2800" dirty="0"/>
                  <a:t>value of the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defined by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a discrete random variable with probability mass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a continuous random variable with probability density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then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068997"/>
                <a:ext cx="12005187" cy="5685764"/>
              </a:xfrm>
              <a:blipFill>
                <a:blip r:embed="rId3"/>
                <a:stretch>
                  <a:fillRect l="-1015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556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7" y="1068997"/>
                <a:ext cx="11997815" cy="557089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Moment Generating Functions</a:t>
                </a: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moment generating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of the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/>
                  <a:t>defined for </a:t>
                </a:r>
                <a:r>
                  <a:rPr lang="en-US" altLang="zh-CN" sz="2800" dirty="0" smtClean="0"/>
                  <a:t>all real </a:t>
                </a:r>
                <a:r>
                  <a:rPr lang="en-US" altLang="zh-CN" sz="2800" dirty="0"/>
                  <a:t>values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 smtClean="0"/>
                  <a:t> by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discrete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mass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function</m:t>
                              </m:r>
                              <m: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</a:rPr>
                                <m:t>continuous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</a:rPr>
                                <m:t>density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function</m:t>
                              </m:r>
                              <m: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/>
                  <a:t>We call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the moment generating function because all of the moments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can be </a:t>
                </a:r>
                <a:r>
                  <a:rPr lang="en-US" altLang="zh-CN" sz="2800" dirty="0"/>
                  <a:t>obtained by successively differentiating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then evaluating the result </a:t>
                </a:r>
                <a:r>
                  <a:rPr lang="en-US" altLang="zh-CN" sz="2800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 For example,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7" y="1068997"/>
                <a:ext cx="11997815" cy="5570891"/>
              </a:xfrm>
              <a:blipFill>
                <a:blip r:embed="rId3"/>
                <a:stretch>
                  <a:fillRect l="-1067" t="-1860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973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7" y="1068997"/>
                <a:ext cx="11997815" cy="557089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/>
                  <a:t>Evaluated </a:t>
                </a:r>
                <a:r>
                  <a:rPr lang="en-US" altLang="zh-CN" sz="2800" dirty="0"/>
                  <a:t>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, we obtain</a:t>
                </a:r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r>
                  <a:rPr lang="en-US" altLang="zh-CN" sz="2800" dirty="0" smtClean="0"/>
                  <a:t>Similarly,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Thus,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>
                    <a:solidFill>
                      <a:prstClr val="black"/>
                    </a:solidFill>
                  </a:rPr>
                  <a:t>In general,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th derivative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is given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by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r>
                  <a:rPr lang="en-US" altLang="zh-CN" sz="2800" dirty="0" smtClean="0">
                    <a:solidFill>
                      <a:prstClr val="black"/>
                    </a:solidFill>
                  </a:rPr>
                  <a:t>implying that</a:t>
                </a: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7" y="1068997"/>
                <a:ext cx="11997815" cy="5570891"/>
              </a:xfrm>
              <a:blipFill>
                <a:blip r:embed="rId3"/>
                <a:stretch>
                  <a:fillRect l="-1067" t="-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396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7.11  Binomial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 with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a binomial random variable with parameters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then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last equality follows from the binomial theorem.</a:t>
                </a:r>
                <a:endParaRPr lang="en-US" altLang="zh-CN" sz="2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Differentiation yields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48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Thus,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Differentiating a second time </a:t>
                </a:r>
                <a:r>
                  <a:rPr lang="en-US" altLang="zh-CN" sz="2800" dirty="0" smtClean="0"/>
                  <a:t>yields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err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So,</a:t>
                </a:r>
                <a:endParaRPr lang="zh-CN" altLang="zh-CN" sz="1200" dirty="0">
                  <a:solidFill>
                    <a:prstClr val="black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lvl="0" indent="266700"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080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7.12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Poisson distribution with mean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a Poisson random variable with parameters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then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sz="28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/>
                  <a:t>Differentiation yields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zh-CN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339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Thus,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b="0" dirty="0" smtClean="0">
                  <a:cs typeface="Times New Roman" panose="02020603050405020304" pitchFamily="18" charset="0"/>
                </a:endParaRPr>
              </a:p>
              <a:p>
                <a:pPr lvl="0" indent="266700"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 lvl="0" indent="266700"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lvl="0" indent="266700" algn="just">
                  <a:lnSpc>
                    <a:spcPct val="100000"/>
                  </a:lnSpc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Hence, both the mean and the variance of the Poisson random variable equal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.</a:t>
                </a:r>
                <a:endParaRPr lang="en-US" altLang="zh-CN" sz="28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1122" r="-1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916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7.13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Exponential distribution with parameter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𝑡𝑋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sz="28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note from this derivation that for the exponential distribution,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defined only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for values 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less 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than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dirty="0" smtClean="0"/>
                  <a:t>Differentiation </a:t>
                </a:r>
                <a:r>
                  <a:rPr lang="en-US" altLang="zh-CN" sz="2800" dirty="0"/>
                  <a:t>yields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Thus,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lvl="0" indent="266700"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2020" r="-1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24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845" y="1327356"/>
            <a:ext cx="11049090" cy="45812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375  Problems</a:t>
            </a:r>
          </a:p>
          <a:p>
            <a:pPr algn="l"/>
            <a:r>
              <a:rPr lang="en-US" altLang="zh-CN" sz="2800" dirty="0" smtClean="0"/>
              <a:t>1, 4, 6, 30, 33, 40</a:t>
            </a:r>
          </a:p>
          <a:p>
            <a:pPr lvl="0" algn="l"/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Page 382  Theoretical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lvl="0" algn="l"/>
            <a:r>
              <a:rPr lang="en-US" altLang="zh-CN" sz="2800" dirty="0" smtClean="0"/>
              <a:t>1, 19, 22</a:t>
            </a:r>
          </a:p>
          <a:p>
            <a:pPr lvl="0" algn="l"/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386  Self-Test Problems and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lvl="0" algn="l"/>
            <a:r>
              <a:rPr lang="en-US" altLang="zh-CN" sz="2800" dirty="0" smtClean="0"/>
              <a:t>32</a:t>
            </a:r>
            <a:endParaRPr lang="en-US" altLang="zh-CN" sz="2800" dirty="0"/>
          </a:p>
          <a:p>
            <a:pPr algn="l"/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33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7.1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Expectation of Sums of Random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Variables</a:t>
                </a:r>
              </a:p>
              <a:p>
                <a:pPr lvl="0" algn="l"/>
                <a:r>
                  <a:rPr lang="en-US" altLang="zh-CN" sz="28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be jointly distributed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random variable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with </a:t>
                </a:r>
                <a:r>
                  <a:rPr lang="en-US" altLang="zh-CN" sz="2800" dirty="0" err="1">
                    <a:solidFill>
                      <a:prstClr val="black"/>
                    </a:solidFill>
                  </a:rPr>
                  <a:t>pmf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or pdf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according to whether the variables are discrete or continuous. Then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of a function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)], 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is given by</a:t>
                </a:r>
              </a:p>
              <a:p>
                <a:pPr lvl="0" algn="l"/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are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discrete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  <m:r>
                                        <a:rPr lang="en-US" altLang="zh-CN" sz="2800" i="1" dirty="0" err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are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</a:rPr>
                                <m:t>continuous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/>
                <a:endParaRPr lang="en-US" altLang="zh-CN" sz="2800" dirty="0"/>
              </a:p>
              <a:p>
                <a:pPr lvl="0" algn="l"/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67382"/>
                <a:ext cx="11938819" cy="5813977"/>
              </a:xfrm>
              <a:blipFill>
                <a:blip r:embed="rId3"/>
                <a:stretch>
                  <a:fillRect l="-1021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084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1" y="1057587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7.1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Suppose the joint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/>
                  <a:t>is given by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 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)=0.5+0.5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dirty="0"/>
                                    <m:t> </m:t>
                                  </m:r>
                                </m:e>
                              </m:d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𝑥𝑦𝑑𝑦𝑑𝑥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1" y="1057587"/>
                <a:ext cx="11938819" cy="5813977"/>
              </a:xfrm>
              <a:blipFill>
                <a:blip r:embed="rId3"/>
                <a:stretch>
                  <a:fillRect l="-1021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130" y="1094827"/>
            <a:ext cx="3791659" cy="27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/>
                  <a:t>Suppose </a:t>
                </a:r>
                <a:r>
                  <a:rPr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are both </a:t>
                </a:r>
                <a:r>
                  <a:rPr lang="en-US" altLang="zh-CN" sz="2800" dirty="0"/>
                  <a:t>finite and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. Then, in the continuous case,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 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800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The same result holds in general; thus, whenever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are finite,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 finite </a:t>
                </a:r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then 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+ ···+ 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]+ ···+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172236"/>
                <a:ext cx="12005187" cy="5685764"/>
              </a:xfrm>
              <a:blipFill>
                <a:blip r:embed="rId3"/>
                <a:stretch>
                  <a:fillRect l="-1016" t="-1715" r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667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7.2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sample mean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be independent and identically distributed random variables </a:t>
                </a:r>
                <a:r>
                  <a:rPr lang="en-US" altLang="zh-CN" sz="2800" dirty="0" smtClean="0"/>
                  <a:t>having distribution </a:t>
                </a:r>
                <a:r>
                  <a:rPr lang="en-US" altLang="zh-CN" sz="28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 and expected value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. Such a sequence of random </a:t>
                </a:r>
                <a:r>
                  <a:rPr lang="en-US" altLang="zh-CN" sz="2800" dirty="0" smtClean="0"/>
                  <a:t>variables is </a:t>
                </a:r>
                <a:r>
                  <a:rPr lang="en-US" altLang="zh-CN" sz="2800" dirty="0"/>
                  <a:t>said to constitute a sample from the distribution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. The quantity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sample mean</a:t>
                </a:r>
                <a:r>
                  <a:rPr lang="en-US" altLang="zh-CN" sz="2800" dirty="0"/>
                  <a:t>. Compute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Solution: </a:t>
                </a:r>
                <a:endParaRPr lang="en-US" altLang="zh-CN" sz="2800" dirty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012528"/>
                <a:ext cx="11938819" cy="5813977"/>
              </a:xfrm>
              <a:blipFill>
                <a:blip r:embed="rId3"/>
                <a:stretch>
                  <a:fillRect l="-1021" t="-1782" r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4675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0"/>
                <a:ext cx="11938819" cy="565911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7.3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Expectation of a binomial random variable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a binomial random variable with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 Such a random </a:t>
                </a:r>
                <a:r>
                  <a:rPr lang="en-US" altLang="zh-CN" sz="2800" dirty="0" smtClean="0"/>
                  <a:t>variable represents </a:t>
                </a:r>
                <a:r>
                  <a:rPr lang="en-US" altLang="zh-CN" sz="2800" dirty="0"/>
                  <a:t>the number of successes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independent trials when each trial </a:t>
                </a:r>
                <a:r>
                  <a:rPr lang="en-US" altLang="zh-CN" sz="2800" dirty="0" smtClean="0"/>
                  <a:t>has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of being a success, we have </a:t>
                </a:r>
                <a:r>
                  <a:rPr lang="en-US" altLang="zh-CN" sz="2800" dirty="0" smtClean="0"/>
                  <a:t>that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···+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where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ith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trial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success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is a Bernoulli random variable having expectation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Then </a:t>
                </a:r>
                <a:endParaRPr lang="en-US" altLang="zh-CN" sz="2800" dirty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···+ 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0"/>
                <a:ext cx="11938819" cy="5659119"/>
              </a:xfrm>
              <a:blipFill>
                <a:blip r:embed="rId3"/>
                <a:stretch>
                  <a:fillRect l="-1021" t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22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7.4  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Mean of a negative binomial random variable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If independent trials having a constant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of being successes are performed</a:t>
                </a:r>
                <a:r>
                  <a:rPr lang="en-US" altLang="zh-CN" sz="2800" dirty="0" smtClean="0"/>
                  <a:t>, determine </a:t>
                </a:r>
                <a:r>
                  <a:rPr lang="en-US" altLang="zh-CN" sz="2800" dirty="0"/>
                  <a:t>the expected number of trials required to amass a total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 smtClean="0"/>
                  <a:t> successes</a:t>
                </a:r>
                <a:r>
                  <a:rPr lang="en-US" altLang="zh-CN" sz="2800" dirty="0"/>
                  <a:t>. </a:t>
                </a:r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denotes the number of trials needed to amass a total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successes</a:t>
                </a:r>
                <a:r>
                  <a:rPr lang="en-US" altLang="zh-CN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negative binomial random variable that can be represented by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···+ 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each of 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is a </a:t>
                </a:r>
                <a:r>
                  <a:rPr lang="en-US" altLang="zh-CN" sz="2800" dirty="0" smtClean="0"/>
                  <a:t>geometric random </a:t>
                </a:r>
                <a:r>
                  <a:rPr lang="en-US" altLang="zh-CN" sz="2800" dirty="0"/>
                  <a:t>variable with parameter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. Hence,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/>
                  <a:t>Then </a:t>
                </a:r>
                <a:endParaRPr lang="en-US" altLang="zh-CN" sz="2800" dirty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···+ 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8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5" y="1198881"/>
                <a:ext cx="11938819" cy="5430520"/>
              </a:xfrm>
              <a:blipFill>
                <a:blip r:embed="rId3"/>
                <a:stretch>
                  <a:fillRect l="-1021" t="-2020" r="-2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562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49402</TotalTime>
  <Words>5977</Words>
  <Application>Microsoft Office PowerPoint</Application>
  <PresentationFormat>宽屏</PresentationFormat>
  <Paragraphs>284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Arial</vt:lpstr>
      <vt:lpstr>Arial Black</vt:lpstr>
      <vt:lpstr>Calibri</vt:lpstr>
      <vt:lpstr>Calibri Light</vt:lpstr>
      <vt:lpstr>Cambria Math</vt:lpstr>
      <vt:lpstr>Tahoma</vt:lpstr>
      <vt:lpstr>Times New Roman</vt:lpstr>
      <vt:lpstr>Wingdings</vt:lpstr>
      <vt:lpstr>Office 主题</vt:lpstr>
      <vt:lpstr>Lecture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guo</cp:lastModifiedBy>
  <cp:revision>1987</cp:revision>
  <dcterms:created xsi:type="dcterms:W3CDTF">2017-08-02T16:53:24Z</dcterms:created>
  <dcterms:modified xsi:type="dcterms:W3CDTF">2021-12-11T14:24:08Z</dcterms:modified>
</cp:coreProperties>
</file>