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256" r:id="rId3"/>
    <p:sldId id="505" r:id="rId4"/>
    <p:sldId id="468" r:id="rId5"/>
    <p:sldId id="469" r:id="rId6"/>
    <p:sldId id="526" r:id="rId7"/>
    <p:sldId id="529" r:id="rId8"/>
    <p:sldId id="527" r:id="rId9"/>
    <p:sldId id="525" r:id="rId10"/>
    <p:sldId id="514" r:id="rId11"/>
    <p:sldId id="512" r:id="rId12"/>
    <p:sldId id="530" r:id="rId13"/>
    <p:sldId id="477" r:id="rId14"/>
    <p:sldId id="531" r:id="rId15"/>
    <p:sldId id="528" r:id="rId16"/>
    <p:sldId id="473" r:id="rId17"/>
    <p:sldId id="507" r:id="rId18"/>
    <p:sldId id="475" r:id="rId19"/>
    <p:sldId id="46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0996" autoAdjust="0"/>
  </p:normalViewPr>
  <p:slideViewPr>
    <p:cSldViewPr snapToGrid="0">
      <p:cViewPr varScale="1">
        <p:scale>
          <a:sx n="114" d="100"/>
          <a:sy n="114" d="100"/>
        </p:scale>
        <p:origin x="42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11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4A429-F965-43FE-9E80-AA88C25A97ED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B7839-0288-40B0-805F-AB96B0C1B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0739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40FB8-AFBC-4675-8070-BC9FB7D3F440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522D6-4530-4D22-B87B-D54172793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6297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054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506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415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385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896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325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537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916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696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198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4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766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686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302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351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527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292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62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FCFB-BF33-4311-A772-C8C2CA3E0E6D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75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F2CA-1380-4A2F-A450-0D5FCD11FEEF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54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9269-50C7-468F-8438-51BA74B5737F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651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9CE6-CAEB-4385-B336-CF7D7D192455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463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E69C-C08A-4A65-B447-AADFA937ABE1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961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A651-68BC-4573-8900-8E8A57F54EFA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858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35C6-1BFE-4317-9FC4-5E89E00569D3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481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4329-6BF8-4599-85CA-31126AB9D141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526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B017-5F45-44A5-988A-8F6FDCD39E7E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399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37B2-D9E3-4464-903E-B93583AF56FF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686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2C316-55FC-4088-B0CC-FABDB989E157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20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CDD9-1F12-402F-9945-DE26D9B8627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1560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EE58-D793-4AE8-80E6-AC00A4704FC4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36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A92A-E230-4543-8945-BF93DC996D15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815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E6F0-7055-4C0D-8BCA-9538F0E5021B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19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4A47-B9CD-4B48-842F-C3AAAF2CB5B1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1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8DDE-B77A-432E-9030-B4B319E897EA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43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61A8-8908-4EC2-948A-847F00DEF5BE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38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C33E-39BA-4FEE-9613-395A31F8587A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86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923E-544A-4062-B057-26BCA3B48EA1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63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DCF1-5A33-4D83-BF7E-29B497B5854E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48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CDF4-6379-47F5-B3AA-94A56546BDE3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37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1B946-9AC9-4BCB-82B0-0D85C8B3F59E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44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83BF8-85A7-44CC-8B86-6D05CB52A8A5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036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831282"/>
            <a:ext cx="9144000" cy="1045184"/>
          </a:xfrm>
        </p:spPr>
        <p:txBody>
          <a:bodyPr>
            <a:noAutofit/>
          </a:bodyPr>
          <a:lstStyle/>
          <a:p>
            <a:r>
              <a:rPr lang="en-US" altLang="zh-CN" sz="8000" b="1" dirty="0" smtClean="0"/>
              <a:t>Lecture 8</a:t>
            </a:r>
            <a:endParaRPr lang="zh-CN" altLang="en-US" sz="8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1258" y="3128753"/>
            <a:ext cx="10069484" cy="2529878"/>
          </a:xfrm>
        </p:spPr>
        <p:txBody>
          <a:bodyPr>
            <a:normAutofit/>
          </a:bodyPr>
          <a:lstStyle/>
          <a:p>
            <a:r>
              <a:rPr lang="en-US" altLang="zh-CN" sz="4800" b="1" dirty="0"/>
              <a:t>Limit Theorems              </a:t>
            </a:r>
            <a:endParaRPr lang="en-US" altLang="zh-CN" sz="4800" b="1" dirty="0" smtClean="0"/>
          </a:p>
          <a:p>
            <a:r>
              <a:rPr lang="zh-CN" altLang="en-US" sz="4800" b="1" dirty="0" smtClean="0">
                <a:solidFill>
                  <a:srgbClr val="FF0000"/>
                </a:solidFill>
              </a:rPr>
              <a:t>极限定理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8651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1115" y="1198881"/>
                <a:ext cx="12005187" cy="388301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Theorem 8.2 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The central limit 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theorem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（中心极限定理）</a:t>
                </a:r>
                <a:endParaRPr lang="en-US" altLang="zh-CN" sz="2800" dirty="0" smtClean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2800" dirty="0">
                    <a:solidFill>
                      <a:prstClr val="black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… 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be a sequence of independent and identically distributed random variables, each 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having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mean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2800" dirty="0" smtClean="0">
                    <a:solidFill>
                      <a:prstClr val="black"/>
                    </a:solidFill>
                  </a:rPr>
                  <a:t> and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dirty="0" smtClean="0">
                    <a:solidFill>
                      <a:prstClr val="black"/>
                    </a:solidFill>
                  </a:rPr>
                  <a:t>.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Then the distribution of</a:t>
                </a:r>
                <a:endParaRPr lang="en-US" altLang="zh-CN" sz="280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zh-CN" altLang="en-US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8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sz="2800" dirty="0" smtClean="0"/>
              </a:p>
              <a:p>
                <a:pPr algn="l"/>
                <a:r>
                  <a:rPr lang="en-US" altLang="zh-CN" sz="2800" dirty="0"/>
                  <a:t>tends to the standard normal as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zh-CN" sz="2800" dirty="0"/>
                  <a:t>. That is, for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altLang="zh-CN" sz="2800" dirty="0" smtClean="0"/>
                  <a:t>,</a:t>
                </a:r>
              </a:p>
              <a:p>
                <a:pPr lvl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zh-CN" alt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trlPr>
                            <a:rPr lang="en-US" altLang="zh-CN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0" i="1" dirty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800" b="0" i="0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altLang="zh-CN" sz="28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as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US" altLang="zh-CN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115" y="1198881"/>
                <a:ext cx="12005187" cy="3883013"/>
              </a:xfrm>
              <a:blipFill>
                <a:blip r:embed="rId3"/>
                <a:stretch>
                  <a:fillRect l="-1015" t="-3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79420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1115" y="1198881"/>
                <a:ext cx="12005187" cy="388301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FF0000"/>
                    </a:solidFill>
                  </a:rPr>
                  <a:t>Remark: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Although 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the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central limit 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theorem states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only that, for each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800" dirty="0" smtClean="0">
                    <a:solidFill>
                      <a:prstClr val="black"/>
                    </a:solidFill>
                  </a:rPr>
                  <a:t>,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zh-CN" alt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l-GR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algn="l"/>
                <a:r>
                  <a:rPr lang="en-US" altLang="zh-CN" sz="2800" dirty="0"/>
                  <a:t>it can, in fact, be shown that the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convergence is 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uniform(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一致收敛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zh-CN" sz="2800" dirty="0" smtClean="0"/>
                  <a:t> in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800" dirty="0"/>
                  <a:t>. [We </a:t>
                </a:r>
                <a:r>
                  <a:rPr lang="en-US" altLang="zh-CN" sz="2800" dirty="0" smtClean="0"/>
                  <a:t>say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/>
                  <a:t> uniformly </a:t>
                </a:r>
                <a:r>
                  <a:rPr lang="en-US" altLang="zh-CN" sz="2800" dirty="0"/>
                  <a:t>in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800" dirty="0"/>
                  <a:t> if, for each </a:t>
                </a:r>
                <a14:m>
                  <m:oMath xmlns:m="http://schemas.openxmlformats.org/officeDocument/2006/math">
                    <m:r>
                      <a:rPr lang="el-GR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800" dirty="0"/>
                  <a:t>, there exists an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800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 smtClean="0"/>
                  <a:t>for all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800" dirty="0"/>
                  <a:t> whenever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800" dirty="0"/>
                  <a:t>.]</a:t>
                </a:r>
                <a:endParaRPr lang="en-US" altLang="zh-CN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115" y="1198881"/>
                <a:ext cx="12005187" cy="3883013"/>
              </a:xfrm>
              <a:blipFill>
                <a:blip r:embed="rId3"/>
                <a:stretch>
                  <a:fillRect l="-1015" t="-2669" r="-4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08566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4746" y="1050324"/>
                <a:ext cx="12110884" cy="4605682"/>
              </a:xfrm>
            </p:spPr>
            <p:txBody>
              <a:bodyPr>
                <a:normAutofit/>
              </a:bodyPr>
              <a:lstStyle/>
              <a:p>
                <a:pPr lvl="0"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8.2</a:t>
                </a:r>
              </a:p>
              <a:p>
                <a:pPr lvl="0" algn="l"/>
                <a:r>
                  <a:rPr lang="en-US" altLang="zh-CN" sz="2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=1, …, 10</m:t>
                    </m:r>
                  </m:oMath>
                </a14:m>
                <a:r>
                  <a:rPr lang="en-US" altLang="zh-CN" sz="2800" dirty="0"/>
                  <a:t>, be independent random variables, each uniformly </a:t>
                </a:r>
                <a:r>
                  <a:rPr lang="en-US" altLang="zh-CN" sz="2800" dirty="0" smtClean="0"/>
                  <a:t>distributed over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(0, 1). </m:t>
                    </m:r>
                  </m:oMath>
                </a14:m>
                <a:r>
                  <a:rPr lang="en-US" altLang="zh-CN" sz="2800" dirty="0"/>
                  <a:t>Calculate an approximation </a:t>
                </a:r>
                <a:r>
                  <a:rPr lang="en-US" altLang="zh-CN" sz="2800" dirty="0" smtClean="0"/>
                  <a:t>to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en-US" altLang="zh-CN" sz="2800" dirty="0" smtClean="0"/>
                  <a:t>?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b="1" dirty="0" smtClean="0"/>
                  <a:t>Solution: </a:t>
                </a:r>
                <a:r>
                  <a:rPr lang="en-US" altLang="zh-CN" sz="2800" dirty="0" smtClean="0"/>
                  <a:t>Since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] =</m:t>
                    </m:r>
                    <m:f>
                      <m:f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800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0" dirty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m:rPr>
                        <m:lit/>
                      </m:rPr>
                      <a:rPr lang="en-US" altLang="zh-CN" sz="2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 smtClean="0"/>
                  <a:t>by </a:t>
                </a:r>
                <a:r>
                  <a:rPr lang="en-US" altLang="zh-CN" sz="2800" dirty="0"/>
                  <a:t>the central limit </a:t>
                </a:r>
                <a:r>
                  <a:rPr lang="en-US" altLang="zh-CN" sz="2800" dirty="0" smtClean="0"/>
                  <a:t>theorem</a:t>
                </a:r>
                <a:r>
                  <a:rPr lang="en-US" altLang="zh-CN" sz="2800" dirty="0"/>
                  <a:t>,</a:t>
                </a:r>
                <a:endParaRPr lang="en-US" altLang="zh-CN" sz="2800" dirty="0" smtClean="0"/>
              </a:p>
              <a:p>
                <a:pPr algn="l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8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10(</m:t>
                                  </m:r>
                                  <m:f>
                                    <m:fPr>
                                      <m:ctrlPr>
                                        <a:rPr lang="en-US" altLang="zh-CN" sz="2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den>
                                  </m:f>
                                  <m:r>
                                    <a:rPr lang="en-US" altLang="zh-CN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f>
                            <m:fPr>
                              <m:ctrlP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−5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10(</m:t>
                                  </m:r>
                                  <m:f>
                                    <m:fPr>
                                      <m:ctrlPr>
                                        <a:rPr lang="en-US" altLang="zh-CN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den>
                                  </m:f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l-G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l-GR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1.2</m:t>
                              </m:r>
                            </m:e>
                          </m:rad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0.1367</m:t>
                      </m:r>
                    </m:oMath>
                  </m:oMathPara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4746" y="1050324"/>
                <a:ext cx="12110884" cy="4605682"/>
              </a:xfrm>
              <a:blipFill>
                <a:blip r:embed="rId3"/>
                <a:stretch>
                  <a:fillRect l="-1007" t="-2249" r="-5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619088" y="63498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60437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4746" y="1050324"/>
                <a:ext cx="12110884" cy="5520082"/>
              </a:xfrm>
            </p:spPr>
            <p:txBody>
              <a:bodyPr>
                <a:normAutofit/>
              </a:bodyPr>
              <a:lstStyle/>
              <a:p>
                <a:pPr lvl="0"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8.3</a:t>
                </a:r>
              </a:p>
              <a:p>
                <a:pPr lvl="0" algn="l"/>
                <a:r>
                  <a:rPr lang="en-US" altLang="zh-CN" sz="2800" dirty="0"/>
                  <a:t>If 10 fair dice are rolled, find the approximate probability that the sum obtained </a:t>
                </a:r>
                <a:r>
                  <a:rPr lang="en-US" altLang="zh-CN" sz="2800" dirty="0" smtClean="0"/>
                  <a:t>is between </a:t>
                </a:r>
                <a:r>
                  <a:rPr lang="en-US" altLang="zh-CN" sz="2800" dirty="0"/>
                  <a:t>30 and 40, inclusive</a:t>
                </a:r>
                <a:r>
                  <a:rPr lang="en-US" altLang="zh-CN" sz="2800" dirty="0" smtClean="0"/>
                  <a:t>.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b="1" dirty="0" smtClean="0"/>
                  <a:t>Solution: </a:t>
                </a:r>
                <a:r>
                  <a:rPr lang="en-US" altLang="zh-CN" sz="2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 denote </a:t>
                </a:r>
                <a:r>
                  <a:rPr lang="en-US" altLang="zh-CN" sz="2800" dirty="0"/>
                  <a:t>the value of the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800" dirty="0" err="1"/>
                  <a:t>th</a:t>
                </a: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die,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=1, …, 10</m:t>
                    </m:r>
                  </m:oMath>
                </a14:m>
                <a:r>
                  <a:rPr lang="en-US" altLang="zh-CN" sz="2800" dirty="0" smtClean="0"/>
                  <a:t>. Since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] =</m:t>
                    </m:r>
                    <m:f>
                      <m:f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800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0" dirty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35</m:t>
                        </m:r>
                      </m:num>
                      <m:den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m:rPr>
                        <m:lit/>
                      </m:rPr>
                      <a:rPr lang="en-US" altLang="zh-CN" sz="2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 smtClean="0"/>
                  <a:t>by </a:t>
                </a:r>
                <a:r>
                  <a:rPr lang="en-US" altLang="zh-CN" sz="2800" dirty="0"/>
                  <a:t>the central limit </a:t>
                </a:r>
                <a:r>
                  <a:rPr lang="en-US" altLang="zh-CN" sz="2800" dirty="0" smtClean="0"/>
                  <a:t>theorem</a:t>
                </a:r>
                <a:r>
                  <a:rPr lang="en-US" altLang="zh-CN" sz="2800" dirty="0"/>
                  <a:t>,</a:t>
                </a:r>
                <a:endParaRPr lang="en-US" altLang="zh-CN" sz="2800" dirty="0" smtClean="0"/>
              </a:p>
              <a:p>
                <a:pPr algn="l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29.5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40.5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29.5−35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8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10(</m:t>
                                  </m:r>
                                  <m:f>
                                    <m:fPr>
                                      <m:ctrlPr>
                                        <a:rPr lang="en-US" altLang="zh-CN" sz="2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35</m:t>
                                      </m:r>
                                    </m:num>
                                    <m:den>
                                      <m:r>
                                        <a:rPr lang="en-US" altLang="zh-CN" sz="2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den>
                                  </m:f>
                                  <m:r>
                                    <a:rPr lang="en-US" altLang="zh-CN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−35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10(</m:t>
                                  </m:r>
                                  <m:f>
                                    <m:fPr>
                                      <m:ctrlPr>
                                        <a:rPr lang="en-US" altLang="zh-CN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35</m:t>
                                      </m:r>
                                    </m:num>
                                    <m:den>
                                      <m:r>
                                        <a:rPr lang="en-US" altLang="zh-CN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den>
                                  </m:f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40.5−35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10(</m:t>
                                  </m:r>
                                  <m:f>
                                    <m:fPr>
                                      <m:ctrlPr>
                                        <a:rPr lang="en-US" altLang="zh-CN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35</m:t>
                                      </m:r>
                                    </m:num>
                                    <m:den>
                                      <m:r>
                                        <a:rPr lang="en-US" altLang="zh-CN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den>
                                  </m:f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−1.0184</m:t>
                          </m:r>
                          <m:r>
                            <a:rPr lang="en-US" altLang="zh-C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1.0184</m:t>
                          </m:r>
                        </m:e>
                      </m:d>
                    </m:oMath>
                  </m:oMathPara>
                </a14:m>
                <a:endParaRPr lang="en-US" altLang="zh-CN" sz="280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≈2</m:t>
                      </m:r>
                      <m:r>
                        <m:rPr>
                          <m:sty m:val="p"/>
                        </m:rPr>
                        <a:rPr lang="el-GR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l-G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.0184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0.692</m:t>
                      </m:r>
                    </m:oMath>
                  </m:oMathPara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4746" y="1050324"/>
                <a:ext cx="12110884" cy="5520082"/>
              </a:xfrm>
              <a:blipFill>
                <a:blip r:embed="rId3"/>
                <a:stretch>
                  <a:fillRect l="-1007" t="-1876" r="-9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619088" y="63498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409617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4746" y="1050324"/>
                <a:ext cx="12110884" cy="5756058"/>
              </a:xfrm>
            </p:spPr>
            <p:txBody>
              <a:bodyPr>
                <a:normAutofit/>
              </a:bodyPr>
              <a:lstStyle/>
              <a:p>
                <a:pPr lvl="0"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8.4</a:t>
                </a:r>
              </a:p>
              <a:p>
                <a:pPr lvl="0" algn="l"/>
                <a:r>
                  <a:rPr lang="en-US" altLang="zh-CN" sz="2800" dirty="0"/>
                  <a:t>An instructor has 50 exams that will be graded in sequence. The times required </a:t>
                </a:r>
                <a:r>
                  <a:rPr lang="en-US" altLang="zh-CN" sz="2800" dirty="0" smtClean="0"/>
                  <a:t>to grade </a:t>
                </a:r>
                <a:r>
                  <a:rPr lang="en-US" altLang="zh-CN" sz="2800" dirty="0"/>
                  <a:t>the 50 exams are independent, with a common distribution that has </a:t>
                </a:r>
                <a:r>
                  <a:rPr lang="en-US" altLang="zh-CN" sz="2800" dirty="0" smtClean="0"/>
                  <a:t>mean 20 </a:t>
                </a:r>
                <a:r>
                  <a:rPr lang="en-US" altLang="zh-CN" sz="2800" dirty="0"/>
                  <a:t>minutes and standard deviation 4 minutes. Approximate the probability that </a:t>
                </a:r>
                <a:r>
                  <a:rPr lang="en-US" altLang="zh-CN" sz="2800" dirty="0" smtClean="0"/>
                  <a:t>the instructor </a:t>
                </a:r>
                <a:r>
                  <a:rPr lang="en-US" altLang="zh-CN" sz="2800" dirty="0"/>
                  <a:t>will grade at least 25 of the exams in the first 450 minutes of work</a:t>
                </a:r>
                <a:r>
                  <a:rPr lang="en-US" altLang="zh-CN" sz="2800" dirty="0" smtClean="0"/>
                  <a:t>.</a:t>
                </a:r>
              </a:p>
              <a:p>
                <a:pPr lvl="0" algn="l"/>
                <a:r>
                  <a:rPr lang="en-US" altLang="zh-CN" sz="2800" b="1" dirty="0" smtClean="0"/>
                  <a:t>Solution: </a:t>
                </a:r>
                <a:r>
                  <a:rPr lang="en-US" altLang="zh-CN" sz="2800" dirty="0"/>
                  <a:t>If we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/>
                  <a:t> be the time that it takes to grade exam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en-US" altLang="zh-CN" sz="2800" dirty="0" smtClean="0"/>
                  <a:t>then </a:t>
                </a:r>
              </a:p>
              <a:p>
                <a:pPr lvl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800" dirty="0" smtClean="0"/>
              </a:p>
              <a:p>
                <a:pPr lvl="0" algn="l"/>
                <a:r>
                  <a:rPr lang="en-US" altLang="zh-CN" sz="2800" dirty="0"/>
                  <a:t>is the time it takes to grade the first 25 exams. Because the instructor will grade </a:t>
                </a:r>
                <a:r>
                  <a:rPr lang="en-US" altLang="zh-CN" sz="2800" dirty="0" smtClean="0"/>
                  <a:t>at least </a:t>
                </a:r>
                <a:r>
                  <a:rPr lang="en-US" altLang="zh-CN" sz="2800" dirty="0"/>
                  <a:t>25 exams in the first 450 minutes of work if the time it takes to grade the first </a:t>
                </a:r>
                <a:r>
                  <a:rPr lang="en-US" altLang="zh-CN" sz="2800" dirty="0" smtClean="0"/>
                  <a:t>25 exams </a:t>
                </a:r>
                <a:r>
                  <a:rPr lang="en-US" altLang="zh-CN" sz="2800" dirty="0"/>
                  <a:t>is less than or equal to 450, we see that the desired probability is </a:t>
                </a:r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lvl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450}.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lvl="0" algn="l"/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4746" y="1050324"/>
                <a:ext cx="12110884" cy="5756058"/>
              </a:xfrm>
              <a:blipFill>
                <a:blip r:embed="rId3"/>
                <a:stretch>
                  <a:fillRect l="-1007" t="-1799" r="-15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619088" y="63498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96764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93040" y="1168200"/>
                <a:ext cx="11922759" cy="5468574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To </a:t>
                </a:r>
                <a:r>
                  <a:rPr lang="en-US" altLang="zh-CN" sz="2800" dirty="0"/>
                  <a:t>approximate this probability, we use the central limit theorem. Now,</a:t>
                </a:r>
                <a:endParaRPr lang="en-US" altLang="zh-CN" sz="2800" b="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25</m:t>
                          </m:r>
                        </m:sup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=25(20)=500</m:t>
                      </m:r>
                    </m:oMath>
                  </m:oMathPara>
                </a14:m>
                <a:endParaRPr lang="zh-CN" altLang="zh-CN" sz="1200" dirty="0">
                  <a:latin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and</a:t>
                </a:r>
                <a:endParaRPr lang="zh-CN" altLang="zh-CN" sz="1200" dirty="0">
                  <a:latin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Var</m:t>
                      </m:r>
                      <m:r>
                        <a:rPr lang="en-US" altLang="zh-CN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25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Var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=25(16)=400</m:t>
                      </m:r>
                    </m:oMath>
                  </m:oMathPara>
                </a14:m>
                <a:endParaRPr lang="zh-CN" altLang="zh-CN" sz="1200" dirty="0">
                  <a:latin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Consequently, with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r>
                  <a:rPr lang="en-US" altLang="zh-CN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being a standard normal random variable, we have</a:t>
                </a:r>
                <a:endParaRPr lang="zh-CN" altLang="zh-CN" sz="1200" dirty="0">
                  <a:latin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≤450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−500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zh-CN" sz="2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400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zh-CN" altLang="zh-CN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450−500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zh-CN" sz="2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400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zh-CN" altLang="zh-CN" sz="1200" dirty="0">
                  <a:latin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≤−2.5</m:t>
                          </m:r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≥2.5</m:t>
                          </m:r>
                        </m:e>
                      </m:d>
                    </m:oMath>
                  </m:oMathPara>
                </a14:m>
                <a:endParaRPr lang="zh-CN" altLang="zh-CN" sz="1200" dirty="0">
                  <a:latin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𝜙</m:t>
                      </m:r>
                      <m:d>
                        <m:dPr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2.5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=0.006</m:t>
                      </m:r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93040" y="1168200"/>
                <a:ext cx="11922759" cy="5468574"/>
              </a:xfrm>
              <a:blipFill>
                <a:blip r:embed="rId3"/>
                <a:stretch>
                  <a:fillRect l="-1074" t="-1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15048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5865" y="1198881"/>
                <a:ext cx="11968316" cy="5357962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Theorem 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8.3 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Central limit theorem for independent random 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variables</a:t>
                </a:r>
              </a:p>
              <a:p>
                <a:pPr algn="l"/>
                <a:r>
                  <a:rPr lang="en-US" altLang="zh-CN" sz="2800" dirty="0">
                    <a:solidFill>
                      <a:prstClr val="black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… 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be a sequence of independent 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random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variables, each having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and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.</a:t>
                </a:r>
                <a:r>
                  <a:rPr lang="en-US" altLang="zh-CN" sz="2800" dirty="0" smtClean="0"/>
                  <a:t> If 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800" dirty="0" smtClean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 are uniformly bounded-that </a:t>
                </a:r>
                <a:r>
                  <a:rPr lang="en-US" altLang="zh-CN" sz="2800" dirty="0"/>
                  <a:t>is, </a:t>
                </a:r>
                <a:r>
                  <a:rPr lang="en-US" altLang="zh-CN" sz="2800" dirty="0" smtClean="0"/>
                  <a:t>if for </a:t>
                </a:r>
                <a:r>
                  <a:rPr lang="en-US" altLang="zh-CN" sz="2800" dirty="0"/>
                  <a:t>some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8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}=1 </m:t>
                    </m:r>
                  </m:oMath>
                </a14:m>
                <a:r>
                  <a:rPr lang="en-US" altLang="zh-CN" sz="2800" dirty="0"/>
                  <a:t>for all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800" dirty="0"/>
                  <a:t>, </a:t>
                </a:r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zh-CN" sz="2800" dirty="0" smtClean="0"/>
              </a:p>
              <a:p>
                <a:pPr algn="l"/>
                <a:r>
                  <a:rPr lang="en-US" altLang="zh-CN" sz="2800" dirty="0" smtClean="0"/>
                  <a:t>Then</a:t>
                </a:r>
              </a:p>
              <a:p>
                <a:pPr lvl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altLang="zh-CN" sz="280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altLang="zh-CN" sz="2800" i="1" dirty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b="0" i="1" dirty="0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b="0" i="1" dirty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b="0" i="1" dirty="0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800" b="0" i="1" dirty="0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sz="2800" b="0" i="1" dirty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8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28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8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rad>
                            </m:den>
                          </m:f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l-GR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l-GR" altLang="zh-CN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8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altLang="zh-CN" sz="28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as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US" altLang="zh-CN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5865" y="1198881"/>
                <a:ext cx="11968316" cy="5357962"/>
              </a:xfrm>
              <a:blipFill>
                <a:blip r:embed="rId3"/>
                <a:stretch>
                  <a:fillRect l="-1070" t="-2048" r="-1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45496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" y="1247759"/>
                <a:ext cx="12137922" cy="5467391"/>
              </a:xfrm>
            </p:spPr>
            <p:txBody>
              <a:bodyPr>
                <a:normAutofit/>
              </a:bodyPr>
              <a:lstStyle/>
              <a:p>
                <a:pPr lvl="0"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Theorem 8.4 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The Strong Law of Large 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Numbers</a:t>
                </a:r>
                <a:r>
                  <a:rPr lang="zh-CN" altLang="en-US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（</a:t>
                </a:r>
                <a:r>
                  <a:rPr lang="zh-CN" altLang="en-US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强大数定律</a:t>
                </a:r>
                <a:r>
                  <a:rPr lang="zh-CN" altLang="en-US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）</a:t>
                </a:r>
                <a:endParaRPr lang="en-US" altLang="zh-CN" sz="2800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2800" dirty="0">
                    <a:solidFill>
                      <a:prstClr val="black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… 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be a sequence of independent and identically distributed random variables, each having finite mean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. Then, 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with probability 1,</a:t>
                </a:r>
                <a:endParaRPr lang="en-US" altLang="zh-CN" sz="2800" b="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zh-CN" altLang="en-US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 altLang="zh-CN" sz="28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as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The </a:t>
                </a:r>
                <a:r>
                  <a:rPr lang="en-US" altLang="zh-CN" sz="2800" dirty="0"/>
                  <a:t>strong law of large numbers is probably the best-known result in </a:t>
                </a:r>
                <a:r>
                  <a:rPr lang="en-US" altLang="zh-CN" sz="2800" dirty="0" smtClean="0"/>
                  <a:t>probability theory</a:t>
                </a:r>
                <a:r>
                  <a:rPr lang="en-US" altLang="zh-CN" sz="2800" dirty="0"/>
                  <a:t>. It states that the average of a sequence of independent random </a:t>
                </a:r>
                <a:r>
                  <a:rPr lang="en-US" altLang="zh-CN" sz="2800" dirty="0" smtClean="0"/>
                  <a:t>variables having </a:t>
                </a:r>
                <a:r>
                  <a:rPr lang="en-US" altLang="zh-CN" sz="2800" dirty="0"/>
                  <a:t>a common distribution will, with probability 1, converge to the mean of </a:t>
                </a:r>
                <a:r>
                  <a:rPr lang="en-US" altLang="zh-CN" sz="2800" dirty="0" smtClean="0"/>
                  <a:t>that distribution.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That </a:t>
                </a:r>
                <a:r>
                  <a:rPr lang="en-US" altLang="zh-CN" sz="2800" dirty="0"/>
                  <a:t>is, the strong law of large numbers states that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{</m:t>
                      </m:r>
                      <m:func>
                        <m:func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0" dirty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 ···+ 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err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800" i="1" dirty="0" err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)/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" y="1247759"/>
                <a:ext cx="12137922" cy="5467391"/>
              </a:xfrm>
              <a:blipFill>
                <a:blip r:embed="rId3"/>
                <a:stretch>
                  <a:fillRect l="-1005" t="-24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62371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3040" y="1349477"/>
            <a:ext cx="11679412" cy="5176683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Homework</a:t>
            </a:r>
          </a:p>
          <a:p>
            <a:pPr algn="l"/>
            <a:r>
              <a:rPr lang="en-US" altLang="zh-CN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Page 420  Problems</a:t>
            </a:r>
            <a:endParaRPr lang="en-US" altLang="zh-CN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algn="l"/>
            <a:r>
              <a:rPr lang="en-US" altLang="zh-CN" dirty="0" smtClean="0"/>
              <a:t>1, 4, 13, 15</a:t>
            </a:r>
          </a:p>
          <a:p>
            <a:pPr algn="l"/>
            <a:r>
              <a:rPr lang="en-US" altLang="zh-CN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Page 422 </a:t>
            </a:r>
            <a:r>
              <a:rPr lang="en-US" altLang="zh-CN" dirty="0">
                <a:solidFill>
                  <a:srgbClr val="0070C0"/>
                </a:solidFill>
                <a:latin typeface="Arial Black" panose="020B0A04020102020204" pitchFamily="34" charset="0"/>
              </a:rPr>
              <a:t>Theoretical Exercises</a:t>
            </a:r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1, 2</a:t>
            </a:r>
            <a:endParaRPr lang="en-US" altLang="zh-CN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l"/>
            <a:r>
              <a:rPr lang="en-US" altLang="zh-CN" dirty="0">
                <a:solidFill>
                  <a:srgbClr val="0070C0"/>
                </a:solidFill>
                <a:latin typeface="Arial Black" panose="020B0A04020102020204" pitchFamily="34" charset="0"/>
              </a:rPr>
              <a:t>Page </a:t>
            </a:r>
            <a:r>
              <a:rPr lang="en-US" altLang="zh-CN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423  </a:t>
            </a:r>
            <a:r>
              <a:rPr lang="en-US" altLang="zh-CN" dirty="0">
                <a:solidFill>
                  <a:srgbClr val="0070C0"/>
                </a:solidFill>
                <a:latin typeface="Arial Black" panose="020B0A04020102020204" pitchFamily="34" charset="0"/>
              </a:rPr>
              <a:t>Self-Test Problems and </a:t>
            </a:r>
            <a:r>
              <a:rPr lang="en-US" altLang="zh-CN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Exercises</a:t>
            </a:r>
          </a:p>
          <a:p>
            <a:pPr algn="l"/>
            <a:r>
              <a:rPr lang="en-US" altLang="zh-CN" dirty="0" smtClean="0"/>
              <a:t>1, 2, 8</a:t>
            </a:r>
            <a:endParaRPr lang="en-US" altLang="zh-CN" dirty="0"/>
          </a:p>
          <a:p>
            <a:pPr algn="l"/>
            <a:endParaRPr lang="en-US" altLang="zh-CN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l"/>
            <a:endParaRPr lang="en-US" altLang="zh-CN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15333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" y="1490375"/>
            <a:ext cx="12192000" cy="4488583"/>
          </a:xfrm>
          <a:noFill/>
        </p:spPr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</a:rPr>
              <a:t>Outline</a:t>
            </a:r>
          </a:p>
          <a:p>
            <a:endParaRPr lang="en-US" altLang="zh-CN" sz="4000" b="1" dirty="0">
              <a:solidFill>
                <a:srgbClr val="FF0000"/>
              </a:solidFill>
            </a:endParaRPr>
          </a:p>
          <a:p>
            <a:pPr marL="571500" lvl="0" indent="-571500" algn="l">
              <a:buFont typeface="Wingdings" panose="05000000000000000000" pitchFamily="2" charset="2"/>
              <a:buChar char="Ø"/>
            </a:pPr>
            <a:r>
              <a:rPr lang="en-US" altLang="zh-CN" sz="3600" b="1" dirty="0" err="1" smtClean="0">
                <a:solidFill>
                  <a:srgbClr val="FF0000"/>
                </a:solidFill>
              </a:rPr>
              <a:t>Chebyshev‘s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</a:rPr>
              <a:t>Inequality and the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Weak Law </a:t>
            </a:r>
            <a:r>
              <a:rPr lang="en-US" altLang="zh-CN" sz="3600" b="1" dirty="0">
                <a:solidFill>
                  <a:srgbClr val="FF0000"/>
                </a:solidFill>
              </a:rPr>
              <a:t>of Large Numbers  </a:t>
            </a:r>
            <a:r>
              <a:rPr lang="zh-CN" altLang="en-US" sz="3600" b="1" dirty="0" smtClean="0">
                <a:solidFill>
                  <a:prstClr val="black"/>
                </a:solidFill>
              </a:rPr>
              <a:t>                    切比雪夫不等式和弱大数定律</a:t>
            </a:r>
            <a:endParaRPr lang="en-US" altLang="zh-CN" sz="3600" b="1" dirty="0" smtClean="0">
              <a:solidFill>
                <a:prstClr val="black"/>
              </a:solidFill>
            </a:endParaRPr>
          </a:p>
          <a:p>
            <a:pPr marL="571500" lvl="0" indent="-571500" algn="l"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rgbClr val="FF0000"/>
                </a:solidFill>
              </a:rPr>
              <a:t>The Central Limit Theorem  </a:t>
            </a:r>
            <a:r>
              <a:rPr lang="en-US" altLang="zh-CN" sz="3600" b="1" dirty="0" smtClean="0">
                <a:solidFill>
                  <a:prstClr val="black"/>
                </a:solidFill>
              </a:rPr>
              <a:t>   </a:t>
            </a:r>
            <a:r>
              <a:rPr lang="zh-CN" altLang="en-US" sz="3600" b="1" dirty="0" smtClean="0">
                <a:solidFill>
                  <a:prstClr val="black"/>
                </a:solidFill>
              </a:rPr>
              <a:t>         中心极限定理</a:t>
            </a:r>
            <a:endParaRPr lang="en-US" altLang="zh-CN" sz="3600" b="1" dirty="0" smtClean="0">
              <a:solidFill>
                <a:prstClr val="black"/>
              </a:solidFill>
            </a:endParaRPr>
          </a:p>
          <a:p>
            <a:pPr marL="571500" lvl="0" indent="-571500" algn="l"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rgbClr val="FF0000"/>
                </a:solidFill>
              </a:rPr>
              <a:t>The Strong Law of Large Numbers   </a:t>
            </a:r>
            <a:r>
              <a:rPr lang="zh-CN" altLang="en-US" sz="3600" b="1" dirty="0" smtClean="0">
                <a:solidFill>
                  <a:prstClr val="black"/>
                </a:solidFill>
              </a:rPr>
              <a:t>强大数定律</a:t>
            </a:r>
            <a:endParaRPr lang="en-US" altLang="zh-CN" sz="3600" b="1" dirty="0">
              <a:solidFill>
                <a:prstClr val="black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61960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8490" y="1198881"/>
            <a:ext cx="11968316" cy="5496887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Introduction</a:t>
            </a:r>
          </a:p>
          <a:p>
            <a:pPr algn="l">
              <a:lnSpc>
                <a:spcPct val="100000"/>
              </a:lnSpc>
            </a:pPr>
            <a:r>
              <a:rPr lang="en-US" altLang="zh-CN" sz="2800" dirty="0" smtClean="0"/>
              <a:t>The </a:t>
            </a:r>
            <a:r>
              <a:rPr lang="en-US" altLang="zh-CN" sz="2800" dirty="0"/>
              <a:t>most important theoretical results in probability theory are </a:t>
            </a:r>
            <a:r>
              <a:rPr lang="en-US" altLang="zh-CN" sz="2800" dirty="0">
                <a:solidFill>
                  <a:srgbClr val="FF0000"/>
                </a:solidFill>
              </a:rPr>
              <a:t>limit theorems</a:t>
            </a:r>
            <a:r>
              <a:rPr lang="en-US" altLang="zh-CN" sz="2800" dirty="0"/>
              <a:t>. </a:t>
            </a:r>
            <a:r>
              <a:rPr lang="en-US" altLang="zh-CN" sz="2800" dirty="0" smtClean="0"/>
              <a:t>Of these</a:t>
            </a:r>
            <a:r>
              <a:rPr lang="en-US" altLang="zh-CN" sz="2800" dirty="0"/>
              <a:t>, the most important are those classified either under the heading </a:t>
            </a:r>
            <a:r>
              <a:rPr lang="en-US" altLang="zh-CN" sz="2800" dirty="0">
                <a:solidFill>
                  <a:srgbClr val="FF0000"/>
                </a:solidFill>
              </a:rPr>
              <a:t>laws of </a:t>
            </a:r>
            <a:r>
              <a:rPr lang="en-US" altLang="zh-CN" sz="2800" dirty="0" smtClean="0">
                <a:solidFill>
                  <a:srgbClr val="FF0000"/>
                </a:solidFill>
              </a:rPr>
              <a:t>large numbers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or under the heading </a:t>
            </a:r>
            <a:r>
              <a:rPr lang="en-US" altLang="zh-CN" sz="2800" dirty="0">
                <a:solidFill>
                  <a:srgbClr val="FF0000"/>
                </a:solidFill>
              </a:rPr>
              <a:t>central limit theorems</a:t>
            </a:r>
            <a:r>
              <a:rPr lang="en-US" altLang="zh-CN" sz="2800" dirty="0"/>
              <a:t>.</a:t>
            </a:r>
            <a:endParaRPr lang="en-US" altLang="zh-CN" sz="2800" i="1" dirty="0" smtClean="0">
              <a:latin typeface="Cambria Math" panose="020405030504060302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800" dirty="0"/>
              <a:t>Usually, theorems are </a:t>
            </a:r>
            <a:r>
              <a:rPr lang="en-US" altLang="zh-CN" sz="2800" dirty="0" smtClean="0"/>
              <a:t>considered to </a:t>
            </a:r>
            <a:r>
              <a:rPr lang="en-US" altLang="zh-CN" sz="2800" dirty="0"/>
              <a:t>be laws of large numbers if they are concerned with stating conditions </a:t>
            </a:r>
            <a:r>
              <a:rPr lang="en-US" altLang="zh-CN" sz="2800" dirty="0" smtClean="0"/>
              <a:t>under which </a:t>
            </a:r>
            <a:r>
              <a:rPr lang="en-US" altLang="zh-CN" sz="2800" dirty="0"/>
              <a:t>the average of a sequence of random variables converges (in some sense) </a:t>
            </a:r>
            <a:r>
              <a:rPr lang="en-US" altLang="zh-CN" sz="2800" dirty="0" smtClean="0"/>
              <a:t>to the </a:t>
            </a:r>
            <a:r>
              <a:rPr lang="en-US" altLang="zh-CN" sz="2800" dirty="0"/>
              <a:t>expected average. </a:t>
            </a:r>
            <a:endParaRPr lang="en-US" altLang="zh-CN" sz="2800" dirty="0" smtClean="0"/>
          </a:p>
          <a:p>
            <a:pPr algn="l">
              <a:lnSpc>
                <a:spcPct val="100000"/>
              </a:lnSpc>
            </a:pPr>
            <a:r>
              <a:rPr lang="en-US" altLang="zh-CN" sz="2800" dirty="0" smtClean="0"/>
              <a:t>By </a:t>
            </a:r>
            <a:r>
              <a:rPr lang="en-US" altLang="zh-CN" sz="2800" dirty="0"/>
              <a:t>contrast, central limit theorems are concerned with </a:t>
            </a:r>
            <a:r>
              <a:rPr lang="en-US" altLang="zh-CN" sz="2800" dirty="0" smtClean="0"/>
              <a:t>determining conditions </a:t>
            </a:r>
            <a:r>
              <a:rPr lang="en-US" altLang="zh-CN" sz="2800" dirty="0"/>
              <a:t>under which the sum of a large number of random variables has </a:t>
            </a:r>
            <a:r>
              <a:rPr lang="en-US" altLang="zh-CN" sz="2800" dirty="0" smtClean="0"/>
              <a:t>a probability </a:t>
            </a:r>
            <a:r>
              <a:rPr lang="en-US" altLang="zh-CN" sz="2800" dirty="0"/>
              <a:t>distribution that is approximately normal.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19541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6872" y="1247759"/>
                <a:ext cx="12103510" cy="5507001"/>
              </a:xfrm>
            </p:spPr>
            <p:txBody>
              <a:bodyPr>
                <a:normAutofit lnSpcReduction="10000"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Chebyshev's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 Inequality and the Weak Law of Large 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Numbers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Proposition 8.1 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Markov's inequality</a:t>
                </a:r>
                <a:endParaRPr lang="en-US" altLang="zh-CN" sz="2800" dirty="0" smtClean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If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is a random variable that takes only nonnegative values, then for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800" dirty="0"/>
                  <a:t>,</a:t>
                </a:r>
                <a:endParaRPr lang="en-US" altLang="zh-CN" sz="280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800" dirty="0" smtClean="0"/>
                  <a:t>, let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1,   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b="0" i="0" dirty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b="0" i="0" dirty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800" dirty="0" smtClean="0"/>
                  <a:t> Since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 smtClean="0"/>
                  <a:t> ,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Taking </a:t>
                </a:r>
                <a:r>
                  <a:rPr lang="en-US" altLang="zh-CN" sz="2800" dirty="0" smtClean="0"/>
                  <a:t>expectations, yields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6872" y="1247759"/>
                <a:ext cx="12103510" cy="5507001"/>
              </a:xfrm>
              <a:blipFill>
                <a:blip r:embed="rId3"/>
                <a:stretch>
                  <a:fillRect l="-1007" t="-19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53860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6872" y="1247759"/>
                <a:ext cx="12103510" cy="5507001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Proposition 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8.2 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Chebyshev's 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inequality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is a random variable with finite mean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2800" dirty="0"/>
                  <a:t>,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dirty="0"/>
                  <a:t>, then for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800" dirty="0"/>
                  <a:t>,</a:t>
                </a:r>
                <a:endParaRPr lang="en-US" altLang="zh-CN" sz="280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Proof: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800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is a nonnegative random variable, we can apply </a:t>
                </a:r>
                <a:r>
                  <a:rPr lang="en-US" altLang="zh-CN" sz="2800" dirty="0" smtClean="0"/>
                  <a:t>Markov's inequality </a:t>
                </a:r>
                <a:r>
                  <a:rPr lang="en-US" altLang="zh-CN" sz="2800" dirty="0"/>
                  <a:t>(with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dirty="0"/>
                  <a:t>) to </a:t>
                </a:r>
                <a:r>
                  <a:rPr lang="en-US" altLang="zh-CN" sz="2800" dirty="0" smtClean="0"/>
                  <a:t>obtain 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i="1" dirty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Since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dirty="0"/>
                  <a:t> if and only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800" dirty="0"/>
                  <a:t>,</a:t>
                </a:r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6872" y="1247759"/>
                <a:ext cx="12103510" cy="5507001"/>
              </a:xfrm>
              <a:blipFill>
                <a:blip r:embed="rId3"/>
                <a:stretch>
                  <a:fillRect l="-1007" t="-12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45790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872" y="1247759"/>
            <a:ext cx="12103510" cy="550700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800" dirty="0" smtClean="0"/>
              <a:t>The </a:t>
            </a:r>
            <a:r>
              <a:rPr lang="en-US" altLang="zh-CN" sz="2800" dirty="0"/>
              <a:t>importance of Markov's and </a:t>
            </a:r>
            <a:r>
              <a:rPr lang="en-US" altLang="zh-CN" sz="2800" dirty="0" err="1"/>
              <a:t>Chebyshev's</a:t>
            </a:r>
            <a:r>
              <a:rPr lang="en-US" altLang="zh-CN" sz="2800" dirty="0"/>
              <a:t> inequalities is that they </a:t>
            </a:r>
            <a:r>
              <a:rPr lang="en-US" altLang="zh-CN" sz="2800" dirty="0" smtClean="0"/>
              <a:t>enable us </a:t>
            </a:r>
            <a:r>
              <a:rPr lang="en-US" altLang="zh-CN" sz="2800" dirty="0"/>
              <a:t>to </a:t>
            </a:r>
            <a:r>
              <a:rPr lang="en-US" altLang="zh-CN" sz="2800" dirty="0">
                <a:solidFill>
                  <a:srgbClr val="FF0000"/>
                </a:solidFill>
              </a:rPr>
              <a:t>derive bounds on probabilities when only the mean or both the mean and </a:t>
            </a:r>
            <a:r>
              <a:rPr lang="en-US" altLang="zh-CN" sz="2800" dirty="0" smtClean="0">
                <a:solidFill>
                  <a:srgbClr val="FF0000"/>
                </a:solidFill>
              </a:rPr>
              <a:t>the variance </a:t>
            </a:r>
            <a:r>
              <a:rPr lang="en-US" altLang="zh-CN" sz="2800" dirty="0">
                <a:solidFill>
                  <a:srgbClr val="FF0000"/>
                </a:solidFill>
              </a:rPr>
              <a:t>of the probability distribution are known</a:t>
            </a:r>
            <a:r>
              <a:rPr lang="en-US" altLang="zh-CN" sz="2800" dirty="0"/>
              <a:t>. Of course, if the actual </a:t>
            </a:r>
            <a:r>
              <a:rPr lang="en-US" altLang="zh-CN" sz="2800" dirty="0" smtClean="0"/>
              <a:t>distribution were </a:t>
            </a:r>
            <a:r>
              <a:rPr lang="en-US" altLang="zh-CN" sz="2800" dirty="0"/>
              <a:t>known, then the desired probabilities could be computed exactly and </a:t>
            </a:r>
            <a:r>
              <a:rPr lang="en-US" altLang="zh-CN" sz="2800" dirty="0" smtClean="0"/>
              <a:t>we would </a:t>
            </a:r>
            <a:r>
              <a:rPr lang="en-US" altLang="zh-CN" sz="2800" dirty="0"/>
              <a:t>not need to resort to bounds.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413250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8993" y="1068997"/>
                <a:ext cx="12005187" cy="5685764"/>
              </a:xfrm>
            </p:spPr>
            <p:txBody>
              <a:bodyPr>
                <a:normAutofit fontScale="92500" lnSpcReduction="20000"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8.1</a:t>
                </a:r>
              </a:p>
              <a:p>
                <a:pPr algn="l"/>
                <a:r>
                  <a:rPr lang="en-US" altLang="zh-CN" sz="2800" dirty="0"/>
                  <a:t>Suppose that it is known that the number of items produced in a factory during </a:t>
                </a:r>
                <a:r>
                  <a:rPr lang="en-US" altLang="zh-CN" sz="2800" dirty="0" smtClean="0"/>
                  <a:t>a week </a:t>
                </a:r>
                <a:r>
                  <a:rPr lang="en-US" altLang="zh-CN" sz="2800" dirty="0"/>
                  <a:t>is a random variable with mean 50.</a:t>
                </a:r>
              </a:p>
              <a:p>
                <a:pPr algn="l"/>
                <a:r>
                  <a:rPr lang="en-US" altLang="zh-CN" sz="2800" dirty="0"/>
                  <a:t>(a) What can be said about the probability that this week's production </a:t>
                </a:r>
                <a:r>
                  <a:rPr lang="en-US" altLang="zh-CN" sz="2800" dirty="0" smtClean="0"/>
                  <a:t>will exceed </a:t>
                </a:r>
                <a:r>
                  <a:rPr lang="en-US" altLang="zh-CN" sz="2800" dirty="0"/>
                  <a:t>75?</a:t>
                </a:r>
              </a:p>
              <a:p>
                <a:pPr algn="l"/>
                <a:r>
                  <a:rPr lang="en-US" altLang="zh-CN" sz="2800" dirty="0"/>
                  <a:t>(b) If the variance of a week's production is known to equal 25, then what </a:t>
                </a:r>
                <a:r>
                  <a:rPr lang="en-US" altLang="zh-CN" sz="2800" dirty="0" smtClean="0"/>
                  <a:t>can be </a:t>
                </a:r>
                <a:r>
                  <a:rPr lang="en-US" altLang="zh-CN" sz="2800" dirty="0"/>
                  <a:t>said about the probability that this week's production will be between </a:t>
                </a:r>
                <a:r>
                  <a:rPr lang="en-US" altLang="zh-CN" sz="2800" dirty="0" smtClean="0"/>
                  <a:t>40 and </a:t>
                </a:r>
                <a:r>
                  <a:rPr lang="en-US" altLang="zh-CN" sz="2800" dirty="0"/>
                  <a:t>60? </a:t>
                </a:r>
                <a:endParaRPr lang="en-US" altLang="zh-CN" sz="2800" dirty="0" smtClean="0"/>
              </a:p>
              <a:p>
                <a:pPr algn="l"/>
                <a:r>
                  <a:rPr lang="en-US" altLang="zh-CN" sz="2800" b="1" dirty="0" smtClean="0"/>
                  <a:t>Solution</a:t>
                </a:r>
                <a:r>
                  <a:rPr lang="zh-CN" altLang="en-US" sz="2800" b="1" dirty="0" smtClean="0"/>
                  <a:t>：</a:t>
                </a:r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be the number of items that will be produced in a week.</a:t>
                </a:r>
              </a:p>
              <a:p>
                <a:pPr algn="l"/>
                <a:r>
                  <a:rPr lang="en-US" altLang="zh-CN" sz="2800" dirty="0"/>
                  <a:t>(a) By Markov's inequality,</a:t>
                </a:r>
                <a:endParaRPr lang="en-US" altLang="zh-CN" sz="2800" dirty="0" smtClean="0"/>
              </a:p>
              <a:p>
                <a:pPr lvl="0"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75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75</m:t>
                          </m:r>
                        </m:den>
                      </m:f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75</m:t>
                          </m:r>
                        </m:den>
                      </m:f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lvl="0" algn="l"/>
                <a:r>
                  <a:rPr lang="en-US" altLang="zh-CN" sz="2800" dirty="0">
                    <a:solidFill>
                      <a:prstClr val="black"/>
                    </a:solidFill>
                  </a:rPr>
                  <a:t>(b) By </a:t>
                </a:r>
                <a:r>
                  <a:rPr lang="en-US" altLang="zh-CN" sz="2800" dirty="0" err="1">
                    <a:solidFill>
                      <a:prstClr val="black"/>
                    </a:solidFill>
                  </a:rPr>
                  <a:t>Chebyshev's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 inequality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,</a:t>
                </a:r>
              </a:p>
              <a:p>
                <a:pPr lvl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−50</m:t>
                              </m:r>
                            </m:e>
                          </m:d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zh-CN" sz="2800" dirty="0" smtClean="0">
                  <a:solidFill>
                    <a:prstClr val="black"/>
                  </a:solidFill>
                </a:endParaRPr>
              </a:p>
              <a:p>
                <a:pPr lvl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40&lt;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−50</m:t>
                              </m:r>
                            </m:e>
                          </m:d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zh-CN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8993" y="1068997"/>
                <a:ext cx="12005187" cy="5685764"/>
              </a:xfrm>
              <a:blipFill>
                <a:blip r:embed="rId3"/>
                <a:stretch>
                  <a:fillRect l="-914" t="-2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6730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8490" y="1198881"/>
                <a:ext cx="11968316" cy="5496887"/>
              </a:xfrm>
            </p:spPr>
            <p:txBody>
              <a:bodyPr>
                <a:normAutofit fontScale="92500" lnSpcReduction="10000"/>
              </a:bodyPr>
              <a:lstStyle/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Proposition 8.3</a:t>
                </a:r>
                <a:endParaRPr lang="en-US" altLang="zh-CN" sz="28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0" dirty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altLang="zh-CN" sz="2800" dirty="0"/>
                  <a:t>, then</a:t>
                </a:r>
              </a:p>
              <a:p>
                <a:pPr lvl="0"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]}=1</m:t>
                      </m:r>
                    </m:oMath>
                  </m:oMathPara>
                </a14:m>
                <a:endParaRPr lang="en-US" altLang="zh-CN" sz="2800" dirty="0"/>
              </a:p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 smtClean="0"/>
                  <a:t>In </a:t>
                </a:r>
                <a:r>
                  <a:rPr lang="en-US" altLang="zh-CN" sz="2800" dirty="0"/>
                  <a:t>other words, the only random variables having variances equal to 0 are those </a:t>
                </a:r>
                <a:r>
                  <a:rPr lang="en-US" altLang="zh-CN" sz="2800" dirty="0" smtClean="0"/>
                  <a:t>that are </a:t>
                </a:r>
                <a:r>
                  <a:rPr lang="en-US" altLang="zh-CN" sz="2800" dirty="0"/>
                  <a:t>constant with probability 1</a:t>
                </a:r>
                <a:r>
                  <a:rPr lang="en-US" altLang="zh-CN" sz="2800" dirty="0" smtClean="0"/>
                  <a:t>.</a:t>
                </a:r>
              </a:p>
              <a:p>
                <a:pPr lvl="0" algn="l">
                  <a:lnSpc>
                    <a:spcPct val="100000"/>
                  </a:lnSpc>
                </a:pPr>
                <a:r>
                  <a:rPr lang="en-US" altLang="zh-CN" sz="2800" b="1" dirty="0" smtClean="0"/>
                  <a:t>Proof</a:t>
                </a:r>
                <a:r>
                  <a:rPr lang="en-US" altLang="zh-CN" sz="2800" dirty="0" smtClean="0"/>
                  <a:t>: </a:t>
                </a:r>
                <a:r>
                  <a:rPr lang="en-US" altLang="zh-CN" sz="2800" dirty="0"/>
                  <a:t>By </a:t>
                </a:r>
                <a:r>
                  <a:rPr lang="en-US" altLang="zh-CN" sz="2800" dirty="0" err="1"/>
                  <a:t>Chebyshev's</a:t>
                </a:r>
                <a:r>
                  <a:rPr lang="en-US" altLang="zh-CN" sz="2800" dirty="0"/>
                  <a:t> inequality, we have, for any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800" dirty="0" smtClean="0"/>
                  <a:t>,</a:t>
                </a:r>
              </a:p>
              <a:p>
                <a:pPr lvl="0"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f>
                            <m:f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/>
                  <a:t>Letting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zh-CN" sz="2800" dirty="0" smtClean="0"/>
                  <a:t> and </a:t>
                </a:r>
                <a:r>
                  <a:rPr lang="en-US" altLang="zh-CN" sz="2800" dirty="0"/>
                  <a:t>using the continuity property of probability </a:t>
                </a:r>
                <a:r>
                  <a:rPr lang="en-US" altLang="zh-CN" sz="2800" dirty="0" smtClean="0"/>
                  <a:t>yields</a:t>
                </a:r>
              </a:p>
              <a:p>
                <a:pPr lvl="0"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0=</m:t>
                      </m:r>
                      <m:func>
                        <m:func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b="0" i="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f>
                                <m:f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f>
                            <m:f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zh-CN" altLang="en-US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800" dirty="0" smtClean="0">
                  <a:solidFill>
                    <a:prstClr val="black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prstClr val="black"/>
                    </a:solidFill>
                  </a:rPr>
                  <a:t>So  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]}=1</m:t>
                    </m:r>
                  </m:oMath>
                </a14:m>
                <a:endParaRPr lang="en-US" altLang="zh-CN" sz="2800" dirty="0"/>
              </a:p>
              <a:p>
                <a:pPr lvl="0" algn="l">
                  <a:lnSpc>
                    <a:spcPct val="100000"/>
                  </a:lnSpc>
                </a:pPr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lvl="0" algn="l">
                  <a:lnSpc>
                    <a:spcPct val="100000"/>
                  </a:lnSpc>
                </a:pPr>
                <a:endParaRPr lang="en-US" altLang="zh-CN" sz="2800" dirty="0"/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8490" y="1198881"/>
                <a:ext cx="11968316" cy="5496887"/>
              </a:xfrm>
              <a:blipFill>
                <a:blip r:embed="rId3"/>
                <a:stretch>
                  <a:fillRect l="-917" t="-1776" b="-9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97374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1116" y="1082819"/>
                <a:ext cx="11872452" cy="5742941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Theorem 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8.1 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The weak law of large 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numbers</a:t>
                </a:r>
              </a:p>
              <a:p>
                <a:pPr algn="l"/>
                <a:r>
                  <a:rPr lang="en-US" altLang="zh-CN" sz="30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3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0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3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000" i="1" dirty="0">
                        <a:latin typeface="Cambria Math" panose="02040503050406030204" pitchFamily="18" charset="0"/>
                      </a:rPr>
                      <m:t>, … </m:t>
                    </m:r>
                  </m:oMath>
                </a14:m>
                <a:r>
                  <a:rPr lang="en-US" altLang="zh-CN" sz="3000" dirty="0"/>
                  <a:t>be a sequence </a:t>
                </a:r>
                <a:r>
                  <a:rPr lang="en-US" altLang="zh-CN" sz="3000" dirty="0" smtClean="0"/>
                  <a:t>of independent </a:t>
                </a:r>
                <a:r>
                  <a:rPr lang="en-US" altLang="zh-CN" sz="3000" dirty="0"/>
                  <a:t>and identically distributed random variables</a:t>
                </a:r>
                <a:r>
                  <a:rPr lang="en-US" altLang="zh-CN" sz="3000" dirty="0" smtClean="0"/>
                  <a:t>, each </a:t>
                </a:r>
                <a:r>
                  <a:rPr lang="en-US" altLang="zh-CN" sz="3000" dirty="0"/>
                  <a:t>having finite mean </a:t>
                </a:r>
                <a14:m>
                  <m:oMath xmlns:m="http://schemas.openxmlformats.org/officeDocument/2006/math">
                    <m:r>
                      <a:rPr lang="en-US" altLang="zh-CN" sz="30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00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30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3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00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3000" dirty="0" smtClean="0"/>
                  <a:t>. </a:t>
                </a:r>
                <a:r>
                  <a:rPr lang="en-US" altLang="zh-CN" sz="3000" dirty="0"/>
                  <a:t>Then, for any </a:t>
                </a:r>
                <a14:m>
                  <m:oMath xmlns:m="http://schemas.openxmlformats.org/officeDocument/2006/math">
                    <m:r>
                      <a:rPr lang="zh-CN" altLang="en-US" sz="3000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300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3000" dirty="0"/>
                  <a:t>,</a:t>
                </a:r>
                <a:endParaRPr lang="en-US" altLang="zh-CN" sz="300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30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30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300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3000" b="0" i="1" dirty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000" b="0" i="1" dirty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3000" b="0" i="1" dirty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30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30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⋯+</m:t>
                                  </m:r>
                                  <m:sSub>
                                    <m:sSubPr>
                                      <m:ctrlPr>
                                        <a:rPr lang="en-US" altLang="zh-CN" sz="3000" b="0" i="1" dirty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000" b="0" i="1" dirty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3000" b="0" i="1" dirty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30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CN" sz="30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30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altLang="zh-CN" sz="30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zh-CN" altLang="en-US" sz="30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altLang="zh-CN" sz="3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3000" b="0" i="1" dirty="0" smtClean="0">
                          <a:latin typeface="Cambria Math" panose="02040503050406030204" pitchFamily="18" charset="0"/>
                        </a:rPr>
                        <m:t>0  </m:t>
                      </m:r>
                      <m:r>
                        <m:rPr>
                          <m:sty m:val="p"/>
                        </m:rPr>
                        <a:rPr lang="en-US" altLang="zh-CN" sz="3000" b="0" i="0" dirty="0" smtClean="0">
                          <a:latin typeface="Cambria Math" panose="02040503050406030204" pitchFamily="18" charset="0"/>
                        </a:rPr>
                        <m:t>as</m:t>
                      </m:r>
                      <m:r>
                        <a:rPr lang="en-US" altLang="zh-CN" sz="3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0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3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US" altLang="zh-CN" sz="3000" dirty="0" smtClean="0"/>
              </a:p>
              <a:p>
                <a:pPr algn="l"/>
                <a:r>
                  <a:rPr lang="en-US" altLang="zh-CN" sz="3000" b="1" dirty="0" smtClean="0"/>
                  <a:t>Proof</a:t>
                </a:r>
                <a:r>
                  <a:rPr lang="en-US" altLang="zh-CN" sz="3000" dirty="0" smtClean="0"/>
                  <a:t>: </a:t>
                </a:r>
                <a:r>
                  <a:rPr lang="en-US" altLang="zh-CN" sz="3000" dirty="0"/>
                  <a:t>We shall prove the theorem only under the additional assumption that </a:t>
                </a:r>
                <a:r>
                  <a:rPr lang="en-US" altLang="zh-CN" sz="3000" dirty="0" smtClean="0"/>
                  <a:t>the random </a:t>
                </a:r>
                <a:r>
                  <a:rPr lang="en-US" altLang="zh-CN" sz="3000" dirty="0"/>
                  <a:t>variables have a finite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3000" dirty="0" smtClean="0"/>
                  <a:t>. Now</a:t>
                </a:r>
                <a:r>
                  <a:rPr lang="en-US" altLang="zh-CN" sz="3000" dirty="0"/>
                  <a:t>, since</a:t>
                </a:r>
                <a:endParaRPr lang="en-US" altLang="zh-CN" sz="300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0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3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30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0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30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3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3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lang="en-US" altLang="zh-CN" sz="30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0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30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3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zh-CN" sz="30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0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30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30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3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30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0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30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3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3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lang="en-US" altLang="zh-CN" sz="30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0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30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3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zh-CN" sz="3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0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30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zh-CN" sz="30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algn="l"/>
                <a:r>
                  <a:rPr lang="en-US" altLang="zh-CN" sz="3000" dirty="0"/>
                  <a:t>it follows from </a:t>
                </a:r>
                <a:r>
                  <a:rPr lang="en-US" altLang="zh-CN" sz="3000" dirty="0" err="1"/>
                  <a:t>Chebyshev's</a:t>
                </a:r>
                <a:r>
                  <a:rPr lang="en-US" altLang="zh-CN" sz="3000" dirty="0"/>
                  <a:t> inequality that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3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3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30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30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0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30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30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30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⋯+</m:t>
                                  </m:r>
                                  <m:sSub>
                                    <m:sSubPr>
                                      <m:ctrlPr>
                                        <a:rPr lang="en-US" altLang="zh-CN" sz="30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0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30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30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CN" sz="3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3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altLang="zh-CN" sz="3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zh-CN" altLang="en-US" sz="3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zh-CN" altLang="en-US" sz="3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3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3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n-US" altLang="zh-CN" sz="30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3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CN" sz="30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3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3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0  </m:t>
                      </m:r>
                      <m:r>
                        <m:rPr>
                          <m:sty m:val="p"/>
                        </m:rPr>
                        <a:rPr lang="en-US" altLang="zh-CN" sz="30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as</m:t>
                      </m:r>
                      <m:r>
                        <a:rPr lang="en-US" altLang="zh-CN" sz="3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3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US" altLang="zh-CN" sz="3000" dirty="0" smtClean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116" y="1082819"/>
                <a:ext cx="11872452" cy="5742941"/>
              </a:xfrm>
              <a:blipFill>
                <a:blip r:embed="rId3"/>
                <a:stretch>
                  <a:fillRect l="-1181" t="-1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6975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47529</TotalTime>
  <Words>2385</Words>
  <Application>Microsoft Office PowerPoint</Application>
  <PresentationFormat>宽屏</PresentationFormat>
  <Paragraphs>124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宋体</vt:lpstr>
      <vt:lpstr>Arial</vt:lpstr>
      <vt:lpstr>Arial Black</vt:lpstr>
      <vt:lpstr>Calibri</vt:lpstr>
      <vt:lpstr>Calibri Light</vt:lpstr>
      <vt:lpstr>Cambria Math</vt:lpstr>
      <vt:lpstr>Tahoma</vt:lpstr>
      <vt:lpstr>Times New Roman</vt:lpstr>
      <vt:lpstr>Wingdings</vt:lpstr>
      <vt:lpstr>Office 主题</vt:lpstr>
      <vt:lpstr>1_Office 主题</vt:lpstr>
      <vt:lpstr>Lecture 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jintao</dc:creator>
  <cp:lastModifiedBy>guo</cp:lastModifiedBy>
  <cp:revision>1969</cp:revision>
  <dcterms:created xsi:type="dcterms:W3CDTF">2017-08-02T16:53:24Z</dcterms:created>
  <dcterms:modified xsi:type="dcterms:W3CDTF">2021-01-04T14:01:20Z</dcterms:modified>
</cp:coreProperties>
</file>