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53"/>
  </p:notesMasterIdLst>
  <p:sldIdLst>
    <p:sldId id="258" r:id="rId2"/>
    <p:sldId id="259" r:id="rId3"/>
    <p:sldId id="278" r:id="rId4"/>
    <p:sldId id="283" r:id="rId5"/>
    <p:sldId id="284" r:id="rId6"/>
    <p:sldId id="285" r:id="rId7"/>
    <p:sldId id="260" r:id="rId8"/>
    <p:sldId id="261" r:id="rId9"/>
    <p:sldId id="279" r:id="rId10"/>
    <p:sldId id="262" r:id="rId11"/>
    <p:sldId id="280" r:id="rId12"/>
    <p:sldId id="263" r:id="rId13"/>
    <p:sldId id="281" r:id="rId14"/>
    <p:sldId id="264" r:id="rId15"/>
    <p:sldId id="282" r:id="rId16"/>
    <p:sldId id="265" r:id="rId17"/>
    <p:sldId id="286" r:id="rId18"/>
    <p:sldId id="266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2" r:id="rId40"/>
    <p:sldId id="303" r:id="rId41"/>
    <p:sldId id="304" r:id="rId42"/>
    <p:sldId id="305" r:id="rId43"/>
    <p:sldId id="306" r:id="rId44"/>
    <p:sldId id="310" r:id="rId45"/>
    <p:sldId id="299" r:id="rId46"/>
    <p:sldId id="300" r:id="rId47"/>
    <p:sldId id="298" r:id="rId48"/>
    <p:sldId id="301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3675" autoAdjust="0"/>
  </p:normalViewPr>
  <p:slideViewPr>
    <p:cSldViewPr>
      <p:cViewPr varScale="1">
        <p:scale>
          <a:sx n="118" d="100"/>
          <a:sy n="118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5A8442-0C0B-44D0-BE41-DA542CB0ADAD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9580B35-1305-48F0-A53C-7F52EAA03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one</a:t>
            </a:r>
            <a:r>
              <a:rPr lang="en-US" baseline="0" dirty="0" smtClean="0"/>
              <a:t>-way link as the example showing that it cannot find </a:t>
            </a:r>
            <a:r>
              <a:rPr lang="en-US" baseline="0" smtClean="0"/>
              <a:t>a strongly connected </a:t>
            </a:r>
            <a:r>
              <a:rPr lang="en-US" baseline="0" dirty="0" smtClean="0"/>
              <a:t>components </a:t>
            </a:r>
            <a:r>
              <a:rPr lang="en-US" baseline="0" smtClean="0"/>
              <a:t>by following the decreasing </a:t>
            </a:r>
            <a:r>
              <a:rPr lang="en-US" baseline="0" dirty="0" smtClean="0"/>
              <a:t>finishing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80B35-1305-48F0-A53C-7F52EAA03C1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2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AA142-5059-4D06-98F1-547C35513251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515D1-1295-496F-B174-B67D66DC3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656A3-6634-426D-B2F7-057F5EC05141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2AC3-026B-4B05-92B0-DF2A86833D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E27B2-A99C-48FF-9467-F6EDB7C1F2A4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EDFD0-1C25-4FF3-9CB4-9E8C8489B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047B-D4C7-4F81-92C5-C8FC266A6305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5A70E-BF09-4350-9215-AFB5A7E07E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692F-5CA0-4E6B-8D30-AB0F6BC56692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F8EC8-2558-4B16-B6FD-E68067194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1CCE-FBA9-4C7D-9B7F-6F1B59E042FE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A920F-0920-48A7-AF6B-200C4A32C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D021-F820-4109-B583-A60B94C6F178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EA8F-D5D0-408F-B455-597777ADF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690B-C347-4809-B156-6161E20A446E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179B-BF9A-4774-BA43-0A2185648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ED73E-D149-4A73-95E9-39273B4EC4C5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762C4-D0BC-42CE-887F-49482BF87A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4A097-019D-428A-AF0F-FA210FD2D522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CB3CC-B54D-4C7A-B267-FB7473258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8A99B-C360-431D-A79E-EB81212DB67F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4D408-0027-4EAB-8C6C-33A890AB3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B4B142-3310-43C9-B98C-5496F3B87063}" type="datetimeFigureOut">
              <a:rPr lang="en-US"/>
              <a:pPr>
                <a:defRPr/>
              </a:pPr>
              <a:t>11/27/17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CD71AC-12BD-404B-80BF-84DF34D64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9" r:id="rId2"/>
    <p:sldLayoutId id="2147483901" r:id="rId3"/>
    <p:sldLayoutId id="2147483898" r:id="rId4"/>
    <p:sldLayoutId id="2147483897" r:id="rId5"/>
    <p:sldLayoutId id="2147483896" r:id="rId6"/>
    <p:sldLayoutId id="2147483895" r:id="rId7"/>
    <p:sldLayoutId id="2147483894" r:id="rId8"/>
    <p:sldLayoutId id="2147483902" r:id="rId9"/>
    <p:sldLayoutId id="2147483893" r:id="rId10"/>
    <p:sldLayoutId id="21474838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Chapter 22</a:t>
            </a:r>
            <a:br>
              <a:rPr lang="en-US" dirty="0" smtClean="0"/>
            </a:br>
            <a:r>
              <a:rPr lang="en-US" dirty="0">
                <a:effectLst/>
              </a:rPr>
              <a:t>Elementary Graph Algorithms 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950" cy="1752600"/>
          </a:xfrm>
        </p:spPr>
        <p:txBody>
          <a:bodyPr/>
          <a:lstStyle/>
          <a:p>
            <a:pPr marR="0"/>
            <a:r>
              <a:rPr lang="en-US" altLang="zh-CN" dirty="0" err="1" smtClean="0"/>
              <a:t>Guangyu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Zou</a:t>
            </a:r>
            <a:endParaRPr lang="en-US" altLang="zh-CN" dirty="0" smtClean="0"/>
          </a:p>
          <a:p>
            <a:pPr marR="0"/>
            <a:r>
              <a:rPr lang="en-US" altLang="zh-CN" dirty="0" smtClean="0"/>
              <a:t>Dalian University of Technology</a:t>
            </a:r>
          </a:p>
          <a:p>
            <a:pPr marR="0"/>
            <a:r>
              <a:rPr lang="en-US" altLang="zh-CN" dirty="0" smtClean="0"/>
              <a:t>gyzou@dlut.edu.cn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Adjacency matrix -- Undirected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22860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438400"/>
            <a:ext cx="3216275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 descr="Screen Shot 2015-05-03 at 2.12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2400300" cy="774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48200" y="29718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8200" y="35052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48200" y="40386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48200" y="45720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8200" y="51816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4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symmetry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7725" y="-16933"/>
            <a:ext cx="3216275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Adjacency Matrix in C++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981200"/>
            <a:ext cx="8077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buildAdjacencyMatrix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memset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6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a-DK" altLang="zh-CN" sz="16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da-DK" altLang="zh-CN" sz="1600" dirty="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j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j &lt;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 ++j)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"%3d"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][j]);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600" dirty="0">
                <a:solidFill>
                  <a:srgbClr val="2E0D6E"/>
                </a:solidFill>
                <a:latin typeface="Menlo-Regular"/>
              </a:rPr>
              <a:t>printf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sz="1600" dirty="0">
                <a:solidFill>
                  <a:srgbClr val="C41A16"/>
                </a:solidFill>
                <a:latin typeface="Menlo-Regular"/>
              </a:rPr>
              <a:t>"\n"</a:t>
            </a:r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12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Adjacency lists -- Directed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directed graph (or digraph) is a graph, or set of nodes connected by edges, where the edges have a direction associated with them</a:t>
            </a:r>
            <a:endParaRPr kumimoji="1" lang="zh-CN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26670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 rotWithShape="1">
          <a:blip r:embed="rId3"/>
          <a:srcRect t="3391" b="80701"/>
          <a:stretch/>
        </p:blipFill>
        <p:spPr bwMode="auto">
          <a:xfrm>
            <a:off x="4114800" y="3185885"/>
            <a:ext cx="3124200" cy="45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/>
          <a:srcRect t="19467" b="65044"/>
          <a:stretch/>
        </p:blipFill>
        <p:spPr bwMode="auto">
          <a:xfrm>
            <a:off x="4114800" y="3802743"/>
            <a:ext cx="3124200" cy="44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/>
          <a:srcRect t="35541" b="49388"/>
          <a:stretch/>
        </p:blipFill>
        <p:spPr bwMode="auto">
          <a:xfrm>
            <a:off x="4114800" y="4419600"/>
            <a:ext cx="3124200" cy="4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/>
          <a:srcRect t="50361" b="34150"/>
          <a:stretch/>
        </p:blipFill>
        <p:spPr bwMode="auto">
          <a:xfrm>
            <a:off x="4114800" y="5000170"/>
            <a:ext cx="3124200" cy="44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/>
          <a:srcRect t="66018" b="18493"/>
          <a:stretch/>
        </p:blipFill>
        <p:spPr bwMode="auto">
          <a:xfrm>
            <a:off x="4114800" y="5604932"/>
            <a:ext cx="3124200" cy="44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3"/>
          <a:srcRect t="81675"/>
          <a:stretch/>
        </p:blipFill>
        <p:spPr bwMode="auto">
          <a:xfrm>
            <a:off x="4114800" y="6209694"/>
            <a:ext cx="3124200" cy="52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Adjacency Lists in C++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1447800"/>
            <a:ext cx="807720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map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&gt;&gt;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 node1_targets;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node1_targets.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node1_targets.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node1_targets;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 node2_targets;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node2_targets.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node2_targets;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 node3_targets;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node3_targets.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node3_targets.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node3_targets;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map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&gt;&gt;::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iterator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++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"%d -&gt; 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first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&gt;::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iterator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second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second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++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altLang="zh-CN" sz="1400" dirty="0">
                <a:solidFill>
                  <a:srgbClr val="C41A16"/>
                </a:solidFill>
                <a:latin typeface="Menlo-Regular"/>
              </a:rPr>
              <a:t>"%d "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nl-NL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400" dirty="0">
                <a:solidFill>
                  <a:srgbClr val="2E0D6E"/>
                </a:solidFill>
                <a:latin typeface="Menlo-Regular"/>
              </a:rPr>
              <a:t>printf</a:t>
            </a:r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sz="1400" dirty="0">
                <a:solidFill>
                  <a:srgbClr val="C41A16"/>
                </a:solidFill>
                <a:latin typeface="Menlo-Regular"/>
              </a:rPr>
              <a:t>"\n"</a:t>
            </a:r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    }</a:t>
            </a:r>
            <a:endParaRPr kumimoji="1" lang="zh-CN" altLang="en-US" sz="1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19200"/>
            <a:ext cx="26670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5943600" y="321927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Menlo-Bold"/>
              </a:rPr>
              <a:t>1 -&gt; 2 4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enlo-Bold"/>
              </a:rPr>
              <a:t>2 -&gt; 5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enlo-Bold"/>
              </a:rPr>
              <a:t>3 -&gt; 6 5 </a:t>
            </a:r>
          </a:p>
        </p:txBody>
      </p:sp>
    </p:spTree>
    <p:extLst>
      <p:ext uri="{BB962C8B-B14F-4D97-AF65-F5344CB8AC3E}">
        <p14:creationId xmlns:p14="http://schemas.microsoft.com/office/powerpoint/2010/main" val="23210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Adjacency matrix -- Directed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26670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14600"/>
            <a:ext cx="32766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86" y="0"/>
            <a:ext cx="32766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Adjacency Matrix in C++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20574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 err="1" smtClean="0">
                <a:solidFill>
                  <a:srgbClr val="2E0D6E"/>
                </a:solidFill>
                <a:latin typeface="Menlo-Regular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36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 err="1" smtClean="0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][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pl-PL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dirty="0" smtClean="0">
                <a:solidFill>
                  <a:srgbClr val="AA0D91"/>
                </a:solidFill>
                <a:latin typeface="Menlo-Regular"/>
              </a:rPr>
              <a:t>for</a:t>
            </a:r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a-DK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 j &lt;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 ++j)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    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"%3d"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adjacencyMatrix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][j]);</a:t>
            </a:r>
          </a:p>
          <a:p>
            <a:r>
              <a:rPr lang="ro-RO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altLang="zh-CN" dirty="0">
                <a:solidFill>
                  <a:srgbClr val="2E0D6E"/>
                </a:solidFill>
                <a:latin typeface="Menlo-Regular"/>
              </a:rPr>
              <a:t>printf</a:t>
            </a:r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dirty="0">
                <a:solidFill>
                  <a:srgbClr val="C41A16"/>
                </a:solidFill>
                <a:latin typeface="Menlo-Regular"/>
              </a:rPr>
              <a:t>"\n"</a:t>
            </a:r>
            <a:r>
              <a:rPr lang="ro-RO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dirty="0" smtClean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宋体" charset="-122"/>
              </a:rPr>
              <a:t>Breadth-first search</a:t>
            </a:r>
            <a:endParaRPr kumimoji="1" lang="zh-CN" altLang="en-US" dirty="0" smtClean="0">
              <a:ea typeface="宋体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Breadth-first search is so named because it expands the frontier between discovered and undiscovered vertices uniformly across the breadth of the frontier. That is, the algorithm discovers all vertices </a:t>
            </a:r>
            <a:r>
              <a:rPr lang="en-US" altLang="zh-CN" dirty="0" err="1" smtClean="0"/>
              <a:t>atdistance</a:t>
            </a:r>
            <a:r>
              <a:rPr lang="en-US" altLang="zh-CN" dirty="0" smtClean="0"/>
              <a:t> k from s before discovering any vertices at distance k+1.</a:t>
            </a:r>
          </a:p>
          <a:p>
            <a:r>
              <a:rPr lang="en-US" altLang="zh-CN" dirty="0" smtClean="0"/>
              <a:t>Prim’s minimum-spanning tree algorithm (Section 23.2) and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single-source shortest-paths algorithm (Section24.3) use ideas similar to those in breadth-first search.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Attributes of Vertices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Color</a:t>
            </a:r>
          </a:p>
          <a:p>
            <a:pPr lvl="1"/>
            <a:r>
              <a:rPr kumimoji="1" lang="en-US" altLang="zh-CN" dirty="0" smtClean="0"/>
              <a:t>White: Undiscovered</a:t>
            </a:r>
          </a:p>
          <a:p>
            <a:pPr lvl="1"/>
            <a:r>
              <a:rPr kumimoji="1" lang="en-US" altLang="zh-CN" dirty="0" smtClean="0"/>
              <a:t>Gray: Discovered but not complete</a:t>
            </a:r>
          </a:p>
          <a:p>
            <a:pPr lvl="1"/>
            <a:r>
              <a:rPr kumimoji="1" lang="en-US" altLang="zh-CN" dirty="0" smtClean="0"/>
              <a:t>Black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 Discovered, all adjacencies are not white.</a:t>
            </a:r>
          </a:p>
          <a:p>
            <a:r>
              <a:rPr kumimoji="1" lang="en-US" altLang="zh-CN" dirty="0" smtClean="0"/>
              <a:t>Distance</a:t>
            </a:r>
          </a:p>
          <a:p>
            <a:pPr lvl="1"/>
            <a:r>
              <a:rPr kumimoji="1" lang="en-US" altLang="zh-CN" dirty="0" err="1" smtClean="0"/>
              <a:t>u.d</a:t>
            </a:r>
            <a:endParaRPr kumimoji="1" lang="en-US" altLang="zh-CN" dirty="0" smtClean="0"/>
          </a:p>
          <a:p>
            <a:r>
              <a:rPr kumimoji="1" lang="en-US" altLang="zh-CN" dirty="0" smtClean="0"/>
              <a:t>Predecessor</a:t>
            </a:r>
          </a:p>
          <a:p>
            <a:pPr lvl="1"/>
            <a:r>
              <a:rPr kumimoji="1" lang="en-US" altLang="zh-CN" dirty="0" smtClean="0"/>
              <a:t>u.π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-11332"/>
            <a:ext cx="4419599" cy="688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4038600" y="4724400"/>
            <a:ext cx="2590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6705600" y="3886200"/>
            <a:ext cx="2133600" cy="612648"/>
          </a:xfrm>
          <a:prstGeom prst="wedgeRectCallout">
            <a:avLst>
              <a:gd name="adj1" fmla="val -59193"/>
              <a:gd name="adj2" fmla="val 1000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Why needing it?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47551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Representation of graphs</a:t>
            </a:r>
          </a:p>
          <a:p>
            <a:r>
              <a:rPr lang="en-US" altLang="zh-CN" dirty="0" smtClean="0"/>
              <a:t>Breadth</a:t>
            </a:r>
            <a:r>
              <a:rPr lang="en-US" altLang="zh-CN" dirty="0"/>
              <a:t>-first </a:t>
            </a:r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Depth-first search</a:t>
            </a:r>
          </a:p>
          <a:p>
            <a:r>
              <a:rPr kumimoji="1" lang="en-US" altLang="zh-CN" sz="2800" dirty="0"/>
              <a:t>Strongly connected components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6772574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89200"/>
            <a:ext cx="7702401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/>
          <a:stretch/>
        </p:blipFill>
        <p:spPr bwMode="auto">
          <a:xfrm>
            <a:off x="1605776" y="2286000"/>
            <a:ext cx="6961117" cy="26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885652" cy="241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9019"/>
            <a:ext cx="7315200" cy="259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2" name="图片 1" descr="Screen Shot 2015-05-03 at 4.22.3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2"/>
          <a:stretch/>
        </p:blipFill>
        <p:spPr>
          <a:xfrm>
            <a:off x="1219200" y="2362200"/>
            <a:ext cx="7424283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2" name="图片 1" descr="Screen Shot 2015-05-06 at 7.22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/>
          <a:stretch/>
        </p:blipFill>
        <p:spPr>
          <a:xfrm>
            <a:off x="1371600" y="2590800"/>
            <a:ext cx="6139034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BFS</a:t>
            </a:r>
          </a:p>
        </p:txBody>
      </p:sp>
      <p:pic>
        <p:nvPicPr>
          <p:cNvPr id="2" name="图片 1" descr="Screen Shot 2015-05-06 at 7.2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816902" cy="2649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total time spent in scanning adjacency lists is </a:t>
            </a:r>
            <a:r>
              <a:rPr lang="en-US" altLang="zh-CN" dirty="0" smtClean="0"/>
              <a:t>O(E).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overhead for initialization is </a:t>
            </a:r>
            <a:r>
              <a:rPr lang="en-US" altLang="zh-CN" dirty="0" smtClean="0"/>
              <a:t>O(V).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total running time of the BFS procedure is </a:t>
            </a:r>
            <a:endParaRPr lang="en-US" altLang="zh-CN" dirty="0" smtClean="0"/>
          </a:p>
          <a:p>
            <a:r>
              <a:rPr lang="en-US" altLang="zh-CN" dirty="0" smtClean="0"/>
              <a:t>O(V+E)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9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Shortest paths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Define the shortest-path distance σ(s,v) from s to v as the minimum number of edges in any path from vertex s to vertex v; if there is no path from s to v, then the distance is ∞. </a:t>
            </a:r>
          </a:p>
          <a:p>
            <a:r>
              <a:rPr lang="en-US" altLang="zh-CN" smtClean="0"/>
              <a:t>Breadth-first search is able to find single source distance.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9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social network is a social structure made up of a set of social actors (such as individuals or organizations) and a set of the dyadic ties between these actors.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social network perspective provides a set of methods for analyzing the structure of whole social entities as well as a variety of theories explaining the patterns observed in these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Depth-first search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r>
              <a:rPr lang="en-US" altLang="zh-CN" dirty="0"/>
              <a:t>The strategy followed by depth-first search is, as its name implies, to search “deeper” in the graph whenever possible. </a:t>
            </a:r>
            <a:endParaRPr lang="en-US" altLang="zh-CN" dirty="0" smtClean="0"/>
          </a:p>
          <a:p>
            <a:r>
              <a:rPr lang="en-US" altLang="zh-CN" dirty="0" smtClean="0"/>
              <a:t>Depth</a:t>
            </a:r>
            <a:r>
              <a:rPr lang="en-US" altLang="zh-CN" dirty="0"/>
              <a:t>-first search explores edges out of the most recently discovered vertex </a:t>
            </a:r>
            <a:r>
              <a:rPr lang="en-US" altLang="zh-CN" dirty="0" smtClean="0"/>
              <a:t>v </a:t>
            </a:r>
            <a:r>
              <a:rPr lang="en-US" altLang="zh-CN" dirty="0"/>
              <a:t>that still has unexplored edges leaving it. </a:t>
            </a:r>
            <a:endParaRPr lang="en-US" altLang="zh-CN" dirty="0" smtClean="0"/>
          </a:p>
          <a:p>
            <a:r>
              <a:rPr lang="en-US" altLang="zh-CN" dirty="0" smtClean="0"/>
              <a:t>Once </a:t>
            </a:r>
            <a:r>
              <a:rPr lang="en-US" altLang="zh-CN" dirty="0"/>
              <a:t>all of </a:t>
            </a:r>
            <a:r>
              <a:rPr lang="en-US" altLang="zh-CN" dirty="0" smtClean="0"/>
              <a:t> v’s </a:t>
            </a:r>
            <a:r>
              <a:rPr lang="en-US" altLang="zh-CN" dirty="0"/>
              <a:t>edges have been explored, the search “backtracks” to explore edges leaving the vertex from which </a:t>
            </a:r>
            <a:r>
              <a:rPr lang="en-US" altLang="zh-CN" dirty="0" smtClean="0"/>
              <a:t>v was </a:t>
            </a:r>
            <a:r>
              <a:rPr lang="en-US" altLang="zh-CN" dirty="0"/>
              <a:t>discovered. 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process continues until we have discovered all the vertices that are reachable from the original source vertex.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4" name="图片 3" descr="Screen Shot 2015-05-03 at 5.2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057400"/>
            <a:ext cx="5196201" cy="3962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0800" y="4572000"/>
            <a:ext cx="40386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6705600" y="3886200"/>
            <a:ext cx="2133600" cy="612648"/>
          </a:xfrm>
          <a:prstGeom prst="wedgeRectCallout">
            <a:avLst>
              <a:gd name="adj1" fmla="val -59193"/>
              <a:gd name="adj2" fmla="val 1000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Why needing it?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342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Isolated nodes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4" name="图片 3" descr="Screen Shot 2015-05-03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746383" cy="37437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48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What is it similar to?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4800" y="1916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Pre-order traversal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 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epth</a:t>
            </a:r>
            <a:r>
              <a:rPr lang="en-US" altLang="zh-CN" dirty="0"/>
              <a:t>-first search </a:t>
            </a:r>
            <a:r>
              <a:rPr lang="en-US" altLang="zh-CN" b="1" i="1" dirty="0" smtClean="0"/>
              <a:t>timestamps </a:t>
            </a:r>
            <a:r>
              <a:rPr lang="en-US" altLang="zh-CN" dirty="0"/>
              <a:t>each </a:t>
            </a:r>
            <a:r>
              <a:rPr lang="en-US" altLang="zh-CN" dirty="0" smtClean="0"/>
              <a:t>vertex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Each vertex v has </a:t>
            </a:r>
            <a:r>
              <a:rPr lang="en-US" altLang="zh-CN" dirty="0"/>
              <a:t>two timestamps: the first </a:t>
            </a:r>
            <a:r>
              <a:rPr lang="en-US" altLang="zh-CN" dirty="0" smtClean="0"/>
              <a:t>timestamp 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d</a:t>
            </a:r>
            <a:r>
              <a:rPr lang="en-US" altLang="zh-CN" i="1" dirty="0" smtClean="0"/>
              <a:t> </a:t>
            </a:r>
            <a:r>
              <a:rPr lang="en-US" altLang="zh-CN" dirty="0"/>
              <a:t>records </a:t>
            </a:r>
            <a:r>
              <a:rPr lang="en-US" altLang="zh-CN" dirty="0" smtClean="0"/>
              <a:t>when v </a:t>
            </a:r>
            <a:r>
              <a:rPr lang="en-US" altLang="zh-CN" dirty="0"/>
              <a:t>is first discovered (and grayed), and the second timestamp 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 </a:t>
            </a:r>
            <a:r>
              <a:rPr lang="en-US" altLang="zh-CN" dirty="0"/>
              <a:t>records when the search finishes examining </a:t>
            </a:r>
            <a:r>
              <a:rPr lang="en-US" altLang="zh-CN" dirty="0" smtClean="0"/>
              <a:t>v’s </a:t>
            </a:r>
            <a:r>
              <a:rPr lang="en-US" altLang="zh-CN" dirty="0"/>
              <a:t>adjacency list (and blackens </a:t>
            </a:r>
            <a:r>
              <a:rPr lang="en-US" altLang="zh-CN" dirty="0" smtClean="0"/>
              <a:t>v). </a:t>
            </a:r>
          </a:p>
          <a:p>
            <a:r>
              <a:rPr lang="en-US" altLang="zh-CN" dirty="0" smtClean="0"/>
              <a:t>Vertex </a:t>
            </a:r>
            <a:r>
              <a:rPr lang="en-US" altLang="zh-CN" dirty="0"/>
              <a:t>u is WHITE before time </a:t>
            </a:r>
            <a:r>
              <a:rPr lang="en-US" altLang="zh-CN" dirty="0" err="1" smtClean="0"/>
              <a:t>u</a:t>
            </a:r>
            <a:r>
              <a:rPr lang="en-US" altLang="zh-CN" dirty="0" err="1"/>
              <a:t>.</a:t>
            </a:r>
            <a:r>
              <a:rPr lang="en-US" altLang="zh-CN" i="1" dirty="0" err="1" smtClean="0"/>
              <a:t>d</a:t>
            </a:r>
            <a:r>
              <a:rPr lang="en-US" altLang="zh-CN" dirty="0"/>
              <a:t>, GRAY between time 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d</a:t>
            </a:r>
            <a:r>
              <a:rPr lang="en-US" altLang="zh-CN" i="1" dirty="0" smtClean="0"/>
              <a:t> </a:t>
            </a:r>
            <a:r>
              <a:rPr lang="en-US" altLang="zh-CN" dirty="0"/>
              <a:t>and time 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f</a:t>
            </a:r>
            <a:r>
              <a:rPr lang="en-US" altLang="zh-CN" dirty="0"/>
              <a:t>, and BLACK thereafter.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7" name="图片 6" descr="Screen Shot 2015-05-03 at 5.3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914978"/>
            <a:ext cx="2726871" cy="1670689"/>
          </a:xfrm>
          <a:prstGeom prst="rect">
            <a:avLst/>
          </a:prstGeom>
        </p:spPr>
      </p:pic>
      <p:pic>
        <p:nvPicPr>
          <p:cNvPr id="8" name="图片 7" descr="Screen Shot 2015-05-03 at 5.3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2716924" cy="1676400"/>
          </a:xfrm>
          <a:prstGeom prst="rect">
            <a:avLst/>
          </a:prstGeom>
        </p:spPr>
      </p:pic>
      <p:pic>
        <p:nvPicPr>
          <p:cNvPr id="9" name="图片 8" descr="Screen Shot 2015-05-03 at 5.33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2819400" cy="1739630"/>
          </a:xfrm>
          <a:prstGeom prst="rect">
            <a:avLst/>
          </a:prstGeom>
        </p:spPr>
      </p:pic>
      <p:pic>
        <p:nvPicPr>
          <p:cNvPr id="10" name="图片 9" descr="Screen Shot 2015-05-03 at 5.33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114800"/>
            <a:ext cx="282477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4" name="图片 3" descr="Screen Shot 2015-05-03 at 5.3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8" y="1932213"/>
            <a:ext cx="2880000" cy="1878261"/>
          </a:xfrm>
          <a:prstGeom prst="rect">
            <a:avLst/>
          </a:prstGeom>
        </p:spPr>
      </p:pic>
      <p:pic>
        <p:nvPicPr>
          <p:cNvPr id="5" name="图片 4" descr="Screen Shot 2015-05-03 at 5.3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2880000" cy="1821176"/>
          </a:xfrm>
          <a:prstGeom prst="rect">
            <a:avLst/>
          </a:prstGeom>
        </p:spPr>
      </p:pic>
      <p:pic>
        <p:nvPicPr>
          <p:cNvPr id="6" name="图片 5" descr="Screen Shot 2015-05-03 at 5.34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2880000" cy="1794783"/>
          </a:xfrm>
          <a:prstGeom prst="rect">
            <a:avLst/>
          </a:prstGeom>
        </p:spPr>
      </p:pic>
      <p:pic>
        <p:nvPicPr>
          <p:cNvPr id="7" name="图片 6" descr="Screen Shot 2015-05-03 at 5.34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1000"/>
            <a:ext cx="2880000" cy="17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4" name="图片 3" descr="Screen Shot 2015-05-03 at 5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2880000" cy="1789714"/>
          </a:xfrm>
          <a:prstGeom prst="rect">
            <a:avLst/>
          </a:prstGeom>
        </p:spPr>
      </p:pic>
      <p:pic>
        <p:nvPicPr>
          <p:cNvPr id="5" name="图片 4" descr="Screen Shot 2015-05-03 at 5.4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81200"/>
            <a:ext cx="2880000" cy="1723796"/>
          </a:xfrm>
          <a:prstGeom prst="rect">
            <a:avLst/>
          </a:prstGeom>
        </p:spPr>
      </p:pic>
      <p:pic>
        <p:nvPicPr>
          <p:cNvPr id="6" name="图片 5" descr="Screen Shot 2015-05-03 at 5.40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2880000" cy="1719712"/>
          </a:xfrm>
          <a:prstGeom prst="rect">
            <a:avLst/>
          </a:prstGeom>
        </p:spPr>
      </p:pic>
      <p:pic>
        <p:nvPicPr>
          <p:cNvPr id="7" name="图片 6" descr="Screen Shot 2015-05-03 at 5.41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267200"/>
            <a:ext cx="2880000" cy="17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DFS</a:t>
            </a:r>
            <a:endParaRPr kumimoji="1" lang="zh-CN" altLang="en-US" dirty="0"/>
          </a:p>
        </p:txBody>
      </p:sp>
      <p:pic>
        <p:nvPicPr>
          <p:cNvPr id="4" name="图片 3" descr="Screen Shot 2015-05-03 at 5.4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2880000" cy="1773913"/>
          </a:xfrm>
          <a:prstGeom prst="rect">
            <a:avLst/>
          </a:prstGeom>
        </p:spPr>
      </p:pic>
      <p:pic>
        <p:nvPicPr>
          <p:cNvPr id="5" name="图片 4" descr="Screen Shot 2015-05-03 at 5.41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33600"/>
            <a:ext cx="2880000" cy="1775639"/>
          </a:xfrm>
          <a:prstGeom prst="rect">
            <a:avLst/>
          </a:prstGeom>
        </p:spPr>
      </p:pic>
      <p:pic>
        <p:nvPicPr>
          <p:cNvPr id="6" name="图片 5" descr="Screen Shot 2015-05-03 at 5.41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2880000" cy="1736471"/>
          </a:xfrm>
          <a:prstGeom prst="rect">
            <a:avLst/>
          </a:prstGeom>
        </p:spPr>
      </p:pic>
      <p:pic>
        <p:nvPicPr>
          <p:cNvPr id="7" name="图片 6" descr="Screen Shot 2015-05-03 at 5.4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19600"/>
            <a:ext cx="2880000" cy="17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Parenthesis Structure </a:t>
            </a:r>
            <a:endParaRPr lang="zh-CN" altLang="en-US" dirty="0"/>
          </a:p>
        </p:txBody>
      </p:sp>
      <p:pic>
        <p:nvPicPr>
          <p:cNvPr id="6" name="图片 5" descr="Screen Shot 2015-05-03 at 7.3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3860800" cy="1689100"/>
          </a:xfrm>
          <a:prstGeom prst="rect">
            <a:avLst/>
          </a:prstGeom>
        </p:spPr>
      </p:pic>
      <p:pic>
        <p:nvPicPr>
          <p:cNvPr id="7" name="图片 6" descr="Screen Shot 2015-05-03 at 7.3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33800"/>
            <a:ext cx="4609639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Parenthesis </a:t>
            </a:r>
            <a:r>
              <a:rPr lang="en-US" altLang="zh-CN" dirty="0" smtClean="0"/>
              <a:t>Theorem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89437"/>
          </a:xfrm>
        </p:spPr>
        <p:txBody>
          <a:bodyPr/>
          <a:lstStyle/>
          <a:p>
            <a:r>
              <a:rPr lang="en-US" altLang="zh-CN" dirty="0"/>
              <a:t>the intervals (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(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) </a:t>
            </a:r>
            <a:r>
              <a:rPr lang="en-US" altLang="zh-CN" dirty="0"/>
              <a:t>are entirely </a:t>
            </a:r>
            <a:r>
              <a:rPr lang="en-US" altLang="zh-CN" dirty="0" smtClean="0"/>
              <a:t>disjoint</a:t>
            </a:r>
          </a:p>
          <a:p>
            <a:pPr lvl="1"/>
            <a:r>
              <a:rPr lang="en-US" altLang="zh-CN" dirty="0" smtClean="0"/>
              <a:t>neither </a:t>
            </a:r>
            <a:r>
              <a:rPr lang="en-US" altLang="zh-CN" dirty="0"/>
              <a:t>u </a:t>
            </a:r>
            <a:r>
              <a:rPr lang="en-US" altLang="zh-CN" dirty="0" smtClean="0"/>
              <a:t>nor v is </a:t>
            </a:r>
            <a:r>
              <a:rPr lang="en-US" altLang="zh-CN" dirty="0"/>
              <a:t>a descendant of the other in the depth-first forest, 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interval (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is contained entirely within the interval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u </a:t>
            </a:r>
            <a:r>
              <a:rPr lang="en-US" altLang="zh-CN" dirty="0"/>
              <a:t>is a descendant of </a:t>
            </a:r>
            <a:r>
              <a:rPr lang="en-US" altLang="zh-CN" dirty="0" smtClean="0"/>
              <a:t>v </a:t>
            </a:r>
            <a:r>
              <a:rPr lang="en-US" altLang="zh-CN" dirty="0"/>
              <a:t>in a depth-first tree, or </a:t>
            </a:r>
          </a:p>
          <a:p>
            <a:r>
              <a:rPr lang="en-US" altLang="zh-CN" dirty="0"/>
              <a:t>the interval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is </a:t>
            </a:r>
            <a:r>
              <a:rPr lang="en-US" altLang="zh-CN" dirty="0"/>
              <a:t>contained entirely within the </a:t>
            </a:r>
            <a:r>
              <a:rPr lang="en-US" altLang="zh-CN" dirty="0" smtClean="0"/>
              <a:t>interval (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u.</a:t>
            </a:r>
            <a:r>
              <a:rPr lang="en-US" altLang="zh-CN" i="1" dirty="0" err="1" smtClean="0"/>
              <a:t>f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dirty="0" smtClean="0"/>
              <a:t>v </a:t>
            </a:r>
            <a:r>
              <a:rPr lang="en-US" altLang="zh-CN" dirty="0"/>
              <a:t>is a descendant of u in a depth-first tree. </a:t>
            </a:r>
          </a:p>
        </p:txBody>
      </p:sp>
      <p:pic>
        <p:nvPicPr>
          <p:cNvPr id="7" name="图片 6" descr="Screen Shot 2015-05-03 at 7.3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867"/>
            <a:ext cx="3810000" cy="22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Generated Socio-technical Networks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Exploration-oriented Community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1786" t="7701" b="6045"/>
          <a:stretch>
            <a:fillRect/>
          </a:stretch>
        </p:blipFill>
        <p:spPr bwMode="auto">
          <a:xfrm>
            <a:off x="990600" y="2133600"/>
            <a:ext cx="670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Topological sort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i="1" dirty="0"/>
              <a:t>topological sort </a:t>
            </a:r>
            <a:r>
              <a:rPr lang="en-US" altLang="zh-CN" dirty="0"/>
              <a:t>of a </a:t>
            </a:r>
            <a:r>
              <a:rPr lang="en-US" altLang="zh-CN" dirty="0" smtClean="0"/>
              <a:t>dag (</a:t>
            </a:r>
            <a:r>
              <a:rPr lang="en-US" altLang="zh-CN" dirty="0"/>
              <a:t>directed </a:t>
            </a:r>
            <a:r>
              <a:rPr lang="en-US" altLang="zh-CN" dirty="0" smtClean="0"/>
              <a:t>acyclic) G (V, E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is a linear ordering of all its vertices such that if G contains an edge </a:t>
            </a:r>
            <a:r>
              <a:rPr lang="en-US" altLang="zh-CN" dirty="0" smtClean="0"/>
              <a:t>(u, v), </a:t>
            </a:r>
            <a:r>
              <a:rPr lang="en-US" altLang="zh-CN" dirty="0"/>
              <a:t>then u appears before </a:t>
            </a:r>
            <a:r>
              <a:rPr lang="en-US" altLang="zh-CN" dirty="0" smtClean="0"/>
              <a:t>v </a:t>
            </a:r>
            <a:r>
              <a:rPr lang="en-US" altLang="zh-CN" dirty="0"/>
              <a:t>in the ordering. </a:t>
            </a:r>
          </a:p>
          <a:p>
            <a:r>
              <a:rPr lang="en-US" altLang="zh-CN" dirty="0"/>
              <a:t>If the graph contains a cycle, then no linear ordering is possible. </a:t>
            </a:r>
            <a:endParaRPr lang="en-US" altLang="zh-CN" dirty="0" smtClean="0"/>
          </a:p>
          <a:p>
            <a:r>
              <a:rPr lang="en-US" altLang="zh-CN" dirty="0"/>
              <a:t>We can view a topological sort of a graph as an ordering of its vertices along a horizontal line so that all directed edges go from left to right. </a:t>
            </a:r>
          </a:p>
        </p:txBody>
      </p:sp>
    </p:spTree>
    <p:extLst>
      <p:ext uri="{BB962C8B-B14F-4D97-AF65-F5344CB8AC3E}">
        <p14:creationId xmlns:p14="http://schemas.microsoft.com/office/powerpoint/2010/main" val="27766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Applications of Topological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applications use directed acyclic graphs to indicate </a:t>
            </a:r>
            <a:r>
              <a:rPr lang="en-US" altLang="zh-CN" dirty="0" err="1" smtClean="0"/>
              <a:t>precedences</a:t>
            </a:r>
            <a:r>
              <a:rPr lang="en-US" altLang="zh-CN" dirty="0" smtClean="0"/>
              <a:t> </a:t>
            </a:r>
            <a:r>
              <a:rPr lang="en-US" altLang="zh-CN" dirty="0"/>
              <a:t>among events. </a:t>
            </a:r>
          </a:p>
          <a:p>
            <a:endParaRPr kumimoji="1" lang="zh-CN" altLang="en-US" dirty="0"/>
          </a:p>
        </p:txBody>
      </p:sp>
      <p:pic>
        <p:nvPicPr>
          <p:cNvPr id="4" name="图片 3" descr="Screen Shot 2015-05-08 at 7.4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6553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kumimoji="1" lang="en-US" altLang="zh-CN" dirty="0" smtClean="0"/>
              <a:t>Applications of Topological Sort</a:t>
            </a:r>
            <a:endParaRPr kumimoji="1" lang="zh-CN" altLang="en-US" dirty="0"/>
          </a:p>
        </p:txBody>
      </p:sp>
      <p:pic>
        <p:nvPicPr>
          <p:cNvPr id="4" name="图片 3" descr="Screen Shot 2015-05-08 at 7.4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553200" cy="3124200"/>
          </a:xfrm>
          <a:prstGeom prst="rect">
            <a:avLst/>
          </a:prstGeom>
        </p:spPr>
      </p:pic>
      <p:pic>
        <p:nvPicPr>
          <p:cNvPr id="6" name="图片 5" descr="Screen Shot 2015-05-08 at 7.4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44000" cy="13011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400" y="6096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vertices arranged from left to right in order of decreasing finishing time </a:t>
            </a:r>
          </a:p>
        </p:txBody>
      </p:sp>
    </p:spTree>
    <p:extLst>
      <p:ext uri="{BB962C8B-B14F-4D97-AF65-F5344CB8AC3E}">
        <p14:creationId xmlns:p14="http://schemas.microsoft.com/office/powerpoint/2010/main" val="23441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Topological Sort Algorithm</a:t>
            </a:r>
            <a:endParaRPr kumimoji="1" lang="zh-CN" altLang="en-US" dirty="0"/>
          </a:p>
        </p:txBody>
      </p:sp>
      <p:pic>
        <p:nvPicPr>
          <p:cNvPr id="4" name="图片 3" descr="Screen Shot 2015-05-08 at 7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0" y="2362200"/>
            <a:ext cx="8463420" cy="28955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600" y="5648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O(V+E)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4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79437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to implement DFS using Stack</a:t>
            </a:r>
            <a:endParaRPr lang="en-US"/>
          </a:p>
        </p:txBody>
      </p:sp>
      <p:pic>
        <p:nvPicPr>
          <p:cNvPr id="4" name="图片 5" descr="Screen Shot 2015-05-03 at 7.3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913"/>
            <a:ext cx="3860800" cy="1689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96200" y="2566421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7696200" y="204221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8763000" y="204221"/>
            <a:ext cx="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7696200" y="3023621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sz="4800" dirty="0"/>
              <a:t>Strongly connected components 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7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strongly connected component of a directed graph </a:t>
            </a:r>
            <a:r>
              <a:rPr lang="en-US" altLang="zh-CN" dirty="0" smtClean="0"/>
              <a:t>G=(V</a:t>
            </a:r>
            <a:r>
              <a:rPr lang="en-US" altLang="zh-CN" dirty="0"/>
              <a:t>,</a:t>
            </a:r>
            <a:r>
              <a:rPr lang="en-US" altLang="zh-CN" dirty="0" smtClean="0"/>
              <a:t>E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is a maximal set of vertices C </a:t>
            </a:r>
            <a:r>
              <a:rPr lang="en-US" altLang="zh-CN" dirty="0" smtClean="0"/>
              <a:t>in V </a:t>
            </a:r>
            <a:r>
              <a:rPr lang="en-US" altLang="zh-CN" dirty="0"/>
              <a:t>such that for every pair of vertices u </a:t>
            </a:r>
            <a:r>
              <a:rPr lang="en-US" altLang="zh-CN" dirty="0" smtClean="0"/>
              <a:t>and v </a:t>
            </a:r>
            <a:r>
              <a:rPr lang="en-US" altLang="zh-CN" dirty="0"/>
              <a:t>in </a:t>
            </a:r>
            <a:r>
              <a:rPr lang="en-US" altLang="zh-CN" dirty="0" smtClean="0"/>
              <a:t>C, </a:t>
            </a:r>
            <a:r>
              <a:rPr lang="en-US" altLang="zh-CN" dirty="0"/>
              <a:t>we have both </a:t>
            </a:r>
            <a:r>
              <a:rPr lang="en-US" altLang="zh-CN" dirty="0" smtClean="0"/>
              <a:t>u -&gt; v and v -&gt; </a:t>
            </a:r>
            <a:r>
              <a:rPr lang="en-US" altLang="zh-CN" dirty="0"/>
              <a:t>u; that is, vertices u and </a:t>
            </a:r>
            <a:r>
              <a:rPr lang="en-US" altLang="zh-CN" dirty="0" smtClean="0"/>
              <a:t>v </a:t>
            </a:r>
            <a:r>
              <a:rPr lang="en-US" altLang="zh-CN" dirty="0"/>
              <a:t>are reachable from each other. </a:t>
            </a:r>
          </a:p>
        </p:txBody>
      </p:sp>
      <p:pic>
        <p:nvPicPr>
          <p:cNvPr id="4" name="图片 3" descr="Screen Shot 2015-05-03 at 9.2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43164"/>
            <a:ext cx="7640544" cy="29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/>
              <a:t>Strongly connected components</a:t>
            </a:r>
            <a:endParaRPr kumimoji="1" lang="zh-CN" altLang="en-US" sz="4800" dirty="0"/>
          </a:p>
        </p:txBody>
      </p:sp>
      <p:pic>
        <p:nvPicPr>
          <p:cNvPr id="4" name="图片 3" descr="Screen Shot 2015-05-03 at 9.4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759544" cy="23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i="1" dirty="0"/>
              <a:t>transpose </a:t>
            </a:r>
            <a:r>
              <a:rPr lang="en-US" altLang="zh-CN" dirty="0"/>
              <a:t>of a directed graph </a:t>
            </a:r>
            <a:r>
              <a:rPr lang="en-US" altLang="zh-CN" dirty="0" smtClean="0"/>
              <a:t>G(V</a:t>
            </a:r>
            <a:r>
              <a:rPr lang="en-US" altLang="zh-CN" dirty="0"/>
              <a:t>,</a:t>
            </a:r>
            <a:r>
              <a:rPr lang="en-US" altLang="zh-CN" dirty="0" smtClean="0"/>
              <a:t>E) </a:t>
            </a:r>
            <a:r>
              <a:rPr lang="en-US" altLang="zh-CN" dirty="0"/>
              <a:t>is the graph </a:t>
            </a:r>
            <a:r>
              <a:rPr lang="en-US" altLang="zh-CN" dirty="0" smtClean="0"/>
              <a:t>G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=(V</a:t>
            </a:r>
            <a:r>
              <a:rPr lang="en-US" altLang="zh-CN" dirty="0"/>
              <a:t>,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T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where </a:t>
            </a:r>
            <a:r>
              <a:rPr lang="en-US" altLang="zh-CN" dirty="0" smtClean="0"/>
              <a:t>G</a:t>
            </a:r>
            <a:r>
              <a:rPr lang="en-US" altLang="zh-CN" baseline="30000" dirty="0" smtClean="0"/>
              <a:t>T </a:t>
            </a:r>
            <a:r>
              <a:rPr lang="en-US" altLang="zh-CN" dirty="0" smtClean="0"/>
              <a:t>is G with all its edges reversed</a:t>
            </a:r>
            <a:r>
              <a:rPr lang="en-US" altLang="zh-CN" dirty="0"/>
              <a:t>. </a:t>
            </a:r>
            <a:endParaRPr kumimoji="1"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24200"/>
            <a:ext cx="32766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4572000" y="3581400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0  </a:t>
            </a:r>
            <a:r>
              <a:rPr lang="en-US" altLang="zh-CN" sz="2800" b="1" dirty="0"/>
              <a:t>0  0  0  0  0</a:t>
            </a:r>
          </a:p>
          <a:p>
            <a:r>
              <a:rPr lang="en-US" altLang="zh-CN" sz="2800" b="1" dirty="0"/>
              <a:t>  1  0  0  1  0  0</a:t>
            </a:r>
          </a:p>
          <a:p>
            <a:r>
              <a:rPr lang="en-US" altLang="zh-CN" sz="2800" b="1" dirty="0"/>
              <a:t>  0  0  0  0  0  0</a:t>
            </a:r>
          </a:p>
          <a:p>
            <a:r>
              <a:rPr lang="en-US" altLang="zh-CN" sz="2800" b="1" dirty="0"/>
              <a:t>  1  0  0  0  1  0</a:t>
            </a:r>
          </a:p>
          <a:p>
            <a:r>
              <a:rPr lang="en-US" altLang="zh-CN" sz="2800" b="1" dirty="0"/>
              <a:t>  0  1  1  0  0  0</a:t>
            </a:r>
          </a:p>
          <a:p>
            <a:r>
              <a:rPr lang="en-US" altLang="zh-CN" sz="2800" b="1" dirty="0"/>
              <a:t>  0  0  1  0  0  1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570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4" name="图片 3" descr="Screen Shot 2015-05-03 at 9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7164"/>
            <a:ext cx="7640544" cy="2905236"/>
          </a:xfrm>
          <a:prstGeom prst="rect">
            <a:avLst/>
          </a:prstGeom>
        </p:spPr>
      </p:pic>
      <p:pic>
        <p:nvPicPr>
          <p:cNvPr id="5" name="图片 4" descr="Screen Shot 2015-05-03 at 9.4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72237"/>
            <a:ext cx="7071481" cy="26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Bi-Connection Components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 a undirected graph, articulation point is the point, without which and associated edges, the graph is divided to more than one isolated components. </a:t>
            </a:r>
            <a:endParaRPr kumimoji="1" lang="zh-CN" altLang="en-US" dirty="0"/>
          </a:p>
        </p:txBody>
      </p:sp>
      <p:pic>
        <p:nvPicPr>
          <p:cNvPr id="4" name="图片 3" descr="Screen Shot 2015-05-08 at 8.1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4066731" cy="2852360"/>
          </a:xfrm>
          <a:prstGeom prst="rect">
            <a:avLst/>
          </a:prstGeom>
        </p:spPr>
      </p:pic>
      <p:pic>
        <p:nvPicPr>
          <p:cNvPr id="5" name="图片 4" descr="Screen Shot 2015-05-08 at 8.1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4369030" cy="28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Generated Socio-technical Networks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Utility-oriented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116" t="7701" b="6045"/>
          <a:stretch>
            <a:fillRect/>
          </a:stretch>
        </p:blipFill>
        <p:spPr bwMode="auto">
          <a:xfrm>
            <a:off x="990600" y="2133600"/>
            <a:ext cx="675132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9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Bi-Connection Components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DFS traverse the graph and record the pre-order sequence number.</a:t>
            </a:r>
          </a:p>
        </p:txBody>
      </p:sp>
      <p:pic>
        <p:nvPicPr>
          <p:cNvPr id="4" name="图片 3" descr="Screen Shot 2015-05-08 at 8.1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3" y="2971800"/>
            <a:ext cx="4628029" cy="2667000"/>
          </a:xfrm>
          <a:prstGeom prst="rect">
            <a:avLst/>
          </a:prstGeom>
        </p:spPr>
      </p:pic>
      <p:pic>
        <p:nvPicPr>
          <p:cNvPr id="5" name="图片 4" descr="Screen Shot 2015-05-08 at 8.1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33" y="2513088"/>
            <a:ext cx="3800938" cy="36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kumimoji="1" lang="en-US" altLang="zh-CN" sz="4400" dirty="0" smtClean="0"/>
              <a:t>Sufficient and Necessary Conditions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1763"/>
            <a:ext cx="8229600" cy="4389437"/>
          </a:xfrm>
        </p:spPr>
        <p:txBody>
          <a:bodyPr/>
          <a:lstStyle/>
          <a:p>
            <a:r>
              <a:rPr kumimoji="1" lang="en-US" altLang="zh-CN" dirty="0" smtClean="0"/>
              <a:t>For a root vertex, it has more than one children.</a:t>
            </a:r>
          </a:p>
          <a:p>
            <a:r>
              <a:rPr kumimoji="1" lang="en-US" altLang="zh-CN" dirty="0" smtClean="0"/>
              <a:t>For any other vertex u, it has at least one child w that cannot go back to ancestor of u through w or w’s children.</a:t>
            </a:r>
            <a:endParaRPr kumimoji="1" lang="zh-CN" altLang="en-US" dirty="0"/>
          </a:p>
        </p:txBody>
      </p:sp>
      <p:pic>
        <p:nvPicPr>
          <p:cNvPr id="4" name="图片 3" descr="Screen Shot 2015-05-08 at 8.1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33" y="2665488"/>
            <a:ext cx="3800938" cy="36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Generated Socio-technical Networks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Service-oriented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116" t="7701" b="6045"/>
          <a:stretch>
            <a:fillRect/>
          </a:stretch>
        </p:blipFill>
        <p:spPr bwMode="auto">
          <a:xfrm>
            <a:off x="990600" y="2133600"/>
            <a:ext cx="675132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9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Representations</a:t>
            </a:r>
            <a:r>
              <a:rPr lang="zh-CN" altLang="en-US" dirty="0" smtClean="0"/>
              <a:t> </a:t>
            </a:r>
            <a:r>
              <a:rPr lang="zh-CN" altLang="zh-CN" dirty="0" smtClean="0"/>
              <a:t>of</a:t>
            </a:r>
            <a:r>
              <a:rPr lang="zh-CN" altLang="en-US" dirty="0" smtClean="0"/>
              <a:t> </a:t>
            </a:r>
            <a:r>
              <a:rPr lang="zh-CN" altLang="zh-CN" dirty="0" smtClean="0"/>
              <a:t>graphs</a:t>
            </a:r>
            <a:endParaRPr lang="zh-CN" altLang="en-US" dirty="0" smtClean="0"/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G(V, E)</a:t>
            </a:r>
          </a:p>
          <a:p>
            <a:pPr lvl="1"/>
            <a:r>
              <a:rPr lang="en-US" altLang="zh-CN" dirty="0" smtClean="0"/>
              <a:t>V - Vertex, E - Edge</a:t>
            </a:r>
          </a:p>
          <a:p>
            <a:pPr lvl="1"/>
            <a:r>
              <a:rPr lang="en-US" altLang="zh-CN" dirty="0" smtClean="0"/>
              <a:t>Directed</a:t>
            </a:r>
          </a:p>
          <a:p>
            <a:pPr lvl="1"/>
            <a:r>
              <a:rPr lang="en-US" altLang="zh-CN" dirty="0" smtClean="0"/>
              <a:t>Undirected</a:t>
            </a:r>
          </a:p>
          <a:p>
            <a:r>
              <a:rPr lang="en-US" altLang="zh-CN" dirty="0" smtClean="0"/>
              <a:t>Two representations</a:t>
            </a:r>
          </a:p>
          <a:p>
            <a:pPr lvl="1"/>
            <a:r>
              <a:rPr lang="en-US" altLang="zh-CN" dirty="0" smtClean="0"/>
              <a:t>Adjacency lists</a:t>
            </a:r>
          </a:p>
          <a:p>
            <a:pPr lvl="1"/>
            <a:r>
              <a:rPr lang="en-US" altLang="zh-CN" dirty="0" smtClean="0"/>
              <a:t>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Adjacency lists -- Undirected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is </a:t>
            </a:r>
            <a:r>
              <a:rPr lang="en-US" altLang="zh-CN" dirty="0"/>
              <a:t>an undirected edge, then u appears in </a:t>
            </a:r>
            <a:r>
              <a:rPr lang="en-US" altLang="zh-CN" dirty="0" smtClean="0"/>
              <a:t>v’s </a:t>
            </a:r>
            <a:r>
              <a:rPr lang="en-US" altLang="zh-CN" dirty="0"/>
              <a:t>adjacency list and vice versa. </a:t>
            </a:r>
          </a:p>
          <a:p>
            <a:endParaRPr kumimoji="1" lang="zh-CN" alt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86062"/>
            <a:ext cx="22860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 rotWithShape="1">
          <a:blip r:embed="rId3"/>
          <a:srcRect t="4509" b="78150"/>
          <a:stretch/>
        </p:blipFill>
        <p:spPr bwMode="auto">
          <a:xfrm>
            <a:off x="3581400" y="3224696"/>
            <a:ext cx="4800600" cy="38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3"/>
          <a:srcRect t="22941" b="59717"/>
          <a:stretch/>
        </p:blipFill>
        <p:spPr bwMode="auto">
          <a:xfrm>
            <a:off x="3581400" y="3787912"/>
            <a:ext cx="4800600" cy="38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/>
          <a:srcRect t="40877" b="41286"/>
          <a:stretch/>
        </p:blipFill>
        <p:spPr bwMode="auto">
          <a:xfrm>
            <a:off x="3581400" y="4340087"/>
            <a:ext cx="4800600" cy="39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3"/>
          <a:srcRect t="58318" b="24340"/>
          <a:stretch/>
        </p:blipFill>
        <p:spPr bwMode="auto">
          <a:xfrm>
            <a:off x="3581400" y="4881216"/>
            <a:ext cx="4800600" cy="38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3"/>
          <a:srcRect t="75759"/>
          <a:stretch/>
        </p:blipFill>
        <p:spPr bwMode="auto">
          <a:xfrm>
            <a:off x="3581400" y="5422348"/>
            <a:ext cx="4800600" cy="5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5867400" cy="628650"/>
          </a:xfrm>
        </p:spPr>
        <p:txBody>
          <a:bodyPr/>
          <a:lstStyle/>
          <a:p>
            <a:r>
              <a:rPr lang="en-US" altLang="zh-CN" dirty="0" smtClean="0"/>
              <a:t>Adjacency Lists in C++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28600"/>
            <a:ext cx="7010400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&lt;map&gt;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&lt;list&gt;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main()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map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&gt;&gt;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 node1_targets;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node1_targets.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node1_targets.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node1_targets;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 node2_targets;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node2_targets.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node2_targets.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node2_targets.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node2_targets.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push_back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node2_targets;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map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&gt;&gt;::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iterator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adjacencyList.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++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"%d -&gt; 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first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&gt;::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iterator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second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second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err="1">
                <a:solidFill>
                  <a:srgbClr val="2E0D6E"/>
                </a:solidFill>
                <a:latin typeface="Menlo-Regular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(); ++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nl-NL" altLang="zh-CN" sz="1400" dirty="0" err="1">
                <a:solidFill>
                  <a:srgbClr val="2E0D6E"/>
                </a:solidFill>
                <a:latin typeface="Menlo-Regular"/>
              </a:rPr>
              <a:t>printf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altLang="zh-CN" sz="1400" dirty="0">
                <a:solidFill>
                  <a:srgbClr val="C41A16"/>
                </a:solidFill>
                <a:latin typeface="Menlo-Regular"/>
              </a:rPr>
              <a:t>"%d "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nl-NL" altLang="zh-CN" sz="1400" dirty="0" err="1">
                <a:solidFill>
                  <a:srgbClr val="000000"/>
                </a:solidFill>
                <a:latin typeface="Menlo-Regular"/>
              </a:rPr>
              <a:t>jter</a:t>
            </a:r>
            <a:r>
              <a:rPr lang="nl-NL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altLang="zh-CN" sz="1400" dirty="0">
                <a:solidFill>
                  <a:srgbClr val="2E0D6E"/>
                </a:solidFill>
                <a:latin typeface="Menlo-Regular"/>
              </a:rPr>
              <a:t>printf</a:t>
            </a:r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altLang="zh-CN" sz="1400" dirty="0">
                <a:solidFill>
                  <a:srgbClr val="C41A16"/>
                </a:solidFill>
                <a:latin typeface="Menlo-Regular"/>
              </a:rPr>
              <a:t>"\n"</a:t>
            </a:r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447800"/>
            <a:ext cx="228600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5715000" y="342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unordered_map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4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9782</TotalTime>
  <Words>1588</Words>
  <Application>Microsoft Macintosh PowerPoint</Application>
  <PresentationFormat>On-screen Show (4:3)</PresentationFormat>
  <Paragraphs>211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Constantia</vt:lpstr>
      <vt:lpstr>Menlo-Bold</vt:lpstr>
      <vt:lpstr>Menlo-Regular</vt:lpstr>
      <vt:lpstr>Wingdings 2</vt:lpstr>
      <vt:lpstr>宋体</vt:lpstr>
      <vt:lpstr>隶书</vt:lpstr>
      <vt:lpstr>Arial</vt:lpstr>
      <vt:lpstr>Flow</vt:lpstr>
      <vt:lpstr>Chapter 22 Elementary Graph Algorithms </vt:lpstr>
      <vt:lpstr>Outline</vt:lpstr>
      <vt:lpstr>Social Network</vt:lpstr>
      <vt:lpstr>Generated Socio-technical Networks</vt:lpstr>
      <vt:lpstr>Generated Socio-technical Networks</vt:lpstr>
      <vt:lpstr>Generated Socio-technical Networks</vt:lpstr>
      <vt:lpstr>Representations of graphs</vt:lpstr>
      <vt:lpstr>Adjacency lists -- Undirected</vt:lpstr>
      <vt:lpstr>Adjacency Lists in C++ </vt:lpstr>
      <vt:lpstr>Adjacency matrix -- Undirected</vt:lpstr>
      <vt:lpstr>Adjacency Matrix in C++</vt:lpstr>
      <vt:lpstr>Adjacency lists -- Directed</vt:lpstr>
      <vt:lpstr>Adjacency Lists in C++</vt:lpstr>
      <vt:lpstr>Adjacency matrix -- Directed</vt:lpstr>
      <vt:lpstr>Adjacency Matrix in C++</vt:lpstr>
      <vt:lpstr>Breadth-first search</vt:lpstr>
      <vt:lpstr>Attributes of Vertices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Complexity</vt:lpstr>
      <vt:lpstr>Shortest paths </vt:lpstr>
      <vt:lpstr>Depth-first search </vt:lpstr>
      <vt:lpstr>DFS</vt:lpstr>
      <vt:lpstr>DFS</vt:lpstr>
      <vt:lpstr>Time Attribute</vt:lpstr>
      <vt:lpstr>DFS</vt:lpstr>
      <vt:lpstr>DFS</vt:lpstr>
      <vt:lpstr>DFS</vt:lpstr>
      <vt:lpstr>DFS</vt:lpstr>
      <vt:lpstr>Parenthesis Structure </vt:lpstr>
      <vt:lpstr>Parenthesis Theorem </vt:lpstr>
      <vt:lpstr>Topological sort </vt:lpstr>
      <vt:lpstr>Applications of Topological Sort</vt:lpstr>
      <vt:lpstr>Applications of Topological Sort</vt:lpstr>
      <vt:lpstr>Topological Sort Algorithm</vt:lpstr>
      <vt:lpstr>Thinking Assignments</vt:lpstr>
      <vt:lpstr>Strongly connected components </vt:lpstr>
      <vt:lpstr>Strongly connected components</vt:lpstr>
      <vt:lpstr>Transpose</vt:lpstr>
      <vt:lpstr>Example</vt:lpstr>
      <vt:lpstr>Bi-Connection Components</vt:lpstr>
      <vt:lpstr>Bi-Connection Components</vt:lpstr>
      <vt:lpstr>Sufficient and Necessary Conditions</vt:lpstr>
    </vt:vector>
  </TitlesOfParts>
  <Company>Auburn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453</cp:revision>
  <dcterms:created xsi:type="dcterms:W3CDTF">2009-06-02T20:29:18Z</dcterms:created>
  <dcterms:modified xsi:type="dcterms:W3CDTF">2017-11-27T13:31:19Z</dcterms:modified>
</cp:coreProperties>
</file>