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50"/>
  </p:notesMasterIdLst>
  <p:sldIdLst>
    <p:sldId id="258" r:id="rId2"/>
    <p:sldId id="259" r:id="rId3"/>
    <p:sldId id="260" r:id="rId4"/>
    <p:sldId id="261" r:id="rId5"/>
    <p:sldId id="26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3" r:id="rId23"/>
    <p:sldId id="305" r:id="rId24"/>
    <p:sldId id="306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4" r:id="rId35"/>
    <p:sldId id="290" r:id="rId36"/>
    <p:sldId id="291" r:id="rId37"/>
    <p:sldId id="292" r:id="rId38"/>
    <p:sldId id="293" r:id="rId39"/>
    <p:sldId id="294" r:id="rId40"/>
    <p:sldId id="303" r:id="rId41"/>
    <p:sldId id="304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3646" autoAdjust="0"/>
  </p:normalViewPr>
  <p:slideViewPr>
    <p:cSldViewPr>
      <p:cViewPr varScale="1">
        <p:scale>
          <a:sx n="98" d="100"/>
          <a:sy n="98" d="100"/>
        </p:scale>
        <p:origin x="52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C5A8442-0C0B-44D0-BE41-DA542CB0ADAD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9580B35-1305-48F0-A53C-7F52EAA03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47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80B35-1305-48F0-A53C-7F52EAA03C1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5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80B35-1305-48F0-A53C-7F52EAA03C1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6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80B35-1305-48F0-A53C-7F52EAA03C1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3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AA142-5059-4D06-98F1-547C35513251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515D1-1295-496F-B174-B67D66DC3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656A3-6634-426D-B2F7-057F5EC05141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2AC3-026B-4B05-92B0-DF2A86833D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E27B2-A99C-48FF-9467-F6EDB7C1F2A4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EDFD0-1C25-4FF3-9CB4-9E8C8489B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7047B-D4C7-4F81-92C5-C8FC266A6305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5A70E-BF09-4350-9215-AFB5A7E07E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3692F-5CA0-4E6B-8D30-AB0F6BC56692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F8EC8-2558-4B16-B6FD-E68067194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1CCE-FBA9-4C7D-9B7F-6F1B59E042FE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A920F-0920-48A7-AF6B-200C4A32C7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5D021-F820-4109-B583-A60B94C6F178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EA8F-D5D0-408F-B455-597777ADFC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9690B-C347-4809-B156-6161E20A446E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1179B-BF9A-4774-BA43-0A21856489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ED73E-D149-4A73-95E9-39273B4EC4C5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762C4-D0BC-42CE-887F-49482BF87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4A097-019D-428A-AF0F-FA210FD2D522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CB3CC-B54D-4C7A-B267-FB74732584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8A99B-C360-431D-A79E-EB81212DB67F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4D408-0027-4EAB-8C6C-33A890AB3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B4B142-3310-43C9-B98C-5496F3B87063}" type="datetimeFigureOut">
              <a:rPr lang="en-US"/>
              <a:pPr>
                <a:defRPr/>
              </a:pPr>
              <a:t>5/6/2019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CD71AC-12BD-404B-80BF-84DF34D64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9" r:id="rId2"/>
    <p:sldLayoutId id="2147483901" r:id="rId3"/>
    <p:sldLayoutId id="2147483898" r:id="rId4"/>
    <p:sldLayoutId id="2147483897" r:id="rId5"/>
    <p:sldLayoutId id="2147483896" r:id="rId6"/>
    <p:sldLayoutId id="2147483895" r:id="rId7"/>
    <p:sldLayoutId id="2147483894" r:id="rId8"/>
    <p:sldLayoutId id="2147483902" r:id="rId9"/>
    <p:sldLayoutId id="2147483893" r:id="rId10"/>
    <p:sldLayoutId id="214748389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23 &amp; 24</a:t>
            </a:r>
            <a:br>
              <a:rPr lang="en-US" altLang="zh-CN" dirty="0"/>
            </a:br>
            <a:r>
              <a:rPr lang="en-US" dirty="0"/>
              <a:t>Minimum Spanning Trees</a:t>
            </a:r>
            <a:br>
              <a:rPr lang="en-US" dirty="0"/>
            </a:br>
            <a:r>
              <a:rPr lang="en-US" dirty="0">
                <a:effectLst/>
              </a:rPr>
              <a:t>Single-Source Shortest Paths </a:t>
            </a:r>
            <a:r>
              <a:rPr lang="en-US" dirty="0"/>
              <a:t> 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950" cy="1752600"/>
          </a:xfrm>
        </p:spPr>
        <p:txBody>
          <a:bodyPr/>
          <a:lstStyle/>
          <a:p>
            <a:pPr marR="0"/>
            <a:r>
              <a:rPr lang="en-US" altLang="zh-CN" dirty="0" err="1"/>
              <a:t>Guangyu</a:t>
            </a:r>
            <a:r>
              <a:rPr lang="en-US" altLang="zh-CN" dirty="0"/>
              <a:t> </a:t>
            </a:r>
            <a:r>
              <a:rPr lang="en-US" altLang="zh-CN" dirty="0" err="1"/>
              <a:t>Zou</a:t>
            </a:r>
            <a:endParaRPr lang="en-US" altLang="zh-CN" dirty="0"/>
          </a:p>
          <a:p>
            <a:pPr marR="0"/>
            <a:r>
              <a:rPr lang="en-US" altLang="zh-CN" dirty="0"/>
              <a:t>Dalian University of Technology</a:t>
            </a:r>
          </a:p>
          <a:p>
            <a:pPr marR="0"/>
            <a:r>
              <a:rPr lang="en-US" altLang="zh-CN" dirty="0"/>
              <a:t>gyzou@dlut.edu.cn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7695"/>
            <a:ext cx="8229600" cy="32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7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1.00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8112"/>
            <a:ext cx="8229600" cy="34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1.00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29600" cy="34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2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1.00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6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1.0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36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7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1.0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599"/>
            <a:ext cx="8229600" cy="34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2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1.0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29600" cy="36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8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1.06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599"/>
            <a:ext cx="8229600" cy="34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96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1.06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799"/>
            <a:ext cx="8229600" cy="34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6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1.06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2984"/>
            <a:ext cx="8229600" cy="34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0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Minimum Spanning Trees </a:t>
            </a:r>
          </a:p>
          <a:p>
            <a:r>
              <a:rPr lang="en-US" altLang="zh-CN" dirty="0"/>
              <a:t>Single-source Shortest Path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1.06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8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pic>
        <p:nvPicPr>
          <p:cNvPr id="4" name="图片 3" descr="Screen Shot 2015-05-11 at 10.5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57400"/>
            <a:ext cx="8563685" cy="350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0" y="2971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O(V)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486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O(</a:t>
            </a:r>
            <a:r>
              <a:rPr kumimoji="1" lang="en-US" altLang="zh-CN" dirty="0" err="1">
                <a:solidFill>
                  <a:srgbClr val="FF0000"/>
                </a:solidFill>
              </a:rPr>
              <a:t>Elg</a:t>
            </a:r>
            <a:r>
              <a:rPr kumimoji="1" lang="en-US" altLang="zh-CN" dirty="0">
                <a:solidFill>
                  <a:srgbClr val="FF0000"/>
                </a:solidFill>
              </a:rPr>
              <a:t>(E))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4495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O(E)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38800" y="586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Total:     O(</a:t>
            </a:r>
            <a:r>
              <a:rPr kumimoji="1" lang="en-US" altLang="zh-CN" dirty="0" err="1">
                <a:solidFill>
                  <a:srgbClr val="FF0000"/>
                </a:solidFill>
              </a:rPr>
              <a:t>Elg</a:t>
            </a:r>
            <a:r>
              <a:rPr kumimoji="1" lang="en-US" altLang="zh-CN" dirty="0">
                <a:solidFill>
                  <a:srgbClr val="FF0000"/>
                </a:solidFill>
              </a:rPr>
              <a:t>(E))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Prim’s algorithm </a:t>
            </a:r>
          </a:p>
        </p:txBody>
      </p:sp>
      <p:pic>
        <p:nvPicPr>
          <p:cNvPr id="4" name="图片 3" descr="Screen Shot 2015-05-11 at 10.19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49657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39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Priority queues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The heap data structure is not only used in sorting but also in priority queues. A </a:t>
            </a:r>
            <a:r>
              <a:rPr lang="en-US" altLang="zh-TW" sz="2800" b="1" dirty="0">
                <a:solidFill>
                  <a:schemeClr val="hlink"/>
                </a:solidFill>
                <a:latin typeface="Times New Roman" charset="0"/>
                <a:ea typeface="新細明體" charset="0"/>
                <a:cs typeface="新細明體" charset="0"/>
              </a:rPr>
              <a:t>priority queue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 is a data structure that maintain a set S of elements, each with an associated value call a </a:t>
            </a:r>
            <a:r>
              <a:rPr lang="en-US" altLang="zh-TW" sz="2800" b="1" dirty="0">
                <a:solidFill>
                  <a:schemeClr val="hlink"/>
                </a:solidFill>
                <a:latin typeface="Times New Roman" charset="0"/>
                <a:ea typeface="新細明體" charset="0"/>
                <a:cs typeface="新細明體" charset="0"/>
              </a:rPr>
              <a:t>key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. Priority queues has many applications. A </a:t>
            </a:r>
            <a:r>
              <a:rPr lang="en-US" altLang="zh-TW" sz="2800" b="1" dirty="0">
                <a:solidFill>
                  <a:schemeClr val="hlink"/>
                </a:solidFill>
                <a:latin typeface="Times New Roman" charset="0"/>
                <a:ea typeface="新細明體" charset="0"/>
                <a:cs typeface="新細明體" charset="0"/>
              </a:rPr>
              <a:t>max (or min) priority queue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 should at least support the following operations:</a:t>
            </a:r>
          </a:p>
          <a:p>
            <a:pPr>
              <a:lnSpc>
                <a:spcPct val="90000"/>
              </a:lnSpc>
            </a:pPr>
            <a:r>
              <a:rPr lang="en-US" altLang="zh-TW" sz="2800" b="1" dirty="0">
                <a:latin typeface="Times New Roman" charset="0"/>
                <a:ea typeface="新細明體" charset="0"/>
                <a:cs typeface="新細明體" charset="0"/>
              </a:rPr>
              <a:t>Insert 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(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S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, 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x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)		O(log 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800" b="1" dirty="0">
                <a:latin typeface="Times New Roman" charset="0"/>
                <a:ea typeface="新細明體" charset="0"/>
                <a:cs typeface="新細明體" charset="0"/>
              </a:rPr>
              <a:t>Maximum/Minimum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 (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S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)	   O(1)</a:t>
            </a:r>
          </a:p>
          <a:p>
            <a:pPr>
              <a:lnSpc>
                <a:spcPct val="90000"/>
              </a:lnSpc>
            </a:pPr>
            <a:r>
              <a:rPr lang="en-US" altLang="zh-TW" sz="2800" b="1" dirty="0">
                <a:latin typeface="Times New Roman" charset="0"/>
                <a:ea typeface="新細明體" charset="0"/>
                <a:cs typeface="新細明體" charset="0"/>
              </a:rPr>
              <a:t>Extract-Max/Min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 (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S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)	O(log 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800" b="1" dirty="0">
                <a:latin typeface="Times New Roman" charset="0"/>
                <a:ea typeface="新細明體" charset="0"/>
                <a:cs typeface="新細明體" charset="0"/>
              </a:rPr>
              <a:t>Increase-Key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 (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S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, 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x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, 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k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)	O(log 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800" b="1" dirty="0">
                <a:latin typeface="Times New Roman" charset="0"/>
                <a:ea typeface="新細明體" charset="0"/>
                <a:cs typeface="新細明體" charset="0"/>
              </a:rPr>
              <a:t>Decrease-Key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 (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S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, 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x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, 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k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)	O(log </a:t>
            </a:r>
            <a:r>
              <a:rPr lang="en-US" altLang="zh-TW" sz="2800" i="1" dirty="0">
                <a:latin typeface="Times New Roman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 dirty="0">
                <a:latin typeface="Times New Roman" charset="0"/>
                <a:ea typeface="新細明體" charset="0"/>
                <a:cs typeface="新細明體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751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Two Heap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Heap-Extract-Max(A) </a:t>
            </a:r>
            <a:endParaRPr lang="en-US" altLang="zh-TW" sz="2400" dirty="0">
              <a:latin typeface="Times New Roman" charset="0"/>
              <a:ea typeface="新細明體" charset="0"/>
              <a:cs typeface="新細明體" charset="0"/>
            </a:endParaRPr>
          </a:p>
          <a:p>
            <a:pPr marL="609600" indent="-609600">
              <a:buNone/>
            </a:pP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1  if heap-size[A] &lt; 1</a:t>
            </a:r>
          </a:p>
          <a:p>
            <a:pPr marL="609600" indent="-609600">
              <a:buNone/>
            </a:pP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2     then error “heap underflow”</a:t>
            </a:r>
          </a:p>
          <a:p>
            <a:pPr marL="609600" indent="-609600">
              <a:buNone/>
            </a:pP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3  max 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  <a:sym typeface="Symbol" charset="0"/>
              </a:rPr>
              <a:t> A[1]</a:t>
            </a:r>
          </a:p>
          <a:p>
            <a:pPr marL="609600" indent="-609600">
              <a:buNone/>
            </a:pP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  <a:sym typeface="Symbol" charset="0"/>
              </a:rPr>
              <a:t>4  A[1] A[heap-size(A)]</a:t>
            </a:r>
          </a:p>
          <a:p>
            <a:pPr marL="609600" indent="-609600">
              <a:buNone/>
            </a:pP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  <a:sym typeface="Symbol" charset="0"/>
              </a:rPr>
              <a:t>5  heap-size(A)  heap-size(A) - 1</a:t>
            </a:r>
          </a:p>
          <a:p>
            <a:pPr marL="609600" indent="-609600">
              <a:buNone/>
            </a:pP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  <a:sym typeface="Symbol" charset="0"/>
              </a:rPr>
              <a:t>6  Max-</a:t>
            </a:r>
            <a:r>
              <a:rPr lang="en-US" altLang="zh-TW" sz="2400" dirty="0" err="1">
                <a:latin typeface="Times New Roman" charset="0"/>
                <a:ea typeface="新細明體" charset="0"/>
                <a:cs typeface="新細明體" charset="0"/>
                <a:sym typeface="Symbol" charset="0"/>
              </a:rPr>
              <a:t>Heapify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  <a:sym typeface="Symbol" charset="0"/>
              </a:rPr>
              <a:t> (A, 1)</a:t>
            </a:r>
          </a:p>
          <a:p>
            <a:pPr marL="609600" indent="-609600">
              <a:buNone/>
            </a:pP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  <a:sym typeface="Symbol" charset="0"/>
              </a:rPr>
              <a:t>7      return max</a:t>
            </a:r>
          </a:p>
          <a:p>
            <a:pPr marL="609600" indent="-609600">
              <a:buNone/>
            </a:pPr>
            <a:endParaRPr lang="en-US" altLang="zh-TW" sz="1400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  <a:p>
            <a:pPr marL="609600" indent="-609600">
              <a:buNone/>
            </a:pP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Heap-Maximum(A)</a:t>
            </a:r>
            <a:r>
              <a:rPr lang="en-US" altLang="zh-TW" sz="2400" b="1" dirty="0">
                <a:latin typeface="Times New Roman" charset="0"/>
                <a:ea typeface="新細明體" charset="0"/>
                <a:cs typeface="新細明體" charset="0"/>
                <a:sym typeface="Symbol" charset="0"/>
              </a:rPr>
              <a:t> </a:t>
            </a:r>
            <a:endParaRPr lang="en-US" altLang="zh-TW" sz="2400" dirty="0">
              <a:latin typeface="Times New Roman" charset="0"/>
              <a:ea typeface="新細明體" charset="0"/>
              <a:cs typeface="新細明體" charset="0"/>
              <a:sym typeface="Symbol" charset="0"/>
            </a:endParaRPr>
          </a:p>
          <a:p>
            <a:pPr marL="609600" indent="-609600">
              <a:buNone/>
            </a:pP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  <a:sym typeface="Symbol" charset="0"/>
              </a:rPr>
              <a:t>1 return A[1]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85750" y="5929313"/>
            <a:ext cx="82296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zh-TW" sz="2800" dirty="0">
              <a:solidFill>
                <a:schemeClr val="tx2"/>
              </a:solidFill>
            </a:endParaRPr>
          </a:p>
          <a:p>
            <a:r>
              <a:rPr lang="en-US" altLang="zh-TW" sz="2800" dirty="0">
                <a:solidFill>
                  <a:srgbClr val="FF0000"/>
                </a:solidFill>
              </a:rPr>
              <a:t>Thinking Assignment</a:t>
            </a:r>
            <a:r>
              <a:rPr lang="en-US" altLang="zh-TW" sz="2800" dirty="0">
                <a:solidFill>
                  <a:schemeClr val="tx2"/>
                </a:solidFill>
              </a:rPr>
              <a:t>: Write Heap-Extract-Min(A)</a:t>
            </a:r>
            <a:r>
              <a:rPr lang="en-US" altLang="zh-TW" sz="36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231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4" name="图片 3" descr="Screen Shot 2015-05-11 at 10.21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36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4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0.22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86000"/>
            <a:ext cx="818648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07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0.2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1750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8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0.2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799"/>
            <a:ext cx="8229600" cy="34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82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Screen Shot 2015-05-11 at 10.23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229600" cy="3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1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Minimum Spanning 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en-US" altLang="zh-CN" dirty="0"/>
              <a:t>Electronic circuit designs often need to make the pins of several components electrically equivalent by wiring them together. To interconnect a set of n pins, we can use an arrangement of n - 1 wires, each connecting two pins. Of all such arrangements, the one that uses the least amount of wire is usually the most desirable. </a:t>
            </a:r>
          </a:p>
          <a:p>
            <a:pPr algn="just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061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0.23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599"/>
            <a:ext cx="8229600" cy="34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28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0.23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229600" cy="35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91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0.2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29600" cy="350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64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0.2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399"/>
            <a:ext cx="8229600" cy="35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96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pic>
        <p:nvPicPr>
          <p:cNvPr id="4" name="图片 3" descr="Screen Shot 2015-05-11 at 10.19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4965700" cy="3987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O(V)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912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O(</a:t>
            </a:r>
            <a:r>
              <a:rPr kumimoji="1" lang="en-US" altLang="zh-CN" dirty="0" err="1">
                <a:solidFill>
                  <a:srgbClr val="FF0000"/>
                </a:solidFill>
              </a:rPr>
              <a:t>VlgV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91200" y="472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O(</a:t>
            </a:r>
            <a:r>
              <a:rPr kumimoji="1" lang="en-US" altLang="zh-CN" dirty="0" err="1">
                <a:solidFill>
                  <a:srgbClr val="FF0000"/>
                </a:solidFill>
              </a:rPr>
              <a:t>ElgV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1200" y="5726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Total:   O(</a:t>
            </a:r>
            <a:r>
              <a:rPr kumimoji="1" lang="en-US" altLang="zh-CN" dirty="0" err="1">
                <a:solidFill>
                  <a:srgbClr val="FF0000"/>
                </a:solidFill>
              </a:rPr>
              <a:t>ElgV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2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 Source Shortest Path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road map on which the distance between each pair of adjacent intersections is marked, how can we determine this shortest route between </a:t>
            </a:r>
            <a:r>
              <a:rPr lang="en-US" altLang="zh-CN" dirty="0" err="1"/>
              <a:t>Panjin</a:t>
            </a:r>
            <a:r>
              <a:rPr lang="en-US" altLang="zh-CN" dirty="0"/>
              <a:t> and Beijing?</a:t>
            </a:r>
          </a:p>
          <a:p>
            <a:r>
              <a:rPr lang="en-US" altLang="zh-CN" dirty="0"/>
              <a:t>One possible way would be to enumerate all the routes from </a:t>
            </a:r>
            <a:r>
              <a:rPr lang="en-US" altLang="zh-CN" dirty="0" err="1"/>
              <a:t>Panjin</a:t>
            </a:r>
            <a:r>
              <a:rPr lang="en-US" altLang="zh-CN" dirty="0"/>
              <a:t> to Beijing, add up the distances on each route, and select the shortest. </a:t>
            </a:r>
          </a:p>
          <a:p>
            <a:r>
              <a:rPr lang="en-US" altLang="zh-CN" dirty="0"/>
              <a:t>For example, a route that passes through Harbin is obviously a poor choice.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939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Shortest Path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a </a:t>
            </a:r>
            <a:r>
              <a:rPr lang="en-US" altLang="zh-CN" b="1" i="1" dirty="0"/>
              <a:t>shortest-paths problem</a:t>
            </a:r>
            <a:r>
              <a:rPr lang="en-US" altLang="zh-CN" dirty="0"/>
              <a:t>, we are given a weighted, directed graph G(V,E) with weight function  w: </a:t>
            </a:r>
            <a:r>
              <a:rPr lang="en-US" altLang="zh-CN" i="1" dirty="0"/>
              <a:t>E→R</a:t>
            </a:r>
            <a:r>
              <a:rPr lang="en-US" altLang="zh-CN" dirty="0"/>
              <a:t> mapping edges to real-valued weights. The </a:t>
            </a:r>
            <a:r>
              <a:rPr lang="en-US" altLang="zh-CN" b="1" i="1" dirty="0"/>
              <a:t>weight </a:t>
            </a:r>
            <a:r>
              <a:rPr lang="en-US" altLang="zh-CN" dirty="0"/>
              <a:t>w(p) of path                         is the sum of the weights of its constituent edges: </a:t>
            </a:r>
          </a:p>
        </p:txBody>
      </p:sp>
      <p:pic>
        <p:nvPicPr>
          <p:cNvPr id="8" name="图片 7" descr="Screen Shot 2015-05-12 at 6.3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" y="3200400"/>
            <a:ext cx="1889760" cy="304800"/>
          </a:xfrm>
          <a:prstGeom prst="rect">
            <a:avLst/>
          </a:prstGeom>
        </p:spPr>
      </p:pic>
      <p:pic>
        <p:nvPicPr>
          <p:cNvPr id="9" name="图片 8" descr="Screen Shot 2015-05-12 at 6.33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4800"/>
            <a:ext cx="6858000" cy="220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73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kumimoji="1" lang="en-US" altLang="zh-CN" dirty="0"/>
              <a:t>Variants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437"/>
          </a:xfrm>
        </p:spPr>
        <p:txBody>
          <a:bodyPr/>
          <a:lstStyle/>
          <a:p>
            <a:r>
              <a:rPr lang="en-US" altLang="zh-CN" sz="2000" b="1" dirty="0"/>
              <a:t>Single-destination shortest-paths problem: </a:t>
            </a:r>
            <a:r>
              <a:rPr lang="en-US" altLang="zh-CN" sz="2000" dirty="0"/>
              <a:t>Find a shortest path to a given destination</a:t>
            </a:r>
            <a:r>
              <a:rPr lang="en-US" altLang="zh-CN" sz="2000" b="1" i="1" dirty="0"/>
              <a:t> </a:t>
            </a:r>
            <a:r>
              <a:rPr lang="en-US" altLang="zh-CN" sz="2000" dirty="0"/>
              <a:t>vertex t from each vertex 􏰍. By reversing the direction of each edge in the graph, we can reduce this problem to a single-source problem. </a:t>
            </a:r>
          </a:p>
          <a:p>
            <a:r>
              <a:rPr lang="en-US" altLang="zh-CN" sz="2000" b="1" dirty="0"/>
              <a:t>Single-pair shortest-path problem: </a:t>
            </a:r>
            <a:r>
              <a:rPr lang="en-US" altLang="zh-CN" sz="2000" dirty="0"/>
              <a:t>Find a shortest path from u to v􏰍 for given vertices u and v􏰍. If we solve the single-source problem with source vertex u, we solve this problem also. Moreover, all known algorithms for this problem have the same worst-case asymptotic running time as the best single-source algorithms. </a:t>
            </a:r>
          </a:p>
          <a:p>
            <a:r>
              <a:rPr lang="en-US" altLang="zh-CN" sz="2000" b="1" dirty="0"/>
              <a:t>All-pairs shortest-paths problem: </a:t>
            </a:r>
            <a:r>
              <a:rPr lang="en-US" altLang="zh-CN" sz="2000" dirty="0"/>
              <a:t>Find a shortest path from u to 􏰍v for every pair of vertices u and 􏰍. Although we can solve this problem by running a single- source algorithm once from each vertex, we usually can solve it faster. Additionally, its structure is interesting in its own right. Chapter 25 addresses the all-pairs problem in detail. 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680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 substructure of a shortest path </a:t>
            </a:r>
            <a:endParaRPr kumimoji="1" lang="zh-CN" altLang="en-US" dirty="0"/>
          </a:p>
        </p:txBody>
      </p:sp>
      <p:pic>
        <p:nvPicPr>
          <p:cNvPr id="4" name="图片 3" descr="Screen Shot 2015-05-12 at 6.41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824669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93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l-NL" altLang="zh-CN" dirty="0"/>
              <a:t>Dijkstra’s </a:t>
            </a:r>
            <a:r>
              <a:rPr kumimoji="1" lang="nl-NL" altLang="zh-CN" dirty="0" err="1"/>
              <a:t>Algorithm</a:t>
            </a:r>
            <a:r>
              <a:rPr kumimoji="1" lang="nl-NL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 descr="Screen Shot 2015-05-12 at 6.5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5613400" cy="38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Mathematical Model of MST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an acyclic subset T 􏰑in E that connects all of the vertices and whose total weight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Since T is acyclic and connects all of the vertices, it must form a tree, which we call a </a:t>
            </a:r>
            <a:r>
              <a:rPr lang="en-US" altLang="zh-CN" b="1" i="1" dirty="0"/>
              <a:t>spanning tree </a:t>
            </a:r>
            <a:r>
              <a:rPr lang="en-US" altLang="zh-CN" dirty="0"/>
              <a:t>since it “spans” the graph G. </a:t>
            </a:r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Screen Shot 2015-05-11 at 6.44.3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70"/>
          <a:stretch/>
        </p:blipFill>
        <p:spPr>
          <a:xfrm>
            <a:off x="1325638" y="2895600"/>
            <a:ext cx="967619" cy="774700"/>
          </a:xfrm>
          <a:prstGeom prst="rect">
            <a:avLst/>
          </a:prstGeom>
        </p:spPr>
      </p:pic>
      <p:pic>
        <p:nvPicPr>
          <p:cNvPr id="7" name="图片 6" descr="Screen Shot 2015-05-11 at 6.44.3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/>
          <a:stretch/>
        </p:blipFill>
        <p:spPr>
          <a:xfrm>
            <a:off x="2697238" y="2895600"/>
            <a:ext cx="1646162" cy="774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16238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/>
              <a:t>min</a:t>
            </a:r>
            <a:endParaRPr kumimoji="1" lang="zh-CN" altLang="en-US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716038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/>
              <a:t>min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72125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l-NL" altLang="zh-CN" dirty="0"/>
              <a:t>Dijkstra’s </a:t>
            </a:r>
            <a:r>
              <a:rPr kumimoji="1" lang="nl-NL" altLang="zh-CN" dirty="0" err="1"/>
              <a:t>Algorithm</a:t>
            </a:r>
            <a:r>
              <a:rPr kumimoji="1" lang="nl-NL" altLang="zh-CN" dirty="0"/>
              <a:t> </a:t>
            </a:r>
            <a:endParaRPr kumimoji="1"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6" y="2667000"/>
            <a:ext cx="564662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19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l-NL" altLang="zh-CN" dirty="0"/>
              <a:t>Dijkstra’s </a:t>
            </a:r>
            <a:r>
              <a:rPr kumimoji="1" lang="nl-NL" altLang="zh-CN" dirty="0" err="1"/>
              <a:t>Algorithm</a:t>
            </a:r>
            <a:r>
              <a:rPr kumimoji="1" lang="nl-NL" altLang="zh-CN" dirty="0"/>
              <a:t> 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5943600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4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l-NL" altLang="zh-CN" dirty="0"/>
              <a:t>Dijkstra’s </a:t>
            </a:r>
            <a:r>
              <a:rPr kumimoji="1" lang="nl-NL" altLang="zh-CN" dirty="0" err="1"/>
              <a:t>Algorithm</a:t>
            </a:r>
            <a:r>
              <a:rPr kumimoji="1" lang="nl-NL" altLang="zh-CN" dirty="0"/>
              <a:t> </a:t>
            </a:r>
            <a:endParaRPr kumimoji="1" lang="zh-CN" altLang="en-US" dirty="0"/>
          </a:p>
        </p:txBody>
      </p:sp>
      <p:pic>
        <p:nvPicPr>
          <p:cNvPr id="3" name="图片 2" descr="Screen Shot 2015-05-12 at 7.0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5638800" cy="39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92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l-NL" altLang="zh-CN" dirty="0"/>
              <a:t>Dijkstra’s </a:t>
            </a:r>
            <a:r>
              <a:rPr kumimoji="1" lang="nl-NL" altLang="zh-CN" dirty="0" err="1"/>
              <a:t>Algorithm</a:t>
            </a:r>
            <a:r>
              <a:rPr kumimoji="1" lang="nl-NL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 descr="Screen Shot 2015-05-12 at 7.01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599"/>
            <a:ext cx="5638800" cy="37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66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l-NL" altLang="zh-CN" dirty="0"/>
              <a:t>Dijkstra’s </a:t>
            </a:r>
            <a:r>
              <a:rPr kumimoji="1" lang="nl-NL" altLang="zh-CN" dirty="0" err="1"/>
              <a:t>Algorithm</a:t>
            </a:r>
            <a:r>
              <a:rPr kumimoji="1" lang="nl-NL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 descr="Screen Shot 2015-05-12 at 7.0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5410200" cy="37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4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l-NL" altLang="zh-CN" dirty="0"/>
              <a:t>Dijkstra’s </a:t>
            </a:r>
            <a:r>
              <a:rPr kumimoji="1" lang="nl-NL" altLang="zh-CN" dirty="0" err="1"/>
              <a:t>Algorithm</a:t>
            </a:r>
            <a:r>
              <a:rPr kumimoji="1" lang="nl-NL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 descr="Screen Shot 2015-05-12 at 7.0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5233"/>
            <a:ext cx="5925308" cy="42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16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l-NL" altLang="zh-CN" dirty="0"/>
              <a:t>Dijkstra’s </a:t>
            </a:r>
            <a:r>
              <a:rPr kumimoji="1" lang="nl-NL" altLang="zh-CN" dirty="0" err="1"/>
              <a:t>Algorithm</a:t>
            </a:r>
            <a:r>
              <a:rPr kumimoji="1" lang="nl-NL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 descr="Screen Shot 2015-05-12 at 7.0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5715000" cy="38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07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l-NL" altLang="zh-CN" dirty="0"/>
              <a:t>Dijkstra’s </a:t>
            </a:r>
            <a:r>
              <a:rPr kumimoji="1" lang="nl-NL" altLang="zh-CN" dirty="0" err="1"/>
              <a:t>Algorithm</a:t>
            </a:r>
            <a:r>
              <a:rPr kumimoji="1" lang="nl-NL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 descr="Screen Shot 2015-05-12 at 7.0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6324600" cy="43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1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pic>
        <p:nvPicPr>
          <p:cNvPr id="4" name="图片 3" descr="Screen Shot 2015-05-12 at 6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5613400" cy="38665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3200" y="27432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O(V)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667000"/>
            <a:ext cx="68580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53200" y="3581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O(V)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3505200"/>
            <a:ext cx="68580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53200" y="4343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O(</a:t>
            </a:r>
            <a:r>
              <a:rPr kumimoji="1" lang="en-US" altLang="zh-CN" dirty="0" err="1">
                <a:solidFill>
                  <a:srgbClr val="FF0000"/>
                </a:solidFill>
              </a:rPr>
              <a:t>lgV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" y="4267200"/>
            <a:ext cx="68580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53200" y="5334000"/>
            <a:ext cx="17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O(</a:t>
            </a:r>
            <a:r>
              <a:rPr kumimoji="1" lang="en-US" altLang="zh-CN" dirty="0" err="1">
                <a:solidFill>
                  <a:srgbClr val="FF0000"/>
                </a:solidFill>
              </a:rPr>
              <a:t>ElgV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" y="5105400"/>
            <a:ext cx="70104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96000" y="61838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Total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CN" dirty="0">
                <a:solidFill>
                  <a:srgbClr val="FF0000"/>
                </a:solidFill>
              </a:rPr>
              <a:t>O((V+E)</a:t>
            </a:r>
            <a:r>
              <a:rPr kumimoji="1" lang="en-US" altLang="zh-CN" dirty="0" err="1">
                <a:solidFill>
                  <a:srgbClr val="FF0000"/>
                </a:solidFill>
              </a:rPr>
              <a:t>lgV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3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MST Algorithms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Kruskal’s</a:t>
            </a:r>
            <a:r>
              <a:rPr kumimoji="1" lang="en-US" altLang="zh-CN" dirty="0"/>
              <a:t> algorithm </a:t>
            </a:r>
          </a:p>
          <a:p>
            <a:r>
              <a:rPr kumimoji="1" lang="en-US" altLang="zh-CN" dirty="0"/>
              <a:t>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44159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Kruskal’s</a:t>
            </a:r>
            <a:r>
              <a:rPr kumimoji="1" lang="en-US" altLang="zh-CN" dirty="0"/>
              <a:t> algorithm</a:t>
            </a:r>
            <a:endParaRPr kumimoji="1" lang="zh-CN" altLang="en-US" dirty="0"/>
          </a:p>
        </p:txBody>
      </p:sp>
      <p:pic>
        <p:nvPicPr>
          <p:cNvPr id="4" name="图片 3" descr="Screen Shot 2015-05-11 at 10.5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57400"/>
            <a:ext cx="856368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4" name="图片 3" descr="Screen Shot 2015-05-11 at 10.59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199"/>
            <a:ext cx="8229600" cy="39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7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0.5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199"/>
            <a:ext cx="8229600" cy="36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4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5-05-11 at 10.59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199"/>
            <a:ext cx="8229600" cy="39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3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10419</TotalTime>
  <Words>702</Words>
  <Application>Microsoft Office PowerPoint</Application>
  <PresentationFormat>全屏显示(4:3)</PresentationFormat>
  <Paragraphs>85</Paragraphs>
  <Slides>48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Constantia</vt:lpstr>
      <vt:lpstr>Times New Roman</vt:lpstr>
      <vt:lpstr>Wingdings 2</vt:lpstr>
      <vt:lpstr>Flow</vt:lpstr>
      <vt:lpstr>Chapter 23 &amp; 24 Minimum Spanning Trees Single-Source Shortest Paths  </vt:lpstr>
      <vt:lpstr>Outline</vt:lpstr>
      <vt:lpstr>Minimum Spanning Tree</vt:lpstr>
      <vt:lpstr>Mathematical Model of MST</vt:lpstr>
      <vt:lpstr>Two MST Algorithms</vt:lpstr>
      <vt:lpstr>Kruskal’s algorithm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Complexity</vt:lpstr>
      <vt:lpstr>Prim’s algorithm </vt:lpstr>
      <vt:lpstr>Priority queues</vt:lpstr>
      <vt:lpstr>Two Heap Operations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Complexity</vt:lpstr>
      <vt:lpstr>Single Source Shortest Path</vt:lpstr>
      <vt:lpstr>Shortest Path</vt:lpstr>
      <vt:lpstr>Variants </vt:lpstr>
      <vt:lpstr>Optimal substructure of a shortest path </vt:lpstr>
      <vt:lpstr>Dijkstra’s Algorithm </vt:lpstr>
      <vt:lpstr>Dijkstra’s Algorithm </vt:lpstr>
      <vt:lpstr>Dijkstra’s Algorithm </vt:lpstr>
      <vt:lpstr>Dijkstra’s Algorithm </vt:lpstr>
      <vt:lpstr>Dijkstra’s Algorithm </vt:lpstr>
      <vt:lpstr>Dijkstra’s Algorithm </vt:lpstr>
      <vt:lpstr>Dijkstra’s Algorithm </vt:lpstr>
      <vt:lpstr>Dijkstra’s Algorithm </vt:lpstr>
      <vt:lpstr>Dijkstra’s Algorithm </vt:lpstr>
      <vt:lpstr>Complexity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Creativity in Scientific Communities</dc:title>
  <dc:creator>gzz0001</dc:creator>
  <cp:lastModifiedBy>Zou Guangyu</cp:lastModifiedBy>
  <cp:revision>472</cp:revision>
  <dcterms:created xsi:type="dcterms:W3CDTF">2009-06-02T20:29:18Z</dcterms:created>
  <dcterms:modified xsi:type="dcterms:W3CDTF">2019-05-06T10:50:05Z</dcterms:modified>
</cp:coreProperties>
</file>