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6"/>
  </p:notesMasterIdLst>
  <p:sldIdLst>
    <p:sldId id="293" r:id="rId2"/>
    <p:sldId id="288" r:id="rId3"/>
    <p:sldId id="295" r:id="rId4"/>
    <p:sldId id="296" r:id="rId5"/>
    <p:sldId id="270" r:id="rId6"/>
    <p:sldId id="271" r:id="rId7"/>
    <p:sldId id="272" r:id="rId8"/>
    <p:sldId id="294" r:id="rId9"/>
    <p:sldId id="276" r:id="rId10"/>
    <p:sldId id="277" r:id="rId11"/>
    <p:sldId id="292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94199" autoAdjust="0"/>
  </p:normalViewPr>
  <p:slideViewPr>
    <p:cSldViewPr>
      <p:cViewPr varScale="1">
        <p:scale>
          <a:sx n="118" d="100"/>
          <a:sy n="118" d="100"/>
        </p:scale>
        <p:origin x="14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6" Type="http://schemas.openxmlformats.org/officeDocument/2006/relationships/image" Target="../media/image28.wmf"/><Relationship Id="rId7" Type="http://schemas.openxmlformats.org/officeDocument/2006/relationships/image" Target="../media/image29.wmf"/><Relationship Id="rId8" Type="http://schemas.openxmlformats.org/officeDocument/2006/relationships/image" Target="../media/image30.wmf"/><Relationship Id="rId9" Type="http://schemas.openxmlformats.org/officeDocument/2006/relationships/image" Target="../media/image31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9.w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E1EB-39CF-4348-BCDB-1668BDE219DC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A9CF-E8B0-4248-A7C3-5B6CE759F3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2A9CF-E8B0-4248-A7C3-5B6CE759F3D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856AE-E0E3-434A-9A9E-D32934502806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20" Type="http://schemas.openxmlformats.org/officeDocument/2006/relationships/oleObject" Target="../embeddings/oleObject30.bin"/><Relationship Id="rId21" Type="http://schemas.openxmlformats.org/officeDocument/2006/relationships/image" Target="../media/image31.w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27.wmf"/><Relationship Id="rId14" Type="http://schemas.openxmlformats.org/officeDocument/2006/relationships/oleObject" Target="../embeddings/oleObject27.bin"/><Relationship Id="rId15" Type="http://schemas.openxmlformats.org/officeDocument/2006/relationships/image" Target="../media/image28.wmf"/><Relationship Id="rId16" Type="http://schemas.openxmlformats.org/officeDocument/2006/relationships/oleObject" Target="../embeddings/oleObject28.bin"/><Relationship Id="rId17" Type="http://schemas.openxmlformats.org/officeDocument/2006/relationships/image" Target="../media/image29.wmf"/><Relationship Id="rId18" Type="http://schemas.openxmlformats.org/officeDocument/2006/relationships/oleObject" Target="../embeddings/oleObject29.bin"/><Relationship Id="rId19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3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4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Chapter 3 </a:t>
            </a:r>
            <a:br>
              <a:rPr lang="en-US" altLang="zh-CN" dirty="0" smtClean="0"/>
            </a:br>
            <a:r>
              <a:rPr lang="en-US" altLang="zh-CN" dirty="0" smtClean="0">
                <a:effectLst/>
              </a:rPr>
              <a:t>Growth </a:t>
            </a:r>
            <a:r>
              <a:rPr lang="en-US" altLang="zh-CN" dirty="0">
                <a:effectLst/>
              </a:rPr>
              <a:t>of Functions </a:t>
            </a:r>
            <a:br>
              <a:rPr lang="en-US" altLang="zh-CN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Guangyu Zou</a:t>
            </a:r>
          </a:p>
          <a:p>
            <a:r>
              <a:rPr lang="en-US" altLang="zh-CN" dirty="0" err="1" smtClean="0"/>
              <a:t>gyzou@dlut.edu.cn</a:t>
            </a:r>
            <a:endParaRPr lang="en-US" altLang="zh-CN" dirty="0" smtClean="0"/>
          </a:p>
          <a:p>
            <a:r>
              <a:rPr lang="en-US" altLang="zh-CN" dirty="0" smtClean="0"/>
              <a:t>Dalian University of Technology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51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Asymptotically tight </a:t>
            </a:r>
            <a:r>
              <a:rPr kumimoji="1" lang="en-US" altLang="zh-CN" smtClean="0"/>
              <a:t>lower bound</a:t>
            </a:r>
            <a:endParaRPr kumimoji="1" lang="zh-CN" alt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07328"/>
              </p:ext>
            </p:extLst>
          </p:nvPr>
        </p:nvGraphicFramePr>
        <p:xfrm>
          <a:off x="1116013" y="3429000"/>
          <a:ext cx="6950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3" imgW="3124080" imgH="228600" progId="Equation.3">
                  <p:embed/>
                </p:oleObj>
              </mc:Choice>
              <mc:Fallback>
                <p:oleObj name="Equation" r:id="rId3" imgW="312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69500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042988" y="4221163"/>
          <a:ext cx="52292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方程式" r:id="rId5" imgW="4025900" imgH="660400" progId="Equation.3">
                  <p:embed/>
                </p:oleObj>
              </mc:Choice>
              <mc:Fallback>
                <p:oleObj name="方程式" r:id="rId5" imgW="4025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1163"/>
                        <a:ext cx="522922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5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Analogy </a:t>
            </a:r>
            <a:endParaRPr kumimoji="1" lang="zh-CN" altLang="en-US" dirty="0"/>
          </a:p>
        </p:txBody>
      </p:sp>
      <p:pic>
        <p:nvPicPr>
          <p:cNvPr id="4" name="内容占位符 3" descr="Screen Shot 2014-10-14 at 4.36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r="2109"/>
          <a:stretch>
            <a:fillRect/>
          </a:stretch>
        </p:blipFill>
        <p:spPr/>
      </p:pic>
      <p:sp>
        <p:nvSpPr>
          <p:cNvPr id="5" name="矩形 4"/>
          <p:cNvSpPr/>
          <p:nvPr/>
        </p:nvSpPr>
        <p:spPr>
          <a:xfrm>
            <a:off x="6858000" y="2895600"/>
            <a:ext cx="1828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8000" y="3733800"/>
            <a:ext cx="1828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8000" y="4572000"/>
            <a:ext cx="1828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8000" y="5410200"/>
            <a:ext cx="1828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8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charset="0"/>
                <a:ea typeface="新細明體" charset="0"/>
                <a:cs typeface="新細明體" charset="0"/>
              </a:rPr>
              <a:t>Theorem </a:t>
            </a:r>
            <a:r>
              <a:rPr lang="en-US" altLang="zh-TW" b="1" dirty="0" smtClean="0">
                <a:latin typeface="Arial" charset="0"/>
                <a:ea typeface="新細明體" charset="0"/>
                <a:cs typeface="新細明體" charset="0"/>
              </a:rPr>
              <a:t>3.1</a:t>
            </a:r>
            <a:endParaRPr kumimoji="1" lang="zh-CN" alt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For any two functions </a:t>
            </a:r>
            <a:r>
              <a:rPr lang="en-US" altLang="zh-TW" i="1" smtClean="0">
                <a:latin typeface="Arial" charset="0"/>
                <a:ea typeface="新細明體" charset="0"/>
                <a:cs typeface="新細明體" charset="0"/>
              </a:rPr>
              <a:t>f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(</a:t>
            </a:r>
            <a:r>
              <a:rPr lang="en-US" altLang="zh-TW" i="1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) and </a:t>
            </a:r>
            <a:r>
              <a:rPr lang="en-US" altLang="zh-TW" i="1" smtClean="0">
                <a:latin typeface="Arial" charset="0"/>
                <a:ea typeface="新細明體" charset="0"/>
                <a:cs typeface="新細明體" charset="0"/>
              </a:rPr>
              <a:t>g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(</a:t>
            </a:r>
            <a:r>
              <a:rPr lang="en-US" altLang="zh-TW" i="1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),        	             if and only if                   and                    . </a:t>
            </a: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362743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07738"/>
              </p:ext>
            </p:extLst>
          </p:nvPr>
        </p:nvGraphicFramePr>
        <p:xfrm>
          <a:off x="611188" y="2555875"/>
          <a:ext cx="22415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方程式" r:id="rId3" imgW="1726451" imgH="304668" progId="Equation.3">
                  <p:embed/>
                </p:oleObj>
              </mc:Choice>
              <mc:Fallback>
                <p:oleObj name="方程式" r:id="rId3" imgW="172645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55875"/>
                        <a:ext cx="22415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79008"/>
              </p:ext>
            </p:extLst>
          </p:nvPr>
        </p:nvGraphicFramePr>
        <p:xfrm>
          <a:off x="5219700" y="2555875"/>
          <a:ext cx="22415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方程式" r:id="rId5" imgW="1726451" imgH="304668" progId="Equation.3">
                  <p:embed/>
                </p:oleObj>
              </mc:Choice>
              <mc:Fallback>
                <p:oleObj name="方程式" r:id="rId5" imgW="172645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55875"/>
                        <a:ext cx="22415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0" y="362743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18129"/>
              </p:ext>
            </p:extLst>
          </p:nvPr>
        </p:nvGraphicFramePr>
        <p:xfrm>
          <a:off x="1692275" y="3059112"/>
          <a:ext cx="22463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方程式" r:id="rId7" imgW="1726451" imgH="304668" progId="Equation.3">
                  <p:embed/>
                </p:oleObj>
              </mc:Choice>
              <mc:Fallback>
                <p:oleObj name="方程式" r:id="rId7" imgW="172645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59112"/>
                        <a:ext cx="22463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0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Comparing functions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2688" y="1876425"/>
            <a:ext cx="7772400" cy="4432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800" smtClean="0">
                <a:latin typeface="Arial" charset="0"/>
                <a:ea typeface="新細明體" charset="0"/>
                <a:cs typeface="新細明體" charset="0"/>
              </a:rPr>
              <a:t>Transitivity </a:t>
            </a:r>
          </a:p>
          <a:p>
            <a:pPr>
              <a:lnSpc>
                <a:spcPct val="110000"/>
              </a:lnSpc>
            </a:pPr>
            <a:endParaRPr lang="en-US" altLang="zh-TW" sz="2800" smtClean="0">
              <a:latin typeface="Arial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</a:pPr>
            <a:endParaRPr lang="en-US" altLang="zh-TW" sz="2800" smtClean="0">
              <a:latin typeface="Arial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</a:pPr>
            <a:endParaRPr lang="en-US" altLang="zh-TW" sz="2800" smtClean="0">
              <a:latin typeface="Arial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800" smtClean="0">
                <a:latin typeface="Arial" charset="0"/>
                <a:ea typeface="新細明體" charset="0"/>
                <a:cs typeface="新細明體" charset="0"/>
              </a:rPr>
              <a:t>Reflexivity </a:t>
            </a:r>
          </a:p>
          <a:p>
            <a:pPr>
              <a:lnSpc>
                <a:spcPct val="110000"/>
              </a:lnSpc>
            </a:pPr>
            <a:endParaRPr lang="en-US" altLang="zh-TW" sz="2800" smtClean="0">
              <a:latin typeface="Arial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</a:pPr>
            <a:endParaRPr lang="en-US" altLang="zh-TW" sz="2800" smtClean="0">
              <a:latin typeface="Arial" charset="0"/>
              <a:ea typeface="新細明體" charset="0"/>
              <a:cs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smtClean="0">
                <a:latin typeface="Arial" charset="0"/>
                <a:ea typeface="新細明體" charset="0"/>
                <a:cs typeface="新細明體" charset="0"/>
              </a:rPr>
              <a:t>Symmetry</a:t>
            </a:r>
            <a:endParaRPr lang="en-US" altLang="zh-TW" sz="280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839913" y="2420938"/>
          <a:ext cx="5276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6" name="方程式" r:id="rId4" imgW="5664200" imgH="304800" progId="Equation.3">
                  <p:embed/>
                </p:oleObj>
              </mc:Choice>
              <mc:Fallback>
                <p:oleObj name="方程式" r:id="rId4" imgW="56642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420938"/>
                        <a:ext cx="52768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839913" y="2711450"/>
          <a:ext cx="53244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7" name="方程式" r:id="rId6" imgW="5715000" imgH="304800" progId="Equation.3">
                  <p:embed/>
                </p:oleObj>
              </mc:Choice>
              <mc:Fallback>
                <p:oleObj name="方程式" r:id="rId6" imgW="57150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711450"/>
                        <a:ext cx="53244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839913" y="3068638"/>
          <a:ext cx="53244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" name="方程式" r:id="rId8" imgW="5715000" imgH="304800" progId="Equation.3">
                  <p:embed/>
                </p:oleObj>
              </mc:Choice>
              <mc:Fallback>
                <p:oleObj name="方程式" r:id="rId8" imgW="57150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068638"/>
                        <a:ext cx="53244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3571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839913" y="3429000"/>
          <a:ext cx="5133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" name="方程式" r:id="rId10" imgW="5511800" imgH="304800" progId="Equation.3">
                  <p:embed/>
                </p:oleObj>
              </mc:Choice>
              <mc:Fallback>
                <p:oleObj name="方程式" r:id="rId10" imgW="55118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429000"/>
                        <a:ext cx="51339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3857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839913" y="3789363"/>
          <a:ext cx="52959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" name="方程式" r:id="rId12" imgW="5689600" imgH="304800" progId="Equation.3">
                  <p:embed/>
                </p:oleObj>
              </mc:Choice>
              <mc:Fallback>
                <p:oleObj name="方程式" r:id="rId12" imgW="56896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789363"/>
                        <a:ext cx="52959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08175" y="4652963"/>
          <a:ext cx="16478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1" name="方程式" r:id="rId14" imgW="1764534" imgH="304668" progId="Equation.3">
                  <p:embed/>
                </p:oleObj>
              </mc:Choice>
              <mc:Fallback>
                <p:oleObj name="方程式" r:id="rId14" imgW="1764534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52963"/>
                        <a:ext cx="16478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1908175" y="5010150"/>
          <a:ext cx="16478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2" name="方程式" r:id="rId16" imgW="1764534" imgH="304668" progId="Equation.3">
                  <p:embed/>
                </p:oleObj>
              </mc:Choice>
              <mc:Fallback>
                <p:oleObj name="方程式" r:id="rId16" imgW="1764534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10150"/>
                        <a:ext cx="16478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3571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1908175" y="5375275"/>
          <a:ext cx="16478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3" name="方程式" r:id="rId18" imgW="1764534" imgH="304668" progId="Equation.3">
                  <p:embed/>
                </p:oleObj>
              </mc:Choice>
              <mc:Fallback>
                <p:oleObj name="方程式" r:id="rId18" imgW="1764534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75275"/>
                        <a:ext cx="16478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1936750" y="6308725"/>
          <a:ext cx="3571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4" name="方程式" r:id="rId20" imgW="3835400" imgH="304800" progId="Equation.3">
                  <p:embed/>
                </p:oleObj>
              </mc:Choice>
              <mc:Fallback>
                <p:oleObj name="方程式" r:id="rId20" imgW="3835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6308725"/>
                        <a:ext cx="35718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Comparing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Transpose symmetry</a:t>
            </a:r>
            <a:endParaRPr kumimoji="1"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67129"/>
              </p:ext>
            </p:extLst>
          </p:nvPr>
        </p:nvGraphicFramePr>
        <p:xfrm>
          <a:off x="1219200" y="3505200"/>
          <a:ext cx="46164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方程式" r:id="rId3" imgW="3848100" imgH="304800" progId="Equation.3">
                  <p:embed/>
                </p:oleObj>
              </mc:Choice>
              <mc:Fallback>
                <p:oleObj name="方程式" r:id="rId3" imgW="3848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461645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566511"/>
              </p:ext>
            </p:extLst>
          </p:nvPr>
        </p:nvGraphicFramePr>
        <p:xfrm>
          <a:off x="1219200" y="3935412"/>
          <a:ext cx="45100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方程式" r:id="rId5" imgW="3759200" imgH="304800" progId="Equation.3">
                  <p:embed/>
                </p:oleObj>
              </mc:Choice>
              <mc:Fallback>
                <p:oleObj name="方程式" r:id="rId5" imgW="37592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35412"/>
                        <a:ext cx="45100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7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>
                <a:latin typeface="Arial" charset="0"/>
                <a:ea typeface="新細明體" charset="0"/>
                <a:cs typeface="新細明體" charset="0"/>
              </a:rPr>
              <a:t>Standard notations </a:t>
            </a:r>
            <a:r>
              <a:rPr lang="en-US" altLang="zh-TW" sz="5400" dirty="0" smtClean="0">
                <a:latin typeface="Arial" charset="0"/>
                <a:ea typeface="新細明體" charset="0"/>
                <a:cs typeface="新細明體" charset="0"/>
              </a:rPr>
              <a:t>and common </a:t>
            </a:r>
            <a:r>
              <a:rPr lang="en-US" altLang="zh-TW" sz="5400" dirty="0">
                <a:latin typeface="Arial" charset="0"/>
                <a:ea typeface="新細明體" charset="0"/>
                <a:cs typeface="新細明體" charset="0"/>
              </a:rPr>
              <a:t>	functions</a:t>
            </a:r>
            <a:r>
              <a:rPr lang="en-US" altLang="zh-TW" sz="6000" dirty="0">
                <a:latin typeface="Arial" charset="0"/>
                <a:ea typeface="新細明體" charset="0"/>
                <a:cs typeface="新細明體" charset="0"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2765" indent="-357188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Monotonicity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:</a:t>
            </a:r>
            <a:endParaRPr lang="en-US" altLang="zh-TW" kern="0" dirty="0" smtClean="0">
              <a:solidFill>
                <a:srgbClr val="000000"/>
              </a:solidFill>
              <a:latin typeface="Arial" charset="0"/>
              <a:ea typeface="新細明體" charset="0"/>
              <a:cs typeface="新細明體" charset="0"/>
            </a:endParaRPr>
          </a:p>
          <a:p>
            <a:pPr marL="898525" lvl="1" indent="-357188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zh-TW" kern="0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A 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function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is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monotonically increasing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  <a:sym typeface="Symbol" charset="0"/>
              </a:rPr>
              <a:t>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n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implies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f(m)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  <a:sym typeface="Symbol" charset="0"/>
              </a:rPr>
              <a:t>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 f(n)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.</a:t>
            </a:r>
          </a:p>
          <a:p>
            <a:pPr marL="898525" lvl="1" indent="-357188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A function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is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monotonically decreasing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  <a:sym typeface="Symbol" charset="0"/>
              </a:rPr>
              <a:t>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n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implies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f(m)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  <a:sym typeface="Symbol" charset="0"/>
              </a:rPr>
              <a:t>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f(n)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.</a:t>
            </a:r>
          </a:p>
          <a:p>
            <a:pPr marL="898525" lvl="1" indent="-357188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A function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is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strictly increasing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 &lt; n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implies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f(m) &lt; f(n)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.</a:t>
            </a:r>
          </a:p>
          <a:p>
            <a:pPr marL="898525" lvl="1" indent="-357188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A function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is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strictly decreasing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 &lt;</a:t>
            </a:r>
            <a:r>
              <a:rPr lang="en-US" altLang="zh-TW" i="1" kern="0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implies </a:t>
            </a:r>
            <a:r>
              <a:rPr lang="en-US" altLang="zh-TW" i="1" kern="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f(m) &gt; f(n)</a:t>
            </a:r>
            <a:r>
              <a:rPr lang="en-US" altLang="zh-TW" kern="0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.</a:t>
            </a:r>
            <a:endParaRPr lang="en-US" altLang="zh-TW" kern="0" dirty="0">
              <a:solidFill>
                <a:srgbClr val="000000"/>
              </a:solidFill>
              <a:latin typeface="Arial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Floor and ceiling</a:t>
            </a:r>
            <a:endParaRPr kumimoji="1" lang="zh-CN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692275" y="2060575"/>
          <a:ext cx="37798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公式" r:id="rId3" imgW="2908300" imgH="355600" progId="Equation.3">
                  <p:embed/>
                </p:oleObj>
              </mc:Choice>
              <mc:Fallback>
                <p:oleObj name="公式" r:id="rId3" imgW="2908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60575"/>
                        <a:ext cx="377983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692275" y="2708275"/>
          <a:ext cx="27876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方程式" r:id="rId5" imgW="2145369" imgH="355446" progId="Equation.3">
                  <p:embed/>
                </p:oleObj>
              </mc:Choice>
              <mc:Fallback>
                <p:oleObj name="方程式" r:id="rId5" imgW="2145369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27876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92275" y="3357563"/>
          <a:ext cx="3168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方程式" r:id="rId7" imgW="2438400" imgH="381000" progId="Equation.3">
                  <p:embed/>
                </p:oleObj>
              </mc:Choice>
              <mc:Fallback>
                <p:oleObj name="方程式" r:id="rId7" imgW="2438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57563"/>
                        <a:ext cx="31686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701800" y="4076700"/>
          <a:ext cx="3168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方程式" r:id="rId9" imgW="2438400" imgH="381000" progId="Equation.3">
                  <p:embed/>
                </p:oleObj>
              </mc:Choice>
              <mc:Fallback>
                <p:oleObj name="方程式" r:id="rId9" imgW="2438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076700"/>
                        <a:ext cx="31686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692275" y="4794250"/>
          <a:ext cx="3384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6" name="方程式" r:id="rId11" imgW="1612800" imgH="241200" progId="Equation.3">
                  <p:embed/>
                </p:oleObj>
              </mc:Choice>
              <mc:Fallback>
                <p:oleObj name="方程式" r:id="rId11" imgW="1612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4250"/>
                        <a:ext cx="33845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692275" y="5516563"/>
          <a:ext cx="33845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7" name="方程式" r:id="rId13" imgW="1612800" imgH="241200" progId="Equation.3">
                  <p:embed/>
                </p:oleObj>
              </mc:Choice>
              <mc:Fallback>
                <p:oleObj name="方程式" r:id="rId13" imgW="1612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16563"/>
                        <a:ext cx="33845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Modular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For any integer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</a:rPr>
              <a:t>a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 and any positive integer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, the value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</a:rPr>
              <a:t>a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 mod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 is the </a:t>
            </a:r>
            <a:r>
              <a:rPr lang="en-US" altLang="zh-TW" b="1" dirty="0">
                <a:latin typeface="Arial" charset="0"/>
                <a:ea typeface="新細明體" charset="0"/>
                <a:cs typeface="新細明體" charset="0"/>
              </a:rPr>
              <a:t>remainder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 (or </a:t>
            </a:r>
            <a:r>
              <a:rPr lang="en-US" altLang="zh-TW" b="1" dirty="0">
                <a:latin typeface="Arial" charset="0"/>
                <a:ea typeface="新細明體" charset="0"/>
                <a:cs typeface="新細明體" charset="0"/>
              </a:rPr>
              <a:t>residue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) of the quotient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</a:rPr>
              <a:t>a/n 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:</a:t>
            </a:r>
          </a:p>
          <a:p>
            <a:pPr>
              <a:buNone/>
            </a:pP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</a:rPr>
              <a:t>			a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 mod </a:t>
            </a: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 =</a:t>
            </a: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</a:rPr>
              <a:t>a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 -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</a:t>
            </a: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a/</a:t>
            </a:r>
            <a:r>
              <a:rPr lang="en-US" altLang="zh-TW" sz="2400" i="1" dirty="0" err="1">
                <a:latin typeface="Arial" charset="0"/>
                <a:ea typeface="新細明體" charset="0"/>
                <a:cs typeface="新細明體" charset="0"/>
                <a:sym typeface="Symbol" charset="0"/>
              </a:rPr>
              <a:t>n</a:t>
            </a:r>
            <a:r>
              <a:rPr lang="en-US" altLang="zh-TW" sz="2400" dirty="0" err="1">
                <a:latin typeface="Arial" charset="0"/>
                <a:ea typeface="新細明體" charset="0"/>
                <a:cs typeface="新細明體" charset="0"/>
                <a:sym typeface="Symbol" charset="0"/>
              </a:rPr>
              <a:t></a:t>
            </a:r>
            <a:r>
              <a:rPr lang="en-US" altLang="zh-TW" sz="2400" i="1" dirty="0" err="1">
                <a:latin typeface="Arial" charset="0"/>
                <a:ea typeface="新細明體" charset="0"/>
                <a:cs typeface="新細明體" charset="0"/>
                <a:sym typeface="Symbol" charset="0"/>
              </a:rPr>
              <a:t>n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.</a:t>
            </a:r>
          </a:p>
          <a:p>
            <a:pPr>
              <a:buNone/>
            </a:pPr>
            <a:endParaRPr lang="en-US" altLang="zh-TW" sz="24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 lvl="1"/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If(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a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mod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n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 = (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b 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mod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n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). We write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a </a:t>
            </a:r>
            <a:r>
              <a:rPr lang="el-GR" altLang="zh-TW" dirty="0">
                <a:latin typeface="Arial" charset="0"/>
                <a:sym typeface="Symbol" charset="0"/>
              </a:rPr>
              <a:t>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b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(mod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n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 and say that a is </a:t>
            </a:r>
            <a:r>
              <a:rPr lang="en-US" altLang="zh-TW" b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equivalent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to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b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, modulo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n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.</a:t>
            </a:r>
          </a:p>
          <a:p>
            <a:pPr lvl="1"/>
            <a:endParaRPr lang="en-US" altLang="zh-TW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 lvl="1"/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We write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a </a:t>
            </a:r>
            <a:r>
              <a:rPr lang="en-US" altLang="zh-TW" b="1" dirty="0">
                <a:latin typeface="Arial" charset="0"/>
                <a:ea typeface="MS Mincho" charset="0"/>
                <a:cs typeface="Tahoma" charset="0"/>
                <a:sym typeface="Symbol" charset="0"/>
              </a:rPr>
              <a:t>≢</a:t>
            </a:r>
            <a:r>
              <a:rPr lang="en-US" altLang="zh-TW" b="1" i="1" dirty="0">
                <a:latin typeface="Arial" charset="0"/>
                <a:ea typeface="MS Mincho" charset="0"/>
                <a:cs typeface="Tahoma" charset="0"/>
                <a:sym typeface="Symbol" charset="0"/>
              </a:rPr>
              <a:t>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b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 (mod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n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 if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a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is not equivalent to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b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modulo </a:t>
            </a:r>
            <a:r>
              <a:rPr lang="en-US" altLang="zh-TW" i="1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n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.</a:t>
            </a:r>
            <a:endParaRPr lang="el-GR" altLang="zh-TW" dirty="0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1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Logarithms</a:t>
            </a:r>
            <a:endParaRPr kumimoji="1"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109788"/>
            <a:ext cx="8229600" cy="2638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A function </a:t>
            </a:r>
            <a:r>
              <a:rPr lang="en-US" altLang="zh-TW" i="1" dirty="0" smtClean="0">
                <a:latin typeface="Arial" charset="0"/>
                <a:ea typeface="新細明體" charset="0"/>
                <a:cs typeface="新細明體" charset="0"/>
              </a:rPr>
              <a:t>f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) is </a:t>
            </a:r>
            <a:r>
              <a:rPr lang="en-US" altLang="zh-TW" i="1" dirty="0" err="1" smtClean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polylogarithmically</a:t>
            </a:r>
            <a:r>
              <a:rPr lang="en-US" altLang="zh-TW" i="1" dirty="0" smtClean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 bounded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 if  f(n)=O(</a:t>
            </a:r>
            <a:r>
              <a:rPr lang="en-US" altLang="zh-TW" dirty="0" err="1" smtClean="0">
                <a:latin typeface="Arial" charset="0"/>
                <a:ea typeface="新細明體" charset="0"/>
                <a:cs typeface="新細明體" charset="0"/>
              </a:rPr>
              <a:t>lg</a:t>
            </a:r>
            <a:r>
              <a:rPr lang="en-US" altLang="zh-TW" baseline="30000" dirty="0" err="1" smtClean="0">
                <a:latin typeface="Arial" charset="0"/>
                <a:ea typeface="新細明體" charset="0"/>
                <a:cs typeface="新細明體" charset="0"/>
              </a:rPr>
              <a:t>k</a:t>
            </a:r>
            <a:r>
              <a:rPr lang="en-US" altLang="zh-TW" dirty="0" err="1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)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                    for any constants </a:t>
            </a:r>
            <a:r>
              <a:rPr lang="en-US" altLang="zh-TW" i="1" dirty="0" err="1" smtClean="0">
                <a:latin typeface="Arial" charset="0"/>
                <a:ea typeface="新細明體" charset="0"/>
                <a:cs typeface="新細明體" charset="0"/>
              </a:rPr>
              <a:t>a,b</a:t>
            </a:r>
            <a:r>
              <a:rPr lang="en-US" altLang="zh-TW" i="1" dirty="0" smtClean="0">
                <a:latin typeface="Arial" charset="0"/>
                <a:ea typeface="新細明體" charset="0"/>
                <a:cs typeface="新細明體" charset="0"/>
              </a:rPr>
              <a:t> &gt; 0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800080"/>
                </a:solidFill>
                <a:latin typeface="Arial" charset="0"/>
                <a:ea typeface="新細明體" charset="0"/>
                <a:cs typeface="新細明體" charset="0"/>
              </a:rPr>
              <a:t>Any positive polynomial function grows faster than any </a:t>
            </a:r>
            <a:r>
              <a:rPr lang="en-US" altLang="zh-TW" dirty="0" err="1" smtClean="0">
                <a:solidFill>
                  <a:srgbClr val="800080"/>
                </a:solidFill>
                <a:latin typeface="Arial" charset="0"/>
                <a:ea typeface="新細明體" charset="0"/>
                <a:cs typeface="新細明體" charset="0"/>
              </a:rPr>
              <a:t>polylogarithmic</a:t>
            </a:r>
            <a:r>
              <a:rPr lang="en-US" altLang="zh-TW" dirty="0" smtClean="0">
                <a:solidFill>
                  <a:srgbClr val="800080"/>
                </a:solidFill>
                <a:latin typeface="Arial" charset="0"/>
                <a:ea typeface="新細明體" charset="0"/>
                <a:cs typeface="新細明體" charset="0"/>
              </a:rPr>
              <a:t> function.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900113" y="3068638"/>
          <a:ext cx="21447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2144712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0"/>
                <a:cs typeface="新細明體" charset="0"/>
              </a:rPr>
              <a:t>Polynomials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 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vs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. </a:t>
            </a: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0"/>
                <a:cs typeface="新細明體" charset="0"/>
              </a:rPr>
              <a:t>Exponentials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 </a:t>
            </a:r>
            <a:endParaRPr kumimoji="1"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2017713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mtClean="0">
                <a:solidFill>
                  <a:srgbClr val="0000FF"/>
                </a:solidFill>
                <a:latin typeface="Arial" charset="0"/>
                <a:ea typeface="新細明體" charset="0"/>
                <a:cs typeface="新細明體" charset="0"/>
              </a:rPr>
              <a:t>Polynomials: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A function f is </a:t>
            </a:r>
            <a:r>
              <a:rPr lang="en-US" altLang="zh-TW" i="1" smtClean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polynomially bounded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 if   f(n)=O(n</a:t>
            </a:r>
            <a:r>
              <a:rPr lang="en-US" altLang="zh-TW" baseline="30000" smtClean="0">
                <a:latin typeface="Arial" charset="0"/>
                <a:ea typeface="新細明體" charset="0"/>
                <a:cs typeface="新細明體" charset="0"/>
              </a:rPr>
              <a:t>k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).</a:t>
            </a:r>
          </a:p>
          <a:p>
            <a:pPr eaLnBrk="1" hangingPunct="1"/>
            <a:r>
              <a:rPr lang="en-US" altLang="zh-TW" smtClean="0">
                <a:solidFill>
                  <a:srgbClr val="0000FF"/>
                </a:solidFill>
                <a:latin typeface="Arial" charset="0"/>
                <a:ea typeface="新細明體" charset="0"/>
                <a:cs typeface="新細明體" charset="0"/>
              </a:rPr>
              <a:t>Exponentials: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Any exponential function with a base greater than 1 (e.g. c</a:t>
            </a:r>
            <a:r>
              <a:rPr lang="en-US" altLang="zh-TW" baseline="30000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 where c&gt;1) grows faster than any polynomial function n</a:t>
            </a:r>
            <a:r>
              <a:rPr lang="en-US" altLang="zh-TW" baseline="30000" smtClean="0">
                <a:latin typeface="Arial" charset="0"/>
                <a:ea typeface="新細明體" charset="0"/>
                <a:cs typeface="新細明體" charset="0"/>
              </a:rPr>
              <a:t>b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, where b and c are constants.</a:t>
            </a: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3429000" y="1981200"/>
          <a:ext cx="15906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r:id="rId3" imgW="1587500" imgH="736600" progId="Equation.3">
                  <p:embed/>
                </p:oleObj>
              </mc:Choice>
              <mc:Fallback>
                <p:oleObj r:id="rId3" imgW="15875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15906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5"/>
          <p:cNvGraphicFramePr>
            <a:graphicFrameLocks noChangeAspect="1"/>
          </p:cNvGraphicFramePr>
          <p:nvPr/>
        </p:nvGraphicFramePr>
        <p:xfrm>
          <a:off x="3884613" y="5589588"/>
          <a:ext cx="17033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Equation" r:id="rId5" imgW="672840" imgH="228600" progId="Equation.3">
                  <p:embed/>
                </p:oleObj>
              </mc:Choice>
              <mc:Fallback>
                <p:oleObj name="Equation" r:id="rId5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5589588"/>
                        <a:ext cx="17033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7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Problems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Designing solution strategies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Developing algorithms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Writing algorithms that implement the strategies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Understand existing algorithms and modify/reuse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Understanding an algorithm by simulating its operation on an input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Ensuring/proving correctness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Analyzing and comparing performance/efficiency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solidFill>
                  <a:srgbClr val="FF0000"/>
                </a:solidFill>
                <a:latin typeface="Arial" charset="0"/>
              </a:rPr>
              <a:t>Theoretically: Using a variety of mathematical tools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Empirically: Code, run and collect performance data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Choosing the best </a:t>
            </a:r>
          </a:p>
        </p:txBody>
      </p:sp>
    </p:spTree>
    <p:extLst>
      <p:ext uri="{BB962C8B-B14F-4D97-AF65-F5344CB8AC3E}">
        <p14:creationId xmlns:p14="http://schemas.microsoft.com/office/powerpoint/2010/main" val="20181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0"/>
                <a:cs typeface="新細明體" charset="0"/>
              </a:rPr>
              <a:t>Factorials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 </a:t>
            </a:r>
            <a:endParaRPr kumimoji="1" lang="zh-CN" altLang="en-US" dirty="0"/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314367"/>
              </p:ext>
            </p:extLst>
          </p:nvPr>
        </p:nvGraphicFramePr>
        <p:xfrm>
          <a:off x="1676400" y="4038600"/>
          <a:ext cx="1416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r:id="rId3" imgW="1180588" imgH="393529" progId="Equation.2">
                  <p:embed/>
                </p:oleObj>
              </mc:Choice>
              <mc:Fallback>
                <p:oleObj r:id="rId3" imgW="1180588" imgH="393529" progId="Equation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14160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456621"/>
              </p:ext>
            </p:extLst>
          </p:nvPr>
        </p:nvGraphicFramePr>
        <p:xfrm>
          <a:off x="1619250" y="3219450"/>
          <a:ext cx="1452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5" imgW="647640" imgH="228600" progId="Equation.3">
                  <p:embed/>
                </p:oleObj>
              </mc:Choice>
              <mc:Fallback>
                <p:oleObj name="Equation" r:id="rId5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9450"/>
                        <a:ext cx="14525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0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</a:rPr>
              <a:t>Basic efficiency classes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3810000" cy="4389120"/>
          </a:xfrm>
        </p:spPr>
        <p:txBody>
          <a:bodyPr/>
          <a:lstStyle/>
          <a:p>
            <a:r>
              <a:rPr lang="en-US" altLang="zh-CN" sz="2400" dirty="0" smtClean="0">
                <a:latin typeface="Arial" charset="0"/>
                <a:ea typeface="ＭＳ Ｐゴシック" charset="0"/>
              </a:rPr>
              <a:t>2</a:t>
            </a:r>
            <a:r>
              <a:rPr lang="en-US" altLang="zh-CN" sz="2400" dirty="0">
                <a:latin typeface="Arial" charset="0"/>
                <a:ea typeface="ＭＳ Ｐゴシック" charset="0"/>
              </a:rPr>
              <a:t>**n 	exponential</a:t>
            </a:r>
          </a:p>
          <a:p>
            <a:r>
              <a:rPr lang="en-US" altLang="zh-CN" sz="2400" dirty="0">
                <a:latin typeface="Arial" charset="0"/>
                <a:ea typeface="ＭＳ Ｐゴシック" charset="0"/>
              </a:rPr>
              <a:t>n*2     	quadratic</a:t>
            </a:r>
          </a:p>
          <a:p>
            <a:r>
              <a:rPr lang="en-US" altLang="zh-CN" sz="2400" dirty="0" smtClean="0">
                <a:latin typeface="Arial" charset="0"/>
                <a:ea typeface="ＭＳ Ｐゴシック" charset="0"/>
              </a:rPr>
              <a:t>n</a:t>
            </a:r>
            <a:r>
              <a:rPr lang="en-US" altLang="zh-CN" sz="2400" dirty="0">
                <a:latin typeface="Arial" charset="0"/>
                <a:ea typeface="ＭＳ Ｐゴシック" charset="0"/>
              </a:rPr>
              <a:t>*3 	</a:t>
            </a:r>
            <a:r>
              <a:rPr lang="en-US" altLang="zh-CN" sz="2400" dirty="0" smtClean="0">
                <a:latin typeface="Arial" charset="0"/>
                <a:ea typeface="ＭＳ Ｐゴシック" charset="0"/>
              </a:rPr>
              <a:t>           cubic</a:t>
            </a:r>
            <a:endParaRPr lang="en-US" altLang="zh-CN" sz="2400" dirty="0">
              <a:latin typeface="Arial" charset="0"/>
              <a:ea typeface="ＭＳ Ｐゴシック" charset="0"/>
            </a:endParaRPr>
          </a:p>
          <a:p>
            <a:r>
              <a:rPr lang="en-US" altLang="zh-CN" sz="2400" dirty="0" err="1">
                <a:latin typeface="Arial" charset="0"/>
                <a:ea typeface="ＭＳ Ｐゴシック" charset="0"/>
              </a:rPr>
              <a:t>n</a:t>
            </a:r>
            <a:r>
              <a:rPr lang="en-US" altLang="zh-CN" sz="2400" baseline="30000" dirty="0" err="1">
                <a:latin typeface="Arial" charset="0"/>
                <a:ea typeface="ＭＳ Ｐゴシック" charset="0"/>
              </a:rPr>
              <a:t>n</a:t>
            </a:r>
            <a:endParaRPr lang="en-US" altLang="zh-CN" sz="2400" baseline="30000" dirty="0">
              <a:latin typeface="Arial" charset="0"/>
              <a:ea typeface="ＭＳ Ｐゴシック" charset="0"/>
            </a:endParaRPr>
          </a:p>
          <a:p>
            <a:r>
              <a:rPr lang="en-US" altLang="zh-CN" sz="2400" dirty="0" smtClean="0">
                <a:latin typeface="Arial" charset="0"/>
                <a:ea typeface="ＭＳ Ｐゴシック" charset="0"/>
              </a:rPr>
              <a:t>n</a:t>
            </a:r>
            <a:r>
              <a:rPr lang="en-US" altLang="zh-CN" sz="2400" dirty="0">
                <a:latin typeface="Arial" charset="0"/>
                <a:ea typeface="ＭＳ Ｐゴシック" charset="0"/>
              </a:rPr>
              <a:t>* log n      </a:t>
            </a:r>
            <a:r>
              <a:rPr lang="en-US" altLang="zh-CN" sz="2400" dirty="0" smtClean="0">
                <a:latin typeface="Arial" charset="0"/>
                <a:ea typeface="ＭＳ Ｐゴシック" charset="0"/>
              </a:rPr>
              <a:t>n</a:t>
            </a:r>
            <a:r>
              <a:rPr lang="en-US" altLang="zh-CN" sz="2400" dirty="0">
                <a:latin typeface="Arial" charset="0"/>
                <a:ea typeface="ＭＳ Ｐゴシック" charset="0"/>
              </a:rPr>
              <a:t>-</a:t>
            </a:r>
            <a:r>
              <a:rPr lang="en-US" altLang="zh-CN" sz="2400" dirty="0" err="1">
                <a:latin typeface="Arial" charset="0"/>
                <a:ea typeface="ＭＳ Ｐゴシック" charset="0"/>
              </a:rPr>
              <a:t>logn</a:t>
            </a:r>
            <a:endParaRPr lang="en-US" altLang="zh-CN" sz="2400" dirty="0">
              <a:latin typeface="Arial" charset="0"/>
              <a:ea typeface="ＭＳ Ｐゴシック" charset="0"/>
            </a:endParaRPr>
          </a:p>
          <a:p>
            <a:r>
              <a:rPr lang="en-US" altLang="zh-CN" sz="2400" dirty="0">
                <a:latin typeface="Arial" charset="0"/>
                <a:ea typeface="ＭＳ Ｐゴシック" charset="0"/>
              </a:rPr>
              <a:t>n 		linear</a:t>
            </a:r>
          </a:p>
          <a:p>
            <a:r>
              <a:rPr lang="en-US" altLang="zh-CN" sz="2400" dirty="0">
                <a:latin typeface="Arial" charset="0"/>
                <a:ea typeface="ＭＳ Ｐゴシック" charset="0"/>
              </a:rPr>
              <a:t>log n 	logarithmic</a:t>
            </a:r>
          </a:p>
          <a:p>
            <a:r>
              <a:rPr lang="en-US" altLang="zh-CN" sz="2400" dirty="0">
                <a:latin typeface="Arial" charset="0"/>
                <a:ea typeface="ＭＳ Ｐゴシック" charset="0"/>
              </a:rPr>
              <a:t>n! 		factorial</a:t>
            </a:r>
          </a:p>
          <a:p>
            <a:r>
              <a:rPr lang="en-US" altLang="zh-CN" sz="2400" dirty="0" smtClean="0">
                <a:latin typeface="Arial" charset="0"/>
                <a:ea typeface="ＭＳ Ｐゴシック" charset="0"/>
              </a:rPr>
              <a:t>1</a:t>
            </a:r>
            <a:r>
              <a:rPr lang="en-US" altLang="zh-CN" sz="2400" dirty="0">
                <a:latin typeface="Arial" charset="0"/>
                <a:ea typeface="ＭＳ Ｐゴシック" charset="0"/>
              </a:rPr>
              <a:t>		constant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76800" y="2057400"/>
            <a:ext cx="38100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charset="0"/>
                <a:ea typeface="ＭＳ Ｐゴシック" charset="0"/>
              </a:rPr>
              <a:t>1		constant</a:t>
            </a:r>
          </a:p>
          <a:p>
            <a:r>
              <a:rPr lang="en-US" altLang="zh-CN" sz="2400" dirty="0">
                <a:latin typeface="Arial" charset="0"/>
                <a:ea typeface="ＭＳ Ｐゴシック" charset="0"/>
              </a:rPr>
              <a:t>log n 	logarithmic</a:t>
            </a:r>
          </a:p>
          <a:p>
            <a:r>
              <a:rPr lang="en-US" altLang="zh-CN" sz="2400" dirty="0" smtClean="0">
                <a:latin typeface="Arial" charset="0"/>
                <a:ea typeface="ＭＳ Ｐゴシック" charset="0"/>
              </a:rPr>
              <a:t>n </a:t>
            </a:r>
            <a:r>
              <a:rPr lang="en-US" altLang="zh-CN" sz="2400" dirty="0">
                <a:latin typeface="Arial" charset="0"/>
                <a:ea typeface="ＭＳ Ｐゴシック" charset="0"/>
              </a:rPr>
              <a:t>		linear</a:t>
            </a:r>
          </a:p>
          <a:p>
            <a:r>
              <a:rPr lang="en-US" altLang="zh-CN" sz="2400" dirty="0" smtClean="0">
                <a:latin typeface="Arial" charset="0"/>
                <a:ea typeface="ＭＳ Ｐゴシック" charset="0"/>
              </a:rPr>
              <a:t>n</a:t>
            </a:r>
            <a:r>
              <a:rPr lang="en-US" altLang="zh-CN" sz="2400" dirty="0">
                <a:latin typeface="Arial" charset="0"/>
                <a:ea typeface="ＭＳ Ｐゴシック" charset="0"/>
              </a:rPr>
              <a:t>* log n      n-</a:t>
            </a:r>
            <a:r>
              <a:rPr lang="en-US" altLang="zh-CN" sz="2400" dirty="0" err="1">
                <a:latin typeface="Arial" charset="0"/>
                <a:ea typeface="ＭＳ Ｐゴシック" charset="0"/>
              </a:rPr>
              <a:t>logn</a:t>
            </a:r>
            <a:endParaRPr lang="en-US" altLang="zh-CN" sz="2400" dirty="0">
              <a:latin typeface="Arial" charset="0"/>
              <a:ea typeface="ＭＳ Ｐゴシック" charset="0"/>
            </a:endParaRPr>
          </a:p>
          <a:p>
            <a:r>
              <a:rPr lang="en-US" altLang="zh-CN" sz="2400" dirty="0" smtClean="0">
                <a:latin typeface="Arial" charset="0"/>
                <a:ea typeface="ＭＳ Ｐゴシック" charset="0"/>
              </a:rPr>
              <a:t>n*2     	quadratic</a:t>
            </a:r>
          </a:p>
          <a:p>
            <a:r>
              <a:rPr lang="en-US" altLang="zh-CN" sz="2400" dirty="0" smtClean="0">
                <a:latin typeface="Arial" charset="0"/>
                <a:ea typeface="ＭＳ Ｐゴシック" charset="0"/>
              </a:rPr>
              <a:t>n*3 	           cubic</a:t>
            </a:r>
          </a:p>
          <a:p>
            <a:r>
              <a:rPr lang="en-US" altLang="zh-CN" sz="2400" dirty="0">
                <a:latin typeface="Arial" charset="0"/>
                <a:ea typeface="ＭＳ Ｐゴシック" charset="0"/>
              </a:rPr>
              <a:t>2**n 	exponential</a:t>
            </a:r>
          </a:p>
          <a:p>
            <a:r>
              <a:rPr lang="en-US" altLang="zh-CN" sz="2400" dirty="0">
                <a:latin typeface="Arial" charset="0"/>
                <a:ea typeface="ＭＳ Ｐゴシック" charset="0"/>
              </a:rPr>
              <a:t>n! 		factorial</a:t>
            </a:r>
          </a:p>
          <a:p>
            <a:r>
              <a:rPr lang="en-US" altLang="zh-CN" sz="2400" dirty="0" err="1" smtClean="0">
                <a:latin typeface="Arial" charset="0"/>
                <a:ea typeface="ＭＳ Ｐゴシック" charset="0"/>
              </a:rPr>
              <a:t>n</a:t>
            </a:r>
            <a:r>
              <a:rPr lang="en-US" altLang="zh-CN" sz="2400" baseline="30000" dirty="0" err="1" smtClean="0">
                <a:latin typeface="Arial" charset="0"/>
                <a:ea typeface="ＭＳ Ｐゴシック" charset="0"/>
              </a:rPr>
              <a:t>n</a:t>
            </a:r>
            <a:endParaRPr lang="en-US" altLang="zh-CN" sz="2400" baseline="30000" dirty="0" smtClean="0">
              <a:latin typeface="Arial" charset="0"/>
              <a:ea typeface="ＭＳ Ｐゴシック" charset="0"/>
            </a:endParaRPr>
          </a:p>
          <a:p>
            <a:pPr marL="0" indent="0">
              <a:buFont typeface="Wingdings 2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8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新細明體" charset="0"/>
                <a:cs typeface="新細明體" charset="0"/>
              </a:rPr>
              <a:t>A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symptotic 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upper bound</a:t>
            </a:r>
            <a:endParaRPr kumimoji="1"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71550" y="2179638"/>
          <a:ext cx="78343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3" imgW="3276360" imgH="228600" progId="Equation.3">
                  <p:embed/>
                </p:oleObj>
              </mc:Choice>
              <mc:Fallback>
                <p:oleObj name="Equation" r:id="rId3" imgW="327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79638"/>
                        <a:ext cx="783431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692275" y="3130550"/>
          <a:ext cx="52006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VISIO" r:id="rId5" imgW="5198364" imgH="3465576" progId="Visio.Drawing.6">
                  <p:embed/>
                </p:oleObj>
              </mc:Choice>
              <mc:Fallback>
                <p:oleObj name="VISIO" r:id="rId5" imgW="5198364" imgH="34655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130550"/>
                        <a:ext cx="520065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43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</a:rPr>
              <a:t>Asymptotic tight </a:t>
            </a:r>
            <a:r>
              <a:rPr lang="en-US" altLang="zh-CN" dirty="0">
                <a:latin typeface="Arial" charset="0"/>
              </a:rPr>
              <a:t>upper bound</a:t>
            </a:r>
            <a:endParaRPr kumimoji="1"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623888" y="2084387"/>
          <a:ext cx="67929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3" imgW="3085920" imgH="228600" progId="Equation.3">
                  <p:embed/>
                </p:oleObj>
              </mc:Choice>
              <mc:Fallback>
                <p:oleObj name="Equation" r:id="rId3" imgW="308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084387"/>
                        <a:ext cx="679291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/>
          </p:nvPr>
        </p:nvGraphicFramePr>
        <p:xfrm>
          <a:off x="609600" y="2805112"/>
          <a:ext cx="50927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方程式" r:id="rId5" imgW="3924300" imgH="660400" progId="Equation.3">
                  <p:embed/>
                </p:oleObj>
              </mc:Choice>
              <mc:Fallback>
                <p:oleObj name="方程式" r:id="rId5" imgW="3924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05112"/>
                        <a:ext cx="50927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Asymptotic notation</a:t>
            </a:r>
            <a:endParaRPr kumimoji="1"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04501"/>
              </p:ext>
            </p:extLst>
          </p:nvPr>
        </p:nvGraphicFramePr>
        <p:xfrm>
          <a:off x="685800" y="2133600"/>
          <a:ext cx="77882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方程式" r:id="rId3" imgW="3543120" imgH="457200" progId="Equation.3">
                  <p:embed/>
                </p:oleObj>
              </mc:Choice>
              <mc:Fallback>
                <p:oleObj name="方程式" r:id="rId3" imgW="354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778827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354973"/>
              </p:ext>
            </p:extLst>
          </p:nvPr>
        </p:nvGraphicFramePr>
        <p:xfrm>
          <a:off x="762000" y="3352800"/>
          <a:ext cx="2130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方程式" r:id="rId5" imgW="1930400" imgH="342900" progId="Equation.3">
                  <p:embed/>
                </p:oleObj>
              </mc:Choice>
              <mc:Fallback>
                <p:oleObj name="方程式" r:id="rId5" imgW="1930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21304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3944938"/>
            <a:ext cx="8229600" cy="2181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TW" smtClean="0">
                <a:latin typeface="Arial" charset="0"/>
                <a:ea typeface="新細明體" charset="0"/>
                <a:cs typeface="新細明體" charset="0"/>
                <a:sym typeface="Symbol" charset="0"/>
              </a:rPr>
              <a:t></a:t>
            </a: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 </a:t>
            </a:r>
            <a:r>
              <a:rPr lang="en-US" altLang="zh-TW" sz="2800" i="1" smtClean="0">
                <a:latin typeface="Arial" charset="0"/>
                <a:ea typeface="新細明體" charset="0"/>
                <a:cs typeface="新細明體" charset="0"/>
              </a:rPr>
              <a:t>g</a:t>
            </a:r>
            <a:r>
              <a:rPr lang="en-US" altLang="zh-TW" sz="2800" smtClean="0">
                <a:latin typeface="Arial" charset="0"/>
                <a:ea typeface="新細明體" charset="0"/>
                <a:cs typeface="新細明體" charset="0"/>
              </a:rPr>
              <a:t>(</a:t>
            </a:r>
            <a:r>
              <a:rPr lang="en-US" altLang="zh-TW" sz="2800" i="1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smtClean="0">
                <a:latin typeface="Arial" charset="0"/>
                <a:ea typeface="新細明體" charset="0"/>
                <a:cs typeface="新細明體" charset="0"/>
              </a:rPr>
              <a:t>) is an asymptotic tight bound for </a:t>
            </a:r>
            <a:r>
              <a:rPr lang="en-US" altLang="zh-TW" sz="2800" i="1" smtClean="0">
                <a:latin typeface="Arial" charset="0"/>
                <a:ea typeface="新細明體" charset="0"/>
                <a:cs typeface="新細明體" charset="0"/>
              </a:rPr>
              <a:t>f</a:t>
            </a:r>
            <a:r>
              <a:rPr lang="en-US" altLang="zh-TW" sz="2800" smtClean="0">
                <a:latin typeface="Arial" charset="0"/>
                <a:ea typeface="新細明體" charset="0"/>
                <a:cs typeface="新細明體" charset="0"/>
              </a:rPr>
              <a:t>(</a:t>
            </a:r>
            <a:r>
              <a:rPr lang="en-US" altLang="zh-TW" sz="2800" i="1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smtClean="0">
                <a:latin typeface="Arial" charset="0"/>
                <a:ea typeface="新細明體" charset="0"/>
                <a:cs typeface="新細明體" charset="0"/>
              </a:rPr>
              <a:t>).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 </a:t>
            </a: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5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Big Theta </a:t>
            </a:r>
            <a:r>
              <a:rPr kumimoji="1" lang="en-US" altLang="zh-CN" dirty="0"/>
              <a:t>Notation</a:t>
            </a:r>
            <a:br>
              <a:rPr kumimoji="1" lang="en-US" altLang="zh-CN" dirty="0"/>
            </a:br>
            <a:r>
              <a:rPr kumimoji="1" lang="en-US" altLang="zh-CN" dirty="0" smtClean="0"/>
              <a:t>Asymptotically </a:t>
            </a:r>
            <a:r>
              <a:rPr kumimoji="1" lang="en-US" altLang="zh-CN" dirty="0"/>
              <a:t>tight bound </a:t>
            </a:r>
            <a:endParaRPr kumimoji="1"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179638" y="3130550"/>
          <a:ext cx="52006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VISIO" r:id="rId3" imgW="5198364" imgH="3465576" progId="Visio.Drawing.6">
                  <p:embed/>
                </p:oleObj>
              </mc:Choice>
              <mc:Fallback>
                <p:oleObj name="VISIO" r:id="rId3" imgW="5198364" imgH="34655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130550"/>
                        <a:ext cx="520065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42938" y="1714500"/>
          <a:ext cx="77882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方程式" r:id="rId5" imgW="3543120" imgH="457200" progId="Equation.3">
                  <p:embed/>
                </p:oleObj>
              </mc:Choice>
              <mc:Fallback>
                <p:oleObj name="方程式" r:id="rId5" imgW="354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714500"/>
                        <a:ext cx="778827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7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Example: </a:t>
            </a: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57765"/>
              </p:ext>
            </p:extLst>
          </p:nvPr>
        </p:nvGraphicFramePr>
        <p:xfrm>
          <a:off x="4208463" y="685800"/>
          <a:ext cx="244316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685800"/>
                        <a:ext cx="2443162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90198342"/>
              </p:ext>
            </p:extLst>
          </p:nvPr>
        </p:nvGraphicFramePr>
        <p:xfrm>
          <a:off x="-32154" y="2697176"/>
          <a:ext cx="5998829" cy="424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Chart" r:id="rId5" imgW="6420002" imgH="4543349" progId="Excel.Chart.8">
                  <p:embed/>
                </p:oleObj>
              </mc:Choice>
              <mc:Fallback>
                <p:oleObj name="Chart" r:id="rId5" imgW="6420002" imgH="4543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154" y="2697176"/>
                        <a:ext cx="5998829" cy="424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97333"/>
              </p:ext>
            </p:extLst>
          </p:nvPr>
        </p:nvGraphicFramePr>
        <p:xfrm>
          <a:off x="6107113" y="2743200"/>
          <a:ext cx="303688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7" imgW="1574640" imgH="838080" progId="Equation.3">
                  <p:embed/>
                </p:oleObj>
              </mc:Choice>
              <mc:Fallback>
                <p:oleObj name="Equation" r:id="rId7" imgW="157464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7113" y="2743200"/>
                        <a:ext cx="3036887" cy="161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83908"/>
              </p:ext>
            </p:extLst>
          </p:nvPr>
        </p:nvGraphicFramePr>
        <p:xfrm>
          <a:off x="4208463" y="2068499"/>
          <a:ext cx="3409676" cy="51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9" imgW="1422360" imgH="215640" progId="Equation.3">
                  <p:embed/>
                </p:oleObj>
              </mc:Choice>
              <mc:Fallback>
                <p:oleObj name="Equation" r:id="rId9" imgW="14223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08463" y="2068499"/>
                        <a:ext cx="3409676" cy="51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2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FFE1A878-4D8C-CC45-A9E2-7B544EEEEC3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Example: </a:t>
            </a: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60002"/>
              </p:ext>
            </p:extLst>
          </p:nvPr>
        </p:nvGraphicFramePr>
        <p:xfrm>
          <a:off x="1143000" y="2289175"/>
          <a:ext cx="6702131" cy="125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方程式" r:id="rId3" imgW="4724400" imgH="889000" progId="Equation.3">
                  <p:embed/>
                </p:oleObj>
              </mc:Choice>
              <mc:Fallback>
                <p:oleObj name="方程式" r:id="rId3" imgW="472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9175"/>
                        <a:ext cx="6702131" cy="1257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762000" y="4034631"/>
            <a:ext cx="8054975" cy="576263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</a:pPr>
            <a:r>
              <a:rPr lang="en-US" altLang="zh-TW" smtClean="0">
                <a:latin typeface="Arial" charset="0"/>
                <a:ea typeface="新細明體" charset="0"/>
                <a:cs typeface="新細明體" charset="0"/>
              </a:rPr>
              <a:t>In general, </a:t>
            </a: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6713"/>
              </p:ext>
            </p:extLst>
          </p:nvPr>
        </p:nvGraphicFramePr>
        <p:xfrm>
          <a:off x="1143000" y="4800600"/>
          <a:ext cx="6769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方程式" r:id="rId5" imgW="3593880" imgH="622080" progId="Equation.3">
                  <p:embed/>
                </p:oleObj>
              </mc:Choice>
              <mc:Fallback>
                <p:oleObj name="方程式" r:id="rId5" imgW="35938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676910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0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Asymptotic lower bound </a:t>
            </a:r>
            <a:endParaRPr kumimoji="1"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17019"/>
              </p:ext>
            </p:extLst>
          </p:nvPr>
        </p:nvGraphicFramePr>
        <p:xfrm>
          <a:off x="900113" y="2205038"/>
          <a:ext cx="77946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3" imgW="3263760" imgH="228600" progId="Equation.3">
                  <p:embed/>
                </p:oleObj>
              </mc:Choice>
              <mc:Fallback>
                <p:oleObj name="Equation" r:id="rId3" imgW="326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779462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908175" y="3057525"/>
          <a:ext cx="52006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VISIO" r:id="rId5" imgW="5198364" imgH="3465576" progId="Visio.Drawing.6">
                  <p:embed/>
                </p:oleObj>
              </mc:Choice>
              <mc:Fallback>
                <p:oleObj name="VISIO" r:id="rId5" imgW="5198364" imgH="34655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57525"/>
                        <a:ext cx="520065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685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11444</TotalTime>
  <Words>315</Words>
  <Application>Microsoft Macintosh PowerPoint</Application>
  <PresentationFormat>On-screen Show (4:3)</PresentationFormat>
  <Paragraphs>86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Calibri</vt:lpstr>
      <vt:lpstr>Constantia</vt:lpstr>
      <vt:lpstr>MS Mincho</vt:lpstr>
      <vt:lpstr>ＭＳ Ｐゴシック</vt:lpstr>
      <vt:lpstr>Symbol</vt:lpstr>
      <vt:lpstr>Tahoma</vt:lpstr>
      <vt:lpstr>Wingdings 2</vt:lpstr>
      <vt:lpstr>宋体</vt:lpstr>
      <vt:lpstr>新細明體</vt:lpstr>
      <vt:lpstr>隶书</vt:lpstr>
      <vt:lpstr>Arial</vt:lpstr>
      <vt:lpstr>Flow</vt:lpstr>
      <vt:lpstr>方程式</vt:lpstr>
      <vt:lpstr>VISIO</vt:lpstr>
      <vt:lpstr>Equation</vt:lpstr>
      <vt:lpstr>Chart</vt:lpstr>
      <vt:lpstr>公式</vt:lpstr>
      <vt:lpstr>Equation.3</vt:lpstr>
      <vt:lpstr>Equation.2</vt:lpstr>
      <vt:lpstr>Chapter 3  Growth of Functions  </vt:lpstr>
      <vt:lpstr>Outline</vt:lpstr>
      <vt:lpstr>Asymptotic upper bound</vt:lpstr>
      <vt:lpstr>Asymptotic tight upper bound</vt:lpstr>
      <vt:lpstr>Asymptotic notation</vt:lpstr>
      <vt:lpstr>Big Theta Notation Asymptotically tight bound </vt:lpstr>
      <vt:lpstr>PowerPoint Presentation</vt:lpstr>
      <vt:lpstr>PowerPoint Presentation</vt:lpstr>
      <vt:lpstr>Asymptotic lower bound </vt:lpstr>
      <vt:lpstr>Asymptotically tight lower bound</vt:lpstr>
      <vt:lpstr>Analogy </vt:lpstr>
      <vt:lpstr>Theorem 3.1</vt:lpstr>
      <vt:lpstr>Comparing functions </vt:lpstr>
      <vt:lpstr>Comparing functions </vt:lpstr>
      <vt:lpstr>Standard notations and common  functions </vt:lpstr>
      <vt:lpstr>Floor and ceiling</vt:lpstr>
      <vt:lpstr>Modular</vt:lpstr>
      <vt:lpstr>Logarithms</vt:lpstr>
      <vt:lpstr>Polynomials vs. Exponentials </vt:lpstr>
      <vt:lpstr>Factorials </vt:lpstr>
      <vt:lpstr>Basic efficiency classes</vt:lpstr>
      <vt:lpstr>PowerPoint Presentation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Guangyu Zou</cp:lastModifiedBy>
  <cp:revision>453</cp:revision>
  <dcterms:created xsi:type="dcterms:W3CDTF">2009-06-02T20:29:18Z</dcterms:created>
  <dcterms:modified xsi:type="dcterms:W3CDTF">2016-09-26T03:01:53Z</dcterms:modified>
</cp:coreProperties>
</file>