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3"/>
  </p:notesMasterIdLst>
  <p:sldIdLst>
    <p:sldId id="346" r:id="rId2"/>
    <p:sldId id="348" r:id="rId3"/>
    <p:sldId id="340" r:id="rId4"/>
    <p:sldId id="341" r:id="rId5"/>
    <p:sldId id="359" r:id="rId6"/>
    <p:sldId id="342" r:id="rId7"/>
    <p:sldId id="343" r:id="rId8"/>
    <p:sldId id="344" r:id="rId9"/>
    <p:sldId id="360" r:id="rId10"/>
    <p:sldId id="361" r:id="rId11"/>
    <p:sldId id="345" r:id="rId12"/>
    <p:sldId id="288" r:id="rId13"/>
    <p:sldId id="349" r:id="rId14"/>
    <p:sldId id="350" r:id="rId15"/>
    <p:sldId id="354" r:id="rId16"/>
    <p:sldId id="351" r:id="rId17"/>
    <p:sldId id="355" r:id="rId18"/>
    <p:sldId id="357" r:id="rId19"/>
    <p:sldId id="35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58" r:id="rId28"/>
    <p:sldId id="362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169" autoAdjust="0"/>
  </p:normalViewPr>
  <p:slideViewPr>
    <p:cSldViewPr>
      <p:cViewPr varScale="1">
        <p:scale>
          <a:sx n="84" d="100"/>
          <a:sy n="84" d="100"/>
        </p:scale>
        <p:origin x="134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RAYNH\Desktop\IBM\3270\FA07\HW\complexity-plo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42432814710001"/>
          <c:y val="7.6062805995713897E-2"/>
          <c:w val="0.67751060820368103"/>
          <c:h val="0.77628804942684104"/>
        </c:manualLayout>
      </c:layout>
      <c:lineChart>
        <c:grouping val="standard"/>
        <c:varyColors val="0"/>
        <c:ser>
          <c:idx val="0"/>
          <c:order val="0"/>
          <c:tx>
            <c:v>1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loglogn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0.66444870745389595</c:v>
                </c:pt>
                <c:pt idx="2">
                  <c:v>1</c:v>
                </c:pt>
                <c:pt idx="3">
                  <c:v>1.215323295736781</c:v>
                </c:pt>
                <c:pt idx="4">
                  <c:v>1.3701433519460069</c:v>
                </c:pt>
                <c:pt idx="5">
                  <c:v>1.489211469238126</c:v>
                </c:pt>
                <c:pt idx="6">
                  <c:v>1.5849625007211561</c:v>
                </c:pt>
                <c:pt idx="7">
                  <c:v>1.6644487074538901</c:v>
                </c:pt>
                <c:pt idx="8">
                  <c:v>1.732020845644618</c:v>
                </c:pt>
                <c:pt idx="9">
                  <c:v>1.790535023893131</c:v>
                </c:pt>
              </c:numCache>
            </c:numRef>
          </c:val>
          <c:smooth val="0"/>
        </c:ser>
        <c:ser>
          <c:idx val="2"/>
          <c:order val="2"/>
          <c:tx>
            <c:v>logn</c:v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none"/>
          </c:marker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1.5849625007211561</c:v>
                </c:pt>
                <c:pt idx="2">
                  <c:v>2</c:v>
                </c:pt>
                <c:pt idx="3">
                  <c:v>2.3219280948873622</c:v>
                </c:pt>
                <c:pt idx="4">
                  <c:v>2.5849625007211601</c:v>
                </c:pt>
                <c:pt idx="5">
                  <c:v>2.8073549220576042</c:v>
                </c:pt>
                <c:pt idx="6">
                  <c:v>3</c:v>
                </c:pt>
                <c:pt idx="7">
                  <c:v>3.1699250014423281</c:v>
                </c:pt>
                <c:pt idx="8">
                  <c:v>3.3219280948873631</c:v>
                </c:pt>
                <c:pt idx="9">
                  <c:v>3.4594316186372982</c:v>
                </c:pt>
              </c:numCache>
            </c:numRef>
          </c:val>
          <c:smooth val="0"/>
        </c:ser>
        <c:ser>
          <c:idx val="3"/>
          <c:order val="3"/>
          <c:tx>
            <c:v>n</c:v>
          </c:tx>
          <c:spPr>
            <a:ln w="12700">
              <a:solidFill>
                <a:srgbClr val="00FFFF"/>
              </a:solidFill>
              <a:prstDash val="solid"/>
            </a:ln>
          </c:spPr>
          <c:marker>
            <c:symbol val="none"/>
          </c:marker>
          <c:val>
            <c:numRef>
              <c:f>Sheet1!$F$2:$F$11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smooth val="0"/>
        </c:ser>
        <c:ser>
          <c:idx val="4"/>
          <c:order val="4"/>
          <c:tx>
            <c:v>nlogn</c:v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none"/>
          </c:marker>
          <c:val>
            <c:numRef>
              <c:f>Sheet1!$G$2:$G$11</c:f>
              <c:numCache>
                <c:formatCode>General</c:formatCode>
                <c:ptCount val="10"/>
                <c:pt idx="0">
                  <c:v>2</c:v>
                </c:pt>
                <c:pt idx="1">
                  <c:v>4.7548875021634647</c:v>
                </c:pt>
                <c:pt idx="2">
                  <c:v>8</c:v>
                </c:pt>
                <c:pt idx="3">
                  <c:v>11.60964047443681</c:v>
                </c:pt>
                <c:pt idx="4">
                  <c:v>15.50977500432694</c:v>
                </c:pt>
                <c:pt idx="5">
                  <c:v>19.651484454403231</c:v>
                </c:pt>
                <c:pt idx="6">
                  <c:v>24</c:v>
                </c:pt>
                <c:pt idx="7">
                  <c:v>28.529325012980809</c:v>
                </c:pt>
                <c:pt idx="8">
                  <c:v>33.219280948873632</c:v>
                </c:pt>
                <c:pt idx="9">
                  <c:v>38.053747805009998</c:v>
                </c:pt>
              </c:numCache>
            </c:numRef>
          </c:val>
          <c:smooth val="0"/>
        </c:ser>
        <c:ser>
          <c:idx val="5"/>
          <c:order val="5"/>
          <c:tx>
            <c:v>n-squared</c:v>
          </c:tx>
          <c:spPr>
            <a:ln w="12700">
              <a:solidFill>
                <a:srgbClr val="800000"/>
              </a:solidFill>
              <a:prstDash val="solid"/>
            </a:ln>
          </c:spPr>
          <c:marker>
            <c:symbol val="none"/>
          </c:marker>
          <c:val>
            <c:numRef>
              <c:f>Sheet1!$H$2:$H$11</c:f>
              <c:numCache>
                <c:formatCode>General</c:formatCode>
                <c:ptCount val="10"/>
                <c:pt idx="0">
                  <c:v>4</c:v>
                </c:pt>
                <c:pt idx="1">
                  <c:v>9</c:v>
                </c:pt>
                <c:pt idx="2">
                  <c:v>16</c:v>
                </c:pt>
                <c:pt idx="3">
                  <c:v>25</c:v>
                </c:pt>
                <c:pt idx="4">
                  <c:v>36</c:v>
                </c:pt>
                <c:pt idx="5">
                  <c:v>49</c:v>
                </c:pt>
                <c:pt idx="6">
                  <c:v>64</c:v>
                </c:pt>
                <c:pt idx="7">
                  <c:v>81</c:v>
                </c:pt>
                <c:pt idx="8">
                  <c:v>100</c:v>
                </c:pt>
                <c:pt idx="9">
                  <c:v>121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2719424"/>
        <c:axId val="1642706912"/>
      </c:lineChart>
      <c:catAx>
        <c:axId val="164271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427069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642706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64271942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349363507779402"/>
          <c:y val="0.25503411422092198"/>
          <c:w val="0.19519094766619599"/>
          <c:h val="0.4183454329764250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54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6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62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70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2A9CF-E8B0-4248-A7C3-5B6CE759F3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4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647CF-8F94-2F4D-8E2E-BD98D55A29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E3EE8-9F77-FD4B-8D91-438F6684B1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9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13D0A-6A17-0A4B-A977-F82080A45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66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67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7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4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5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0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Guangyu Zou</a:t>
            </a:r>
          </a:p>
          <a:p>
            <a:r>
              <a:rPr lang="en-US" altLang="zh-CN" dirty="0" err="1" smtClean="0"/>
              <a:t>gyzou@dlut.edu.cn</a:t>
            </a:r>
            <a:endParaRPr lang="en-US" altLang="zh-CN" dirty="0" smtClean="0"/>
          </a:p>
          <a:p>
            <a:r>
              <a:rPr lang="en-US" altLang="zh-CN" dirty="0" smtClean="0"/>
              <a:t>Dalian University of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1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93" y="852168"/>
            <a:ext cx="914400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findMaxCrossingSubArray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A[],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low,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mid,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high)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result;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leftSum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INT32_MIN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sum = </a:t>
            </a:r>
            <a:r>
              <a:rPr lang="ro-RO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mid;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&gt;= low;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--) {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    sum += A[i];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(sum &gt;=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leftSum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leftSum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sum;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low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sum = </a:t>
            </a:r>
            <a:r>
              <a:rPr lang="ro-RO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rightSum = </a:t>
            </a:r>
            <a:r>
              <a:rPr lang="ro-RO" altLang="zh-CN" sz="1600" dirty="0">
                <a:solidFill>
                  <a:srgbClr val="643820"/>
                </a:solidFill>
                <a:latin typeface="Menlo-Regular"/>
              </a:rPr>
              <a:t>INT32_MIN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1600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mid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de-DE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; i &lt;= high; ++i) {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    sum += A[i];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(sum &gt;=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rightSum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rightSum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sum;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high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result.</a:t>
            </a:r>
            <a:r>
              <a:rPr lang="de-DE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leftSum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rightSum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1600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result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4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pic>
        <p:nvPicPr>
          <p:cNvPr id="7" name="图片 6" descr="Screen Shot 2014-10-14 at 9.3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76800"/>
            <a:ext cx="4373217" cy="76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700"/>
            <a:ext cx="9144000" cy="1751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25" y="2667000"/>
            <a:ext cx="120015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3484228"/>
            <a:ext cx="4181064" cy="7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</a:rPr>
              <a:t>Complexity Analysis of Recursive 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</a:rPr>
              <a:t>Analysis of divide and conquer algorithms (e.g. </a:t>
            </a:r>
            <a:r>
              <a:rPr lang="en-US" altLang="zh-CN" dirty="0" err="1">
                <a:latin typeface="Arial" charset="0"/>
                <a:ea typeface="ＭＳ Ｐゴシック" charset="0"/>
              </a:rPr>
              <a:t>mergesort</a:t>
            </a:r>
            <a:r>
              <a:rPr lang="en-US" altLang="zh-CN" dirty="0">
                <a:latin typeface="Arial" charset="0"/>
                <a:ea typeface="ＭＳ Ｐゴシック" charset="0"/>
              </a:rPr>
              <a:t>) often creates expressions that have a recursive component.</a:t>
            </a:r>
          </a:p>
          <a:p>
            <a:r>
              <a:rPr lang="en-US" altLang="zh-CN" dirty="0">
                <a:latin typeface="Arial" charset="0"/>
                <a:ea typeface="ＭＳ Ｐゴシック" charset="0"/>
              </a:rPr>
              <a:t>The equation that describes these functions is called a recurrence relation</a:t>
            </a:r>
          </a:p>
        </p:txBody>
      </p:sp>
    </p:spTree>
    <p:extLst>
      <p:ext uri="{BB962C8B-B14F-4D97-AF65-F5344CB8AC3E}">
        <p14:creationId xmlns:p14="http://schemas.microsoft.com/office/powerpoint/2010/main" val="12249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Dynamic </a:t>
            </a:r>
            <a:r>
              <a:rPr kumimoji="1" lang="en-US" altLang="zh-CN" b="1" dirty="0"/>
              <a:t>programming</a:t>
            </a:r>
            <a:r>
              <a:rPr kumimoji="1" lang="en-US" altLang="zh-CN" dirty="0"/>
              <a:t> is a method for solving a complex problem by breaking it down into a collection of simpler </a:t>
            </a:r>
            <a:r>
              <a:rPr kumimoji="1" lang="en-US" altLang="zh-CN" dirty="0" err="1"/>
              <a:t>subproblems</a:t>
            </a:r>
            <a:r>
              <a:rPr kumimoji="1" lang="en-US" altLang="zh-CN" dirty="0"/>
              <a:t>. </a:t>
            </a:r>
            <a:r>
              <a:rPr kumimoji="1" lang="en-US" altLang="zh-CN" dirty="0" smtClean="0"/>
              <a:t> (Chapter 15)</a:t>
            </a:r>
          </a:p>
          <a:p>
            <a:pPr lvl="1"/>
            <a:r>
              <a:rPr kumimoji="1" lang="en-US" altLang="zh-CN" i="1" dirty="0" smtClean="0"/>
              <a:t>Overlapping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subproblems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Optimal substructure</a:t>
            </a:r>
          </a:p>
          <a:p>
            <a:r>
              <a:rPr kumimoji="1" lang="en-US" altLang="zh-CN" b="1" dirty="0" smtClean="0"/>
              <a:t>Divide &amp; Conquer</a:t>
            </a:r>
            <a:r>
              <a:rPr kumimoji="1" lang="en-US" altLang="zh-CN" dirty="0" smtClean="0"/>
              <a:t> is a strategy that solves a problem by combining optimal solutions to </a:t>
            </a:r>
            <a:r>
              <a:rPr kumimoji="1" lang="en-US" altLang="zh-CN" i="1" dirty="0" smtClean="0"/>
              <a:t>non-overlapping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subproblems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3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Maximum </a:t>
            </a:r>
            <a:r>
              <a:rPr kumimoji="1" lang="en-US" altLang="zh-CN" dirty="0" err="1"/>
              <a:t>Subarray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Optimal substructure</a:t>
            </a:r>
          </a:p>
          <a:p>
            <a:endParaRPr kumimoji="1" lang="en-US" altLang="zh-CN" dirty="0"/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D[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r>
              <a:rPr kumimoji="1" lang="en-US" altLang="zh-CN" dirty="0" smtClean="0">
                <a:latin typeface="Times New Roman"/>
                <a:cs typeface="Times New Roman"/>
              </a:rPr>
              <a:t>] = Max(D[i-1] + A[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r>
              <a:rPr kumimoji="1" lang="en-US" altLang="zh-CN" dirty="0" smtClean="0">
                <a:latin typeface="Times New Roman"/>
                <a:cs typeface="Times New Roman"/>
              </a:rPr>
              <a:t>], A[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r>
              <a:rPr kumimoji="1" lang="en-US" altLang="zh-CN" dirty="0" smtClean="0">
                <a:latin typeface="Times New Roman"/>
                <a:cs typeface="Times New Roman"/>
              </a:rPr>
              <a:t>])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D[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r>
              <a:rPr kumimoji="1" lang="en-US" altLang="zh-CN" dirty="0" smtClean="0">
                <a:latin typeface="Times New Roman"/>
                <a:cs typeface="Times New Roman"/>
              </a:rPr>
              <a:t>] is the maximum sum until index 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endParaRPr kumimoji="1" lang="en-US" altLang="zh-CN" dirty="0" smtClean="0">
              <a:latin typeface="Times New Roman"/>
              <a:cs typeface="Times New Roman"/>
            </a:endParaRP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A[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r>
              <a:rPr kumimoji="1" lang="en-US" altLang="zh-CN" dirty="0" smtClean="0">
                <a:latin typeface="Times New Roman"/>
                <a:cs typeface="Times New Roman"/>
              </a:rPr>
              <a:t>] is the 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ith</a:t>
            </a:r>
            <a:r>
              <a:rPr kumimoji="1" lang="en-US" altLang="zh-CN" dirty="0" smtClean="0">
                <a:latin typeface="Times New Roman"/>
                <a:cs typeface="Times New Roman"/>
              </a:rPr>
              <a:t> element in array A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8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Maximum Subarray DP V1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553200" y="3581400"/>
            <a:ext cx="2438400" cy="2743200"/>
          </a:xfrm>
        </p:spPr>
        <p:txBody>
          <a:bodyPr/>
          <a:lstStyle/>
          <a:p>
            <a:r>
              <a:rPr kumimoji="1" lang="en-US" altLang="zh-CN" dirty="0" smtClean="0"/>
              <a:t>Time</a:t>
            </a:r>
          </a:p>
          <a:p>
            <a:r>
              <a:rPr kumimoji="1" lang="en-US" altLang="zh-CN" dirty="0" smtClean="0"/>
              <a:t>O(n)</a:t>
            </a:r>
          </a:p>
          <a:p>
            <a:r>
              <a:rPr kumimoji="1" lang="en-US" altLang="zh-CN" dirty="0" smtClean="0"/>
              <a:t>Space</a:t>
            </a:r>
          </a:p>
          <a:p>
            <a:r>
              <a:rPr kumimoji="1" lang="en-US" altLang="zh-CN" dirty="0" smtClean="0"/>
              <a:t>O(n)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16324"/>
              </p:ext>
            </p:extLst>
          </p:nvPr>
        </p:nvGraphicFramePr>
        <p:xfrm>
          <a:off x="76197" y="2362200"/>
          <a:ext cx="8839202" cy="917233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989106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  <a:gridCol w="490631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No.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u="none" strike="noStrike" dirty="0">
                          <a:effectLst/>
                          <a:latin typeface="Times New Roman"/>
                          <a:cs typeface="Times New Roman"/>
                        </a:rPr>
                        <a:t>11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/>
                          <a:cs typeface="Times New Roman"/>
                        </a:rPr>
                        <a:t>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121861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Change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  <a:latin typeface="Times New Roman"/>
                          <a:cs typeface="Times New Roman"/>
                        </a:rPr>
                        <a:t>-3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-25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  <a:latin typeface="Times New Roman"/>
                          <a:cs typeface="Times New Roman"/>
                        </a:rPr>
                        <a:t>-3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/>
                          <a:cs typeface="Times New Roman"/>
                        </a:rPr>
                        <a:t>-16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-23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u="none" strike="noStrike" dirty="0">
                          <a:effectLst/>
                          <a:latin typeface="Times New Roman"/>
                          <a:cs typeface="Times New Roman"/>
                        </a:rPr>
                        <a:t>18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/>
                          <a:cs typeface="Times New Roman"/>
                        </a:rPr>
                        <a:t>-7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u="none" strike="noStrike" dirty="0">
                          <a:effectLst/>
                          <a:latin typeface="Times New Roman"/>
                          <a:cs typeface="Times New Roman"/>
                        </a:rPr>
                        <a:t>-5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  <a:latin typeface="Times New Roman"/>
                          <a:cs typeface="Times New Roman"/>
                        </a:rPr>
                        <a:t>-22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  <a:latin typeface="Times New Roman"/>
                          <a:cs typeface="Times New Roman"/>
                        </a:rPr>
                        <a:t>-4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u="none" strike="noStrike" dirty="0"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</a:tr>
              <a:tr h="121861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DP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7913" marR="7913" marT="79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430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764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7400" y="2971800"/>
            <a:ext cx="39234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14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242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814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38600" y="2971800"/>
            <a:ext cx="3810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82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054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626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60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532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866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438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34400" y="2971800"/>
            <a:ext cx="304800" cy="28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28600" y="3505200"/>
            <a:ext cx="647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MaxSubArrayDP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A[],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] = A[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i &lt;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n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[i] = </a:t>
            </a:r>
            <a:r>
              <a:rPr lang="de-DE" altLang="zh-CN" dirty="0" err="1">
                <a:solidFill>
                  <a:srgbClr val="2E0D6E"/>
                </a:solidFill>
                <a:latin typeface="Menlo-Regular"/>
              </a:rPr>
              <a:t>fmax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[i-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] + A[i], A[i]);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e-DE" altLang="zh-CN" dirty="0" err="1">
                <a:solidFill>
                  <a:srgbClr val="2E0D6E"/>
                </a:solidFill>
                <a:latin typeface="Menlo-Regular"/>
              </a:rPr>
              <a:t>fmax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[i],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delete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[]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dp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819400" y="5486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Are there any ways to reduce the space cost?</a:t>
            </a:r>
            <a:endParaRPr kumimoji="1"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819400" y="59436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How to get the starting and the ending index of the maximum </a:t>
            </a:r>
            <a:r>
              <a:rPr kumimoji="1" lang="en-US" altLang="zh-CN" sz="2400" dirty="0" err="1" smtClean="0"/>
              <a:t>subarray</a:t>
            </a:r>
            <a:r>
              <a:rPr kumimoji="1" lang="en-US" altLang="zh-CN" sz="2400" dirty="0" smtClean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947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Best Time to Buy and Sell Stock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#121 </a:t>
            </a:r>
            <a:r>
              <a:rPr kumimoji="1" lang="en-US" altLang="zh-CN" dirty="0"/>
              <a:t>at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leetcode.com</a:t>
            </a:r>
            <a:r>
              <a:rPr kumimoji="1" lang="en-US" altLang="zh-CN" dirty="0" smtClean="0"/>
              <a:t>    Difficulty: medium</a:t>
            </a:r>
          </a:p>
          <a:p>
            <a:r>
              <a:rPr kumimoji="1" lang="en-US" altLang="zh-CN" dirty="0" smtClean="0"/>
              <a:t>Say </a:t>
            </a:r>
            <a:r>
              <a:rPr kumimoji="1" lang="en-US" altLang="zh-CN" dirty="0"/>
              <a:t>you have an array for which the </a:t>
            </a:r>
            <a:r>
              <a:rPr kumimoji="1" lang="en-US" altLang="zh-CN" dirty="0" err="1"/>
              <a:t>ith</a:t>
            </a:r>
            <a:r>
              <a:rPr kumimoji="1" lang="en-US" altLang="zh-CN" dirty="0"/>
              <a:t> element is the price of a given stock on day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If you were only permitted to complete at most one transaction (</a:t>
            </a:r>
            <a:r>
              <a:rPr kumimoji="1" lang="en-US" altLang="zh-CN" dirty="0" err="1"/>
              <a:t>ie</a:t>
            </a:r>
            <a:r>
              <a:rPr kumimoji="1" lang="en-US" altLang="zh-CN" dirty="0"/>
              <a:t>, buy one and sell one share of the stock), design an algorithm to find the maximum profit.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8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Best Time to Buy and Sell Stock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Buy at the lowest point and then sell at the highest point.</a:t>
            </a:r>
            <a:endParaRPr kumimoji="1" lang="zh-CN" altLang="en-US" dirty="0"/>
          </a:p>
        </p:txBody>
      </p:sp>
      <p:pic>
        <p:nvPicPr>
          <p:cNvPr id="4" name="内容占位符 3" descr="Screen Shot 2014-10-14 at 9.19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r="165" b="35448"/>
          <a:stretch/>
        </p:blipFill>
        <p:spPr>
          <a:xfrm>
            <a:off x="88476" y="1935480"/>
            <a:ext cx="8958514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Best Time to Buy and Sell Stock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2136339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maxProfit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prices[], 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n)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preLow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= prices[</a:t>
            </a:r>
            <a:r>
              <a:rPr lang="en-US" altLang="zh-CN" sz="20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ro-RO" altLang="zh-CN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sz="20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ro-RO" altLang="zh-CN" sz="2000" dirty="0">
                <a:solidFill>
                  <a:srgbClr val="000000"/>
                </a:solidFill>
                <a:latin typeface="Menlo-Regular"/>
              </a:rPr>
              <a:t> ret = </a:t>
            </a:r>
            <a:r>
              <a:rPr lang="ro-RO" altLang="zh-CN" sz="2000" dirty="0">
                <a:solidFill>
                  <a:srgbClr val="643820"/>
                </a:solidFill>
                <a:latin typeface="Menlo-Regular"/>
              </a:rPr>
              <a:t>INT32_MIN</a:t>
            </a:r>
            <a:r>
              <a:rPr lang="ro-RO" altLang="zh-CN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2000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sz="20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e-DE" altLang="zh-CN" sz="20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; i &lt;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n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e-DE" altLang="zh-CN" sz="2000" dirty="0" err="1">
                <a:solidFill>
                  <a:srgbClr val="2E0D6E"/>
                </a:solidFill>
                <a:latin typeface="Menlo-Regular"/>
              </a:rPr>
              <a:t>fmax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prices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[i] -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preLow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preLow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e-DE" altLang="zh-CN" sz="2000" dirty="0" err="1">
                <a:solidFill>
                  <a:srgbClr val="2E0D6E"/>
                </a:solidFill>
                <a:latin typeface="Menlo-Regular"/>
              </a:rPr>
              <a:t>fmin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preLow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prices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2000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2000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20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03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Thinking Assignments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if at most 2 transactions are allowed in the problem of best time to buy/sell stock?</a:t>
            </a:r>
          </a:p>
          <a:p>
            <a:r>
              <a:rPr kumimoji="1" lang="en-US" altLang="zh-CN" dirty="0" smtClean="0"/>
              <a:t>How to generalize the solution with at most k transactions allowed?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5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Problems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Designing solution strategies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Developing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Arial" charset="0"/>
              </a:rPr>
              <a:t>Writing algorithms that implement the strategies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Understand existing algorithms and modify/reuse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Understanding an algorithm by simulating its operation on an input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Ensuring/proving correctness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Analyzing and comparing performance/efficiency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Arial" charset="0"/>
              </a:rPr>
              <a:t>Theoretically: Using a variety of mathematical tools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Empirically: Code, run and collect performance data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Choosing the best </a:t>
            </a:r>
          </a:p>
        </p:txBody>
      </p:sp>
    </p:spTree>
    <p:extLst>
      <p:ext uri="{BB962C8B-B14F-4D97-AF65-F5344CB8AC3E}">
        <p14:creationId xmlns:p14="http://schemas.microsoft.com/office/powerpoint/2010/main" val="23726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Fibonacci numbers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F</a:t>
            </a:r>
            <a:r>
              <a:rPr lang="en-US" altLang="zh-CN" baseline="-25000" dirty="0">
                <a:latin typeface="Arial" charset="0"/>
              </a:rPr>
              <a:t>0</a:t>
            </a:r>
            <a:r>
              <a:rPr lang="en-US" altLang="zh-CN" dirty="0">
                <a:latin typeface="Arial" charset="0"/>
              </a:rPr>
              <a:t> = 1; F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 = 1; </a:t>
            </a:r>
            <a:r>
              <a:rPr lang="en-US" altLang="zh-CN" dirty="0" err="1">
                <a:latin typeface="Arial" charset="0"/>
              </a:rPr>
              <a:t>F</a:t>
            </a:r>
            <a:r>
              <a:rPr lang="en-US" altLang="zh-CN" baseline="-25000" dirty="0" err="1">
                <a:latin typeface="Arial" charset="0"/>
              </a:rPr>
              <a:t>n</a:t>
            </a:r>
            <a:r>
              <a:rPr lang="en-US" altLang="zh-CN" dirty="0">
                <a:latin typeface="Arial" charset="0"/>
              </a:rPr>
              <a:t> = F</a:t>
            </a:r>
            <a:r>
              <a:rPr lang="en-US" altLang="zh-CN" baseline="-25000" dirty="0">
                <a:latin typeface="Arial" charset="0"/>
              </a:rPr>
              <a:t>n-1</a:t>
            </a:r>
            <a:r>
              <a:rPr lang="en-US" altLang="zh-CN" dirty="0">
                <a:latin typeface="Arial" charset="0"/>
              </a:rPr>
              <a:t>+F</a:t>
            </a:r>
            <a:r>
              <a:rPr lang="en-US" altLang="zh-CN" baseline="-25000" dirty="0">
                <a:latin typeface="Arial" charset="0"/>
              </a:rPr>
              <a:t>n-</a:t>
            </a:r>
            <a:r>
              <a:rPr lang="en-US" altLang="zh-CN" baseline="-25000" dirty="0" smtClean="0">
                <a:latin typeface="Arial" charset="0"/>
              </a:rPr>
              <a:t>2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Fib (n: integer)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1 if n&lt;0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2	error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3 else if n=0 or 1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4	return 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5 else return Fib(n-1)+Fib(n-2)</a:t>
            </a:r>
          </a:p>
          <a:p>
            <a:pPr marL="609600" indent="-609600">
              <a:lnSpc>
                <a:spcPct val="90000"/>
              </a:lnSpc>
            </a:pPr>
            <a:endParaRPr lang="en-US" altLang="zh-CN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do we do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Arial" charset="0"/>
              </a:rPr>
              <a:t>Develop a pair of equations (called “recurrences” or “recurrence relations”) that characterize the behavior of a recursive algorithms and solve those to obtain the algorithm’s complexity.</a:t>
            </a:r>
          </a:p>
        </p:txBody>
      </p:sp>
    </p:spTree>
    <p:extLst>
      <p:ext uri="{BB962C8B-B14F-4D97-AF65-F5344CB8AC3E}">
        <p14:creationId xmlns:p14="http://schemas.microsoft.com/office/powerpoint/2010/main" val="2537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</a:rPr>
              <a:t>Develop Recurrence Relations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altLang="zh-CN" sz="2400" dirty="0">
                <a:latin typeface="Arial" charset="0"/>
              </a:rPr>
              <a:t>Determine what the base case(cases) is (are).</a:t>
            </a:r>
          </a:p>
          <a:p>
            <a:pPr>
              <a:buFontTx/>
              <a:buAutoNum type="arabicPeriod"/>
            </a:pPr>
            <a:r>
              <a:rPr lang="en-US" altLang="zh-CN" sz="2400" dirty="0">
                <a:latin typeface="Arial" charset="0"/>
              </a:rPr>
              <a:t>Determine steps that will be executed when the input size matches the base case(s).</a:t>
            </a:r>
          </a:p>
          <a:p>
            <a:pPr>
              <a:buFontTx/>
              <a:buAutoNum type="arabicPeriod"/>
            </a:pPr>
            <a:r>
              <a:rPr lang="en-US" altLang="zh-CN" sz="2400" dirty="0">
                <a:latin typeface="Arial" charset="0"/>
              </a:rPr>
              <a:t>Calculate the complexity of those steps.</a:t>
            </a:r>
          </a:p>
          <a:p>
            <a:pPr>
              <a:buFontTx/>
              <a:buAutoNum type="arabicPeriod"/>
            </a:pPr>
            <a:r>
              <a:rPr lang="en-US" altLang="zh-CN" sz="2400" dirty="0">
                <a:latin typeface="Arial" charset="0"/>
              </a:rPr>
              <a:t>Write the first part of the RR as T(base case input sizes) = what you </a:t>
            </a:r>
            <a:r>
              <a:rPr lang="en-US" altLang="zh-CN" sz="2400" dirty="0" smtClean="0">
                <a:latin typeface="Arial" charset="0"/>
              </a:rPr>
              <a:t>calculated</a:t>
            </a:r>
            <a:endParaRPr lang="en-US" altLang="zh-CN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</a:rPr>
              <a:t>Develop Recurrence Relations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AutoNum type="arabicPeriod" startAt="5"/>
            </a:pPr>
            <a:r>
              <a:rPr lang="en-US" altLang="zh-CN" sz="2800" dirty="0">
                <a:latin typeface="Arial" charset="0"/>
              </a:rPr>
              <a:t>Determine steps that will be executed when the input size is n, different from the base case(s).</a:t>
            </a:r>
          </a:p>
          <a:p>
            <a:pPr>
              <a:buFontTx/>
              <a:buAutoNum type="arabicPeriod" startAt="5"/>
            </a:pPr>
            <a:r>
              <a:rPr lang="en-US" altLang="zh-CN" sz="2800" dirty="0">
                <a:latin typeface="Arial" charset="0"/>
              </a:rPr>
              <a:t>Determine how many recursive calls (and with what input size in relation to the original input size of n) will be made.</a:t>
            </a:r>
          </a:p>
          <a:p>
            <a:pPr>
              <a:buFontTx/>
              <a:buAutoNum type="arabicPeriod" startAt="5"/>
            </a:pPr>
            <a:r>
              <a:rPr lang="en-US" altLang="zh-CN" sz="2800" dirty="0">
                <a:latin typeface="Arial" charset="0"/>
              </a:rPr>
              <a:t>Calculate the complexity of those steps, excluding the recursive calls.</a:t>
            </a:r>
          </a:p>
          <a:p>
            <a:pPr>
              <a:buFontTx/>
              <a:buAutoNum type="arabicPeriod" startAt="5"/>
            </a:pPr>
            <a:r>
              <a:rPr lang="en-US" altLang="zh-CN" sz="2800" dirty="0">
                <a:latin typeface="Arial" charset="0"/>
              </a:rPr>
              <a:t>Write the second part of the RR as T(n) = T(input size for first recursive call) + T(input size for next recursive call) +…+complexity of other </a:t>
            </a:r>
            <a:r>
              <a:rPr lang="en-US" altLang="zh-CN" sz="2800" dirty="0" smtClean="0">
                <a:latin typeface="Arial" charset="0"/>
              </a:rPr>
              <a:t>steps.</a:t>
            </a:r>
            <a:endParaRPr lang="en-US" altLang="zh-CN" sz="2800" dirty="0">
              <a:latin typeface="Arial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Recursive algorithm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T(n)= c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 when n &lt; 2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T(n)=T(n-1)+T(n-2)+c</a:t>
            </a:r>
            <a:r>
              <a:rPr lang="en-US" altLang="zh-CN" baseline="-25000" dirty="0">
                <a:latin typeface="Arial" charset="0"/>
              </a:rPr>
              <a:t>2 </a:t>
            </a:r>
            <a:r>
              <a:rPr lang="en-US" altLang="zh-CN" dirty="0" smtClean="0">
                <a:latin typeface="Arial" charset="0"/>
              </a:rPr>
              <a:t>otherwise</a:t>
            </a:r>
          </a:p>
          <a:p>
            <a:pPr marL="609600" indent="-609600">
              <a:lnSpc>
                <a:spcPct val="90000"/>
              </a:lnSpc>
            </a:pPr>
            <a:endParaRPr lang="en-US" altLang="zh-CN" baseline="-25000" dirty="0">
              <a:latin typeface="Arial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Fib (n: integer)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1 if n&lt;0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2	error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3 else if n=0 or 1 then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4	return 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</a:rPr>
              <a:t>5 else return Fib(n-1)+Fib(n-2)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Solving Recurrences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2800" kern="0" dirty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Recursion-tree method </a:t>
            </a: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2800" kern="0" dirty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Master method </a:t>
            </a: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2800" kern="0" dirty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Substitution method </a:t>
            </a: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2800" kern="0" dirty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Changing variables method</a:t>
            </a: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2800" kern="0" dirty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Backward substitution method</a:t>
            </a:r>
          </a:p>
          <a:p>
            <a:pPr marL="342900" lvl="0" indent="-342900" fontAlgn="base"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TW" sz="2800" kern="0" dirty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Forward substitution </a:t>
            </a:r>
            <a:r>
              <a:rPr lang="en-US" altLang="zh-TW" sz="2800" kern="0" dirty="0" smtClean="0">
                <a:solidFill>
                  <a:srgbClr val="009999"/>
                </a:solidFill>
                <a:latin typeface="Arial" charset="0"/>
                <a:ea typeface="新細明體" charset="0"/>
                <a:cs typeface="新細明體" charset="0"/>
              </a:rPr>
              <a:t>method</a:t>
            </a:r>
            <a:endParaRPr lang="en-US" altLang="zh-TW" sz="2800" kern="0" dirty="0">
              <a:solidFill>
                <a:srgbClr val="009999"/>
              </a:solidFill>
              <a:latin typeface="Arial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F954C37E-7AEC-6849-ADE0-073BE9DF1E73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Divide &amp; Conquer Algorithms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>
                <a:latin typeface="Arial" charset="0"/>
                <a:ea typeface="新細明體" charset="0"/>
                <a:cs typeface="新細明體" charset="0"/>
              </a:rPr>
              <a:t>Recursive algorithms that reduce the input size each time by a factor &amp; apply itself to these smaller inputs until the base case is reached</a:t>
            </a:r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 </a:t>
            </a:r>
          </a:p>
          <a:p>
            <a:pPr eaLnBrk="1" hangingPunct="1"/>
            <a:r>
              <a:rPr lang="en-US" altLang="zh-TW" b="1" i="1" dirty="0">
                <a:latin typeface="Arial" charset="0"/>
                <a:ea typeface="新細明體" charset="0"/>
                <a:cs typeface="新細明體" charset="0"/>
              </a:rPr>
              <a:t>Example: Merge Sort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7660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B58CCEC0-D220-B849-9996-24BDC05E2A2B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Recurrence relations of Merge Sort</a:t>
            </a:r>
            <a:endParaRPr lang="en-US">
              <a:latin typeface="Arial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81200" y="1828800"/>
          <a:ext cx="4711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方程式" r:id="rId3" imgW="2184120" imgH="520560" progId="Equation.3">
                  <p:embed/>
                </p:oleObj>
              </mc:Choice>
              <mc:Fallback>
                <p:oleObj name="方程式" r:id="rId3" imgW="21841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47117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057400" y="3810000"/>
          <a:ext cx="47863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公式" r:id="rId5" imgW="3987800" imgH="723900" progId="Equation.3">
                  <p:embed/>
                </p:oleObj>
              </mc:Choice>
              <mc:Fallback>
                <p:oleObj name="公式" r:id="rId5" imgW="3987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47863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0" y="3124200"/>
            <a:ext cx="0" cy="4572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4932363" y="3068638"/>
            <a:ext cx="0" cy="503237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1C080A92-2F1E-BB44-9698-BBC803EEEC2F}" type="slidenum">
              <a:rPr lang="en-US"/>
              <a:pPr eaLnBrk="1" hangingPunct="1"/>
              <a:t>28</a:t>
            </a:fld>
            <a:endParaRPr 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33" b="67869"/>
          <a:stretch/>
        </p:blipFill>
        <p:spPr bwMode="auto">
          <a:xfrm>
            <a:off x="1511300" y="762000"/>
            <a:ext cx="950295" cy="194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r="57317" b="67869"/>
          <a:stretch/>
        </p:blipFill>
        <p:spPr bwMode="auto">
          <a:xfrm>
            <a:off x="2861713" y="762000"/>
            <a:ext cx="1661360" cy="194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8" r="3551" b="68013"/>
          <a:stretch/>
        </p:blipFill>
        <p:spPr bwMode="auto">
          <a:xfrm>
            <a:off x="4749226" y="762000"/>
            <a:ext cx="3567687" cy="193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t="38601" r="31061" b="7623"/>
          <a:stretch/>
        </p:blipFill>
        <p:spPr bwMode="auto">
          <a:xfrm>
            <a:off x="2400708" y="3097342"/>
            <a:ext cx="3975085" cy="325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4" r="87272" b="9349"/>
          <a:stretch/>
        </p:blipFill>
        <p:spPr bwMode="auto">
          <a:xfrm>
            <a:off x="1511301" y="3149536"/>
            <a:ext cx="898106" cy="309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5" t="38313" r="16392" b="12225"/>
          <a:stretch/>
        </p:blipFill>
        <p:spPr bwMode="auto">
          <a:xfrm>
            <a:off x="6471473" y="3079945"/>
            <a:ext cx="939407" cy="29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477000" y="609600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O(</a:t>
            </a:r>
            <a:r>
              <a:rPr lang="en-US" altLang="zh-CN" sz="2800" dirty="0" err="1" smtClean="0">
                <a:latin typeface="Arial" charset="0"/>
              </a:rPr>
              <a:t>nlgn</a:t>
            </a:r>
            <a:r>
              <a:rPr lang="en-US" altLang="zh-CN" sz="2800" dirty="0" smtClean="0">
                <a:latin typeface="Arial" charset="0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33400" y="0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/>
              <a:t>Recursion Tree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065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1A110F09-E7BD-ED4E-A5E4-691A8B400B8D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22885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576513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36242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714500" y="2928938"/>
          <a:ext cx="5521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公式" r:id="rId3" imgW="1981080" imgH="203040" progId="Equation.3">
                  <p:embed/>
                </p:oleObj>
              </mc:Choice>
              <mc:Fallback>
                <p:oleObj name="公式" r:id="rId3" imgW="1981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28938"/>
                        <a:ext cx="55213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Analysis of Merge Sort</a:t>
            </a: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Maximum </a:t>
            </a:r>
            <a:r>
              <a:rPr kumimoji="1" lang="en-US" altLang="zh-CN" dirty="0" err="1" smtClean="0"/>
              <a:t>Subarray</a:t>
            </a:r>
            <a:endParaRPr kumimoji="1" lang="zh-CN" altLang="en-US" dirty="0"/>
          </a:p>
        </p:txBody>
      </p:sp>
      <p:pic>
        <p:nvPicPr>
          <p:cNvPr id="4" name="内容占位符 3" descr="Screen Shot 2014-10-14 at 9.19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r="165"/>
          <a:stretch/>
        </p:blipFill>
        <p:spPr>
          <a:xfrm>
            <a:off x="88476" y="1935480"/>
            <a:ext cx="8958514" cy="4084320"/>
          </a:xfrm>
        </p:spPr>
      </p:pic>
    </p:spTree>
    <p:extLst>
      <p:ext uri="{BB962C8B-B14F-4D97-AF65-F5344CB8AC3E}">
        <p14:creationId xmlns:p14="http://schemas.microsoft.com/office/powerpoint/2010/main" val="20443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54A4A887-63EF-C042-AC7F-EA81E53EDA03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609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General form of divide-and-conquer algorithm recurrences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    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      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222885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107128"/>
              </p:ext>
            </p:extLst>
          </p:nvPr>
        </p:nvGraphicFramePr>
        <p:xfrm>
          <a:off x="1752600" y="2743200"/>
          <a:ext cx="57769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公式" r:id="rId3" imgW="2247840" imgH="457200" progId="Equation.3">
                  <p:embed/>
                </p:oleObj>
              </mc:Choice>
              <mc:Fallback>
                <p:oleObj name="公式" r:id="rId3" imgW="2247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5776912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576513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6242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D &amp; C Algorithms</a:t>
            </a: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609600" y="4419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400" dirty="0"/>
              <a:t>Recursion tree method can be used to solve these kinds of recurrences, like we did for Merge Sort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4362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7C3BEEDB-77AD-CF4A-87BF-F15289A6410B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609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Suppose a divide-and-conquer algorithm has these recurrences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    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TW" sz="900" dirty="0">
                <a:latin typeface="Arial" charset="0"/>
                <a:ea typeface="新細明體" charset="0"/>
                <a:cs typeface="新細明體" charset="0"/>
              </a:rPr>
              <a:t>     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222885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90264"/>
              </p:ext>
            </p:extLst>
          </p:nvPr>
        </p:nvGraphicFramePr>
        <p:xfrm>
          <a:off x="1524000" y="3048000"/>
          <a:ext cx="62341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公式" r:id="rId3" imgW="2425680" imgH="482400" progId="Equation.3">
                  <p:embed/>
                </p:oleObj>
              </mc:Choice>
              <mc:Fallback>
                <p:oleObj name="公式" r:id="rId3" imgW="2425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6234112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576513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36242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6958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FFAD7CB6-2459-9348-A3B9-7F737D9C5509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Recursion-tree method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2381250" y="302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16629"/>
              </p:ext>
            </p:extLst>
          </p:nvPr>
        </p:nvGraphicFramePr>
        <p:xfrm>
          <a:off x="533400" y="1905000"/>
          <a:ext cx="29860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公式" r:id="rId3" imgW="1612800" imgH="241200" progId="Equation.3">
                  <p:embed/>
                </p:oleObj>
              </mc:Choice>
              <mc:Fallback>
                <p:oleObj name="公式" r:id="rId3" imgW="161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9860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Screen Shot 2014-09-02 at 2.29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9144000" cy="33971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0600" y="2971800"/>
            <a:ext cx="1981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24200" y="2971800"/>
            <a:ext cx="5867400" cy="312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45BC128D-E54D-F847-8010-B497ED37E60C}" type="slidenum">
              <a:rPr lang="en-US"/>
              <a:pPr eaLnBrk="1" hangingPunct="1"/>
              <a:t>33</a:t>
            </a:fld>
            <a:endParaRPr lang="en-US"/>
          </a:p>
        </p:txBody>
      </p:sp>
      <p:pic>
        <p:nvPicPr>
          <p:cNvPr id="3" name="图片 2" descr="Screen Shot 2014-09-02 at 2.3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9144000" cy="5517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838200"/>
            <a:ext cx="457200" cy="419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10600" y="685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58200" y="1828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29600" y="29718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81400" y="53340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53400" y="4648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48600" y="57150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1D44E990-8A2C-7647-8DE6-7C8FA860ACAF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09738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938338" y="952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814513" y="1987550"/>
          <a:ext cx="4270375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公式" r:id="rId3" imgW="2438280" imgH="2425680" progId="Equation.3">
                  <p:embed/>
                </p:oleObj>
              </mc:Choice>
              <mc:Fallback>
                <p:oleObj name="公式" r:id="rId3" imgW="2438280" imgH="2425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1987550"/>
                        <a:ext cx="4270375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The cost of the entire tree</a:t>
            </a:r>
          </a:p>
        </p:txBody>
      </p:sp>
    </p:spTree>
    <p:extLst>
      <p:ext uri="{BB962C8B-B14F-4D97-AF65-F5344CB8AC3E}">
        <p14:creationId xmlns:p14="http://schemas.microsoft.com/office/powerpoint/2010/main" val="35887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DD22772F-5C67-0740-BB9B-A7DF85E5C560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The master method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57200" y="3124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4400" dirty="0">
                <a:solidFill>
                  <a:schemeClr val="tx2"/>
                </a:solidFill>
              </a:rPr>
              <a:t>Theorem 4.1 (pp. </a:t>
            </a:r>
            <a:r>
              <a:rPr lang="en-US" altLang="zh-CN" sz="4400" dirty="0" smtClean="0">
                <a:solidFill>
                  <a:schemeClr val="tx2"/>
                </a:solidFill>
              </a:rPr>
              <a:t>53</a:t>
            </a:r>
            <a:r>
              <a:rPr lang="en-US" altLang="zh-TW" sz="4400" dirty="0" smtClean="0">
                <a:solidFill>
                  <a:schemeClr val="tx2"/>
                </a:solidFill>
              </a:rPr>
              <a:t>)</a:t>
            </a:r>
            <a:endParaRPr lang="en-US" altLang="zh-TW" sz="4400" dirty="0">
              <a:solidFill>
                <a:schemeClr val="tx2"/>
              </a:solidFill>
            </a:endParaRPr>
          </a:p>
          <a:p>
            <a:pPr algn="ctr"/>
            <a:r>
              <a:rPr lang="en-US" altLang="zh-TW" sz="4400" dirty="0">
                <a:solidFill>
                  <a:schemeClr val="tx2"/>
                </a:solidFill>
              </a:rPr>
              <a:t>Learn how to apply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</a:rPr>
              <a:t>Omit proofs (</a:t>
            </a:r>
            <a:r>
              <a:rPr lang="en-US" altLang="zh-TW" sz="4400" dirty="0" smtClean="0">
                <a:solidFill>
                  <a:schemeClr val="tx2"/>
                </a:solidFill>
              </a:rPr>
              <a:t>Section </a:t>
            </a:r>
            <a:r>
              <a:rPr lang="en-US" altLang="zh-CN" sz="4400" dirty="0" smtClean="0">
                <a:solidFill>
                  <a:schemeClr val="tx2"/>
                </a:solidFill>
              </a:rPr>
              <a:t>4.6</a:t>
            </a:r>
            <a:r>
              <a:rPr lang="en-US" altLang="zh-TW" sz="4400" dirty="0" smtClean="0">
                <a:solidFill>
                  <a:schemeClr val="tx2"/>
                </a:solidFill>
              </a:rPr>
              <a:t>)</a:t>
            </a:r>
            <a:endParaRPr lang="en-US" altLang="zh-TW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Master Theorem</a:t>
            </a:r>
          </a:p>
        </p:txBody>
      </p:sp>
      <p:sp>
        <p:nvSpPr>
          <p:cNvPr id="717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5716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If T(n)=</a:t>
            </a:r>
            <a:r>
              <a:rPr lang="en-US" dirty="0" err="1">
                <a:latin typeface="Arial" charset="0"/>
              </a:rPr>
              <a:t>aT</a:t>
            </a:r>
            <a:r>
              <a:rPr lang="en-US" dirty="0">
                <a:latin typeface="Arial" charset="0"/>
              </a:rPr>
              <a:t>(n/b) + f(n) (and T(base case)=some constant) and a and b are constants, then: </a:t>
            </a:r>
          </a:p>
        </p:txBody>
      </p:sp>
      <p:sp>
        <p:nvSpPr>
          <p:cNvPr id="71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D4C2FC8A-E681-7F43-9BB4-EEDB6CB972C0}" type="slidenum">
              <a:rPr lang="en-US"/>
              <a:pPr eaLnBrk="1" hangingPunct="1"/>
              <a:t>36</a:t>
            </a:fld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00050" y="3000375"/>
          <a:ext cx="7942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Equation" r:id="rId3" imgW="3543120" imgH="304560" progId="Equation.3">
                  <p:embed/>
                </p:oleObj>
              </mc:Choice>
              <mc:Fallback>
                <p:oleObj name="Equation" r:id="rId3" imgW="35431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000375"/>
                        <a:ext cx="79422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97697"/>
              </p:ext>
            </p:extLst>
          </p:nvPr>
        </p:nvGraphicFramePr>
        <p:xfrm>
          <a:off x="381000" y="4876800"/>
          <a:ext cx="64325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5" imgW="2869920" imgH="749160" progId="Equation.3">
                  <p:embed/>
                </p:oleObj>
              </mc:Choice>
              <mc:Fallback>
                <p:oleObj name="Equation" r:id="rId5" imgW="28699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6432550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585"/>
              </p:ext>
            </p:extLst>
          </p:nvPr>
        </p:nvGraphicFramePr>
        <p:xfrm>
          <a:off x="381000" y="3962400"/>
          <a:ext cx="68310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公式" r:id="rId7" imgW="3047760" imgH="304560" progId="Equation.3">
                  <p:embed/>
                </p:oleObj>
              </mc:Choice>
              <mc:Fallback>
                <p:oleObj name="公式" r:id="rId7" imgW="3047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68310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7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645491C9-7D5D-BF44-84B5-E2F6635B6D88}" type="slidenum">
              <a:rPr lang="en-US"/>
              <a:pPr eaLnBrk="1" hangingPunct="1"/>
              <a:t>37</a:t>
            </a:fld>
            <a:endParaRPr lang="en-US"/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03350" y="1198563"/>
          <a:ext cx="64897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文档" r:id="rId3" imgW="8380713" imgH="5978610" progId="Word.Document.8">
                  <p:embed/>
                </p:oleObj>
              </mc:Choice>
              <mc:Fallback>
                <p:oleObj name="文档" r:id="rId3" imgW="8380713" imgH="5978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8563"/>
                        <a:ext cx="6489700" cy="462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8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13606AE4-5D33-3E4D-A606-9B953BDFEE32}" type="slidenum">
              <a:rPr lang="en-US"/>
              <a:pPr eaLnBrk="1" hangingPunct="1"/>
              <a:t>38</a:t>
            </a:fld>
            <a:endParaRPr lang="en-US"/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46188" y="1908175"/>
          <a:ext cx="7580312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文档" r:id="rId3" imgW="7796273" imgH="4794380" progId="Word.Document.8">
                  <p:embed/>
                </p:oleObj>
              </mc:Choice>
              <mc:Fallback>
                <p:oleObj name="文档" r:id="rId3" imgW="7796273" imgH="4794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908175"/>
                        <a:ext cx="7580312" cy="48895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0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0510B5E4-AC6D-A541-BAC4-B0D2BB373C95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When master method doesn’t apply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The master method does not apply to the recurrence 					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   even though it has the proper form: 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a 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= 2, b=2, f(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)= 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n </a:t>
            </a:r>
            <a:r>
              <a:rPr lang="en-US" altLang="zh-TW" dirty="0" err="1" smtClean="0">
                <a:latin typeface="Arial" charset="0"/>
                <a:ea typeface="新細明體" charset="0"/>
                <a:cs typeface="新細明體" charset="0"/>
              </a:rPr>
              <a:t>lg</a:t>
            </a:r>
            <a:r>
              <a:rPr lang="en-US" altLang="zh-TW" i="1" dirty="0" err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, 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and		      It might seem that case 3 should apply, since f(</a:t>
            </a:r>
            <a:r>
              <a:rPr lang="en-US" altLang="zh-TW" i="1" dirty="0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)= </a:t>
            </a:r>
            <a:r>
              <a:rPr lang="en-US" altLang="zh-TW" i="1" dirty="0" err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 err="1" smtClean="0">
                <a:latin typeface="Arial" charset="0"/>
                <a:ea typeface="新細明體" charset="0"/>
                <a:cs typeface="新細明體" charset="0"/>
              </a:rPr>
              <a:t>lg</a:t>
            </a:r>
            <a:r>
              <a:rPr lang="en-US" altLang="zh-TW" i="1" dirty="0" err="1" smtClean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 is asymptotically larger than</a:t>
            </a:r>
          </a:p>
          <a:p>
            <a:pPr lvl="1" eaLnBrk="1" hangingPunct="1"/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The problem is that  it is not </a:t>
            </a:r>
            <a:r>
              <a:rPr lang="en-US" altLang="zh-TW" dirty="0" err="1" smtClean="0">
                <a:latin typeface="Arial" charset="0"/>
                <a:ea typeface="新細明體" charset="0"/>
                <a:cs typeface="新細明體" charset="0"/>
              </a:rPr>
              <a:t>polynomially</a:t>
            </a:r>
            <a:r>
              <a:rPr lang="en-US" altLang="zh-TW" dirty="0" smtClean="0">
                <a:latin typeface="Arial" charset="0"/>
                <a:ea typeface="新細明體" charset="0"/>
                <a:cs typeface="新細明體" charset="0"/>
              </a:rPr>
              <a:t> larger.</a:t>
            </a:r>
          </a:p>
          <a:p>
            <a:pPr lvl="1" eaLnBrk="1" hangingPunct="1"/>
            <a:endParaRPr lang="en-US" altLang="zh-TW" baseline="30000" dirty="0">
              <a:latin typeface="Arial" charset="0"/>
              <a:ea typeface="新細明體" charset="0"/>
              <a:cs typeface="新細明體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276600" y="2133600"/>
          <a:ext cx="32654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" name="Equation" r:id="rId3" imgW="1498320" imgH="203040" progId="Equation.3">
                  <p:embed/>
                </p:oleObj>
              </mc:Choice>
              <mc:Fallback>
                <p:oleObj name="Equation" r:id="rId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32654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56554"/>
              </p:ext>
            </p:extLst>
          </p:nvPr>
        </p:nvGraphicFramePr>
        <p:xfrm>
          <a:off x="4038600" y="2924944"/>
          <a:ext cx="1435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1" name="Equation" r:id="rId5" imgW="622080" imgH="203040" progId="Equation.3">
                  <p:embed/>
                </p:oleObj>
              </mc:Choice>
              <mc:Fallback>
                <p:oleObj name="Equation" r:id="rId5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24944"/>
                        <a:ext cx="14351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58929"/>
              </p:ext>
            </p:extLst>
          </p:nvPr>
        </p:nvGraphicFramePr>
        <p:xfrm>
          <a:off x="5562600" y="3789040"/>
          <a:ext cx="17287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2" name="方程式" r:id="rId7" imgW="749160" imgH="253800" progId="Equation.3">
                  <p:embed/>
                </p:oleObj>
              </mc:Choice>
              <mc:Fallback>
                <p:oleObj name="方程式" r:id="rId7" imgW="749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89040"/>
                        <a:ext cx="17287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8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Maximum </a:t>
            </a:r>
            <a:r>
              <a:rPr kumimoji="1" lang="en-US" altLang="zh-CN" dirty="0" err="1"/>
              <a:t>Subarray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Brutal Force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Divide and Conquer</a:t>
            </a:r>
          </a:p>
          <a:p>
            <a:pPr lvl="1"/>
            <a:r>
              <a:rPr lang="en-US" altLang="zh-CN" dirty="0"/>
              <a:t>entirely in the 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subarray</a:t>
            </a:r>
            <a:endParaRPr lang="en-US" altLang="zh-CN" dirty="0" smtClean="0"/>
          </a:p>
          <a:p>
            <a:pPr lvl="1"/>
            <a:r>
              <a:rPr lang="en-US" altLang="zh-CN" dirty="0"/>
              <a:t>entirely in </a:t>
            </a:r>
            <a:r>
              <a:rPr lang="en-US" altLang="zh-CN"/>
              <a:t>the </a:t>
            </a:r>
            <a:r>
              <a:rPr lang="en-US" altLang="zh-CN" smtClean="0"/>
              <a:t>right subarray</a:t>
            </a:r>
            <a:endParaRPr lang="en-US" altLang="zh-CN" dirty="0"/>
          </a:p>
          <a:p>
            <a:pPr lvl="1"/>
            <a:r>
              <a:rPr lang="en-US" altLang="zh-CN" dirty="0" smtClean="0"/>
              <a:t>Crossing the middle point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3593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公式" r:id="rId3" imgW="114300" imgH="165100" progId="Equation.3">
                  <p:embed/>
                </p:oleObj>
              </mc:Choice>
              <mc:Fallback>
                <p:oleObj name="公式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26077"/>
              </p:ext>
            </p:extLst>
          </p:nvPr>
        </p:nvGraphicFramePr>
        <p:xfrm>
          <a:off x="838200" y="2438400"/>
          <a:ext cx="60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6" name="公式" r:id="rId5" imgW="203200" imgH="241300" progId="Equation.3">
                  <p:embed/>
                </p:oleObj>
              </mc:Choice>
              <mc:Fallback>
                <p:oleObj name="公式" r:id="rId5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438400"/>
                        <a:ext cx="6096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0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substitution method</a:t>
            </a:r>
            <a:endParaRPr lang="en-US" altLang="zh-TW"/>
          </a:p>
        </p:txBody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substitution method for solving recurrence entails two steps:</a:t>
            </a:r>
          </a:p>
          <a:p>
            <a:pPr lvl="1"/>
            <a:r>
              <a:rPr lang="en-US" altLang="zh-TW" dirty="0" smtClean="0"/>
              <a:t>Guess the form of the solution.</a:t>
            </a:r>
          </a:p>
          <a:p>
            <a:pPr lvl="1"/>
            <a:r>
              <a:rPr lang="en-US" altLang="zh-TW" dirty="0" smtClean="0"/>
              <a:t>Use mathematical induction to find the constants and show that the solution works.</a:t>
            </a:r>
          </a:p>
          <a:p>
            <a:pPr lvl="1"/>
            <a:r>
              <a:rPr lang="en-US" altLang="zh-TW" dirty="0" smtClean="0"/>
              <a:t>If the inductive step of the proof fails, your guess is probably wrong.</a:t>
            </a:r>
            <a:endParaRPr lang="en-US" altLang="zh-TW" dirty="0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fld id="{C897B408-EE9D-664A-9EF5-F304AE9EBE9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E0BA4F8A-6459-BB40-A94F-6B88C46160AA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solidFill>
                  <a:srgbClr val="000080"/>
                </a:solidFill>
                <a:latin typeface="Arial" charset="0"/>
                <a:ea typeface="新細明體" charset="0"/>
                <a:cs typeface="新細明體" charset="0"/>
              </a:rPr>
              <a:t>How do you guess?</a:t>
            </a:r>
          </a:p>
        </p:txBody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1. If a recurrence is similar to one you have seen, guess a similar solution.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2. Draw the recursion tree to get an idea of what the solution might be.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3. Trial and error.</a:t>
            </a:r>
          </a:p>
        </p:txBody>
      </p:sp>
    </p:spTree>
    <p:extLst>
      <p:ext uri="{BB962C8B-B14F-4D97-AF65-F5344CB8AC3E}">
        <p14:creationId xmlns:p14="http://schemas.microsoft.com/office/powerpoint/2010/main" val="26561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4E66E11B-D75A-7A4C-A724-B844C4366518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80"/>
                </a:solidFill>
                <a:latin typeface="Arial" charset="0"/>
                <a:ea typeface="新細明體" charset="0"/>
                <a:cs typeface="新細明體" charset="0"/>
              </a:rPr>
              <a:t>Example of (1)</a:t>
            </a: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TW" sz="2800">
              <a:solidFill>
                <a:srgbClr val="339966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endParaRPr lang="en-US" altLang="zh-TW">
              <a:latin typeface="Times New Roman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endParaRPr lang="en-US" altLang="zh-TW">
              <a:latin typeface="Times New Roman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Guess </a:t>
            </a:r>
          </a:p>
          <a:p>
            <a:pPr eaLnBrk="1" hangingPunct="1">
              <a:buFontTx/>
              <a:buNone/>
            </a:pPr>
            <a:endParaRPr lang="en-US" altLang="zh-TW">
              <a:latin typeface="Times New Roman" charset="0"/>
              <a:ea typeface="新細明體" charset="0"/>
              <a:cs typeface="新細明體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Now show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>
              <a:latin typeface="Times New Roman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endParaRPr lang="en-US" altLang="zh-TW" sz="280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3281363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557338" y="2057400"/>
          <a:ext cx="30908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6" r:id="rId3" imgW="2578100" imgH="762000" progId="Equation.3">
                  <p:embed/>
                </p:oleObj>
              </mc:Choice>
              <mc:Fallback>
                <p:oleObj r:id="rId3" imgW="25781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057400"/>
                        <a:ext cx="3090862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"/>
          <p:cNvGraphicFramePr>
            <a:graphicFrameLocks noChangeAspect="1"/>
          </p:cNvGraphicFramePr>
          <p:nvPr/>
        </p:nvGraphicFramePr>
        <p:xfrm>
          <a:off x="2268538" y="3357563"/>
          <a:ext cx="25733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7" r:id="rId5" imgW="2146300" imgH="342900" progId="Equation.3">
                  <p:embed/>
                </p:oleObj>
              </mc:Choice>
              <mc:Fallback>
                <p:oleObj r:id="rId5" imgW="2146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57563"/>
                        <a:ext cx="257333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4508500"/>
          <a:ext cx="1892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8" name="公式" r:id="rId7" imgW="952200" imgH="203040" progId="Equation.3">
                  <p:embed/>
                </p:oleObj>
              </mc:Choice>
              <mc:Fallback>
                <p:oleObj name="公式" r:id="rId7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1892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057400" y="3200400"/>
            <a:ext cx="2819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09800" y="4419600"/>
            <a:ext cx="2819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0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0ED8F47B-B180-CF48-973F-B026617334D9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143000" y="2708275"/>
            <a:ext cx="75438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>
                <a:latin typeface="Times New Roman" charset="0"/>
              </a:rPr>
              <a:t> </a:t>
            </a:r>
            <a:endParaRPr kumimoji="1" lang="en-US" altLang="zh-TW" sz="1200">
              <a:latin typeface="Tahoma" charset="0"/>
            </a:endParaRPr>
          </a:p>
          <a:p>
            <a:pPr eaLnBrk="0" hangingPunct="0"/>
            <a:r>
              <a:rPr kumimoji="1" lang="en-US" altLang="zh-TW" sz="3200">
                <a:latin typeface="Tahoma" charset="0"/>
              </a:rPr>
              <a:t>Base case</a:t>
            </a:r>
          </a:p>
          <a:p>
            <a:pPr eaLnBrk="0" hangingPunct="0"/>
            <a:endParaRPr kumimoji="1" lang="en-US" altLang="zh-TW" sz="3200">
              <a:latin typeface="Tahoma" charset="0"/>
            </a:endParaRPr>
          </a:p>
          <a:p>
            <a:pPr eaLnBrk="0" hangingPunct="0"/>
            <a:endParaRPr kumimoji="1" lang="en-US" altLang="zh-TW" sz="3200">
              <a:latin typeface="Tahoma" charset="0"/>
            </a:endParaRPr>
          </a:p>
          <a:p>
            <a:pPr eaLnBrk="0" hangingPunct="0"/>
            <a:r>
              <a:rPr kumimoji="1" lang="en-US" altLang="zh-TW" sz="3200">
                <a:latin typeface="Times New Roman" charset="0"/>
              </a:rPr>
              <a:t> </a:t>
            </a:r>
            <a:endParaRPr kumimoji="1" lang="en-US" altLang="zh-TW" sz="3200">
              <a:latin typeface="Tahoma" charset="0"/>
            </a:endParaRPr>
          </a:p>
          <a:p>
            <a:pPr eaLnBrk="0" hangingPunct="0"/>
            <a:r>
              <a:rPr kumimoji="1" lang="en-US" altLang="zh-TW" sz="3200">
                <a:latin typeface="Tahoma" charset="0"/>
              </a:rPr>
              <a:t>However,</a:t>
            </a:r>
            <a:r>
              <a:rPr kumimoji="1" lang="en-US" altLang="zh-TW" sz="2000">
                <a:latin typeface="Tahoma" charset="0"/>
              </a:rPr>
              <a:t> </a:t>
            </a:r>
            <a:endParaRPr kumimoji="1" lang="en-US" altLang="zh-TW" sz="2400">
              <a:latin typeface="Tahoma" charset="0"/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051050" y="3860800"/>
          <a:ext cx="28844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Equation" r:id="rId3" imgW="1346040" imgH="203040" progId="Equation.3">
                  <p:embed/>
                </p:oleObj>
              </mc:Choice>
              <mc:Fallback>
                <p:oleObj name="Equation" r:id="rId3" imgW="1346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60800"/>
                        <a:ext cx="28844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3059113" y="5013325"/>
          <a:ext cx="52562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5" name="Equation" r:id="rId5" imgW="2031840" imgH="203040" progId="Equation.3">
                  <p:embed/>
                </p:oleObj>
              </mc:Choice>
              <mc:Fallback>
                <p:oleObj name="Equation" r:id="rId5" imgW="2031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13325"/>
                        <a:ext cx="525621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75132811"/>
              </p:ext>
            </p:extLst>
          </p:nvPr>
        </p:nvGraphicFramePr>
        <p:xfrm>
          <a:off x="990600" y="1447800"/>
          <a:ext cx="453548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6" name="公式" r:id="rId7" imgW="2578100" imgH="762000" progId="Equation.3">
                  <p:embed/>
                </p:oleObj>
              </mc:Choice>
              <mc:Fallback>
                <p:oleObj name="公式" r:id="rId7" imgW="25781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4535487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8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E04913D0-02DB-9E43-86E9-02B5363FA52B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Now Assume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TW" sz="2800">
              <a:latin typeface="Times New Roman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We have to show</a:t>
            </a:r>
          </a:p>
          <a:p>
            <a:pPr eaLnBrk="1" hangingPunct="1">
              <a:buFontTx/>
              <a:buNone/>
            </a:pPr>
            <a:endParaRPr lang="en-US" altLang="zh-TW" sz="2800">
              <a:latin typeface="Arial" charset="0"/>
              <a:ea typeface="新細明體" charset="0"/>
              <a:cs typeface="新細明體" charset="0"/>
            </a:endParaRPr>
          </a:p>
        </p:txBody>
      </p:sp>
      <p:graphicFrame>
        <p:nvGraphicFramePr>
          <p:cNvPr id="13314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63938" y="3068638"/>
          <a:ext cx="2305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9" name="Equation" r:id="rId3" imgW="952200" imgH="203040" progId="Equation.3">
                  <p:embed/>
                </p:oleObj>
              </mc:Choice>
              <mc:Fallback>
                <p:oleObj name="Equation" r:id="rId3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068638"/>
                        <a:ext cx="2305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3281363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14018"/>
              </p:ext>
            </p:extLst>
          </p:nvPr>
        </p:nvGraphicFramePr>
        <p:xfrm>
          <a:off x="457200" y="304800"/>
          <a:ext cx="37353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0" r:id="rId5" imgW="2578100" imgH="762000" progId="Equation.3">
                  <p:embed/>
                </p:oleObj>
              </mc:Choice>
              <mc:Fallback>
                <p:oleObj r:id="rId5" imgW="25781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3735387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2195513" y="2133600"/>
          <a:ext cx="4073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1" name="Equation" r:id="rId7" imgW="3352800" imgH="355600" progId="Equation.3">
                  <p:embed/>
                </p:oleObj>
              </mc:Choice>
              <mc:Fallback>
                <p:oleObj name="Equation" r:id="rId7" imgW="3352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3600"/>
                        <a:ext cx="4073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4076700"/>
          <a:ext cx="58928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" name="公式" r:id="rId9" imgW="2717640" imgH="850680" progId="Equation.3">
                  <p:embed/>
                </p:oleObj>
              </mc:Choice>
              <mc:Fallback>
                <p:oleObj name="公式" r:id="rId9" imgW="27176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589280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3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656DA5E0-5262-C04F-B6D5-3BE11B22B5CA}" type="slidenum">
              <a:rPr lang="en-US"/>
              <a:pPr eaLnBrk="1" hangingPunct="1"/>
              <a:t>45</a:t>
            </a:fld>
            <a:endParaRPr lang="en-US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89432"/>
              </p:ext>
            </p:extLst>
          </p:nvPr>
        </p:nvGraphicFramePr>
        <p:xfrm>
          <a:off x="1295400" y="2743200"/>
          <a:ext cx="1252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9" name="Equation" r:id="rId3" imgW="558720" imgH="203040" progId="Equation.3">
                  <p:embed/>
                </p:oleObj>
              </mc:Choice>
              <mc:Fallback>
                <p:oleObj name="Equation" r:id="rId3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12525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Content Placeholder 4"/>
          <p:cNvSpPr>
            <a:spLocks noGrp="1"/>
          </p:cNvSpPr>
          <p:nvPr>
            <p:ph idx="1"/>
          </p:nvPr>
        </p:nvSpPr>
        <p:spPr>
          <a:xfrm>
            <a:off x="357188" y="3357563"/>
            <a:ext cx="8229600" cy="2357437"/>
          </a:xfrm>
        </p:spPr>
        <p:txBody>
          <a:bodyPr/>
          <a:lstStyle/>
          <a:p>
            <a:r>
              <a:rPr lang="en-US">
                <a:latin typeface="Arial" charset="0"/>
              </a:rPr>
              <a:t>Guess a solution using the recursion tree method</a:t>
            </a:r>
          </a:p>
          <a:p>
            <a:r>
              <a:rPr lang="en-US">
                <a:latin typeface="Arial" charset="0"/>
              </a:rPr>
              <a:t>Then  prove that it is correct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80"/>
                </a:solidFill>
                <a:latin typeface="Arial" charset="0"/>
                <a:ea typeface="新細明體" charset="0"/>
                <a:cs typeface="新細明體" charset="0"/>
              </a:rPr>
              <a:t>Example of (2)</a:t>
            </a: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08340"/>
              </p:ext>
            </p:extLst>
          </p:nvPr>
        </p:nvGraphicFramePr>
        <p:xfrm>
          <a:off x="1295400" y="2057400"/>
          <a:ext cx="4156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0" name="公式" r:id="rId5" imgW="1854000" imgH="203040" progId="Equation.3">
                  <p:embed/>
                </p:oleObj>
              </mc:Choice>
              <mc:Fallback>
                <p:oleObj name="公式" r:id="rId5" imgW="1854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4156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1FC953E5-FF9E-5D43-B3B9-2D444604A18D}" type="slidenum">
              <a:rPr lang="en-US"/>
              <a:pPr eaLnBrk="1" hangingPunct="1"/>
              <a:t>46</a:t>
            </a:fld>
            <a:endParaRPr lang="en-US"/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844675"/>
            <a:ext cx="7772400" cy="4475163"/>
          </a:xfrm>
        </p:spPr>
      </p:pic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357438" y="571500"/>
          <a:ext cx="4156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公式" r:id="rId4" imgW="1854000" imgH="203040" progId="Equation.3">
                  <p:embed/>
                </p:oleObj>
              </mc:Choice>
              <mc:Fallback>
                <p:oleObj name="公式" r:id="rId4" imgW="1854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71500"/>
                        <a:ext cx="4156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9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E3AB87EF-E70E-1940-A6E3-05C06ABC7309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143000" y="1785938"/>
            <a:ext cx="754380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 dirty="0">
                <a:latin typeface="Times New Roman" charset="0"/>
              </a:rPr>
              <a:t> </a:t>
            </a:r>
            <a:endParaRPr kumimoji="1" lang="en-US" altLang="zh-TW" sz="1200" dirty="0">
              <a:latin typeface="Tahoma" charset="0"/>
            </a:endParaRPr>
          </a:p>
          <a:p>
            <a:pPr eaLnBrk="0" hangingPunct="0"/>
            <a:r>
              <a:rPr kumimoji="1" lang="en-US" altLang="zh-TW" sz="3200" dirty="0">
                <a:latin typeface="Tahoma" charset="0"/>
              </a:rPr>
              <a:t>We need to prove by induction that</a:t>
            </a:r>
          </a:p>
          <a:p>
            <a:pPr eaLnBrk="0" hangingPunct="0"/>
            <a:endParaRPr kumimoji="1" lang="en-US" altLang="zh-TW" sz="3200" dirty="0">
              <a:latin typeface="Tahoma" charset="0"/>
            </a:endParaRPr>
          </a:p>
          <a:p>
            <a:pPr eaLnBrk="0" hangingPunct="0"/>
            <a:endParaRPr kumimoji="1" lang="en-US" altLang="zh-TW" sz="3200" dirty="0">
              <a:latin typeface="Tahoma" charset="0"/>
            </a:endParaRPr>
          </a:p>
          <a:p>
            <a:pPr eaLnBrk="0" hangingPunct="0"/>
            <a:r>
              <a:rPr kumimoji="1" lang="en-US" altLang="zh-TW" sz="3200" dirty="0">
                <a:latin typeface="Tahoma" charset="0"/>
              </a:rPr>
              <a:t>Base case</a:t>
            </a:r>
          </a:p>
          <a:p>
            <a:pPr eaLnBrk="0" hangingPunct="0"/>
            <a:endParaRPr kumimoji="1" lang="en-US" altLang="zh-TW" sz="3200" dirty="0">
              <a:latin typeface="Tahoma" charset="0"/>
            </a:endParaRPr>
          </a:p>
          <a:p>
            <a:pPr eaLnBrk="0" hangingPunct="0"/>
            <a:endParaRPr kumimoji="1" lang="en-US" altLang="zh-TW" sz="3200" dirty="0">
              <a:latin typeface="Tahoma" charset="0"/>
            </a:endParaRPr>
          </a:p>
          <a:p>
            <a:pPr eaLnBrk="0" hangingPunct="0"/>
            <a:r>
              <a:rPr kumimoji="1" lang="en-US" altLang="zh-TW" sz="3200" dirty="0">
                <a:latin typeface="Times New Roman" charset="0"/>
              </a:rPr>
              <a:t> </a:t>
            </a:r>
            <a:endParaRPr kumimoji="1" lang="en-US" altLang="zh-TW" sz="3200" dirty="0">
              <a:latin typeface="Tahoma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071688" y="4357688"/>
          <a:ext cx="5191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1" name="Equation" r:id="rId3" imgW="2006280" imgH="203040" progId="Equation.3">
                  <p:embed/>
                </p:oleObj>
              </mc:Choice>
              <mc:Fallback>
                <p:oleObj name="Equation" r:id="rId3" imgW="2006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357688"/>
                        <a:ext cx="5191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92940"/>
              </p:ext>
            </p:extLst>
          </p:nvPr>
        </p:nvGraphicFramePr>
        <p:xfrm>
          <a:off x="1143000" y="1295400"/>
          <a:ext cx="1252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2" name="Equation" r:id="rId5" imgW="558720" imgH="203040" progId="Equation.3">
                  <p:embed/>
                </p:oleObj>
              </mc:Choice>
              <mc:Fallback>
                <p:oleObj name="Equation" r:id="rId5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12525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187427"/>
              </p:ext>
            </p:extLst>
          </p:nvPr>
        </p:nvGraphicFramePr>
        <p:xfrm>
          <a:off x="1143000" y="609600"/>
          <a:ext cx="4156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3" name="Equation" r:id="rId7" imgW="1854000" imgH="203040" progId="Equation.3">
                  <p:embed/>
                </p:oleObj>
              </mc:Choice>
              <mc:Fallback>
                <p:oleObj name="Equation" r:id="rId7" imgW="1854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4156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1"/>
          <p:cNvGraphicFramePr>
            <a:graphicFrameLocks noChangeAspect="1"/>
          </p:cNvGraphicFramePr>
          <p:nvPr/>
        </p:nvGraphicFramePr>
        <p:xfrm>
          <a:off x="3286125" y="2857500"/>
          <a:ext cx="2305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4" name="公式" r:id="rId9" imgW="965160" imgH="203040" progId="Equation.3">
                  <p:embed/>
                </p:oleObj>
              </mc:Choice>
              <mc:Fallback>
                <p:oleObj name="公式" r:id="rId9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857500"/>
                        <a:ext cx="2305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9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52FACCB9-35D9-AC42-A6DE-503D243CEC98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Now Assume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TW" sz="2800">
              <a:latin typeface="Times New Roman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endParaRPr lang="en-US" altLang="zh-TW">
              <a:latin typeface="Times New Roman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r>
              <a:rPr lang="en-US" altLang="zh-TW">
                <a:latin typeface="Times New Roman" charset="0"/>
                <a:ea typeface="新細明體" charset="0"/>
                <a:cs typeface="新細明體" charset="0"/>
              </a:rPr>
              <a:t>We have to show</a:t>
            </a:r>
          </a:p>
          <a:p>
            <a:pPr eaLnBrk="1" hangingPunct="1">
              <a:buFontTx/>
              <a:buNone/>
            </a:pPr>
            <a:endParaRPr lang="en-US" altLang="zh-TW" sz="2800">
              <a:latin typeface="Arial" charset="0"/>
              <a:ea typeface="新細明體" charset="0"/>
              <a:cs typeface="新細明體" charset="0"/>
            </a:endParaRPr>
          </a:p>
        </p:txBody>
      </p:sp>
      <p:graphicFrame>
        <p:nvGraphicFramePr>
          <p:cNvPr id="17410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71875" y="3432175"/>
          <a:ext cx="2305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3" name="Equation" r:id="rId3" imgW="965160" imgH="203040" progId="Equation.3">
                  <p:embed/>
                </p:oleObj>
              </mc:Choice>
              <mc:Fallback>
                <p:oleObj name="Equation" r:id="rId3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432175"/>
                        <a:ext cx="2305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4"/>
          <p:cNvSpPr>
            <a:spLocks noChangeArrowheads="1"/>
          </p:cNvSpPr>
          <p:nvPr/>
        </p:nvSpPr>
        <p:spPr bwMode="auto">
          <a:xfrm>
            <a:off x="3281363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613025" y="2143125"/>
          <a:ext cx="39512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4" name="Equation" r:id="rId5" imgW="1625400" imgH="203040" progId="Equation.3">
                  <p:embed/>
                </p:oleObj>
              </mc:Choice>
              <mc:Fallback>
                <p:oleObj name="Equation" r:id="rId5" imgW="1625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143125"/>
                        <a:ext cx="39512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" y="3857625"/>
          <a:ext cx="5102225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5" name="Equation" r:id="rId7" imgW="2933640" imgH="1625400" progId="Equation.3">
                  <p:embed/>
                </p:oleObj>
              </mc:Choice>
              <mc:Fallback>
                <p:oleObj name="Equation" r:id="rId7" imgW="293364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57625"/>
                        <a:ext cx="5102225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5808663" y="1428750"/>
          <a:ext cx="1252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6" name="Equation" r:id="rId9" imgW="558720" imgH="203040" progId="Equation.3">
                  <p:embed/>
                </p:oleObj>
              </mc:Choice>
              <mc:Fallback>
                <p:oleObj name="Equation" r:id="rId9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428750"/>
                        <a:ext cx="12525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4429125" y="642938"/>
          <a:ext cx="4156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" name="Equation" r:id="rId11" imgW="1854000" imgH="203040" progId="Equation.3">
                  <p:embed/>
                </p:oleObj>
              </mc:Choice>
              <mc:Fallback>
                <p:oleObj name="Equation" r:id="rId11" imgW="1854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642938"/>
                        <a:ext cx="4156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408238" y="2786063"/>
          <a:ext cx="4505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8" name="公式" r:id="rId13" imgW="1854000" imgH="203040" progId="Equation.3">
                  <p:embed/>
                </p:oleObj>
              </mc:Choice>
              <mc:Fallback>
                <p:oleObj name="公式" r:id="rId13" imgW="1854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786063"/>
                        <a:ext cx="4505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9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E9AB51C9-FA59-304C-B1FD-AF0A88D17E2B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785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Subtleties</a:t>
            </a:r>
            <a:endParaRPr lang="en-US" altLang="zh-TW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00188"/>
            <a:ext cx="4038600" cy="4378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Guess</a:t>
            </a:r>
          </a:p>
          <a:p>
            <a:pPr eaLnBrk="1" hangingPunct="1">
              <a:lnSpc>
                <a:spcPct val="80000"/>
              </a:lnSpc>
            </a:pP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Show </a:t>
            </a:r>
          </a:p>
          <a:p>
            <a:pPr eaLnBrk="1" hangingPunct="1">
              <a:lnSpc>
                <a:spcPct val="80000"/>
              </a:lnSpc>
            </a:pP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Base Case: works</a:t>
            </a:r>
          </a:p>
          <a:p>
            <a:pPr eaLnBrk="1" hangingPunct="1">
              <a:lnSpc>
                <a:spcPct val="80000"/>
              </a:lnSpc>
            </a:pP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Assume</a:t>
            </a:r>
          </a:p>
          <a:p>
            <a:pPr eaLnBrk="1" hangingPunct="1">
              <a:lnSpc>
                <a:spcPct val="80000"/>
              </a:lnSpc>
            </a:pP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Inductive Step</a:t>
            </a:r>
          </a:p>
          <a:p>
            <a:pPr eaLnBrk="1" hangingPunct="1">
              <a:lnSpc>
                <a:spcPct val="80000"/>
              </a:lnSpc>
            </a:pPr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 </a:t>
            </a:r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27670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928813" y="1071563"/>
          <a:ext cx="4772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1" name="Equation" r:id="rId3" imgW="2501640" imgH="228600" progId="Equation.3">
                  <p:embed/>
                </p:oleObj>
              </mc:Choice>
              <mc:Fallback>
                <p:oleObj name="Equation" r:id="rId3" imgW="250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071563"/>
                        <a:ext cx="47720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7"/>
          <p:cNvSpPr>
            <a:spLocks noChangeArrowheads="1"/>
          </p:cNvSpPr>
          <p:nvPr/>
        </p:nvSpPr>
        <p:spPr bwMode="auto">
          <a:xfrm>
            <a:off x="38909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72062"/>
              </p:ext>
            </p:extLst>
          </p:nvPr>
        </p:nvGraphicFramePr>
        <p:xfrm>
          <a:off x="1828800" y="1447800"/>
          <a:ext cx="22431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2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243137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403860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39613"/>
              </p:ext>
            </p:extLst>
          </p:nvPr>
        </p:nvGraphicFramePr>
        <p:xfrm>
          <a:off x="2057400" y="3810000"/>
          <a:ext cx="2524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3" name="Equation" r:id="rId7" imgW="952200" imgH="203040" progId="Equation.3">
                  <p:embed/>
                </p:oleObj>
              </mc:Choice>
              <mc:Fallback>
                <p:oleObj name="Equation" r:id="rId7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25241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1000125" y="5857875"/>
          <a:ext cx="59737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4" name="Equation" r:id="rId9" imgW="2184120" imgH="203040" progId="Equation.3">
                  <p:embed/>
                </p:oleObj>
              </mc:Choice>
              <mc:Fallback>
                <p:oleObj name="Equation" r:id="rId9" imgW="218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857875"/>
                        <a:ext cx="597376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7529312"/>
              </p:ext>
            </p:extLst>
          </p:nvPr>
        </p:nvGraphicFramePr>
        <p:xfrm>
          <a:off x="1828800" y="2286000"/>
          <a:ext cx="1800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5" name="公式" r:id="rId11" imgW="622080" imgH="203040" progId="Equation.3">
                  <p:embed/>
                </p:oleObj>
              </mc:Choice>
              <mc:Fallback>
                <p:oleObj name="公式" r:id="rId11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18002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9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Brutal Force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0574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MaxSubArrayBrutal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A[],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n) {</a:t>
            </a:r>
          </a:p>
          <a:p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 ret = </a:t>
            </a:r>
            <a:r>
              <a:rPr lang="ro-RO" altLang="zh-CN" dirty="0" smtClean="0">
                <a:solidFill>
                  <a:srgbClr val="643820"/>
                </a:solidFill>
                <a:latin typeface="Menlo-Regular"/>
              </a:rPr>
              <a:t>INT32_MIN</a:t>
            </a:r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i &lt; n-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++i)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j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= i+</a:t>
            </a:r>
            <a:r>
              <a:rPr lang="de-DE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j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&lt;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n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++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j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pl-PL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pl-PL" altLang="zh-CN" dirty="0" err="1">
                <a:solidFill>
                  <a:srgbClr val="2E0D6E"/>
                </a:solidFill>
                <a:latin typeface="Menlo-Regular"/>
              </a:rPr>
              <a:t>fmax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altLang="zh-CN" dirty="0" err="1">
                <a:solidFill>
                  <a:srgbClr val="26474B"/>
                </a:solidFill>
                <a:latin typeface="Menlo-Regular"/>
              </a:rPr>
              <a:t>SumSubArray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(A, i, j));</a:t>
            </a:r>
          </a:p>
          <a:p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altLang="zh-CN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4267200"/>
            <a:ext cx="7239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SumSubArray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A[],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begin,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end) {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ret = </a:t>
            </a:r>
            <a:r>
              <a:rPr lang="hu-HU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begin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 i &lt;= end; ++i)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+= A[i];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dirty="0" err="1">
                <a:solidFill>
                  <a:srgbClr val="000000"/>
                </a:solidFill>
                <a:latin typeface="Menlo-Regular"/>
              </a:rPr>
              <a:t>ret</a:t>
            </a:r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67F27774-B6CC-7B45-8B88-39C2279C9AEE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332038"/>
            <a:ext cx="4038600" cy="4525962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Arial" charset="0"/>
                <a:ea typeface="新細明體" charset="0"/>
                <a:cs typeface="新細明體" charset="0"/>
              </a:rPr>
              <a:t> 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Instead, show </a:t>
            </a:r>
          </a:p>
          <a:p>
            <a:pPr eaLnBrk="1" hangingPunct="1"/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I.e., assume</a:t>
            </a:r>
          </a:p>
          <a:p>
            <a:pPr eaLnBrk="1" hangingPunct="1"/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/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Then</a:t>
            </a:r>
          </a:p>
          <a:p>
            <a:pPr eaLnBrk="1" hangingPunct="1"/>
            <a:endParaRPr lang="en-US" altLang="zh-TW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2767013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361833"/>
              </p:ext>
            </p:extLst>
          </p:nvPr>
        </p:nvGraphicFramePr>
        <p:xfrm>
          <a:off x="609600" y="1371600"/>
          <a:ext cx="43275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3" r:id="rId3" imgW="3606800" imgH="355600" progId="Equation.3">
                  <p:embed/>
                </p:oleObj>
              </mc:Choice>
              <mc:Fallback>
                <p:oleObj r:id="rId3" imgW="360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43275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38909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403860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459" name="Object 13"/>
          <p:cNvGraphicFramePr>
            <a:graphicFrameLocks noChangeAspect="1"/>
          </p:cNvGraphicFramePr>
          <p:nvPr/>
        </p:nvGraphicFramePr>
        <p:xfrm>
          <a:off x="2195513" y="2924175"/>
          <a:ext cx="4619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4" name="Equation" r:id="rId5" imgW="1765080" imgH="203040" progId="Equation.3">
                  <p:embed/>
                </p:oleObj>
              </mc:Choice>
              <mc:Fallback>
                <p:oleObj name="Equation" r:id="rId5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4619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4"/>
          <p:cNvGraphicFramePr>
            <a:graphicFrameLocks noChangeAspect="1"/>
          </p:cNvGraphicFramePr>
          <p:nvPr/>
        </p:nvGraphicFramePr>
        <p:xfrm>
          <a:off x="1643063" y="4786313"/>
          <a:ext cx="636270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5" name="Equation" r:id="rId7" imgW="2387520" imgH="660240" progId="Equation.3">
                  <p:embed/>
                </p:oleObj>
              </mc:Choice>
              <mc:Fallback>
                <p:oleObj name="Equation" r:id="rId7" imgW="23875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786313"/>
                        <a:ext cx="6362700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4005263"/>
          <a:ext cx="34559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6" name="公式" r:id="rId9" imgW="1155600" imgH="203040" progId="Equation.3">
                  <p:embed/>
                </p:oleObj>
              </mc:Choice>
              <mc:Fallback>
                <p:oleObj name="公式" r:id="rId9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5263"/>
                        <a:ext cx="34559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2E09BC6C-503B-BE44-B84E-92AAC25A633D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Avoiding pitfalls</a:t>
            </a:r>
            <a:r>
              <a:rPr lang="en-US" altLang="zh-TW">
                <a:latin typeface="Arial" charset="0"/>
                <a:ea typeface="新細明體" charset="0"/>
                <a:cs typeface="新細明體" charset="0"/>
              </a:rPr>
              <a:t> </a:t>
            </a:r>
          </a:p>
        </p:txBody>
      </p:sp>
      <p:sp>
        <p:nvSpPr>
          <p:cNvPr id="204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214438"/>
            <a:ext cx="5505450" cy="5500687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Guess</a:t>
            </a:r>
          </a:p>
          <a:p>
            <a:pPr eaLnBrk="1" hangingPunct="1"/>
            <a:r>
              <a:rPr lang="en-US" altLang="zh-TW" sz="2800" dirty="0">
                <a:latin typeface="Arial" charset="0"/>
                <a:ea typeface="新細明體" charset="0"/>
                <a:cs typeface="新細明體" charset="0"/>
              </a:rPr>
              <a:t>Works for the base case: 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T(1)&lt;=c*1,c=1  </a:t>
            </a:r>
            <a:endParaRPr lang="en-US" altLang="zh-TW" sz="2800" dirty="0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Show</a:t>
            </a:r>
          </a:p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Assume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 </a:t>
            </a:r>
            <a:endParaRPr lang="en-US" altLang="zh-TW" sz="2400" dirty="0" smtClean="0">
              <a:latin typeface="Arial" charset="0"/>
              <a:ea typeface="新細明體" charset="0"/>
              <a:cs typeface="新細明體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 </a:t>
            </a:r>
          </a:p>
          <a:p>
            <a:pPr eaLnBrk="1" hangingPunct="1"/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You cannot find such a positive 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constant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. </a:t>
            </a:r>
          </a:p>
          <a:p>
            <a:pPr eaLnBrk="1" hangingPunct="1"/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This is an example of inductive proof failure suggesting that your guess is WRONG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5786438" y="1143000"/>
          <a:ext cx="3092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4" r:id="rId3" imgW="2578100" imgH="762000" progId="Equation.3">
                  <p:embed/>
                </p:oleObj>
              </mc:Choice>
              <mc:Fallback>
                <p:oleObj r:id="rId3" imgW="25781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30924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7"/>
          <p:cNvSpPr>
            <a:spLocks noChangeArrowheads="1"/>
          </p:cNvSpPr>
          <p:nvPr/>
        </p:nvSpPr>
        <p:spPr bwMode="auto">
          <a:xfrm>
            <a:off x="3900488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2286000" y="1285875"/>
          <a:ext cx="2106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5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85875"/>
                        <a:ext cx="21066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17140"/>
              </p:ext>
            </p:extLst>
          </p:nvPr>
        </p:nvGraphicFramePr>
        <p:xfrm>
          <a:off x="1905001" y="2590800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6" r:id="rId7" imgW="1066800" imgH="292100" progId="Equation.2">
                  <p:embed/>
                </p:oleObj>
              </mc:Choice>
              <mc:Fallback>
                <p:oleObj r:id="rId7" imgW="1066800" imgH="292100" progId="Equation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590800"/>
                        <a:ext cx="16637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54291"/>
              </p:ext>
            </p:extLst>
          </p:nvPr>
        </p:nvGraphicFramePr>
        <p:xfrm>
          <a:off x="533400" y="3657600"/>
          <a:ext cx="7612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7" name="Equation" r:id="rId9" imgW="2755800" imgH="203040" progId="Equation.3">
                  <p:embed/>
                </p:oleObj>
              </mc:Choice>
              <mc:Fallback>
                <p:oleObj name="Equation" r:id="rId9" imgW="275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76120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5049473"/>
              </p:ext>
            </p:extLst>
          </p:nvPr>
        </p:nvGraphicFramePr>
        <p:xfrm>
          <a:off x="1981200" y="3124200"/>
          <a:ext cx="23050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8" name="公式" r:id="rId11" imgW="952200" imgH="203040" progId="Equation.3">
                  <p:embed/>
                </p:oleObj>
              </mc:Choice>
              <mc:Fallback>
                <p:oleObj name="公式" r:id="rId11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23050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0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030750C7-D577-4D47-89C5-31B5A73999FE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0"/>
                <a:cs typeface="新細明體" charset="0"/>
              </a:rPr>
              <a:t>Another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1766888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T(n)=3T(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n/4) + cn</a:t>
            </a:r>
            <a:r>
              <a:rPr lang="en-US" altLang="zh-TW" sz="2400" baseline="300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2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, T(1) = c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Guess T(n)=O(n</a:t>
            </a:r>
            <a:r>
              <a:rPr lang="en-US" altLang="zh-TW" sz="2400" baseline="300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2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  <a:sym typeface="Symbol" charset="0"/>
              </a:rPr>
              <a:t>)</a:t>
            </a:r>
            <a:endParaRPr lang="en-US" altLang="zh-TW" sz="2400" baseline="300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We want to show that T(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n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) ≤ 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dn</a:t>
            </a:r>
            <a:r>
              <a:rPr lang="en-US" altLang="zh-TW" sz="2400" baseline="30000" dirty="0">
                <a:latin typeface="Arial" charset="0"/>
                <a:ea typeface="新細明體" charset="0"/>
                <a:cs typeface="新細明體" charset="0"/>
              </a:rPr>
              <a:t>2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 for some constant 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d</a:t>
            </a:r>
            <a:r>
              <a:rPr lang="en-US" altLang="zh-TW" sz="2400" dirty="0">
                <a:latin typeface="Arial" charset="0"/>
                <a:ea typeface="新細明體" charset="0"/>
                <a:cs typeface="新細明體" charset="0"/>
              </a:rPr>
              <a:t> &gt; 0. Works for the base case (why?) . So assume T(n/4) ≤ </a:t>
            </a:r>
            <a:r>
              <a:rPr lang="en-US" altLang="zh-TW" sz="2400" i="1" dirty="0">
                <a:latin typeface="Arial" charset="0"/>
                <a:ea typeface="新細明體" charset="0"/>
                <a:cs typeface="新細明體" charset="0"/>
              </a:rPr>
              <a:t>d(n/4)</a:t>
            </a:r>
            <a:r>
              <a:rPr lang="en-US" altLang="zh-TW" sz="2400" baseline="30000" dirty="0">
                <a:latin typeface="Arial" charset="0"/>
                <a:ea typeface="新細明體" charset="0"/>
                <a:cs typeface="新細明體" charset="0"/>
              </a:rPr>
              <a:t>2 </a:t>
            </a:r>
            <a:endParaRPr lang="en-US" altLang="zh-TW" sz="2400" dirty="0">
              <a:latin typeface="Arial" charset="0"/>
              <a:ea typeface="新細明體" charset="0"/>
              <a:cs typeface="新細明體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charset="0"/>
              <a:ea typeface="新細明體" charset="0"/>
              <a:cs typeface="新細明體" charset="0"/>
              <a:sym typeface="Symbol" charset="0"/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143000" y="3108325"/>
          <a:ext cx="5045075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公式" r:id="rId3" imgW="2666880" imgH="1981080" progId="Equation.3">
                  <p:embed/>
                </p:oleObj>
              </mc:Choice>
              <mc:Fallback>
                <p:oleObj name="公式" r:id="rId3" imgW="266688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08325"/>
                        <a:ext cx="5045075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5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287785C0-AF77-514B-828D-FD1A3EB64844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rPr>
              <a:t>Changing variables method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36291"/>
              </p:ext>
            </p:extLst>
          </p:nvPr>
        </p:nvGraphicFramePr>
        <p:xfrm>
          <a:off x="609600" y="1447800"/>
          <a:ext cx="61087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4" name="文档" r:id="rId3" imgW="6198100" imgH="5256147" progId="Word.Document.8">
                  <p:embed/>
                </p:oleObj>
              </mc:Choice>
              <mc:Fallback>
                <p:oleObj name="文档" r:id="rId3" imgW="6198100" imgH="52561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61087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3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20CFF07C-F7EA-654B-960E-746B44598F48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Method of backward substitutions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</a:rPr>
              <a:t>Start with the recurrence relation for T(n), and repeatedly expand its right hand side by substituting for the T terms. After several such expansions, look for and find a pattern that allows you to express T(n) as a closed-form formula. If such a formula is evident, confirm its validity by direct substitution into the recurrence relations.</a:t>
            </a:r>
          </a:p>
        </p:txBody>
      </p:sp>
    </p:spTree>
    <p:extLst>
      <p:ext uri="{BB962C8B-B14F-4D97-AF65-F5344CB8AC3E}">
        <p14:creationId xmlns:p14="http://schemas.microsoft.com/office/powerpoint/2010/main" val="2227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321F2A05-8D78-844C-B585-09C9D32DDD86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T(n)=T(n-1)+n; T(0)=1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T(n-1)=T(n-2)+(n-1)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So T(n)=T(n-2)+n+(n-1)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T(n-2)=T(n-3)+(n-2)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So T(n)=T(n-3)+n+(n-1) +(n-2)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T(n-3)=T(n-4)+(n-3)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So T(n)=T(n-4)+n+(n-1) +(n-2)+(n-3)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Eventually, T(n)=T(n-n)+n+(n-1) +(n-2)+(n-3)+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…+(n-(n-1))=T(0)+n+(n-1)+(n-2)+(n-3)+…+1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37FBC705-27D1-7F46-A8E2-35A45A73D8EB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Method of forward substitutions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Arial" charset="0"/>
              </a:rPr>
              <a:t>Start with the recurrence relation for T(base case), and repeatedly calculate non-base cases, e.g., T(1), T(2) etc. After several such calculations, look for and find a pattern that allows you to express T(n) as a closed-form formula. If such a formula is evident, confirm its validity by direct substitution into the recurrence relations.</a:t>
            </a:r>
          </a:p>
        </p:txBody>
      </p:sp>
    </p:spTree>
    <p:extLst>
      <p:ext uri="{BB962C8B-B14F-4D97-AF65-F5344CB8AC3E}">
        <p14:creationId xmlns:p14="http://schemas.microsoft.com/office/powerpoint/2010/main" val="40363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D8FD32BE-E4FF-064B-9BE7-538D379F3EA8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T(n)=T(n-1)+1; T(0)=1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T(1)=T(0)+1=1+1=2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T(2)=T(1)+1=2+1=3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T(3)=T(2)+1=3+1=4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T(4)=T(3)+1=4+1=5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T(5)=T(4)+1=5+1=6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…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T(n)=n+1</a:t>
            </a:r>
          </a:p>
        </p:txBody>
      </p:sp>
    </p:spTree>
    <p:extLst>
      <p:ext uri="{BB962C8B-B14F-4D97-AF65-F5344CB8AC3E}">
        <p14:creationId xmlns:p14="http://schemas.microsoft.com/office/powerpoint/2010/main" val="40620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AD9B8F90-9421-1B41-9FCD-04E64F3B87F9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Complexity of Recursive Algorithms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First develop the recurrences from the algorithm</a:t>
            </a:r>
          </a:p>
          <a:p>
            <a:pPr eaLnBrk="1" hangingPunct="1"/>
            <a:r>
              <a:rPr lang="en-US">
                <a:latin typeface="Arial" charset="0"/>
              </a:rPr>
              <a:t>Then solve them</a:t>
            </a:r>
          </a:p>
          <a:p>
            <a:pPr lvl="1" eaLnBrk="1" hangingPunct="1"/>
            <a:r>
              <a:rPr lang="en-US">
                <a:latin typeface="Arial" charset="0"/>
              </a:rPr>
              <a:t>Recursion tree method</a:t>
            </a:r>
          </a:p>
          <a:p>
            <a:pPr lvl="1" eaLnBrk="1" hangingPunct="1"/>
            <a:r>
              <a:rPr lang="en-US">
                <a:latin typeface="Arial" charset="0"/>
              </a:rPr>
              <a:t>Master method</a:t>
            </a:r>
          </a:p>
          <a:p>
            <a:pPr lvl="1" eaLnBrk="1" hangingPunct="1"/>
            <a:r>
              <a:rPr lang="en-US">
                <a:latin typeface="Arial" charset="0"/>
              </a:rPr>
              <a:t>Substitution method</a:t>
            </a:r>
          </a:p>
          <a:p>
            <a:pPr lvl="1" eaLnBrk="1" hangingPunct="1"/>
            <a:r>
              <a:rPr lang="en-US">
                <a:latin typeface="Arial" charset="0"/>
              </a:rPr>
              <a:t>Changing variables method</a:t>
            </a:r>
          </a:p>
          <a:p>
            <a:pPr lvl="1" eaLnBrk="1" hangingPunct="1"/>
            <a:r>
              <a:rPr lang="en-US">
                <a:latin typeface="Arial" charset="0"/>
              </a:rPr>
              <a:t>Backward substitution method</a:t>
            </a:r>
          </a:p>
          <a:p>
            <a:pPr lvl="1" eaLnBrk="1" hangingPunct="1"/>
            <a:r>
              <a:rPr lang="en-US">
                <a:latin typeface="Arial" charset="0"/>
              </a:rPr>
              <a:t>Forward substitution method</a:t>
            </a:r>
          </a:p>
          <a:p>
            <a:pPr lvl="1"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Summary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We have discussed several tools and techniques for mathematically determining the complexity of algorithms:</a:t>
            </a:r>
          </a:p>
          <a:p>
            <a:pPr lvl="1"/>
            <a:r>
              <a:rPr lang="en-US" sz="2400" dirty="0">
                <a:latin typeface="Arial" charset="0"/>
              </a:rPr>
              <a:t>For non-recursive algorithms, calculate T(n) by adding up the (cost * # of executions) of each step</a:t>
            </a:r>
          </a:p>
          <a:p>
            <a:pPr lvl="1"/>
            <a:r>
              <a:rPr lang="en-US" sz="2400" dirty="0">
                <a:latin typeface="Arial" charset="0"/>
              </a:rPr>
              <a:t>For recursive algorithms, develop the recurrence relations and solve them using a variety of techniques to obtain T(n)</a:t>
            </a:r>
          </a:p>
          <a:p>
            <a:pPr lvl="1"/>
            <a:r>
              <a:rPr lang="en-US" sz="2400" dirty="0">
                <a:latin typeface="Arial" charset="0"/>
              </a:rPr>
              <a:t>Once you obtain an exact expression for T(n) [or through various approximations an upper or lower bound for T(n)] as a function of n, then you can determine the order of complexity of the algorithm.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DF0147C8-41A4-0742-88C6-EF45D6C78ACF}" type="slidenum">
              <a:rPr lang="en-US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Maximum </a:t>
            </a:r>
            <a:r>
              <a:rPr kumimoji="1" lang="en-US" altLang="zh-CN" dirty="0" err="1" smtClean="0"/>
              <a:t>subarray</a:t>
            </a:r>
            <a:endParaRPr kumimoji="1" lang="zh-CN" altLang="en-US" dirty="0"/>
          </a:p>
        </p:txBody>
      </p:sp>
      <p:pic>
        <p:nvPicPr>
          <p:cNvPr id="4" name="图片 3" descr="Screen Shot 2014-10-14 at 9.31.1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"/>
          <a:stretch/>
        </p:blipFill>
        <p:spPr>
          <a:xfrm>
            <a:off x="533400" y="1819983"/>
            <a:ext cx="6198714" cy="2104317"/>
          </a:xfrm>
          <a:prstGeom prst="rect">
            <a:avLst/>
          </a:prstGeom>
        </p:spPr>
      </p:pic>
      <p:pic>
        <p:nvPicPr>
          <p:cNvPr id="5" name="图片 4" descr="Screen Shot 2014-10-14 at 9.31.2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/>
          <a:stretch/>
        </p:blipFill>
        <p:spPr>
          <a:xfrm>
            <a:off x="723736" y="4278086"/>
            <a:ext cx="5448464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Empirical Complexity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Another approach is to determine T(n) by plotting it as a graph of actual time taken by the algorithm versus input size by:</a:t>
            </a:r>
          </a:p>
          <a:p>
            <a:pPr lvl="1"/>
            <a:r>
              <a:rPr lang="en-US" sz="2400" dirty="0">
                <a:latin typeface="Arial" charset="0"/>
              </a:rPr>
              <a:t>Coding the algorithm in a programming language</a:t>
            </a:r>
          </a:p>
          <a:p>
            <a:pPr lvl="1"/>
            <a:r>
              <a:rPr lang="en-US" sz="2400" dirty="0">
                <a:latin typeface="Arial" charset="0"/>
              </a:rPr>
              <a:t>Randomly generating inputs of different sizes: typically from small sizes up to 100K’s or millions</a:t>
            </a:r>
          </a:p>
          <a:p>
            <a:pPr lvl="1"/>
            <a:r>
              <a:rPr lang="en-US" sz="2400" dirty="0">
                <a:latin typeface="Arial" charset="0"/>
              </a:rPr>
              <a:t>Running the program on each of these inputs and measuring the time taken using the system clock</a:t>
            </a:r>
          </a:p>
          <a:p>
            <a:pPr lvl="1"/>
            <a:r>
              <a:rPr lang="en-US" sz="2400" dirty="0">
                <a:latin typeface="Arial" charset="0"/>
              </a:rPr>
              <a:t>Plotting time against input size</a:t>
            </a:r>
          </a:p>
          <a:p>
            <a:pPr lvl="1"/>
            <a:r>
              <a:rPr lang="en-US" sz="2400" dirty="0">
                <a:latin typeface="Arial" charset="0"/>
              </a:rPr>
              <a:t>Determining the appropriate g(n) that fits this graph or provides an upper or lower bound</a:t>
            </a:r>
          </a:p>
          <a:p>
            <a:pPr lvl="1"/>
            <a:r>
              <a:rPr lang="en-US" sz="2400" dirty="0">
                <a:latin typeface="Arial" charset="0"/>
              </a:rPr>
              <a:t>This function g will then give you the order of complexity of the algorithm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4FC6413F-235B-A64B-8E96-B71FA6763437}" type="slidenum">
              <a:rPr lang="en-US"/>
              <a:pPr eaLnBrk="1" hangingPunct="1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82A4173D-49DB-114D-B03D-83BBDDD43FB3}" type="slidenum">
              <a:rPr lang="en-US"/>
              <a:pPr eaLnBrk="1" hangingPunct="1"/>
              <a:t>61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57158" y="142852"/>
          <a:ext cx="8501090" cy="6143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9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Maximum </a:t>
            </a:r>
            <a:r>
              <a:rPr kumimoji="1" lang="en-US" altLang="zh-CN" dirty="0" err="1" smtClean="0"/>
              <a:t>Subarray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13892"/>
            <a:ext cx="4057650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209800"/>
            <a:ext cx="1743075" cy="247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457450"/>
            <a:ext cx="6915150" cy="26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2724150"/>
            <a:ext cx="3048000" cy="266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2956892"/>
            <a:ext cx="3629025" cy="257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512" y="3214067"/>
            <a:ext cx="3990975" cy="26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" y="3460295"/>
            <a:ext cx="4048125" cy="266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512" y="3730049"/>
            <a:ext cx="4429125" cy="266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" y="3996749"/>
            <a:ext cx="4114800" cy="2857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6512" y="4246031"/>
            <a:ext cx="5010150" cy="2476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350" y="4495313"/>
            <a:ext cx="5181600" cy="2476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350" y="4771160"/>
            <a:ext cx="4400550" cy="2381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350" y="5006724"/>
            <a:ext cx="5705475" cy="2476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350" y="5242288"/>
            <a:ext cx="4895850" cy="2571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0857" y="5475291"/>
            <a:ext cx="49911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4981575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7" y="1295400"/>
            <a:ext cx="2000250" cy="238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37" y="1647825"/>
            <a:ext cx="1400175" cy="2190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37" y="1981200"/>
            <a:ext cx="2733675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26" y="2352675"/>
            <a:ext cx="2619375" cy="2476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26" y="2714625"/>
            <a:ext cx="2447925" cy="2476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587" y="3038475"/>
            <a:ext cx="2714625" cy="2571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26" y="3371850"/>
            <a:ext cx="2495550" cy="228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961" y="3676650"/>
            <a:ext cx="2171700" cy="2476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626" y="4000500"/>
            <a:ext cx="1457325" cy="228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961" y="4305300"/>
            <a:ext cx="2762250" cy="266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608" y="4631602"/>
            <a:ext cx="2657475" cy="2571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73" y="4895850"/>
            <a:ext cx="2619375" cy="266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273" y="5224604"/>
            <a:ext cx="2905125" cy="2476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2587" y="5534025"/>
            <a:ext cx="2657475" cy="2762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6643" y="5853254"/>
            <a:ext cx="49815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57200"/>
            <a:ext cx="9144000" cy="624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findMaxSubArray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A[],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low,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high)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result;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(low == high)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low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low;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high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high;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result.</a:t>
            </a:r>
            <a:r>
              <a:rPr lang="de-DE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= A[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low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altLang="zh-CN" sz="16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hu-HU" altLang="zh-CN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mid = (low + high) /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leftResult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latin typeface="Menlo-Regular"/>
              </a:rPr>
              <a:t>findMaxSubArray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(A, low, mid);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rightResult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latin typeface="Menlo-Regular"/>
              </a:rPr>
              <a:t>findMaxSubArray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(A, mid+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high);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MaxSubArray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midResult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latin typeface="Menlo-Regular"/>
              </a:rPr>
              <a:t>findMaxCrossingSubArray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(A, low, mid, high);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altLang="zh-CN" sz="1600" dirty="0" err="1">
                <a:solidFill>
                  <a:srgbClr val="AA0D91"/>
                </a:solidFill>
                <a:latin typeface="Menlo-Regular"/>
              </a:rPr>
              <a:t>if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leftResult.</a:t>
            </a:r>
            <a:r>
              <a:rPr lang="de-DE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&gt;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rightResult.</a:t>
            </a:r>
            <a:r>
              <a:rPr lang="de-DE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endParaRPr lang="de-DE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de-DE" altLang="zh-CN" sz="1600" dirty="0" smtClean="0">
                <a:solidFill>
                  <a:srgbClr val="000000"/>
                </a:solidFill>
                <a:latin typeface="Menlo-Regular"/>
              </a:rPr>
              <a:t>	&amp;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&amp;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leftResult.</a:t>
            </a:r>
            <a:r>
              <a:rPr lang="de-DE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&gt;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midResult.</a:t>
            </a:r>
            <a:r>
              <a:rPr lang="de-DE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result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leftResult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rightResult.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&gt; </a:t>
            </a:r>
            <a:r>
              <a:rPr lang="en-US" altLang="zh-CN" sz="1600" dirty="0" err="1" smtClean="0">
                <a:solidFill>
                  <a:srgbClr val="000000"/>
                </a:solidFill>
                <a:latin typeface="Menlo-Regular"/>
              </a:rPr>
              <a:t>leftResult.</a:t>
            </a:r>
            <a:r>
              <a:rPr lang="en-US" altLang="zh-CN" sz="1600" dirty="0" err="1" smtClean="0">
                <a:solidFill>
                  <a:srgbClr val="3F6E74"/>
                </a:solidFill>
                <a:latin typeface="Menlo-Regular"/>
              </a:rPr>
              <a:t>sum</a:t>
            </a:r>
            <a:endParaRPr lang="en-US" altLang="zh-CN" sz="1600" dirty="0" smtClean="0">
              <a:solidFill>
                <a:srgbClr val="3F6E74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	</a:t>
            </a:r>
            <a:r>
              <a:rPr lang="en-US" altLang="zh-CN" sz="1600" dirty="0" smtClean="0">
                <a:solidFill>
                  <a:srgbClr val="3F6E74"/>
                </a:solidFill>
                <a:latin typeface="Menlo-Regular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&amp;&amp;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rightResult.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&gt;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midResult.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sum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result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rightResult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hu-HU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altLang="zh-CN" sz="1600" dirty="0">
                <a:solidFill>
                  <a:srgbClr val="AA0D91"/>
                </a:solidFill>
                <a:latin typeface="Menlo-Regular"/>
              </a:rPr>
              <a:t>else</a:t>
            </a:r>
            <a:endParaRPr lang="hu-HU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result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midResult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altLang="zh-CN" sz="1600" dirty="0" err="1">
                <a:solidFill>
                  <a:srgbClr val="AA0D91"/>
                </a:solidFill>
                <a:latin typeface="Menlo-Regular"/>
              </a:rPr>
              <a:t>return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 dirty="0" err="1">
                <a:solidFill>
                  <a:srgbClr val="000000"/>
                </a:solidFill>
                <a:latin typeface="Menlo-Regular"/>
              </a:rPr>
              <a:t>result</a:t>
            </a:r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071311" y="838200"/>
            <a:ext cx="3048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MaxSubArray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low;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high;</a:t>
            </a:r>
          </a:p>
          <a:p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 sum;</a:t>
            </a:r>
          </a:p>
          <a:p>
            <a:r>
              <a:rPr lang="uk-UA" altLang="zh-CN" dirty="0">
                <a:solidFill>
                  <a:srgbClr val="000000"/>
                </a:solidFill>
                <a:latin typeface="Menlo-Regular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12767</TotalTime>
  <Words>2026</Words>
  <Application>Microsoft Office PowerPoint</Application>
  <PresentationFormat>On-screen Show (4:3)</PresentationFormat>
  <Paragraphs>431</Paragraphs>
  <Slides>61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61</vt:i4>
      </vt:variant>
    </vt:vector>
  </HeadingPairs>
  <TitlesOfParts>
    <vt:vector size="81" baseType="lpstr">
      <vt:lpstr>Menlo-Regular</vt:lpstr>
      <vt:lpstr>微軟正黑體</vt:lpstr>
      <vt:lpstr>ＭＳ Ｐゴシック</vt:lpstr>
      <vt:lpstr>新細明體</vt:lpstr>
      <vt:lpstr>宋体</vt:lpstr>
      <vt:lpstr>隶书</vt:lpstr>
      <vt:lpstr>Arial</vt:lpstr>
      <vt:lpstr>Calibri</vt:lpstr>
      <vt:lpstr>Constantia</vt:lpstr>
      <vt:lpstr>Symbol</vt:lpstr>
      <vt:lpstr>Tahoma</vt:lpstr>
      <vt:lpstr>Times New Roman</vt:lpstr>
      <vt:lpstr>Wingdings 2</vt:lpstr>
      <vt:lpstr>Flow</vt:lpstr>
      <vt:lpstr>公式</vt:lpstr>
      <vt:lpstr>方程式</vt:lpstr>
      <vt:lpstr>Equation</vt:lpstr>
      <vt:lpstr>文档</vt:lpstr>
      <vt:lpstr>Microsoft Equation 3.0</vt:lpstr>
      <vt:lpstr>Microsoft Equation 2.0</vt:lpstr>
      <vt:lpstr>Chapter 4 Divide and Conquer</vt:lpstr>
      <vt:lpstr>Outline</vt:lpstr>
      <vt:lpstr>Maximum Subarray</vt:lpstr>
      <vt:lpstr>Maximum Subarray</vt:lpstr>
      <vt:lpstr>Brutal Force</vt:lpstr>
      <vt:lpstr>Maximum subarray</vt:lpstr>
      <vt:lpstr>Maximum Subarray</vt:lpstr>
      <vt:lpstr>PowerPoint Presentation</vt:lpstr>
      <vt:lpstr>PowerPoint Presentation</vt:lpstr>
      <vt:lpstr>PowerPoint Presentation</vt:lpstr>
      <vt:lpstr>Complexity</vt:lpstr>
      <vt:lpstr>Complexity Analysis of Recursive Algorithms</vt:lpstr>
      <vt:lpstr>Dynamic Programming</vt:lpstr>
      <vt:lpstr>Maximum Subarray</vt:lpstr>
      <vt:lpstr>Maximum Subarray DP V1</vt:lpstr>
      <vt:lpstr>Best Time to Buy and Sell Stock</vt:lpstr>
      <vt:lpstr>Best Time to Buy and Sell Stock</vt:lpstr>
      <vt:lpstr>Best Time to Buy and Sell Stock</vt:lpstr>
      <vt:lpstr>Thinking Assignments</vt:lpstr>
      <vt:lpstr>Fibonacci numbers</vt:lpstr>
      <vt:lpstr>What do we do?</vt:lpstr>
      <vt:lpstr>Develop Recurrence Relations</vt:lpstr>
      <vt:lpstr>Develop Recurrence Relations</vt:lpstr>
      <vt:lpstr>Recursive algorithm example</vt:lpstr>
      <vt:lpstr>Solving Recurrences</vt:lpstr>
      <vt:lpstr>Divide &amp; Conquer Algorithms</vt:lpstr>
      <vt:lpstr>Recurrence relations of Merge Sort</vt:lpstr>
      <vt:lpstr>PowerPoint Presentation</vt:lpstr>
      <vt:lpstr>Analysis of Merge Sort</vt:lpstr>
      <vt:lpstr>D &amp; C Algorithms</vt:lpstr>
      <vt:lpstr>Another Example</vt:lpstr>
      <vt:lpstr>Recursion-tree method</vt:lpstr>
      <vt:lpstr>PowerPoint Presentation</vt:lpstr>
      <vt:lpstr>PowerPoint Presentation</vt:lpstr>
      <vt:lpstr>The master method </vt:lpstr>
      <vt:lpstr>The Master Theorem</vt:lpstr>
      <vt:lpstr>PowerPoint Presentation</vt:lpstr>
      <vt:lpstr>PowerPoint Presentation</vt:lpstr>
      <vt:lpstr>When master method doesn’t apply</vt:lpstr>
      <vt:lpstr>The substitution method</vt:lpstr>
      <vt:lpstr>How do you guess?</vt:lpstr>
      <vt:lpstr>Example of (1)</vt:lpstr>
      <vt:lpstr>PowerPoint Presentation</vt:lpstr>
      <vt:lpstr>PowerPoint Presentation</vt:lpstr>
      <vt:lpstr>Example of (2)</vt:lpstr>
      <vt:lpstr>PowerPoint Presentation</vt:lpstr>
      <vt:lpstr>PowerPoint Presentation</vt:lpstr>
      <vt:lpstr>PowerPoint Presentation</vt:lpstr>
      <vt:lpstr>Subtleties</vt:lpstr>
      <vt:lpstr>PowerPoint Presentation</vt:lpstr>
      <vt:lpstr>Avoiding pitfalls </vt:lpstr>
      <vt:lpstr>Another example</vt:lpstr>
      <vt:lpstr>Changing variables method</vt:lpstr>
      <vt:lpstr>Method of backward substitutions</vt:lpstr>
      <vt:lpstr>PowerPoint Presentation</vt:lpstr>
      <vt:lpstr>Method of forward substitutions</vt:lpstr>
      <vt:lpstr>PowerPoint Presentation</vt:lpstr>
      <vt:lpstr>Complexity of Recursive Algorithms</vt:lpstr>
      <vt:lpstr>Summary</vt:lpstr>
      <vt:lpstr>Empirical Complexity</vt:lpstr>
      <vt:lpstr>PowerPoint Presentation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517</cp:revision>
  <dcterms:created xsi:type="dcterms:W3CDTF">2009-06-02T20:29:18Z</dcterms:created>
  <dcterms:modified xsi:type="dcterms:W3CDTF">2015-10-21T02:15:44Z</dcterms:modified>
</cp:coreProperties>
</file>