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9"/>
  </p:notesMasterIdLst>
  <p:sldIdLst>
    <p:sldId id="287" r:id="rId2"/>
    <p:sldId id="288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9" r:id="rId11"/>
    <p:sldId id="280" r:id="rId12"/>
    <p:sldId id="281" r:id="rId13"/>
    <p:sldId id="277" r:id="rId14"/>
    <p:sldId id="282" r:id="rId15"/>
    <p:sldId id="283" r:id="rId16"/>
    <p:sldId id="284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169" autoAdjust="0"/>
  </p:normalViewPr>
  <p:slideViewPr>
    <p:cSldViewPr>
      <p:cViewPr varScale="1">
        <p:scale>
          <a:sx n="115" d="100"/>
          <a:sy n="115" d="100"/>
        </p:scale>
        <p:origin x="-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E1EB-39CF-4348-BCDB-1668BDE219DC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A9CF-E8B0-4248-A7C3-5B6CE759F3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856AE-E0E3-434A-9A9E-D32934502806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1.doc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br>
              <a:rPr lang="en-US" dirty="0" smtClean="0"/>
            </a:br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Guangyu Zou</a:t>
            </a:r>
          </a:p>
          <a:p>
            <a:r>
              <a:rPr lang="en-US" altLang="zh-CN" dirty="0" err="1" smtClean="0"/>
              <a:t>gyzou@dlut.edu.cn</a:t>
            </a:r>
            <a:endParaRPr lang="en-US" altLang="zh-CN" dirty="0" smtClean="0"/>
          </a:p>
          <a:p>
            <a:r>
              <a:rPr lang="en-US" altLang="zh-CN" dirty="0" smtClean="0"/>
              <a:t>Dalian University of Technology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64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800" i="1" dirty="0">
                <a:latin typeface="Times New Roman" charset="0"/>
              </a:rPr>
              <a:t>Partition </a:t>
            </a:r>
            <a:r>
              <a:rPr kumimoji="1" lang="en-US" altLang="zh-TW" sz="2800" dirty="0">
                <a:latin typeface="Times New Roman" charset="0"/>
              </a:rPr>
              <a:t>on A[p…r] is </a:t>
            </a:r>
            <a:r>
              <a:rPr kumimoji="1" lang="en-US" altLang="zh-TW" sz="2800" dirty="0">
                <a:latin typeface="Times New Roman" charset="0"/>
                <a:sym typeface="Symbol" charset="0"/>
              </a:rPr>
              <a:t>(n) </a:t>
            </a:r>
            <a:r>
              <a:rPr kumimoji="1" lang="en-US" altLang="zh-TW" sz="2800" dirty="0" smtClean="0">
                <a:latin typeface="Times New Roman" charset="0"/>
                <a:sym typeface="Symbol" charset="0"/>
              </a:rPr>
              <a:t> where </a:t>
            </a:r>
            <a:r>
              <a:rPr kumimoji="1" lang="en-US" altLang="zh-TW" sz="2800" dirty="0">
                <a:latin typeface="Times New Roman" charset="0"/>
                <a:sym typeface="Symbol" charset="0"/>
              </a:rPr>
              <a:t>n = r –p +</a:t>
            </a:r>
            <a:r>
              <a:rPr kumimoji="1" lang="en-US" altLang="zh-TW" sz="2800" dirty="0" smtClean="0">
                <a:latin typeface="Times New Roman" charset="0"/>
                <a:sym typeface="Symbol" charset="0"/>
              </a:rPr>
              <a:t>1</a:t>
            </a:r>
          </a:p>
          <a:p>
            <a:r>
              <a:rPr lang="en-US" altLang="zh-CN" sz="2800" dirty="0">
                <a:latin typeface="Arial" charset="0"/>
              </a:rPr>
              <a:t>T(n) = T(size of left partition) + T(size of right partition) + </a:t>
            </a: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(n) </a:t>
            </a:r>
          </a:p>
          <a:p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T(1) = (1) </a:t>
            </a:r>
          </a:p>
          <a:p>
            <a:endParaRPr kumimoji="1" lang="en-US" altLang="zh-TW" sz="2800" i="1" dirty="0" smtClean="0">
              <a:latin typeface="Times New Roman" charset="0"/>
              <a:sym typeface="Symbol" charset="0"/>
            </a:endParaRPr>
          </a:p>
          <a:p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What are the possibilities for the partition sizes</a:t>
            </a:r>
            <a:r>
              <a:rPr kumimoji="1" lang="en-US" altLang="zh-TW" sz="2800" dirty="0" smtClean="0">
                <a:latin typeface="Arial" charset="0"/>
                <a:ea typeface="新細明體" charset="0"/>
                <a:cs typeface="新細明體" charset="0"/>
                <a:sym typeface="Symbol" charset="0"/>
              </a:rPr>
              <a:t>?</a:t>
            </a:r>
            <a:endParaRPr kumimoji="1" lang="en-US" altLang="zh-CN" sz="2800" dirty="0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2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Quicksort Recurrences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smtClean="0">
                <a:latin typeface="Arial" charset="0"/>
              </a:rPr>
              <a:t>Worst Case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latin typeface="Arial" charset="0"/>
              </a:rPr>
              <a:t>T</a:t>
            </a:r>
            <a:r>
              <a:rPr lang="en-US" altLang="zh-CN" sz="2800" dirty="0">
                <a:latin typeface="Arial" charset="0"/>
              </a:rPr>
              <a:t>(n) = T(0) + T(n-1) + </a:t>
            </a: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(n) </a:t>
            </a:r>
          </a:p>
          <a:p>
            <a:pPr lvl="1">
              <a:lnSpc>
                <a:spcPct val="80000"/>
              </a:lnSpc>
              <a:buNone/>
            </a:pPr>
            <a:r>
              <a:rPr kumimoji="1"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= </a:t>
            </a:r>
            <a:r>
              <a:rPr lang="en-US" altLang="zh-CN" dirty="0">
                <a:latin typeface="Arial" charset="0"/>
              </a:rPr>
              <a:t>T(n-1) + </a:t>
            </a:r>
            <a:r>
              <a:rPr kumimoji="1"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(n) </a:t>
            </a:r>
          </a:p>
          <a:p>
            <a:pPr lvl="1">
              <a:lnSpc>
                <a:spcPct val="80000"/>
              </a:lnSpc>
              <a:buNone/>
            </a:pPr>
            <a:r>
              <a:rPr kumimoji="1"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= </a:t>
            </a:r>
            <a:r>
              <a:rPr lang="en-US" altLang="zh-CN" dirty="0">
                <a:latin typeface="Arial" charset="0"/>
              </a:rPr>
              <a:t>T(n-1) + </a:t>
            </a:r>
            <a:r>
              <a:rPr kumimoji="1" lang="en-US" altLang="zh-TW" dirty="0" err="1">
                <a:latin typeface="Arial" charset="0"/>
                <a:ea typeface="新細明體" charset="0"/>
                <a:cs typeface="新細明體" charset="0"/>
                <a:sym typeface="Symbol" charset="0"/>
              </a:rPr>
              <a:t>cn</a:t>
            </a:r>
            <a:endParaRPr kumimoji="1" lang="en-US" altLang="zh-TW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T(1) = (1) = </a:t>
            </a:r>
            <a:r>
              <a:rPr kumimoji="1" lang="en-US" altLang="zh-TW" sz="2800" dirty="0" smtClean="0">
                <a:latin typeface="Arial" charset="0"/>
                <a:ea typeface="新細明體" charset="0"/>
                <a:cs typeface="新細明體" charset="0"/>
                <a:sym typeface="Symbol" charset="0"/>
              </a:rPr>
              <a:t>c</a:t>
            </a:r>
          </a:p>
          <a:p>
            <a:pPr marL="0" indent="0">
              <a:lnSpc>
                <a:spcPct val="80000"/>
              </a:lnSpc>
              <a:buNone/>
            </a:pPr>
            <a:endParaRPr kumimoji="1" lang="en-US" altLang="zh-TW" sz="28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You can easily show by backward substitution method </a:t>
            </a:r>
            <a:r>
              <a:rPr kumimoji="1" lang="en-US" altLang="zh-TW" sz="2400" dirty="0">
                <a:solidFill>
                  <a:srgbClr val="CC0000"/>
                </a:solidFill>
                <a:latin typeface="Arial" charset="0"/>
                <a:ea typeface="新細明體" charset="0"/>
                <a:cs typeface="新細明體" charset="0"/>
                <a:sym typeface="Symbol" charset="0"/>
              </a:rPr>
              <a:t>(do this as an exercise to improve your skills)</a:t>
            </a:r>
            <a:r>
              <a:rPr kumimoji="1"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that these recurrences have the solution T(n) = (n</a:t>
            </a:r>
            <a:r>
              <a:rPr kumimoji="1" lang="en-US" altLang="zh-TW" sz="2400" baseline="300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2</a:t>
            </a:r>
            <a:r>
              <a:rPr kumimoji="1"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 </a:t>
            </a:r>
          </a:p>
          <a:p>
            <a:pPr>
              <a:lnSpc>
                <a:spcPct val="80000"/>
              </a:lnSpc>
            </a:pPr>
            <a:endParaRPr kumimoji="1" lang="en-US" altLang="zh-TW" sz="24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This is the worst case partitioning!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Can you think of an input that will produce this kind of partition in every recursive call</a:t>
            </a:r>
            <a:r>
              <a:rPr kumimoji="1" lang="en-US" altLang="zh-CN" sz="2400" dirty="0" smtClean="0">
                <a:latin typeface="Arial" charset="0"/>
                <a:ea typeface="新細明體" charset="0"/>
                <a:cs typeface="新細明體" charset="0"/>
                <a:sym typeface="Symbol" charset="0"/>
              </a:rPr>
              <a:t>?</a:t>
            </a:r>
            <a:endParaRPr kumimoji="1" lang="en-US" altLang="zh-CN" sz="24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0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Quicksort Recurrences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</a:rPr>
              <a:t>Partitioning can also divide the array equally: one partition of size floor(n/2) and the other of size ceiling(n/2)-1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</a:rPr>
              <a:t>T(n) ≤ 2T(n/2) + </a:t>
            </a: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(n)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T(1) = (1) </a:t>
            </a:r>
          </a:p>
          <a:p>
            <a:pPr>
              <a:lnSpc>
                <a:spcPct val="90000"/>
              </a:lnSpc>
            </a:pPr>
            <a:endParaRPr kumimoji="1" lang="en-US" altLang="zh-TW" sz="28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You can easily show by applying the master method case 2 </a:t>
            </a:r>
            <a:r>
              <a:rPr kumimoji="1" lang="en-US" altLang="zh-TW" sz="2800" dirty="0">
                <a:solidFill>
                  <a:srgbClr val="CC0000"/>
                </a:solidFill>
                <a:latin typeface="Arial" charset="0"/>
                <a:ea typeface="新細明體" charset="0"/>
                <a:cs typeface="新細明體" charset="0"/>
                <a:sym typeface="Symbol" charset="0"/>
              </a:rPr>
              <a:t>(do this as an exercise to improve your skills)</a:t>
            </a: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 that if </a:t>
            </a:r>
            <a:r>
              <a:rPr lang="en-US" altLang="zh-CN" sz="2800" dirty="0">
                <a:latin typeface="Arial" charset="0"/>
              </a:rPr>
              <a:t>T(n) = 2T(n/2) + </a:t>
            </a: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(n) then T(n) = </a:t>
            </a:r>
            <a:r>
              <a:rPr kumimoji="1" lang="el-GR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Θ</a:t>
            </a: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(</a:t>
            </a:r>
            <a:r>
              <a:rPr kumimoji="1" lang="en-US" altLang="zh-TW" sz="2800" dirty="0" err="1">
                <a:latin typeface="Arial" charset="0"/>
                <a:ea typeface="新細明體" charset="0"/>
                <a:cs typeface="新細明體" charset="0"/>
                <a:sym typeface="Symbol" charset="0"/>
              </a:rPr>
              <a:t>nlgn</a:t>
            </a: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 . So in this case Quicksort is O(</a:t>
            </a:r>
            <a:r>
              <a:rPr kumimoji="1" lang="en-US" altLang="zh-TW" sz="2800" dirty="0" err="1">
                <a:latin typeface="Arial" charset="0"/>
                <a:ea typeface="新細明體" charset="0"/>
                <a:cs typeface="新細明體" charset="0"/>
                <a:sym typeface="Symbol" charset="0"/>
              </a:rPr>
              <a:t>nlgn</a:t>
            </a: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 </a:t>
            </a:r>
          </a:p>
          <a:p>
            <a:pPr>
              <a:lnSpc>
                <a:spcPct val="90000"/>
              </a:lnSpc>
            </a:pPr>
            <a:endParaRPr kumimoji="1" lang="en-US" altLang="zh-TW" sz="28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This is the best case partitioning. In fact, the split doesn’t have to be 50-50.  This complexity holds whenever the split is of constant proportionality</a:t>
            </a:r>
            <a:r>
              <a:rPr kumimoji="1" lang="en-US" altLang="zh-TW" sz="2800" dirty="0" smtClean="0">
                <a:latin typeface="Arial" charset="0"/>
                <a:ea typeface="新細明體" charset="0"/>
                <a:cs typeface="新細明體" charset="0"/>
                <a:sym typeface="Symbol" charset="0"/>
              </a:rPr>
              <a:t>.</a:t>
            </a:r>
            <a:endParaRPr kumimoji="1" lang="en-US" altLang="zh-TW" sz="28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1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9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Recursive Tree</a:t>
            </a:r>
            <a:endParaRPr kumimoji="1"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34276"/>
            <a:ext cx="234962" cy="241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78" y="1028690"/>
            <a:ext cx="4318222" cy="190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143000"/>
            <a:ext cx="3251367" cy="1079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981200"/>
            <a:ext cx="2908449" cy="203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006" y="2209800"/>
            <a:ext cx="6699594" cy="895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3124200"/>
            <a:ext cx="7023461" cy="2692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029" y="1219200"/>
            <a:ext cx="1384371" cy="44833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4566" y="5835742"/>
            <a:ext cx="1225613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8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Average Case 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</a:rPr>
              <a:t>Good and bad splits tend to balance out in practice (see p. </a:t>
            </a:r>
            <a:r>
              <a:rPr lang="en-US" altLang="zh-CN" dirty="0" smtClean="0">
                <a:latin typeface="Arial" charset="0"/>
              </a:rPr>
              <a:t>103)</a:t>
            </a:r>
            <a:endParaRPr lang="en-US" altLang="zh-CN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</a:rPr>
              <a:t>So the average performance of quicksort is also </a:t>
            </a:r>
            <a:r>
              <a:rPr kumimoji="1"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O(</a:t>
            </a:r>
            <a:r>
              <a:rPr kumimoji="1" lang="en-US" altLang="zh-TW" dirty="0" err="1">
                <a:latin typeface="Arial" charset="0"/>
                <a:ea typeface="新細明體" charset="0"/>
                <a:cs typeface="新細明體" charset="0"/>
                <a:sym typeface="Symbol" charset="0"/>
              </a:rPr>
              <a:t>nlgn</a:t>
            </a:r>
            <a:r>
              <a:rPr kumimoji="1"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 </a:t>
            </a:r>
          </a:p>
          <a:p>
            <a:pPr>
              <a:lnSpc>
                <a:spcPct val="90000"/>
              </a:lnSpc>
            </a:pPr>
            <a:endParaRPr kumimoji="1" lang="en-US" altLang="zh-TW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To get this balance, in practice we don’t pick A[r] as the pivot; instead a median-of-three approach is used to pick the pivot.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53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Random Sampling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Another way to make sure of random distribution of good and bad splits</a:t>
            </a:r>
            <a:r>
              <a:rPr lang="en-US" altLang="zh-CN" dirty="0">
                <a:latin typeface="Arial" charset="0"/>
              </a:rPr>
              <a:t> is to choose randomly so that any of the r-p+1 elements in the array has an equal chance of being picked.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90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Randomized Quicksort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zh-CN" dirty="0">
                <a:latin typeface="Arial" charset="0"/>
              </a:rPr>
              <a:t>Randomized-Partition (</a:t>
            </a:r>
            <a:r>
              <a:rPr lang="en-US" altLang="zh-CN" dirty="0" err="1">
                <a:latin typeface="Arial" charset="0"/>
              </a:rPr>
              <a:t>A,p,r</a:t>
            </a:r>
            <a:r>
              <a:rPr lang="en-US" altLang="zh-CN" dirty="0">
                <a:latin typeface="Arial" charset="0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 err="1">
                <a:latin typeface="Arial" charset="0"/>
                <a:cs typeface="Arial" charset="0"/>
              </a:rPr>
              <a:t>←Random</a:t>
            </a:r>
            <a:r>
              <a:rPr lang="en-US" altLang="zh-CN" dirty="0">
                <a:latin typeface="Arial" charset="0"/>
                <a:cs typeface="Arial" charset="0"/>
              </a:rPr>
              <a:t>(</a:t>
            </a:r>
            <a:r>
              <a:rPr lang="en-US" altLang="zh-CN" dirty="0" err="1">
                <a:latin typeface="Arial" charset="0"/>
                <a:cs typeface="Arial" charset="0"/>
              </a:rPr>
              <a:t>p,r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zh-CN" dirty="0">
                <a:latin typeface="Arial" charset="0"/>
                <a:cs typeface="Arial" charset="0"/>
              </a:rPr>
              <a:t>Exchange A[r] ↔ A[</a:t>
            </a:r>
            <a:r>
              <a:rPr lang="en-US" altLang="zh-CN" dirty="0" err="1">
                <a:latin typeface="Arial" charset="0"/>
                <a:cs typeface="Arial" charset="0"/>
              </a:rPr>
              <a:t>i</a:t>
            </a:r>
            <a:r>
              <a:rPr lang="en-US" altLang="zh-CN" dirty="0">
                <a:latin typeface="Arial" charset="0"/>
                <a:cs typeface="Arial" charset="0"/>
              </a:rPr>
              <a:t>]</a:t>
            </a:r>
          </a:p>
          <a:p>
            <a:pPr marL="609600" indent="-609600">
              <a:buFontTx/>
              <a:buAutoNum type="arabicPeriod"/>
            </a:pPr>
            <a:r>
              <a:rPr lang="en-US" altLang="zh-CN" dirty="0">
                <a:latin typeface="Arial" charset="0"/>
                <a:cs typeface="Arial" charset="0"/>
              </a:rPr>
              <a:t>Return Partition(</a:t>
            </a:r>
            <a:r>
              <a:rPr lang="en-US" altLang="zh-CN" dirty="0" err="1">
                <a:latin typeface="Arial" charset="0"/>
                <a:cs typeface="Arial" charset="0"/>
              </a:rPr>
              <a:t>A,p,r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</a:p>
          <a:p>
            <a:pPr marL="609600" indent="-609600"/>
            <a:endParaRPr lang="en-US" altLang="zh-CN" dirty="0">
              <a:latin typeface="Arial" charset="0"/>
            </a:endParaRPr>
          </a:p>
          <a:p>
            <a:pPr marL="609600" indent="-609600"/>
            <a:r>
              <a:rPr lang="en-US" altLang="zh-CN" dirty="0">
                <a:latin typeface="Arial" charset="0"/>
              </a:rPr>
              <a:t>Modify quicksort to call this partition procedure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11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Thinking Assignments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Prove the correctness of Partition using mathematical induction.</a:t>
            </a:r>
          </a:p>
          <a:p>
            <a:r>
              <a:rPr kumimoji="1" lang="en-US" altLang="zh-CN" dirty="0" smtClean="0"/>
              <a:t>Rewrite </a:t>
            </a:r>
            <a:r>
              <a:rPr kumimoji="1" lang="en-US" altLang="zh-CN" dirty="0" err="1" smtClean="0"/>
              <a:t>QuickSort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using loops.</a:t>
            </a:r>
          </a:p>
          <a:p>
            <a:r>
              <a:rPr kumimoji="1" lang="en-US" altLang="zh-CN" dirty="0" smtClean="0"/>
              <a:t>Prove the correctness of </a:t>
            </a:r>
            <a:r>
              <a:rPr kumimoji="1" lang="en-US" altLang="zh-CN" dirty="0" err="1" smtClean="0"/>
              <a:t>QuickSort</a:t>
            </a:r>
            <a:r>
              <a:rPr kumimoji="1" lang="en-US" altLang="zh-CN" dirty="0" smtClean="0"/>
              <a:t> using LI.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66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Problems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Designing solution strategies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Developing algorithms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Writing algorithms that implement the strategies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solidFill>
                  <a:srgbClr val="FF0000"/>
                </a:solidFill>
                <a:latin typeface="Arial" charset="0"/>
              </a:rPr>
              <a:t>Understand existing algorithms and modify/reuse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Understanding an algorithm by simulating its operation on an input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Ensuring/proving correctness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Analyzing and comparing performance/efficiency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Theoretically: Using a variety of mathematical tools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Empirically: Code, run and collect performance data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Choosing the best </a:t>
            </a:r>
          </a:p>
        </p:txBody>
      </p:sp>
    </p:spTree>
    <p:extLst>
      <p:ext uri="{BB962C8B-B14F-4D97-AF65-F5344CB8AC3E}">
        <p14:creationId xmlns:p14="http://schemas.microsoft.com/office/powerpoint/2010/main" val="47293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Description of quicksort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latin typeface="Arial" charset="0"/>
                <a:ea typeface="新細明體" charset="0"/>
                <a:cs typeface="新細明體" charset="0"/>
              </a:rPr>
              <a:t>Divide</a:t>
            </a:r>
          </a:p>
          <a:p>
            <a:endParaRPr lang="en-US" altLang="zh-TW" i="1" dirty="0">
              <a:latin typeface="Arial" charset="0"/>
              <a:ea typeface="新細明體" charset="0"/>
              <a:cs typeface="新細明體" charset="0"/>
            </a:endParaRPr>
          </a:p>
          <a:p>
            <a:r>
              <a:rPr lang="en-US" altLang="zh-TW" i="1" dirty="0">
                <a:latin typeface="Arial" charset="0"/>
                <a:ea typeface="新細明體" charset="0"/>
                <a:cs typeface="新細明體" charset="0"/>
              </a:rPr>
              <a:t>Conquer</a:t>
            </a:r>
          </a:p>
          <a:p>
            <a:endParaRPr lang="en-US" altLang="zh-TW" i="1" dirty="0">
              <a:latin typeface="Arial" charset="0"/>
              <a:ea typeface="新細明體" charset="0"/>
              <a:cs typeface="新細明體" charset="0"/>
            </a:endParaRPr>
          </a:p>
          <a:p>
            <a:r>
              <a:rPr lang="en-US" altLang="zh-TW" i="1" dirty="0">
                <a:latin typeface="Arial" charset="0"/>
                <a:ea typeface="新細明體" charset="0"/>
                <a:cs typeface="新細明體" charset="0"/>
              </a:rPr>
              <a:t>Combine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5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Tony Hoare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British computer </a:t>
            </a:r>
            <a:r>
              <a:rPr lang="en-US" altLang="zh-CN" dirty="0" smtClean="0"/>
              <a:t>scientist, born </a:t>
            </a:r>
            <a:r>
              <a:rPr lang="en-US" altLang="zh-CN" dirty="0"/>
              <a:t>11 January </a:t>
            </a:r>
            <a:r>
              <a:rPr lang="en-US" altLang="zh-CN" dirty="0" smtClean="0"/>
              <a:t>1934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kumimoji="1" lang="en-US" altLang="zh-CN" dirty="0"/>
              <a:t>Develop </a:t>
            </a:r>
            <a:r>
              <a:rPr kumimoji="1" lang="en-US" altLang="zh-CN" dirty="0" smtClean="0"/>
              <a:t>quicksort, Hoare logic, and Communicating </a:t>
            </a:r>
            <a:r>
              <a:rPr kumimoji="1" lang="en-US" altLang="zh-CN" dirty="0"/>
              <a:t>Sequential </a:t>
            </a:r>
            <a:r>
              <a:rPr kumimoji="1" lang="en-US" altLang="zh-CN" dirty="0" smtClean="0"/>
              <a:t>Processes</a:t>
            </a:r>
            <a:r>
              <a:rPr kumimoji="1" lang="en-US" altLang="zh-CN" dirty="0"/>
              <a:t>.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Experiences</a:t>
            </a:r>
          </a:p>
          <a:p>
            <a:pPr lvl="1"/>
            <a:r>
              <a:rPr kumimoji="1" lang="en-US" altLang="zh-CN" dirty="0"/>
              <a:t>Classics and </a:t>
            </a:r>
            <a:r>
              <a:rPr kumimoji="1" lang="en-US" altLang="zh-CN" dirty="0" smtClean="0"/>
              <a:t>Philosophy </a:t>
            </a:r>
            <a:r>
              <a:rPr kumimoji="1" lang="en-US" altLang="zh-CN" dirty="0"/>
              <a:t>at Merton College, </a:t>
            </a:r>
            <a:r>
              <a:rPr kumimoji="1" lang="en-US" altLang="zh-CN" dirty="0" smtClean="0"/>
              <a:t>Oxford, 1956</a:t>
            </a:r>
          </a:p>
          <a:p>
            <a:pPr lvl="1"/>
            <a:r>
              <a:rPr kumimoji="1" lang="en-US" altLang="zh-CN" dirty="0" smtClean="0"/>
              <a:t>PhD. Moscow </a:t>
            </a:r>
            <a:r>
              <a:rPr kumimoji="1" lang="en-US" altLang="zh-CN" dirty="0"/>
              <a:t>State </a:t>
            </a:r>
            <a:r>
              <a:rPr kumimoji="1" lang="en-US" altLang="zh-CN" dirty="0" smtClean="0"/>
              <a:t>University,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960</a:t>
            </a:r>
          </a:p>
          <a:p>
            <a:pPr lvl="1"/>
            <a:r>
              <a:rPr kumimoji="1" lang="en-US" altLang="zh-CN" dirty="0" smtClean="0"/>
              <a:t>Prof at Queen's </a:t>
            </a:r>
            <a:r>
              <a:rPr kumimoji="1" lang="en-US" altLang="zh-CN" dirty="0"/>
              <a:t>University Belfast</a:t>
            </a:r>
          </a:p>
          <a:p>
            <a:pPr lvl="1"/>
            <a:r>
              <a:rPr kumimoji="1" lang="en-US" altLang="zh-CN" dirty="0" smtClean="0"/>
              <a:t>Prof at University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Oxford</a:t>
            </a:r>
          </a:p>
          <a:p>
            <a:r>
              <a:rPr kumimoji="1" lang="en-US" altLang="zh-CN" dirty="0" smtClean="0"/>
              <a:t>Honors</a:t>
            </a:r>
          </a:p>
          <a:p>
            <a:pPr lvl="1"/>
            <a:r>
              <a:rPr kumimoji="1" lang="en-US" altLang="zh-CN" dirty="0"/>
              <a:t>ACM Turing </a:t>
            </a:r>
            <a:r>
              <a:rPr kumimoji="1" lang="en-US" altLang="zh-CN" dirty="0" smtClean="0"/>
              <a:t>Award,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980</a:t>
            </a:r>
          </a:p>
          <a:p>
            <a:pPr lvl="1"/>
            <a:r>
              <a:rPr kumimoji="1" lang="en-US" altLang="zh-CN" dirty="0"/>
              <a:t>Fellow of the Royal </a:t>
            </a:r>
            <a:r>
              <a:rPr kumimoji="1" lang="en-US" altLang="zh-CN" dirty="0" smtClean="0"/>
              <a:t>Society,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982</a:t>
            </a:r>
          </a:p>
          <a:p>
            <a:pPr lvl="1"/>
            <a:r>
              <a:rPr kumimoji="1" lang="en-US" altLang="zh-CN" dirty="0"/>
              <a:t>Knighted for services to education and computer </a:t>
            </a:r>
            <a:r>
              <a:rPr kumimoji="1" lang="en-US" altLang="zh-CN" dirty="0" smtClean="0"/>
              <a:t>science,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000</a:t>
            </a:r>
          </a:p>
          <a:p>
            <a:pPr lvl="1"/>
            <a:r>
              <a:rPr kumimoji="1" lang="en-US" altLang="zh-CN" dirty="0"/>
              <a:t>IEEE John von Neumann </a:t>
            </a:r>
            <a:r>
              <a:rPr kumimoji="1" lang="en-US" altLang="zh-CN" dirty="0" smtClean="0"/>
              <a:t>Medal, 2011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0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Pseudocode</a:t>
            </a:r>
            <a:endParaRPr kumimoji="1"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4539"/>
              </p:ext>
            </p:extLst>
          </p:nvPr>
        </p:nvGraphicFramePr>
        <p:xfrm>
          <a:off x="1524000" y="2286000"/>
          <a:ext cx="5151727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Document" r:id="rId3" imgW="3778017" imgH="2522431" progId="Word.Document.8">
                  <p:embed/>
                </p:oleObj>
              </mc:Choice>
              <mc:Fallback>
                <p:oleObj name="Document" r:id="rId3" imgW="3778017" imgH="2522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151727" cy="343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99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QuickSort</a:t>
            </a:r>
            <a:endParaRPr kumimoji="1" lang="zh-CN" altLang="en-US" dirty="0"/>
          </a:p>
        </p:txBody>
      </p:sp>
      <p:pic>
        <p:nvPicPr>
          <p:cNvPr id="6" name="内容占位符 5" descr="Screen Shot 2014-08-21 at 3.06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13" r="-8413"/>
          <a:stretch>
            <a:fillRect/>
          </a:stretch>
        </p:blipFill>
        <p:spPr>
          <a:xfrm>
            <a:off x="457200" y="1935163"/>
            <a:ext cx="8229600" cy="4389437"/>
          </a:xfrm>
        </p:spPr>
      </p:pic>
    </p:spTree>
    <p:extLst>
      <p:ext uri="{BB962C8B-B14F-4D97-AF65-F5344CB8AC3E}">
        <p14:creationId xmlns:p14="http://schemas.microsoft.com/office/powerpoint/2010/main" val="188983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pic>
        <p:nvPicPr>
          <p:cNvPr id="6" name="图片 5" descr="Screen Shot 2014-08-21 at 3.1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3860800" cy="800100"/>
          </a:xfrm>
          <a:prstGeom prst="rect">
            <a:avLst/>
          </a:prstGeom>
        </p:spPr>
      </p:pic>
      <p:pic>
        <p:nvPicPr>
          <p:cNvPr id="9" name="图片 8" descr="Screen Shot 2014-08-21 at 3.14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71800"/>
            <a:ext cx="3873500" cy="762000"/>
          </a:xfrm>
          <a:prstGeom prst="rect">
            <a:avLst/>
          </a:prstGeom>
        </p:spPr>
      </p:pic>
      <p:pic>
        <p:nvPicPr>
          <p:cNvPr id="11" name="图片 10" descr="Screen Shot 2014-08-21 at 3.14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600"/>
            <a:ext cx="3835400" cy="787400"/>
          </a:xfrm>
          <a:prstGeom prst="rect">
            <a:avLst/>
          </a:prstGeom>
        </p:spPr>
      </p:pic>
      <p:pic>
        <p:nvPicPr>
          <p:cNvPr id="12" name="图片 11" descr="Screen Shot 2014-08-21 at 3.14.3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5400"/>
            <a:ext cx="3873500" cy="749300"/>
          </a:xfrm>
          <a:prstGeom prst="rect">
            <a:avLst/>
          </a:prstGeom>
        </p:spPr>
      </p:pic>
      <p:pic>
        <p:nvPicPr>
          <p:cNvPr id="13" name="图片 12" descr="Screen Shot 2014-08-21 at 3.14.5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28800"/>
            <a:ext cx="3860800" cy="787400"/>
          </a:xfrm>
          <a:prstGeom prst="rect">
            <a:avLst/>
          </a:prstGeom>
        </p:spPr>
      </p:pic>
      <p:pic>
        <p:nvPicPr>
          <p:cNvPr id="14" name="图片 13" descr="Screen Shot 2014-08-21 at 3.15.0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971800"/>
            <a:ext cx="3848100" cy="774700"/>
          </a:xfrm>
          <a:prstGeom prst="rect">
            <a:avLst/>
          </a:prstGeom>
        </p:spPr>
      </p:pic>
      <p:pic>
        <p:nvPicPr>
          <p:cNvPr id="15" name="图片 14" descr="Screen Shot 2014-08-21 at 3.15.15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8600"/>
            <a:ext cx="3886200" cy="787400"/>
          </a:xfrm>
          <a:prstGeom prst="rect">
            <a:avLst/>
          </a:prstGeom>
        </p:spPr>
      </p:pic>
      <p:pic>
        <p:nvPicPr>
          <p:cNvPr id="16" name="图片 15" descr="Screen Shot 2014-08-21 at 3.15.30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105400"/>
            <a:ext cx="3860800" cy="787400"/>
          </a:xfrm>
          <a:prstGeom prst="rect">
            <a:avLst/>
          </a:prstGeom>
        </p:spPr>
      </p:pic>
      <p:pic>
        <p:nvPicPr>
          <p:cNvPr id="17" name="图片 16" descr="Screen Shot 2014-08-21 at 3.15.40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943600"/>
            <a:ext cx="3860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Correctness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LI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Loop Invariant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Find a suitable LI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Initialization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It is true prior to the first iteration of the loop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Maintenance</a:t>
            </a:r>
            <a:r>
              <a:rPr kumimoji="1" lang="en-US" altLang="zh-CN" dirty="0" smtClean="0"/>
              <a:t>: If it is true before an iteration of the loop, it remains true before the next </a:t>
            </a:r>
            <a:r>
              <a:rPr kumimoji="1" lang="en-US" altLang="zh-CN" dirty="0"/>
              <a:t>iteration. </a:t>
            </a:r>
          </a:p>
          <a:p>
            <a:pPr lvl="1"/>
            <a:r>
              <a:rPr kumimoji="1" lang="en-US" altLang="zh-CN" dirty="0"/>
              <a:t>Termination: When the loop terminates, the invariant gives us a useful property that helps show that the algorithm is correct. 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6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772"/>
            <a:ext cx="8229600" cy="838200"/>
          </a:xfrm>
        </p:spPr>
        <p:txBody>
          <a:bodyPr/>
          <a:lstStyle/>
          <a:p>
            <a:r>
              <a:rPr kumimoji="1" lang="en-US" altLang="zh-CN" dirty="0" smtClean="0"/>
              <a:t>Correctness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0832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LI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The numbers between p and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are lower than or equal to the pivot, while all numbers between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1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and j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1 are greater than the pivot.</a:t>
            </a:r>
          </a:p>
          <a:p>
            <a:r>
              <a:rPr kumimoji="1" lang="en-US" altLang="zh-CN" dirty="0" smtClean="0"/>
              <a:t>Initialization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efore the first iteration, it is empty between p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and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, as well as between </a:t>
            </a:r>
            <a:r>
              <a:rPr kumimoji="1" lang="en-US" altLang="zh-CN" dirty="0" err="1" smtClean="0"/>
              <a:t>i</a:t>
            </a:r>
            <a:r>
              <a:rPr kumimoji="1" lang="zh-CN" altLang="en-US" dirty="0"/>
              <a:t>＋</a:t>
            </a:r>
            <a:r>
              <a:rPr kumimoji="1" lang="en-US" altLang="zh-CN" dirty="0" smtClean="0"/>
              <a:t>1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and j</a:t>
            </a:r>
            <a:r>
              <a:rPr kumimoji="1" lang="zh-CN" altLang="en-US" dirty="0"/>
              <a:t>－</a:t>
            </a:r>
            <a:r>
              <a:rPr kumimoji="1" lang="en-US" altLang="zh-CN" dirty="0" smtClean="0"/>
              <a:t>1. LI Holds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Maintenance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Termination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j</a:t>
            </a:r>
            <a:r>
              <a:rPr kumimoji="1" lang="zh-CN" altLang="en-US" dirty="0"/>
              <a:t>＝</a:t>
            </a:r>
            <a:r>
              <a:rPr kumimoji="1" lang="en-US" altLang="zh-CN" dirty="0"/>
              <a:t>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the </a:t>
            </a:r>
            <a:r>
              <a:rPr kumimoji="1" lang="en-US" altLang="zh-CN" dirty="0"/>
              <a:t>numbers between p and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are lower than or equal to the pivot, while all numbers between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＋</a:t>
            </a:r>
            <a:r>
              <a:rPr kumimoji="1" lang="en-US" altLang="zh-CN" dirty="0"/>
              <a:t>1 and j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 are greater than the pivot.</a:t>
            </a:r>
          </a:p>
          <a:p>
            <a:endParaRPr kumimoji="1" lang="zh-CN" altLang="en-US" dirty="0"/>
          </a:p>
        </p:txBody>
      </p:sp>
      <p:pic>
        <p:nvPicPr>
          <p:cNvPr id="4" name="图片 3" descr="Screen Shot 2014-08-21 at 4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5181600" cy="2098749"/>
          </a:xfrm>
          <a:prstGeom prst="rect">
            <a:avLst/>
          </a:prstGeom>
        </p:spPr>
      </p:pic>
      <p:pic>
        <p:nvPicPr>
          <p:cNvPr id="5" name="图片 4" descr="Screen Shot 2014-08-21 at 4.04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0"/>
            <a:ext cx="5359400" cy="20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12694</TotalTime>
  <Words>829</Words>
  <Application>Microsoft Macintosh PowerPoint</Application>
  <PresentationFormat>全屏显示(4:3)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Flow</vt:lpstr>
      <vt:lpstr>Document</vt:lpstr>
      <vt:lpstr>Chapter 7 Quicksort</vt:lpstr>
      <vt:lpstr>Outline</vt:lpstr>
      <vt:lpstr>Description of quicksort</vt:lpstr>
      <vt:lpstr>Tony Hoare</vt:lpstr>
      <vt:lpstr>Pseudocode</vt:lpstr>
      <vt:lpstr>QuickSort</vt:lpstr>
      <vt:lpstr>Example</vt:lpstr>
      <vt:lpstr>Correctness</vt:lpstr>
      <vt:lpstr>Correctness</vt:lpstr>
      <vt:lpstr>Complexity</vt:lpstr>
      <vt:lpstr>Quicksort Recurrences</vt:lpstr>
      <vt:lpstr>Quicksort Recurrences</vt:lpstr>
      <vt:lpstr>Recursive Tree</vt:lpstr>
      <vt:lpstr>Average Case Performance</vt:lpstr>
      <vt:lpstr>Random Sampling</vt:lpstr>
      <vt:lpstr>Randomized Quicksort</vt:lpstr>
      <vt:lpstr>Thinking Assignments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Guangyu Zou</cp:lastModifiedBy>
  <cp:revision>486</cp:revision>
  <dcterms:created xsi:type="dcterms:W3CDTF">2009-06-02T20:29:18Z</dcterms:created>
  <dcterms:modified xsi:type="dcterms:W3CDTF">2015-11-03T13:00:13Z</dcterms:modified>
</cp:coreProperties>
</file>