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47"/>
  </p:notesMasterIdLst>
  <p:sldIdLst>
    <p:sldId id="312" r:id="rId2"/>
    <p:sldId id="269" r:id="rId3"/>
    <p:sldId id="316" r:id="rId4"/>
    <p:sldId id="270" r:id="rId5"/>
    <p:sldId id="317" r:id="rId6"/>
    <p:sldId id="314" r:id="rId7"/>
    <p:sldId id="315" r:id="rId8"/>
    <p:sldId id="313" r:id="rId9"/>
    <p:sldId id="318" r:id="rId10"/>
    <p:sldId id="273" r:id="rId11"/>
    <p:sldId id="274" r:id="rId12"/>
    <p:sldId id="275" r:id="rId13"/>
    <p:sldId id="276" r:id="rId14"/>
    <p:sldId id="277" r:id="rId15"/>
    <p:sldId id="283" r:id="rId16"/>
    <p:sldId id="319" r:id="rId17"/>
    <p:sldId id="280" r:id="rId18"/>
    <p:sldId id="281" r:id="rId19"/>
    <p:sldId id="282" r:id="rId20"/>
    <p:sldId id="285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32" r:id="rId42"/>
    <p:sldId id="302" r:id="rId43"/>
    <p:sldId id="303" r:id="rId44"/>
    <p:sldId id="304" r:id="rId45"/>
    <p:sldId id="301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4" autoAdjust="0"/>
    <p:restoredTop sz="94199" autoAdjust="0"/>
  </p:normalViewPr>
  <p:slideViewPr>
    <p:cSldViewPr>
      <p:cViewPr varScale="1">
        <p:scale>
          <a:sx n="118" d="100"/>
          <a:sy n="118" d="100"/>
        </p:scale>
        <p:origin x="140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5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7E1EB-39CF-4348-BCDB-1668BDE219DC}" type="datetimeFigureOut">
              <a:rPr lang="en-US" smtClean="0"/>
              <a:pPr/>
              <a:t>10/31/16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2A9CF-E8B0-4248-A7C3-5B6CE759F3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8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10/31/16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10/31/16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10/31/16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10/31/16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10/31/16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10/31/16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10/31/16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B3856AE-E0E3-434A-9A9E-D32934502806}" type="datetimeFigureOut">
              <a:rPr lang="en-US" smtClean="0"/>
              <a:pPr/>
              <a:t>10/31/16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4" Type="http://schemas.openxmlformats.org/officeDocument/2006/relationships/image" Target="../media/image55.emf"/><Relationship Id="rId5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10.1</a:t>
            </a:r>
            <a:br>
              <a:rPr lang="en-US" dirty="0" smtClean="0"/>
            </a:br>
            <a:r>
              <a:rPr lang="en-US" altLang="zh-CN" dirty="0">
                <a:effectLst/>
              </a:rPr>
              <a:t> Stacks and queues </a:t>
            </a:r>
            <a:endParaRPr lang="en-US" altLang="zh-C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657600"/>
            <a:ext cx="7854696" cy="1752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Guangyu Zou</a:t>
            </a:r>
          </a:p>
          <a:p>
            <a:r>
              <a:rPr lang="en-US" altLang="zh-CN" dirty="0" err="1" smtClean="0"/>
              <a:t>gyzou@dlut.edu.cn</a:t>
            </a:r>
            <a:endParaRPr lang="en-US" altLang="zh-CN" dirty="0" smtClean="0"/>
          </a:p>
          <a:p>
            <a:r>
              <a:rPr lang="en-US" altLang="zh-CN" dirty="0" smtClean="0"/>
              <a:t>Dalian University of Technology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485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367" y="228600"/>
            <a:ext cx="4114800" cy="1143000"/>
          </a:xfrm>
        </p:spPr>
        <p:txBody>
          <a:bodyPr/>
          <a:lstStyle/>
          <a:p>
            <a:r>
              <a:rPr kumimoji="1" lang="en-US" altLang="zh-CN" dirty="0" smtClean="0"/>
              <a:t>Stacks</a:t>
            </a:r>
            <a:endParaRPr kumimoji="1" lang="zh-CN" altLang="en-US" dirty="0"/>
          </a:p>
        </p:txBody>
      </p:sp>
      <p:pic>
        <p:nvPicPr>
          <p:cNvPr id="4" name="内容占位符 3" descr="Screen Shot 2014-09-23 at 4.41.5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" b="373"/>
          <a:stretch>
            <a:fillRect/>
          </a:stretch>
        </p:blipFill>
        <p:spPr>
          <a:xfrm>
            <a:off x="533400" y="609600"/>
            <a:ext cx="3943350" cy="2103120"/>
          </a:xfrm>
        </p:spPr>
      </p:pic>
      <p:pic>
        <p:nvPicPr>
          <p:cNvPr id="5" name="图片 4" descr="Screen Shot 2014-09-23 at 4.42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90800"/>
            <a:ext cx="4013200" cy="1970768"/>
          </a:xfrm>
          <a:prstGeom prst="rect">
            <a:avLst/>
          </a:prstGeom>
        </p:spPr>
      </p:pic>
      <p:pic>
        <p:nvPicPr>
          <p:cNvPr id="6" name="图片 5" descr="Screen Shot 2014-09-23 at 4.42.2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24400"/>
            <a:ext cx="3886200" cy="1943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19800" y="19812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Implement a stack using an array</a:t>
            </a:r>
          </a:p>
        </p:txBody>
      </p:sp>
    </p:spTree>
    <p:extLst>
      <p:ext uri="{BB962C8B-B14F-4D97-AF65-F5344CB8AC3E}">
        <p14:creationId xmlns:p14="http://schemas.microsoft.com/office/powerpoint/2010/main" val="30712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Push</a:t>
            </a:r>
            <a:endParaRPr kumimoji="1" lang="zh-CN" altLang="en-US" dirty="0"/>
          </a:p>
        </p:txBody>
      </p:sp>
      <p:pic>
        <p:nvPicPr>
          <p:cNvPr id="5" name="图片 4" descr="Screen Shot 2014-09-23 at 4.48.3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555"/>
          <a:stretch/>
        </p:blipFill>
        <p:spPr>
          <a:xfrm>
            <a:off x="1219200" y="2362201"/>
            <a:ext cx="4813300" cy="685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00200" y="48006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Any problems?</a:t>
            </a:r>
            <a:endParaRPr kumimoji="1" lang="zh-CN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048001"/>
            <a:ext cx="4667250" cy="638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193" y="3652838"/>
            <a:ext cx="3981450" cy="590550"/>
          </a:xfrm>
          <a:prstGeom prst="rect">
            <a:avLst/>
          </a:prstGeom>
        </p:spPr>
      </p:pic>
      <p:sp>
        <p:nvSpPr>
          <p:cNvPr id="8" name="文本框 5"/>
          <p:cNvSpPr txBox="1"/>
          <p:nvPr/>
        </p:nvSpPr>
        <p:spPr>
          <a:xfrm>
            <a:off x="4591050" y="48006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Overflow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56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Pop</a:t>
            </a:r>
            <a:endParaRPr kumimoji="1" lang="zh-CN" altLang="en-US" dirty="0"/>
          </a:p>
        </p:txBody>
      </p:sp>
      <p:pic>
        <p:nvPicPr>
          <p:cNvPr id="6" name="图片 5" descr="Screen Shot 2014-09-23 at 4.49.4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57"/>
          <a:stretch/>
        </p:blipFill>
        <p:spPr>
          <a:xfrm>
            <a:off x="1447800" y="2362201"/>
            <a:ext cx="5715000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972564"/>
            <a:ext cx="4591050" cy="514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3462771"/>
            <a:ext cx="5229225" cy="504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0" y="3962503"/>
            <a:ext cx="5657850" cy="495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800" y="4380942"/>
            <a:ext cx="57054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8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Stack-empty</a:t>
            </a:r>
            <a:endParaRPr kumimoji="1" lang="zh-CN" altLang="en-US" dirty="0"/>
          </a:p>
        </p:txBody>
      </p:sp>
      <p:pic>
        <p:nvPicPr>
          <p:cNvPr id="4" name="图片 3" descr="Screen Shot 2014-09-23 at 4.51.2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29"/>
          <a:stretch/>
        </p:blipFill>
        <p:spPr>
          <a:xfrm>
            <a:off x="1600200" y="2286000"/>
            <a:ext cx="4457700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768387"/>
            <a:ext cx="3219450" cy="600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3314148"/>
            <a:ext cx="4267200" cy="523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3787010"/>
            <a:ext cx="44100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C++ Implementation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1235989"/>
            <a:ext cx="6934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altLang="zh-CN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b="1" dirty="0" err="1">
                <a:solidFill>
                  <a:srgbClr val="005032"/>
                </a:solidFill>
                <a:latin typeface="Monaco"/>
              </a:rPr>
              <a:t>CStack</a:t>
            </a:r>
            <a:endParaRPr lang="en-US" altLang="zh-CN" b="1" dirty="0">
              <a:solidFill>
                <a:srgbClr val="005032"/>
              </a:solidFill>
              <a:latin typeface="Monaco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Monaco"/>
              </a:rPr>
              <a:t>CStack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altLang="zh-CN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onaco"/>
              </a:rPr>
              <a:t>arg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Monaco"/>
              </a:rPr>
              <a:t>	{</a:t>
            </a:r>
          </a:p>
          <a:p>
            <a:r>
              <a:rPr lang="tr-TR" altLang="zh-CN" dirty="0">
                <a:solidFill>
                  <a:srgbClr val="000000"/>
                </a:solidFill>
                <a:latin typeface="Monaco"/>
              </a:rPr>
              <a:t>		</a:t>
            </a:r>
            <a:r>
              <a:rPr lang="tr-TR" altLang="zh-CN" dirty="0">
                <a:solidFill>
                  <a:srgbClr val="0000C0"/>
                </a:solidFill>
                <a:latin typeface="Monaco"/>
              </a:rPr>
              <a:t>size</a:t>
            </a:r>
            <a:r>
              <a:rPr lang="tr-TR" altLang="zh-CN" dirty="0">
                <a:solidFill>
                  <a:srgbClr val="000000"/>
                </a:solidFill>
                <a:latin typeface="Monaco"/>
              </a:rPr>
              <a:t> = </a:t>
            </a:r>
            <a:r>
              <a:rPr lang="tr-TR" altLang="zh-CN" dirty="0" err="1">
                <a:solidFill>
                  <a:srgbClr val="000000"/>
                </a:solidFill>
                <a:latin typeface="Monaco"/>
              </a:rPr>
              <a:t>arg</a:t>
            </a:r>
            <a:r>
              <a:rPr lang="tr-TR" altLang="zh-CN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fr-FR" altLang="zh-CN" dirty="0">
                <a:solidFill>
                  <a:srgbClr val="000000"/>
                </a:solidFill>
                <a:latin typeface="Monaco"/>
              </a:rPr>
              <a:t>		</a:t>
            </a:r>
            <a:r>
              <a:rPr lang="fr-FR" altLang="zh-CN" dirty="0" err="1">
                <a:solidFill>
                  <a:srgbClr val="0000C0"/>
                </a:solidFill>
                <a:latin typeface="Monaco"/>
              </a:rPr>
              <a:t>topIndex</a:t>
            </a:r>
            <a:r>
              <a:rPr lang="fr-FR" altLang="zh-CN" dirty="0">
                <a:solidFill>
                  <a:srgbClr val="000000"/>
                </a:solidFill>
                <a:latin typeface="Monaco"/>
              </a:rPr>
              <a:t> = -1;</a:t>
            </a:r>
          </a:p>
          <a:p>
            <a:r>
              <a:rPr lang="fr-FR" altLang="zh-CN" dirty="0">
                <a:solidFill>
                  <a:srgbClr val="000000"/>
                </a:solidFill>
                <a:latin typeface="Monaco"/>
              </a:rPr>
              <a:t>	</a:t>
            </a:r>
            <a:r>
              <a:rPr lang="fr-FR" altLang="zh-CN" dirty="0" smtClean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~</a:t>
            </a:r>
            <a:r>
              <a:rPr lang="en-US" altLang="zh-CN" b="1" dirty="0" err="1">
                <a:solidFill>
                  <a:srgbClr val="000000"/>
                </a:solidFill>
                <a:latin typeface="Monaco"/>
              </a:rPr>
              <a:t>CStack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onaco"/>
              </a:rPr>
              <a:t>	}</a:t>
            </a:r>
            <a:endParaRPr lang="fr-FR" altLang="zh-CN" dirty="0" smtClean="0">
              <a:solidFill>
                <a:srgbClr val="000000"/>
              </a:solidFill>
              <a:latin typeface="Monaco"/>
            </a:endParaRPr>
          </a:p>
          <a:p>
            <a:endParaRPr lang="fr-FR" altLang="zh-CN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altLang="zh-CN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Monaco"/>
              </a:rPr>
              <a:t>size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altLang="zh-CN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Monaco"/>
              </a:rPr>
              <a:t>topIndex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Monaco"/>
              </a:rPr>
              <a:t>vector&lt;</a:t>
            </a:r>
            <a:r>
              <a:rPr lang="en-US" altLang="zh-CN" b="1" dirty="0" err="1" smtClean="0">
                <a:solidFill>
                  <a:srgbClr val="644632"/>
                </a:solidFill>
                <a:latin typeface="Monaco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&gt;</a:t>
            </a:r>
            <a:r>
              <a:rPr lang="en-US" altLang="zh-CN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Monaco"/>
              </a:rPr>
              <a:t>elements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onaco"/>
              </a:rPr>
              <a:t>};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0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All stack operations can be implemented in O(1) time.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r>
              <a:rPr lang="en-US" altLang="zh-CN" dirty="0"/>
              <a:t>Two common ways to actually implement this data structure:</a:t>
            </a:r>
          </a:p>
          <a:p>
            <a:pPr lvl="1"/>
            <a:r>
              <a:rPr lang="en-US" altLang="zh-CN" dirty="0"/>
              <a:t>use an array</a:t>
            </a:r>
          </a:p>
          <a:p>
            <a:pPr lvl="1"/>
            <a:r>
              <a:rPr lang="en-US" altLang="zh-CN" dirty="0"/>
              <a:t>use a linked list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Why two?</a:t>
            </a:r>
          </a:p>
          <a:p>
            <a:r>
              <a:rPr lang="en-US" altLang="zh-CN" dirty="0"/>
              <a:t>Tradeoffs?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86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Queue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33800" y="3200400"/>
            <a:ext cx="1066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33800" y="3657600"/>
            <a:ext cx="1066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33800" y="4114800"/>
            <a:ext cx="1066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33800" y="4572000"/>
            <a:ext cx="1066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33800" y="5029200"/>
            <a:ext cx="1066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/>
        </p:nvCxnSpPr>
        <p:spPr>
          <a:xfrm flipV="1">
            <a:off x="3733800" y="2667000"/>
            <a:ext cx="0" cy="3429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V="1">
            <a:off x="4800600" y="2667000"/>
            <a:ext cx="0" cy="3429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4267200" y="2514600"/>
            <a:ext cx="0" cy="4572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下箭头 2"/>
          <p:cNvSpPr/>
          <p:nvPr/>
        </p:nvSpPr>
        <p:spPr>
          <a:xfrm>
            <a:off x="2667000" y="3810000"/>
            <a:ext cx="304800" cy="990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524000" y="4114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Enqueue</a:t>
            </a:r>
            <a:endParaRPr kumimoji="1" lang="zh-CN" altLang="en-US" dirty="0"/>
          </a:p>
        </p:txBody>
      </p:sp>
      <p:grpSp>
        <p:nvGrpSpPr>
          <p:cNvPr id="17" name="组 16"/>
          <p:cNvGrpSpPr/>
          <p:nvPr/>
        </p:nvGrpSpPr>
        <p:grpSpPr>
          <a:xfrm>
            <a:off x="4953000" y="5169932"/>
            <a:ext cx="1600200" cy="369332"/>
            <a:chOff x="4953000" y="5334000"/>
            <a:chExt cx="1600200" cy="369332"/>
          </a:xfrm>
        </p:grpSpPr>
        <p:sp>
          <p:nvSpPr>
            <p:cNvPr id="15" name="左箭头 14"/>
            <p:cNvSpPr/>
            <p:nvPr/>
          </p:nvSpPr>
          <p:spPr>
            <a:xfrm>
              <a:off x="4953000" y="5410200"/>
              <a:ext cx="838200" cy="228600"/>
            </a:xfrm>
            <a:prstGeom prst="leftArrow">
              <a:avLst/>
            </a:prstGeom>
            <a:solidFill>
              <a:srgbClr val="00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791200" y="53340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Tail</a:t>
              </a:r>
              <a:endParaRPr kumimoji="1" lang="zh-CN" altLang="en-US" dirty="0"/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4953000" y="4712732"/>
            <a:ext cx="1600200" cy="369332"/>
            <a:chOff x="4953000" y="5334000"/>
            <a:chExt cx="1600200" cy="369332"/>
          </a:xfrm>
        </p:grpSpPr>
        <p:sp>
          <p:nvSpPr>
            <p:cNvPr id="34" name="左箭头 33"/>
            <p:cNvSpPr/>
            <p:nvPr/>
          </p:nvSpPr>
          <p:spPr>
            <a:xfrm>
              <a:off x="4953000" y="5410200"/>
              <a:ext cx="838200" cy="228600"/>
            </a:xfrm>
            <a:prstGeom prst="leftArrow">
              <a:avLst/>
            </a:prstGeom>
            <a:solidFill>
              <a:srgbClr val="00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791200" y="53340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Tail</a:t>
              </a:r>
              <a:endParaRPr kumimoji="1" lang="zh-CN" altLang="en-US" dirty="0"/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4953000" y="4255532"/>
            <a:ext cx="1600200" cy="369332"/>
            <a:chOff x="4953000" y="5334000"/>
            <a:chExt cx="1600200" cy="369332"/>
          </a:xfrm>
        </p:grpSpPr>
        <p:sp>
          <p:nvSpPr>
            <p:cNvPr id="37" name="左箭头 36"/>
            <p:cNvSpPr/>
            <p:nvPr/>
          </p:nvSpPr>
          <p:spPr>
            <a:xfrm>
              <a:off x="4953000" y="5410200"/>
              <a:ext cx="838200" cy="228600"/>
            </a:xfrm>
            <a:prstGeom prst="leftArrow">
              <a:avLst/>
            </a:prstGeom>
            <a:solidFill>
              <a:srgbClr val="00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791200" y="53340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Tail</a:t>
              </a:r>
              <a:endParaRPr kumimoji="1" lang="zh-CN" altLang="en-US" dirty="0"/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4953000" y="3798332"/>
            <a:ext cx="1600200" cy="369332"/>
            <a:chOff x="4953000" y="5334000"/>
            <a:chExt cx="1600200" cy="369332"/>
          </a:xfrm>
        </p:grpSpPr>
        <p:sp>
          <p:nvSpPr>
            <p:cNvPr id="40" name="左箭头 39"/>
            <p:cNvSpPr/>
            <p:nvPr/>
          </p:nvSpPr>
          <p:spPr>
            <a:xfrm>
              <a:off x="4953000" y="5410200"/>
              <a:ext cx="838200" cy="228600"/>
            </a:xfrm>
            <a:prstGeom prst="leftArrow">
              <a:avLst/>
            </a:prstGeom>
            <a:solidFill>
              <a:srgbClr val="00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791200" y="53340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Tail</a:t>
              </a:r>
              <a:endParaRPr kumimoji="1" lang="zh-CN" altLang="en-US" dirty="0"/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4953000" y="3352800"/>
            <a:ext cx="1600200" cy="369332"/>
            <a:chOff x="4953000" y="5334000"/>
            <a:chExt cx="1600200" cy="369332"/>
          </a:xfrm>
        </p:grpSpPr>
        <p:sp>
          <p:nvSpPr>
            <p:cNvPr id="43" name="左箭头 42"/>
            <p:cNvSpPr/>
            <p:nvPr/>
          </p:nvSpPr>
          <p:spPr>
            <a:xfrm>
              <a:off x="4953000" y="5410200"/>
              <a:ext cx="838200" cy="228600"/>
            </a:xfrm>
            <a:prstGeom prst="leftArrow">
              <a:avLst/>
            </a:prstGeom>
            <a:solidFill>
              <a:srgbClr val="00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791200" y="53340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Tail</a:t>
              </a:r>
              <a:endParaRPr kumimoji="1" lang="zh-CN" altLang="en-US" dirty="0"/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4953000" y="2895600"/>
            <a:ext cx="1600200" cy="369332"/>
            <a:chOff x="4953000" y="5334000"/>
            <a:chExt cx="1600200" cy="369332"/>
          </a:xfrm>
        </p:grpSpPr>
        <p:sp>
          <p:nvSpPr>
            <p:cNvPr id="46" name="左箭头 45"/>
            <p:cNvSpPr/>
            <p:nvPr/>
          </p:nvSpPr>
          <p:spPr>
            <a:xfrm>
              <a:off x="4953000" y="5410200"/>
              <a:ext cx="838200" cy="228600"/>
            </a:xfrm>
            <a:prstGeom prst="leftArrow">
              <a:avLst/>
            </a:prstGeom>
            <a:solidFill>
              <a:srgbClr val="00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791200" y="53340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Tail</a:t>
              </a:r>
              <a:endParaRPr kumimoji="1" lang="zh-CN" altLang="en-US" dirty="0"/>
            </a:p>
          </p:txBody>
        </p:sp>
      </p:grpSp>
      <p:sp>
        <p:nvSpPr>
          <p:cNvPr id="48" name="下箭头 47"/>
          <p:cNvSpPr/>
          <p:nvPr/>
        </p:nvSpPr>
        <p:spPr>
          <a:xfrm>
            <a:off x="2667000" y="3733800"/>
            <a:ext cx="304800" cy="990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523999" y="412646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Dequeue</a:t>
            </a:r>
            <a:endParaRPr kumimoji="1" lang="zh-CN" altLang="en-US" dirty="0"/>
          </a:p>
        </p:txBody>
      </p:sp>
      <p:grpSp>
        <p:nvGrpSpPr>
          <p:cNvPr id="50" name="组 49"/>
          <p:cNvGrpSpPr/>
          <p:nvPr/>
        </p:nvGrpSpPr>
        <p:grpSpPr>
          <a:xfrm>
            <a:off x="4953000" y="5322332"/>
            <a:ext cx="1600200" cy="369332"/>
            <a:chOff x="4953000" y="5334000"/>
            <a:chExt cx="1600200" cy="369332"/>
          </a:xfrm>
        </p:grpSpPr>
        <p:sp>
          <p:nvSpPr>
            <p:cNvPr id="51" name="左箭头 50"/>
            <p:cNvSpPr/>
            <p:nvPr/>
          </p:nvSpPr>
          <p:spPr>
            <a:xfrm>
              <a:off x="4953000" y="5410200"/>
              <a:ext cx="838200" cy="228600"/>
            </a:xfrm>
            <a:prstGeom prst="leftArrow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791200" y="53340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Head</a:t>
              </a:r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4953000" y="4800600"/>
            <a:ext cx="1600200" cy="369332"/>
            <a:chOff x="4953000" y="5334000"/>
            <a:chExt cx="1600200" cy="369332"/>
          </a:xfrm>
        </p:grpSpPr>
        <p:sp>
          <p:nvSpPr>
            <p:cNvPr id="54" name="左箭头 53"/>
            <p:cNvSpPr/>
            <p:nvPr/>
          </p:nvSpPr>
          <p:spPr>
            <a:xfrm>
              <a:off x="4953000" y="5410200"/>
              <a:ext cx="838200" cy="228600"/>
            </a:xfrm>
            <a:prstGeom prst="leftArrow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791200" y="53340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Head</a:t>
              </a:r>
              <a:endParaRPr kumimoji="1" lang="zh-CN" altLang="en-US" dirty="0"/>
            </a:p>
          </p:txBody>
        </p:sp>
      </p:grpSp>
      <p:grpSp>
        <p:nvGrpSpPr>
          <p:cNvPr id="56" name="组 55"/>
          <p:cNvGrpSpPr/>
          <p:nvPr/>
        </p:nvGrpSpPr>
        <p:grpSpPr>
          <a:xfrm>
            <a:off x="4953000" y="4343400"/>
            <a:ext cx="1600200" cy="369332"/>
            <a:chOff x="4953000" y="5334000"/>
            <a:chExt cx="1600200" cy="369332"/>
          </a:xfrm>
        </p:grpSpPr>
        <p:sp>
          <p:nvSpPr>
            <p:cNvPr id="57" name="左箭头 56"/>
            <p:cNvSpPr/>
            <p:nvPr/>
          </p:nvSpPr>
          <p:spPr>
            <a:xfrm>
              <a:off x="4953000" y="5410200"/>
              <a:ext cx="838200" cy="228600"/>
            </a:xfrm>
            <a:prstGeom prst="leftArrow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791200" y="53340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Head</a:t>
              </a:r>
              <a:endParaRPr kumimoji="1" lang="zh-CN" altLang="en-US" dirty="0"/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4953000" y="3886200"/>
            <a:ext cx="1600200" cy="369332"/>
            <a:chOff x="4953000" y="5334000"/>
            <a:chExt cx="1600200" cy="369332"/>
          </a:xfrm>
        </p:grpSpPr>
        <p:sp>
          <p:nvSpPr>
            <p:cNvPr id="60" name="左箭头 59"/>
            <p:cNvSpPr/>
            <p:nvPr/>
          </p:nvSpPr>
          <p:spPr>
            <a:xfrm>
              <a:off x="4953000" y="5410200"/>
              <a:ext cx="838200" cy="228600"/>
            </a:xfrm>
            <a:prstGeom prst="leftArrow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791200" y="53340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Head</a:t>
              </a:r>
              <a:endParaRPr kumimoji="1" lang="zh-CN" altLang="en-US" dirty="0"/>
            </a:p>
          </p:txBody>
        </p:sp>
      </p:grpSp>
      <p:grpSp>
        <p:nvGrpSpPr>
          <p:cNvPr id="62" name="组 61"/>
          <p:cNvGrpSpPr/>
          <p:nvPr/>
        </p:nvGrpSpPr>
        <p:grpSpPr>
          <a:xfrm>
            <a:off x="4953000" y="3352800"/>
            <a:ext cx="1600200" cy="392668"/>
            <a:chOff x="4953000" y="5246132"/>
            <a:chExt cx="1600200" cy="392668"/>
          </a:xfrm>
        </p:grpSpPr>
        <p:sp>
          <p:nvSpPr>
            <p:cNvPr id="63" name="左箭头 62"/>
            <p:cNvSpPr/>
            <p:nvPr/>
          </p:nvSpPr>
          <p:spPr>
            <a:xfrm>
              <a:off x="4953000" y="5410200"/>
              <a:ext cx="838200" cy="228600"/>
            </a:xfrm>
            <a:prstGeom prst="leftArrow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5791200" y="5246132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Head</a:t>
              </a:r>
              <a:endParaRPr kumimoji="1" lang="zh-CN" altLang="en-US" dirty="0"/>
            </a:p>
          </p:txBody>
        </p:sp>
      </p:grpSp>
      <p:grpSp>
        <p:nvGrpSpPr>
          <p:cNvPr id="65" name="组 64"/>
          <p:cNvGrpSpPr/>
          <p:nvPr/>
        </p:nvGrpSpPr>
        <p:grpSpPr>
          <a:xfrm>
            <a:off x="4953000" y="2983468"/>
            <a:ext cx="1600200" cy="369332"/>
            <a:chOff x="4953000" y="5334000"/>
            <a:chExt cx="1600200" cy="369332"/>
          </a:xfrm>
        </p:grpSpPr>
        <p:sp>
          <p:nvSpPr>
            <p:cNvPr id="66" name="左箭头 65"/>
            <p:cNvSpPr/>
            <p:nvPr/>
          </p:nvSpPr>
          <p:spPr>
            <a:xfrm>
              <a:off x="4953000" y="5410200"/>
              <a:ext cx="838200" cy="228600"/>
            </a:xfrm>
            <a:prstGeom prst="leftArrow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791200" y="53340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Head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917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3" grpId="0" animBg="1"/>
      <p:bldP spid="3" grpId="1" animBg="1"/>
      <p:bldP spid="14" grpId="0"/>
      <p:bldP spid="14" grpId="1"/>
      <p:bldP spid="48" grpId="0" animBg="1"/>
      <p:bldP spid="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367" y="228600"/>
            <a:ext cx="4114800" cy="1143000"/>
          </a:xfrm>
        </p:spPr>
        <p:txBody>
          <a:bodyPr/>
          <a:lstStyle/>
          <a:p>
            <a:r>
              <a:rPr kumimoji="1" lang="en-US" altLang="zh-CN" dirty="0" smtClean="0"/>
              <a:t>Queue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019800" y="19812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Implement a queue using an array</a:t>
            </a:r>
          </a:p>
        </p:txBody>
      </p:sp>
      <p:pic>
        <p:nvPicPr>
          <p:cNvPr id="8" name="图片 7" descr="Screen Shot 2014-09-23 at 8.02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5" y="1524000"/>
            <a:ext cx="5473700" cy="1447800"/>
          </a:xfrm>
          <a:prstGeom prst="rect">
            <a:avLst/>
          </a:prstGeom>
        </p:spPr>
      </p:pic>
      <p:pic>
        <p:nvPicPr>
          <p:cNvPr id="9" name="图片 8" descr="Screen Shot 2014-09-23 at 8.02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352800"/>
            <a:ext cx="5080000" cy="1358900"/>
          </a:xfrm>
          <a:prstGeom prst="rect">
            <a:avLst/>
          </a:prstGeom>
        </p:spPr>
      </p:pic>
      <p:pic>
        <p:nvPicPr>
          <p:cNvPr id="10" name="图片 9" descr="Screen Shot 2014-09-23 at 8.03.0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029200"/>
            <a:ext cx="51435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6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Enqueue</a:t>
            </a:r>
            <a:endParaRPr kumimoji="1" lang="zh-CN" altLang="en-US" dirty="0"/>
          </a:p>
        </p:txBody>
      </p:sp>
      <p:pic>
        <p:nvPicPr>
          <p:cNvPr id="4" name="图片 3" descr="Screen Shot 2014-09-23 at 8.07.3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25"/>
          <a:stretch/>
        </p:blipFill>
        <p:spPr>
          <a:xfrm>
            <a:off x="762000" y="2514600"/>
            <a:ext cx="5306096" cy="53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66" y="3048000"/>
            <a:ext cx="3228975" cy="476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560558"/>
            <a:ext cx="4095750" cy="485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892" y="4036808"/>
            <a:ext cx="3838575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4489387"/>
            <a:ext cx="53530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7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Dequeue</a:t>
            </a:r>
            <a:endParaRPr kumimoji="1" lang="zh-CN" altLang="en-US" dirty="0"/>
          </a:p>
        </p:txBody>
      </p:sp>
      <p:pic>
        <p:nvPicPr>
          <p:cNvPr id="4" name="图片 3" descr="Screen Shot 2014-09-23 at 8.07.5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14"/>
          <a:stretch/>
        </p:blipFill>
        <p:spPr>
          <a:xfrm>
            <a:off x="990600" y="2286001"/>
            <a:ext cx="5791200" cy="53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819787"/>
            <a:ext cx="3495675" cy="476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293774"/>
            <a:ext cx="4333875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3805861"/>
            <a:ext cx="417195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4279104"/>
            <a:ext cx="5867400" cy="485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312" y="4743952"/>
            <a:ext cx="21812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8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latin typeface="Arial" charset="0"/>
              </a:rPr>
              <a:t>Problems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Arial" charset="0"/>
              </a:rPr>
              <a:t>Designing solution strategies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Arial" charset="0"/>
              </a:rPr>
              <a:t>Developing algorithms</a:t>
            </a:r>
          </a:p>
          <a:p>
            <a:pPr lvl="1">
              <a:lnSpc>
                <a:spcPct val="80000"/>
              </a:lnSpc>
            </a:pPr>
            <a:r>
              <a:rPr lang="en-US" altLang="zh-CN" sz="2300" dirty="0">
                <a:latin typeface="Arial" charset="0"/>
              </a:rPr>
              <a:t>Writing algorithms that implement the strategies</a:t>
            </a:r>
          </a:p>
          <a:p>
            <a:pPr lvl="1">
              <a:lnSpc>
                <a:spcPct val="80000"/>
              </a:lnSpc>
            </a:pPr>
            <a:r>
              <a:rPr lang="en-US" altLang="zh-CN" sz="2300" dirty="0">
                <a:latin typeface="Arial" charset="0"/>
              </a:rPr>
              <a:t>Understand existing algorithms and modify/reuse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solidFill>
                  <a:srgbClr val="FF0000"/>
                </a:solidFill>
                <a:latin typeface="Arial" charset="0"/>
              </a:rPr>
              <a:t>Understanding an algorithm by simulating its operation on an input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Arial" charset="0"/>
              </a:rPr>
              <a:t>Ensuring/proving correctness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Arial" charset="0"/>
              </a:rPr>
              <a:t>Analyzing and comparing performance/efficiency</a:t>
            </a:r>
          </a:p>
          <a:p>
            <a:pPr lvl="1">
              <a:lnSpc>
                <a:spcPct val="80000"/>
              </a:lnSpc>
            </a:pPr>
            <a:r>
              <a:rPr lang="en-US" altLang="zh-CN" sz="2300" dirty="0">
                <a:latin typeface="Arial" charset="0"/>
              </a:rPr>
              <a:t>Theoretically: Using a variety of mathematical tools</a:t>
            </a:r>
          </a:p>
          <a:p>
            <a:pPr lvl="1">
              <a:lnSpc>
                <a:spcPct val="80000"/>
              </a:lnSpc>
            </a:pPr>
            <a:r>
              <a:rPr lang="en-US" altLang="zh-CN" sz="2300" dirty="0">
                <a:latin typeface="Arial" charset="0"/>
              </a:rPr>
              <a:t>Empirically: Code, run and collect performance data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Arial" charset="0"/>
              </a:rPr>
              <a:t>Choosing the best </a:t>
            </a:r>
          </a:p>
        </p:txBody>
      </p:sp>
    </p:spTree>
    <p:extLst>
      <p:ext uri="{BB962C8B-B14F-4D97-AF65-F5344CB8AC3E}">
        <p14:creationId xmlns:p14="http://schemas.microsoft.com/office/powerpoint/2010/main" val="338526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C++ Implementation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2000" y="1600200"/>
            <a:ext cx="4953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CQueue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{</a:t>
            </a:r>
          </a:p>
          <a:p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r>
              <a:rPr lang="tr-TR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tr-TR" altLang="zh-CN" dirty="0" err="1" smtClean="0">
                <a:solidFill>
                  <a:srgbClr val="000000"/>
                </a:solidFill>
                <a:latin typeface="Menlo-Regular"/>
              </a:rPr>
              <a:t>vector</a:t>
            </a:r>
            <a:r>
              <a:rPr lang="tr-TR" altLang="zh-CN" dirty="0" smtClean="0">
                <a:solidFill>
                  <a:srgbClr val="000000"/>
                </a:solidFill>
                <a:latin typeface="Menlo-Regular"/>
              </a:rPr>
              <a:t>&lt;</a:t>
            </a:r>
            <a:r>
              <a:rPr lang="tr-TR" altLang="zh-CN" dirty="0" err="1" smtClean="0">
                <a:solidFill>
                  <a:srgbClr val="AA0D91"/>
                </a:solidFill>
                <a:latin typeface="Menlo-Regular"/>
              </a:rPr>
              <a:t>int</a:t>
            </a:r>
            <a:r>
              <a:rPr lang="tr-TR" altLang="zh-CN" dirty="0">
                <a:solidFill>
                  <a:srgbClr val="000000"/>
                </a:solidFill>
                <a:latin typeface="Menlo-Regular"/>
              </a:rPr>
              <a:t>&gt;</a:t>
            </a:r>
            <a:r>
              <a:rPr lang="tr-TR" altLang="zh-CN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tr-TR" altLang="zh-CN" dirty="0" err="1" smtClean="0">
                <a:solidFill>
                  <a:srgbClr val="000000"/>
                </a:solidFill>
                <a:latin typeface="Menlo-Regular"/>
              </a:rPr>
              <a:t>elements</a:t>
            </a:r>
            <a:r>
              <a:rPr lang="tr-TR" altLang="zh-CN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tr-TR" altLang="zh-CN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head;</a:t>
            </a:r>
          </a:p>
          <a:p>
            <a:r>
              <a:rPr lang="fi-FI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Menlo-Regular"/>
              </a:rPr>
              <a:t>tail</a:t>
            </a:r>
            <a:r>
              <a:rPr lang="fi-FI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size;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CQueue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arg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       </a:t>
            </a:r>
            <a:r>
              <a:rPr lang="en-US" altLang="zh-CN" dirty="0" smtClean="0">
                <a:solidFill>
                  <a:srgbClr val="3F6E74"/>
                </a:solidFill>
                <a:latin typeface="Menlo-Regular"/>
              </a:rPr>
              <a:t>head</a:t>
            </a: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= </a:t>
            </a:r>
            <a:r>
              <a:rPr lang="en-US" altLang="zh-CN" dirty="0">
                <a:solidFill>
                  <a:srgbClr val="3F6E74"/>
                </a:solidFill>
                <a:latin typeface="Menlo-Regular"/>
              </a:rPr>
              <a:t>tail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tr-TR" altLang="zh-CN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tr-TR" altLang="zh-CN" dirty="0">
                <a:solidFill>
                  <a:srgbClr val="3F6E74"/>
                </a:solidFill>
                <a:latin typeface="Menlo-Regular"/>
              </a:rPr>
              <a:t>size</a:t>
            </a:r>
            <a:r>
              <a:rPr lang="tr-TR" altLang="zh-CN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tr-TR" altLang="zh-CN" dirty="0" err="1">
                <a:solidFill>
                  <a:srgbClr val="000000"/>
                </a:solidFill>
                <a:latin typeface="Menlo-Regular"/>
              </a:rPr>
              <a:t>arg</a:t>
            </a:r>
            <a:r>
              <a:rPr lang="tr-TR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tr-TR" altLang="zh-CN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tr-TR" altLang="zh-CN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    ~</a:t>
            </a:r>
            <a:r>
              <a:rPr lang="de-DE" altLang="zh-CN" dirty="0" err="1">
                <a:solidFill>
                  <a:srgbClr val="000000"/>
                </a:solidFill>
                <a:latin typeface="Menlo-Regular"/>
              </a:rPr>
              <a:t>CQueue</a:t>
            </a:r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() </a:t>
            </a:r>
            <a:r>
              <a:rPr lang="de-DE" altLang="zh-CN" dirty="0" smtClean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altLang="zh-CN" dirty="0" smtClean="0">
                <a:solidFill>
                  <a:srgbClr val="000000"/>
                </a:solidFill>
                <a:latin typeface="Menlo-Regular"/>
              </a:rPr>
              <a:t>   </a:t>
            </a:r>
            <a:r>
              <a:rPr lang="hu-HU" altLang="zh-CN" dirty="0" smtClean="0">
                <a:solidFill>
                  <a:srgbClr val="000000"/>
                </a:solidFill>
                <a:latin typeface="Menlo-Regular"/>
              </a:rPr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15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Implement a queue using stacks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implement a queue using two stacks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1143000" y="3886200"/>
            <a:ext cx="1066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43000" y="4343400"/>
            <a:ext cx="1066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43000" y="4800600"/>
            <a:ext cx="1066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43000" y="5257800"/>
            <a:ext cx="1066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43000" y="5715000"/>
            <a:ext cx="1066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cxnSp>
        <p:nvCxnSpPr>
          <p:cNvPr id="14" name="直线连接符 13"/>
          <p:cNvCxnSpPr/>
          <p:nvPr/>
        </p:nvCxnSpPr>
        <p:spPr>
          <a:xfrm flipV="1">
            <a:off x="1143000" y="3352800"/>
            <a:ext cx="0" cy="2819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V="1">
            <a:off x="2209800" y="3352800"/>
            <a:ext cx="0" cy="2819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1676400" y="3200400"/>
            <a:ext cx="0" cy="4572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066800" y="6400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+mj-lt"/>
              </a:rPr>
              <a:t>Inbox</a:t>
            </a:r>
            <a:endParaRPr kumimoji="1" lang="zh-CN" altLang="en-US" dirty="0">
              <a:latin typeface="+mj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200400" y="6400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+mj-lt"/>
              </a:rPr>
              <a:t>Outbox</a:t>
            </a:r>
            <a:endParaRPr kumimoji="1" lang="zh-CN" altLang="en-US" dirty="0">
              <a:latin typeface="+mj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715000" y="3886200"/>
            <a:ext cx="1066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715000" y="4343400"/>
            <a:ext cx="1066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715000" y="4800600"/>
            <a:ext cx="1066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715000" y="5257800"/>
            <a:ext cx="1066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连接符 32"/>
          <p:cNvCxnSpPr/>
          <p:nvPr/>
        </p:nvCxnSpPr>
        <p:spPr>
          <a:xfrm flipV="1">
            <a:off x="5715000" y="3352800"/>
            <a:ext cx="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/>
          <p:nvPr/>
        </p:nvCxnSpPr>
        <p:spPr>
          <a:xfrm flipV="1">
            <a:off x="6781800" y="3352800"/>
            <a:ext cx="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>
            <a:off x="6248400" y="3200400"/>
            <a:ext cx="0" cy="4572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/>
          <p:nvPr/>
        </p:nvCxnSpPr>
        <p:spPr>
          <a:xfrm flipV="1">
            <a:off x="5715000" y="5715000"/>
            <a:ext cx="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/>
          <p:cNvCxnSpPr/>
          <p:nvPr/>
        </p:nvCxnSpPr>
        <p:spPr>
          <a:xfrm flipV="1">
            <a:off x="6781800" y="5715000"/>
            <a:ext cx="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>
            <a:off x="6248400" y="5943600"/>
            <a:ext cx="0" cy="4572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638800" y="6400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+mj-lt"/>
              </a:rPr>
              <a:t>Queue</a:t>
            </a:r>
            <a:endParaRPr kumimoji="1" lang="zh-CN" altLang="en-US" dirty="0">
              <a:latin typeface="+mj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162800" y="5334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+mj-lt"/>
              </a:rPr>
              <a:t>Head &lt;- Dequeue</a:t>
            </a:r>
            <a:endParaRPr kumimoji="1" lang="zh-CN" altLang="en-US" dirty="0">
              <a:latin typeface="+mj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162800" y="3581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+mj-lt"/>
              </a:rPr>
              <a:t>Tail &lt;- Enqueue</a:t>
            </a:r>
            <a:endParaRPr kumimoji="1" lang="zh-CN" altLang="en-US" dirty="0">
              <a:latin typeface="+mj-lt"/>
            </a:endParaRPr>
          </a:p>
        </p:txBody>
      </p:sp>
      <p:cxnSp>
        <p:nvCxnSpPr>
          <p:cNvPr id="47" name="直线连接符 46"/>
          <p:cNvCxnSpPr/>
          <p:nvPr/>
        </p:nvCxnSpPr>
        <p:spPr>
          <a:xfrm flipH="1">
            <a:off x="1143000" y="6172200"/>
            <a:ext cx="106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/>
          <p:cNvCxnSpPr/>
          <p:nvPr/>
        </p:nvCxnSpPr>
        <p:spPr>
          <a:xfrm flipV="1">
            <a:off x="3200400" y="3352800"/>
            <a:ext cx="0" cy="2819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 flipV="1">
            <a:off x="4267200" y="3352800"/>
            <a:ext cx="0" cy="2819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>
            <a:off x="3733800" y="3200400"/>
            <a:ext cx="0" cy="4572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/>
          <p:cNvCxnSpPr/>
          <p:nvPr/>
        </p:nvCxnSpPr>
        <p:spPr>
          <a:xfrm flipH="1">
            <a:off x="3200400" y="6172200"/>
            <a:ext cx="106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76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308E-6 2.54512E-7 L 1.1308E-6 -0.11893 L 0.22494 -0.12031 L 0.22182 0.26238 " pathEditMode="relative" rAng="0" ptsTypes="AAAA">
                                      <p:cBhvr>
                                        <p:cTn id="5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38" y="71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308E-6 -0.00602 L 1.1308E-6 -0.16543 L 0.22494 -0.16844 L 0.22182 0.12193 " pathEditMode="relative" rAng="0" ptsTypes="AAAA">
                                      <p:cBhvr>
                                        <p:cTn id="6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38" y="-17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308E-6 -0.01133 L 0.00139 -0.24063 L 0.22494 -0.24456 L 0.22338 -0.01133 " pathEditMode="relative" rAng="0" ptsTypes="AAAA">
                                      <p:cBhvr>
                                        <p:cTn id="6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38" y="-116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308E-6 -0.02453 L 1.1308E-6 -0.33318 L 0.22494 -0.33318 L 0.22303 -0.14368 " pathEditMode="relative" rAng="0" ptsTypes="AAAA">
                                      <p:cBhvr>
                                        <p:cTn id="7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38" y="-154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2203 " pathEditMode="relative" ptsTypes="AA">
                                      <p:cBhvr>
                                        <p:cTn id="7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09 -0.14375 L 0.225 -0.3555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1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43 -0.01134 L 0.22343 -0.27801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87 0.12199 L 0.22187 -0.21135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87 0.26226 L 0.22187 -0.14885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Algorithm I using stacks to implement a queue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Enqueue</a:t>
            </a:r>
          </a:p>
          <a:p>
            <a:pPr lvl="1"/>
            <a:r>
              <a:rPr kumimoji="1" lang="en-US" altLang="zh-CN" dirty="0" smtClean="0"/>
              <a:t>Push to stack Inbox</a:t>
            </a:r>
          </a:p>
          <a:p>
            <a:r>
              <a:rPr kumimoji="1" lang="en-US" altLang="zh-CN" dirty="0" smtClean="0"/>
              <a:t>Dequeue</a:t>
            </a:r>
          </a:p>
          <a:p>
            <a:pPr lvl="1"/>
            <a:r>
              <a:rPr kumimoji="1" lang="en-US" altLang="zh-CN" dirty="0" smtClean="0"/>
              <a:t>If Outbox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is empty</a:t>
            </a:r>
          </a:p>
          <a:p>
            <a:pPr lvl="2"/>
            <a:r>
              <a:rPr kumimoji="1" lang="en-US" altLang="zh-CN" dirty="0" smtClean="0"/>
              <a:t>Push all elements of Inbox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to Outbox, then pop from Outbox</a:t>
            </a:r>
          </a:p>
          <a:p>
            <a:pPr lvl="1"/>
            <a:r>
              <a:rPr kumimoji="1" lang="en-US" altLang="zh-CN" dirty="0" smtClean="0"/>
              <a:t>Otherwise</a:t>
            </a:r>
          </a:p>
          <a:p>
            <a:pPr lvl="2"/>
            <a:r>
              <a:rPr kumimoji="1" lang="en-US" altLang="zh-CN" dirty="0" smtClean="0"/>
              <a:t>Pop from Outbox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22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Complexity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kumimoji="1" lang="en-US" altLang="zh-CN" dirty="0" smtClean="0"/>
              <a:t>Enqueue</a:t>
            </a:r>
          </a:p>
          <a:p>
            <a:pPr lvl="1"/>
            <a:r>
              <a:rPr kumimoji="1" lang="el-GR" altLang="zh-CN" dirty="0" smtClean="0"/>
              <a:t>Θ</a:t>
            </a:r>
            <a:r>
              <a:rPr kumimoji="1" lang="en-US" altLang="zh-CN" dirty="0" smtClean="0"/>
              <a:t>(1)</a:t>
            </a:r>
          </a:p>
          <a:p>
            <a:r>
              <a:rPr kumimoji="1" lang="en-US" altLang="zh-CN" dirty="0" smtClean="0"/>
              <a:t>Dequeue</a:t>
            </a:r>
          </a:p>
          <a:p>
            <a:pPr lvl="1"/>
            <a:r>
              <a:rPr kumimoji="1" lang="en-US" altLang="zh-CN" dirty="0" smtClean="0"/>
              <a:t>Worst case O(n)</a:t>
            </a:r>
          </a:p>
          <a:p>
            <a:pPr lvl="1"/>
            <a:r>
              <a:rPr lang="en-US" altLang="zh-CN" dirty="0" smtClean="0"/>
              <a:t>Best case </a:t>
            </a:r>
            <a:r>
              <a:rPr kumimoji="1" lang="el-GR" altLang="zh-CN" dirty="0" smtClean="0"/>
              <a:t>Θ</a:t>
            </a:r>
            <a:r>
              <a:rPr kumimoji="1" lang="en-US" altLang="zh-CN" dirty="0" smtClean="0"/>
              <a:t>(1</a:t>
            </a:r>
            <a:r>
              <a:rPr kumimoji="1"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843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143000" y="5562600"/>
            <a:ext cx="1066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3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143000" y="5562600"/>
            <a:ext cx="1066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2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143000" y="5562600"/>
            <a:ext cx="1066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Further Thinking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kumimoji="1" lang="en-US" altLang="zh-CN" dirty="0" smtClean="0"/>
              <a:t>Improve the performance of dequeue to </a:t>
            </a:r>
            <a:r>
              <a:rPr kumimoji="1" lang="el-GR" altLang="zh-CN" dirty="0" smtClean="0"/>
              <a:t>Θ</a:t>
            </a:r>
            <a:r>
              <a:rPr kumimoji="1" lang="en-US" altLang="zh-CN" dirty="0" smtClean="0"/>
              <a:t>(1) 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/>
        </p:nvCxnSpPr>
        <p:spPr>
          <a:xfrm flipV="1">
            <a:off x="1143000" y="3200400"/>
            <a:ext cx="0" cy="2819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V="1">
            <a:off x="2209800" y="3200400"/>
            <a:ext cx="0" cy="2819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1676400" y="3048000"/>
            <a:ext cx="0" cy="4572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66800" y="6248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latin typeface="+mj-lt"/>
              </a:rPr>
              <a:t>In_outbox</a:t>
            </a:r>
            <a:endParaRPr kumimoji="1" lang="zh-CN" altLang="en-US" dirty="0">
              <a:latin typeface="+mj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00400" y="6248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+mj-lt"/>
              </a:rPr>
              <a:t>Auxiliary</a:t>
            </a:r>
            <a:endParaRPr kumimoji="1" lang="zh-CN" altLang="en-US" dirty="0">
              <a:latin typeface="+mj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15000" y="3733800"/>
            <a:ext cx="1066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715000" y="4191000"/>
            <a:ext cx="1066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715000" y="4648200"/>
            <a:ext cx="1066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715000" y="5105400"/>
            <a:ext cx="1066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连接符 18"/>
          <p:cNvCxnSpPr/>
          <p:nvPr/>
        </p:nvCxnSpPr>
        <p:spPr>
          <a:xfrm flipV="1">
            <a:off x="5715000" y="3200400"/>
            <a:ext cx="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 flipV="1">
            <a:off x="6781800" y="3200400"/>
            <a:ext cx="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6248400" y="3048000"/>
            <a:ext cx="0" cy="4572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 flipV="1">
            <a:off x="5715000" y="5562600"/>
            <a:ext cx="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 flipV="1">
            <a:off x="6781800" y="5562600"/>
            <a:ext cx="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>
            <a:off x="6248400" y="5791200"/>
            <a:ext cx="0" cy="4572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638800" y="6248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+mj-lt"/>
              </a:rPr>
              <a:t>Queue</a:t>
            </a:r>
            <a:endParaRPr kumimoji="1" lang="zh-CN" altLang="en-US" dirty="0">
              <a:latin typeface="+mj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62800" y="5181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+mj-lt"/>
              </a:rPr>
              <a:t>Head &lt;- Dequeue</a:t>
            </a:r>
            <a:endParaRPr kumimoji="1" lang="zh-CN" altLang="en-US" dirty="0">
              <a:latin typeface="+mj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162800" y="3581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+mj-lt"/>
              </a:rPr>
              <a:t>Tail &lt;- Enqueue</a:t>
            </a:r>
            <a:endParaRPr kumimoji="1" lang="zh-CN" altLang="en-US" dirty="0">
              <a:latin typeface="+mj-lt"/>
            </a:endParaRPr>
          </a:p>
        </p:txBody>
      </p:sp>
      <p:cxnSp>
        <p:nvCxnSpPr>
          <p:cNvPr id="28" name="直线连接符 27"/>
          <p:cNvCxnSpPr/>
          <p:nvPr/>
        </p:nvCxnSpPr>
        <p:spPr>
          <a:xfrm flipH="1">
            <a:off x="1143000" y="6019800"/>
            <a:ext cx="106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 flipV="1">
            <a:off x="3200400" y="3200400"/>
            <a:ext cx="0" cy="2819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 flipV="1">
            <a:off x="4267200" y="3200400"/>
            <a:ext cx="0" cy="2819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>
            <a:off x="3733800" y="3048000"/>
            <a:ext cx="0" cy="4572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 flipH="1">
            <a:off x="3200400" y="6019800"/>
            <a:ext cx="106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63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21 -0.43796 L 0.22708 -0.43634 L 0.22708 -0.00486 " pathEditMode="relative" ptsTypes="AAAA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09 -0.07384 L 0.2283 -0.4368 L 0.00243 -0.43796 L -3.33333E-6 -0.06689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02" y="-1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669 L 0.0033 -0.39074 L 0.22223 -0.39074 L 0.22483 -0.00417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33" y="-1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669 L 0.00105 -0.48241 L 0.22483 -0.48102 L 0.22483 -0.07176 " pathEditMode="relative" rAng="0" ptsTypes="AAAA">
                                      <p:cBhvr>
                                        <p:cTn id="3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33" y="-2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483 -0.07175 L 0.22483 -0.42129 L 0.00209 -0.42222 L -3.33333E-6 -0.07175 " pathEditMode="relative" rAng="0" ptsTypes="AAAA">
                                      <p:cBhvr>
                                        <p:cTn id="4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-1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09 -0.00486 L 0.23195 -0.43634 L -3.33333E-6 -0.43472 L -3.33333E-6 -0.13518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11" y="-2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4" grpId="1" animBg="1"/>
      <p:bldP spid="34" grpId="2" animBg="1"/>
      <p:bldP spid="33" grpId="0" animBg="1"/>
      <p:bldP spid="33" grpId="1" animBg="1"/>
      <p:bldP spid="33" grpId="2" animBg="1"/>
      <p:bldP spid="33" grpId="3" animBg="1"/>
      <p:bldP spid="33" grpId="4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Algorithm </a:t>
            </a:r>
            <a:r>
              <a:rPr kumimoji="1" lang="en-US" altLang="zh-CN" dirty="0" smtClean="0"/>
              <a:t>II </a:t>
            </a:r>
            <a:r>
              <a:rPr kumimoji="1" lang="en-US" altLang="zh-CN" dirty="0"/>
              <a:t>using stacks to implement a queue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Enqueue</a:t>
            </a:r>
          </a:p>
          <a:p>
            <a:pPr lvl="1"/>
            <a:r>
              <a:rPr kumimoji="1" lang="en-US" altLang="zh-CN" dirty="0" smtClean="0"/>
              <a:t>Push all elements of </a:t>
            </a:r>
            <a:r>
              <a:rPr kumimoji="1" lang="en-US" altLang="zh-CN" dirty="0" err="1" smtClean="0"/>
              <a:t>InOutbox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to Auxiliary</a:t>
            </a:r>
          </a:p>
          <a:p>
            <a:pPr lvl="1"/>
            <a:r>
              <a:rPr kumimoji="1" lang="en-US" altLang="zh-CN" dirty="0" smtClean="0"/>
              <a:t>Push the new element to </a:t>
            </a:r>
            <a:r>
              <a:rPr kumimoji="1" lang="en-US" altLang="zh-CN" dirty="0" err="1" smtClean="0"/>
              <a:t>InOutbox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Push all elements of Auxiliary to </a:t>
            </a:r>
            <a:r>
              <a:rPr kumimoji="1" lang="en-US" altLang="zh-CN" dirty="0" err="1" smtClean="0"/>
              <a:t>InOutbox</a:t>
            </a:r>
            <a:endParaRPr kumimoji="1" lang="en-US" altLang="zh-CN" dirty="0" smtClean="0"/>
          </a:p>
          <a:p>
            <a:r>
              <a:rPr kumimoji="1" lang="en-US" altLang="zh-CN" dirty="0" smtClean="0"/>
              <a:t>Dequeue</a:t>
            </a:r>
          </a:p>
          <a:p>
            <a:pPr lvl="1"/>
            <a:r>
              <a:rPr kumimoji="1" lang="en-US" altLang="zh-CN" dirty="0" smtClean="0"/>
              <a:t>Pop from </a:t>
            </a:r>
            <a:r>
              <a:rPr kumimoji="1" lang="en-US" altLang="zh-CN" dirty="0" err="1" smtClean="0"/>
              <a:t>InOutbox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94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Complexity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kumimoji="1" lang="en-US" altLang="zh-CN" dirty="0" smtClean="0"/>
              <a:t>Enqueue</a:t>
            </a:r>
          </a:p>
          <a:p>
            <a:pPr lvl="1"/>
            <a:r>
              <a:rPr kumimoji="1" lang="en-US" altLang="zh-CN" dirty="0" smtClean="0"/>
              <a:t>O(n)</a:t>
            </a:r>
          </a:p>
          <a:p>
            <a:r>
              <a:rPr kumimoji="1" lang="en-US" altLang="zh-CN" dirty="0" smtClean="0"/>
              <a:t>Dequeue</a:t>
            </a:r>
          </a:p>
          <a:p>
            <a:pPr lvl="1"/>
            <a:r>
              <a:rPr kumimoji="1" lang="el-GR" altLang="zh-CN" dirty="0" smtClean="0"/>
              <a:t>Θ</a:t>
            </a:r>
            <a:r>
              <a:rPr kumimoji="1" lang="en-US" altLang="zh-CN" dirty="0" smtClean="0"/>
              <a:t>(1</a:t>
            </a:r>
            <a:r>
              <a:rPr kumimoji="1"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3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Implement a stack using two queues</a:t>
            </a:r>
            <a:endParaRPr kumimoji="1" lang="zh-CN" altLang="en-US" dirty="0"/>
          </a:p>
        </p:txBody>
      </p:sp>
      <p:cxnSp>
        <p:nvCxnSpPr>
          <p:cNvPr id="4" name="直线连接符 3"/>
          <p:cNvCxnSpPr/>
          <p:nvPr/>
        </p:nvCxnSpPr>
        <p:spPr>
          <a:xfrm flipV="1">
            <a:off x="6629400" y="2895600"/>
            <a:ext cx="0" cy="2819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/>
          <p:cNvCxnSpPr/>
          <p:nvPr/>
        </p:nvCxnSpPr>
        <p:spPr>
          <a:xfrm flipV="1">
            <a:off x="7696200" y="2895600"/>
            <a:ext cx="0" cy="2819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>
            <a:off x="7162800" y="2743200"/>
            <a:ext cx="0" cy="4572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553200" y="5943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+mj-lt"/>
              </a:rPr>
              <a:t>Stack</a:t>
            </a:r>
            <a:endParaRPr kumimoji="1" lang="zh-CN" altLang="en-US" dirty="0"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19200" y="3429000"/>
            <a:ext cx="1066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19200" y="3886200"/>
            <a:ext cx="1066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219200" y="4343400"/>
            <a:ext cx="1066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19200" y="4800600"/>
            <a:ext cx="1066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13" name="直线连接符 12"/>
          <p:cNvCxnSpPr/>
          <p:nvPr/>
        </p:nvCxnSpPr>
        <p:spPr>
          <a:xfrm flipV="1">
            <a:off x="1219200" y="2895600"/>
            <a:ext cx="0" cy="2438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2286000" y="2895600"/>
            <a:ext cx="0" cy="2438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752600" y="2743200"/>
            <a:ext cx="0" cy="4572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 flipV="1">
            <a:off x="1219200" y="5257800"/>
            <a:ext cx="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 flipV="1">
            <a:off x="2286000" y="5257800"/>
            <a:ext cx="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1752600" y="5486400"/>
            <a:ext cx="0" cy="4572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143000" y="5943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+mj-lt"/>
              </a:rPr>
              <a:t>Queue1</a:t>
            </a:r>
            <a:endParaRPr kumimoji="1" lang="zh-CN" altLang="en-US" dirty="0">
              <a:latin typeface="+mj-lt"/>
            </a:endParaRPr>
          </a:p>
        </p:txBody>
      </p:sp>
      <p:cxnSp>
        <p:nvCxnSpPr>
          <p:cNvPr id="22" name="直线连接符 21"/>
          <p:cNvCxnSpPr/>
          <p:nvPr/>
        </p:nvCxnSpPr>
        <p:spPr>
          <a:xfrm flipH="1">
            <a:off x="6629400" y="5715000"/>
            <a:ext cx="106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 flipV="1">
            <a:off x="3581400" y="2895600"/>
            <a:ext cx="0" cy="2362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 flipV="1">
            <a:off x="4648200" y="2895600"/>
            <a:ext cx="0" cy="2362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>
            <a:off x="4114800" y="2743200"/>
            <a:ext cx="0" cy="4572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/>
          <p:nvPr/>
        </p:nvCxnSpPr>
        <p:spPr>
          <a:xfrm flipV="1">
            <a:off x="3581400" y="5257800"/>
            <a:ext cx="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 flipV="1">
            <a:off x="4648200" y="5257800"/>
            <a:ext cx="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/>
          <p:nvPr/>
        </p:nvCxnSpPr>
        <p:spPr>
          <a:xfrm>
            <a:off x="4114800" y="5486400"/>
            <a:ext cx="0" cy="4572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505200" y="5943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+mj-lt"/>
              </a:rPr>
              <a:t>Queue2</a:t>
            </a:r>
            <a:endParaRPr kumimoji="1" lang="zh-CN" altLang="en-US" dirty="0">
              <a:latin typeface="+mj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8600" y="5105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Head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228600" y="3124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Tail</a:t>
            </a:r>
            <a:endParaRPr kumimoji="1"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4648200" y="3124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Tail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4724400" y="5105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Head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79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-0.01296 L -0.00348 0.18889 L 0.12743 0.18287 L 0.13229 -0.41944 L 0.26354 -0.41736 L 0.26007 0.0338 " pathEditMode="relative" rAng="0" ptsTypes="AAAAAA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94" y="-1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6 3.33333E-6 L -0.0007 0.27847 L 0.12222 0.27222 L 0.13021 -0.35301 L 0.26128 -0.35301 L 0.25972 0.03426 " pathEditMode="relative" rAng="0" ptsTypes="AAAAAA">
                                      <p:cBhvr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77" y="-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1968 L -0.00382 0.38542 L 0.12361 0.37477 L 0.12847 -0.28889 L 0.26111 -0.28889 L 0.26111 0.03866 " pathEditMode="relative" rAng="0" ptsTypes="AAAAAA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95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3777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Algorithm I using two queues to implement a stack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Push</a:t>
            </a:r>
          </a:p>
          <a:p>
            <a:pPr lvl="1"/>
            <a:r>
              <a:rPr kumimoji="1" lang="en-US" altLang="zh-CN" dirty="0" smtClean="0">
                <a:latin typeface="+mj-lt"/>
              </a:rPr>
              <a:t>Insert the new element to the non-empty queue</a:t>
            </a:r>
            <a:endParaRPr kumimoji="1" lang="en-US" altLang="zh-CN" dirty="0" smtClean="0"/>
          </a:p>
          <a:p>
            <a:r>
              <a:rPr kumimoji="1" lang="en-US" altLang="zh-CN" dirty="0" smtClean="0"/>
              <a:t>Pop</a:t>
            </a:r>
          </a:p>
          <a:p>
            <a:pPr lvl="1"/>
            <a:r>
              <a:rPr kumimoji="1" lang="en-US" altLang="zh-CN" dirty="0" smtClean="0"/>
              <a:t>Insert the first n-1 elements of non-empty queue to the second queue</a:t>
            </a:r>
          </a:p>
          <a:p>
            <a:pPr lvl="1"/>
            <a:r>
              <a:rPr kumimoji="1" lang="en-US" altLang="zh-CN" dirty="0" smtClean="0"/>
              <a:t>Dequeue the n-</a:t>
            </a:r>
            <a:r>
              <a:rPr kumimoji="1" lang="en-US" altLang="zh-CN" dirty="0" err="1" smtClean="0"/>
              <a:t>th</a:t>
            </a:r>
            <a:r>
              <a:rPr kumimoji="1" lang="en-US" altLang="zh-CN" dirty="0" smtClean="0"/>
              <a:t> element</a:t>
            </a:r>
          </a:p>
        </p:txBody>
      </p:sp>
    </p:spTree>
    <p:extLst>
      <p:ext uri="{BB962C8B-B14F-4D97-AF65-F5344CB8AC3E}">
        <p14:creationId xmlns:p14="http://schemas.microsoft.com/office/powerpoint/2010/main" val="262306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Complexity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kumimoji="1" lang="en-US" altLang="zh-CN" dirty="0" smtClean="0"/>
              <a:t>Push</a:t>
            </a:r>
          </a:p>
          <a:p>
            <a:pPr lvl="1"/>
            <a:r>
              <a:rPr kumimoji="1" lang="el-GR" altLang="zh-CN" dirty="0"/>
              <a:t>Θ</a:t>
            </a:r>
            <a:r>
              <a:rPr kumimoji="1" lang="en-US" altLang="zh-CN" dirty="0"/>
              <a:t>(1)</a:t>
            </a:r>
          </a:p>
          <a:p>
            <a:r>
              <a:rPr kumimoji="1" lang="en-US" altLang="zh-CN" dirty="0" smtClean="0"/>
              <a:t>Pop</a:t>
            </a:r>
          </a:p>
          <a:p>
            <a:pPr lvl="1"/>
            <a:r>
              <a:rPr kumimoji="1" lang="en-US" altLang="zh-CN" dirty="0"/>
              <a:t>O</a:t>
            </a:r>
            <a:r>
              <a:rPr kumimoji="1" lang="en-US" altLang="zh-CN" dirty="0" smtClean="0"/>
              <a:t>(n)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197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Definition of Data Structure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</a:t>
            </a:r>
            <a:r>
              <a:rPr lang="en-US" altLang="zh-CN" dirty="0"/>
              <a:t>Structures:  The way data is organized in a computer to facilitate access and modification</a:t>
            </a:r>
            <a:r>
              <a:rPr lang="en-US" altLang="zh-CN" dirty="0" smtClean="0"/>
              <a:t>.</a:t>
            </a:r>
          </a:p>
          <a:p>
            <a:r>
              <a:rPr kumimoji="1" lang="en-US" altLang="zh-CN" dirty="0" smtClean="0"/>
              <a:t>Commonly-used data structures (Container)</a:t>
            </a:r>
          </a:p>
          <a:p>
            <a:pPr lvl="1"/>
            <a:r>
              <a:rPr kumimoji="1" lang="en-US" altLang="zh-CN" dirty="0" smtClean="0"/>
              <a:t>Stack, Queue, Heap, Linked list, Binary tree, Hash table, Binary search tree, Graph, Red black tree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5902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Further Thinking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Improve the performance of pop to </a:t>
            </a:r>
            <a:r>
              <a:rPr kumimoji="1" lang="el-GR" altLang="zh-CN" dirty="0" smtClean="0"/>
              <a:t>Θ</a:t>
            </a:r>
            <a:r>
              <a:rPr kumimoji="1" lang="en-US" altLang="zh-CN" dirty="0"/>
              <a:t>(1)</a:t>
            </a:r>
            <a:endParaRPr kumimoji="1" lang="zh-CN" altLang="en-US" dirty="0"/>
          </a:p>
        </p:txBody>
      </p:sp>
      <p:cxnSp>
        <p:nvCxnSpPr>
          <p:cNvPr id="4" name="直线连接符 3"/>
          <p:cNvCxnSpPr/>
          <p:nvPr/>
        </p:nvCxnSpPr>
        <p:spPr>
          <a:xfrm flipV="1">
            <a:off x="6629400" y="2895600"/>
            <a:ext cx="0" cy="2819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/>
          <p:cNvCxnSpPr/>
          <p:nvPr/>
        </p:nvCxnSpPr>
        <p:spPr>
          <a:xfrm flipV="1">
            <a:off x="7696200" y="2895600"/>
            <a:ext cx="0" cy="2819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>
            <a:off x="7162800" y="2743200"/>
            <a:ext cx="0" cy="4572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553200" y="5943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+mj-lt"/>
              </a:rPr>
              <a:t>Stack</a:t>
            </a:r>
            <a:endParaRPr kumimoji="1" lang="zh-CN" altLang="en-US" dirty="0"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9200" y="4800600"/>
            <a:ext cx="1066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219200" y="4782312"/>
            <a:ext cx="1066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19200" y="4800600"/>
            <a:ext cx="1066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13" name="直线连接符 12"/>
          <p:cNvCxnSpPr/>
          <p:nvPr/>
        </p:nvCxnSpPr>
        <p:spPr>
          <a:xfrm flipV="1">
            <a:off x="1219200" y="2895600"/>
            <a:ext cx="0" cy="2438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2286000" y="2895600"/>
            <a:ext cx="0" cy="2438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752600" y="2743200"/>
            <a:ext cx="0" cy="4572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 flipV="1">
            <a:off x="1219200" y="5257800"/>
            <a:ext cx="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 flipV="1">
            <a:off x="2286000" y="5257800"/>
            <a:ext cx="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1752600" y="5486400"/>
            <a:ext cx="0" cy="4572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143000" y="5943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+mj-lt"/>
              </a:rPr>
              <a:t>Queue1</a:t>
            </a:r>
            <a:endParaRPr kumimoji="1" lang="zh-CN" altLang="en-US" dirty="0">
              <a:latin typeface="+mj-lt"/>
            </a:endParaRPr>
          </a:p>
        </p:txBody>
      </p:sp>
      <p:cxnSp>
        <p:nvCxnSpPr>
          <p:cNvPr id="22" name="直线连接符 21"/>
          <p:cNvCxnSpPr/>
          <p:nvPr/>
        </p:nvCxnSpPr>
        <p:spPr>
          <a:xfrm flipH="1">
            <a:off x="6629400" y="5715000"/>
            <a:ext cx="106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 flipV="1">
            <a:off x="3581400" y="2895600"/>
            <a:ext cx="0" cy="2362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 flipV="1">
            <a:off x="4648200" y="2895600"/>
            <a:ext cx="0" cy="2362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>
            <a:off x="4114800" y="2743200"/>
            <a:ext cx="0" cy="4572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/>
          <p:nvPr/>
        </p:nvCxnSpPr>
        <p:spPr>
          <a:xfrm flipV="1">
            <a:off x="3581400" y="5257800"/>
            <a:ext cx="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 flipV="1">
            <a:off x="4648200" y="5257800"/>
            <a:ext cx="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/>
          <p:nvPr/>
        </p:nvCxnSpPr>
        <p:spPr>
          <a:xfrm>
            <a:off x="4114800" y="5486400"/>
            <a:ext cx="0" cy="4572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505200" y="5943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+mj-lt"/>
              </a:rPr>
              <a:t>Queue2</a:t>
            </a:r>
            <a:endParaRPr kumimoji="1" lang="zh-CN" altLang="en-US" dirty="0">
              <a:latin typeface="+mj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28600" y="5105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Head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28600" y="3124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Tail</a:t>
            </a:r>
            <a:endParaRPr kumimoji="1" lang="zh-CN" altLang="en-US" dirty="0"/>
          </a:p>
        </p:txBody>
      </p:sp>
      <p:cxnSp>
        <p:nvCxnSpPr>
          <p:cNvPr id="28" name="直线连接符 27"/>
          <p:cNvCxnSpPr/>
          <p:nvPr/>
        </p:nvCxnSpPr>
        <p:spPr>
          <a:xfrm flipV="1">
            <a:off x="4648200" y="5257800"/>
            <a:ext cx="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724400" y="3124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Tail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724400" y="5105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Head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53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1 -3.33333E-6 L -0.00209 0.18519 L 0.11927 0.18311 L 0.12413 -0.40856 L 0.25833 -0.40856 L 0.25677 0.05093 " pathEditMode="relative" rAng="0" ptsTypes="AAAA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77" y="-1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41 0.04885 C 0.26007 0.09931 0.25989 0.14954 0.25972 0.2 L 0.12639 0.19676 L 0.13159 -0.41227 L 0.00052 -0.40787 C 0.00034 -0.29305 0.00017 -0.17847 3.33333E-6 -0.06365 " pathEditMode="relative" rAng="0" ptsTypes="AAAA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1" y="-1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6.2963E-6 C -0.00018 0.06203 -0.00035 0.12407 -0.00052 0.18633 L 0.13333 0.18078 C 0.13385 -0.01529 0.13455 -0.21135 0.13507 -0.40765 L 0.26215 -0.40904 L 0.26215 0.04444 " pathEditMode="relative" ptsTypes="AAAA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06365 C 0.00035 0.02755 0.0007 0.11875 0.00104 0.20996 L 0.1309 0.20602 L 0.1349 -0.40926 L 0.26493 -0.40555 L 0.26198 -0.01481 " pathEditMode="relative" rAng="0" ptsTypes="AAAAAA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47" y="-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72 0.04907 L 0.26146 0.20625 L 0.12118 0.20231 L 0.12691 -0.40834 L 0.00104 -0.40695 C 0.00069 -0.29167 0.00034 -0.17662 3.33333E-6 -0.06135 " pathEditMode="relative" rAng="0" ptsTypes="AAAAAA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99" y="-1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198 -0.00995 C 0.26163 0.05996 0.26146 0.12963 0.26128 0.2 L 0.12465 0.2 L 0.13038 -0.40833 L 0.00225 -0.40833 L -0.00174 -0.13032 " pathEditMode="relative" rAng="0" ptsTypes="AAAAAA">
                                      <p:cBhvr>
                                        <p:cTn id="4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94" y="-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2" grpId="3" animBg="1"/>
      <p:bldP spid="12" grpId="4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Algorithm </a:t>
            </a:r>
            <a:r>
              <a:rPr lang="en-US" altLang="zh-CN" dirty="0" smtClean="0"/>
              <a:t>II </a:t>
            </a:r>
            <a:r>
              <a:rPr lang="en-US" altLang="zh-CN" dirty="0"/>
              <a:t>using two queues to implement a stack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Push</a:t>
            </a:r>
          </a:p>
          <a:p>
            <a:pPr lvl="1"/>
            <a:r>
              <a:rPr kumimoji="1" lang="en-US" altLang="zh-CN" dirty="0" smtClean="0">
                <a:latin typeface="+mj-lt"/>
              </a:rPr>
              <a:t>Insert all elements of queue 1 to queue 2</a:t>
            </a:r>
          </a:p>
          <a:p>
            <a:pPr lvl="1"/>
            <a:r>
              <a:rPr kumimoji="1" lang="en-US" altLang="zh-CN" dirty="0" smtClean="0">
                <a:latin typeface="+mj-lt"/>
              </a:rPr>
              <a:t>Enqueue the new element to queue1</a:t>
            </a:r>
          </a:p>
          <a:p>
            <a:pPr lvl="1"/>
            <a:r>
              <a:rPr kumimoji="1" lang="en-US" altLang="zh-CN" dirty="0" smtClean="0"/>
              <a:t>Insert all elements of queue 2 back to queue 1</a:t>
            </a:r>
          </a:p>
          <a:p>
            <a:r>
              <a:rPr kumimoji="1" lang="en-US" altLang="zh-CN" dirty="0" smtClean="0"/>
              <a:t>Pop</a:t>
            </a:r>
          </a:p>
          <a:p>
            <a:pPr lvl="1"/>
            <a:r>
              <a:rPr kumimoji="1" lang="en-US" altLang="zh-CN" dirty="0" smtClean="0"/>
              <a:t>Dequeue from queue1</a:t>
            </a:r>
          </a:p>
        </p:txBody>
      </p:sp>
    </p:spTree>
    <p:extLst>
      <p:ext uri="{BB962C8B-B14F-4D97-AF65-F5344CB8AC3E}">
        <p14:creationId xmlns:p14="http://schemas.microsoft.com/office/powerpoint/2010/main" val="345269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Complexity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kumimoji="1" lang="en-US" altLang="zh-CN" dirty="0" smtClean="0"/>
              <a:t>Push</a:t>
            </a:r>
          </a:p>
          <a:p>
            <a:pPr lvl="1"/>
            <a:r>
              <a:rPr kumimoji="1" lang="en-US" altLang="zh-CN" dirty="0"/>
              <a:t>O(n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Pop</a:t>
            </a:r>
            <a:endParaRPr kumimoji="1" lang="zh-CN" altLang="en-US" dirty="0" smtClean="0"/>
          </a:p>
          <a:p>
            <a:pPr lvl="1"/>
            <a:r>
              <a:rPr kumimoji="1" lang="el-GR" altLang="zh-CN" dirty="0" smtClean="0"/>
              <a:t>Θ</a:t>
            </a:r>
            <a:r>
              <a:rPr kumimoji="1" lang="en-US" altLang="zh-CN" dirty="0"/>
              <a:t>(1)</a:t>
            </a:r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512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LinkedList</a:t>
            </a:r>
            <a:endParaRPr kumimoji="1"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2667000"/>
            <a:ext cx="9067800" cy="1047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" y="3962400"/>
            <a:ext cx="9058275" cy="752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" y="4962525"/>
            <a:ext cx="90678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9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Searching a linked list </a:t>
            </a:r>
            <a:endParaRPr kumimoji="1"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019425"/>
            <a:ext cx="2914650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421" y="3629025"/>
            <a:ext cx="2476500" cy="514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4143375"/>
            <a:ext cx="4457700" cy="495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4657725"/>
            <a:ext cx="2886075" cy="476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400" y="5153025"/>
            <a:ext cx="2047875" cy="485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1828800"/>
            <a:ext cx="90678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Inserting into a linked list </a:t>
            </a:r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295400"/>
            <a:ext cx="9067800" cy="104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" y="2590800"/>
            <a:ext cx="9058275" cy="752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961" y="3171825"/>
            <a:ext cx="3648075" cy="628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7961" y="3800475"/>
            <a:ext cx="4229100" cy="53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7961" y="4333875"/>
            <a:ext cx="3733800" cy="523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7961" y="4857750"/>
            <a:ext cx="480060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7961" y="5314950"/>
            <a:ext cx="3095625" cy="495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7961" y="5810250"/>
            <a:ext cx="35052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Deleting from a linked list 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95400" y="6233597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How to delete a node with key equal x?</a:t>
            </a:r>
            <a:endParaRPr kumimoji="1"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4" y="2193298"/>
            <a:ext cx="9067800" cy="619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907363"/>
            <a:ext cx="3143250" cy="542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3434169"/>
            <a:ext cx="3181350" cy="466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700" y="3862484"/>
            <a:ext cx="4457700" cy="419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5357" y="4255630"/>
            <a:ext cx="3838575" cy="438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5357" y="4687486"/>
            <a:ext cx="3057525" cy="428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5357" y="5107807"/>
            <a:ext cx="4476750" cy="4476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941" y="1548902"/>
            <a:ext cx="90582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2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Sentinels -- A </a:t>
            </a:r>
            <a:r>
              <a:rPr kumimoji="1" lang="en-US" altLang="zh-CN" dirty="0"/>
              <a:t>circular, doubly linked list 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86000"/>
            <a:ext cx="4267200" cy="762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276600"/>
            <a:ext cx="7581900" cy="723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343400"/>
            <a:ext cx="8509000" cy="698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5334000"/>
            <a:ext cx="85217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9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LIST-DELETE </a:t>
            </a:r>
            <a:endParaRPr kumimoji="1" lang="zh-CN" altLang="en-US" dirty="0"/>
          </a:p>
        </p:txBody>
      </p:sp>
      <p:grpSp>
        <p:nvGrpSpPr>
          <p:cNvPr id="28" name="组 27"/>
          <p:cNvGrpSpPr/>
          <p:nvPr/>
        </p:nvGrpSpPr>
        <p:grpSpPr>
          <a:xfrm>
            <a:off x="1219200" y="2667000"/>
            <a:ext cx="1143000" cy="381000"/>
            <a:chOff x="1219200" y="5029200"/>
            <a:chExt cx="1143000" cy="381000"/>
          </a:xfrm>
        </p:grpSpPr>
        <p:sp>
          <p:nvSpPr>
            <p:cNvPr id="3" name="矩形 2"/>
            <p:cNvSpPr/>
            <p:nvPr/>
          </p:nvSpPr>
          <p:spPr>
            <a:xfrm>
              <a:off x="1219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  <a:latin typeface="+mj-lt"/>
                </a:rPr>
                <a:t>P</a:t>
              </a:r>
              <a:endParaRPr kumimoji="1" lang="zh-CN" altLang="en-US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981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  <a:latin typeface="+mj-lt"/>
                </a:rPr>
                <a:t>N</a:t>
              </a:r>
              <a:endParaRPr kumimoji="1" lang="zh-CN" altLang="en-US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600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kumimoji="1" lang="zh-CN" alt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14" name="直线箭头连接符 13"/>
          <p:cNvCxnSpPr/>
          <p:nvPr/>
        </p:nvCxnSpPr>
        <p:spPr>
          <a:xfrm>
            <a:off x="457200" y="2895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2362200" y="2971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H="1">
            <a:off x="2362200" y="2743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组 28"/>
          <p:cNvGrpSpPr/>
          <p:nvPr/>
        </p:nvGrpSpPr>
        <p:grpSpPr>
          <a:xfrm>
            <a:off x="3048000" y="2667000"/>
            <a:ext cx="1143000" cy="381000"/>
            <a:chOff x="1219200" y="5029200"/>
            <a:chExt cx="1143000" cy="381000"/>
          </a:xfrm>
        </p:grpSpPr>
        <p:sp>
          <p:nvSpPr>
            <p:cNvPr id="30" name="矩形 29"/>
            <p:cNvSpPr/>
            <p:nvPr/>
          </p:nvSpPr>
          <p:spPr>
            <a:xfrm>
              <a:off x="1219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  <a:latin typeface="+mj-lt"/>
                </a:rPr>
                <a:t>P</a:t>
              </a:r>
              <a:endParaRPr kumimoji="1" lang="zh-CN" altLang="en-US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981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  <a:latin typeface="+mj-lt"/>
                </a:rPr>
                <a:t>N</a:t>
              </a:r>
              <a:endParaRPr kumimoji="1" lang="zh-CN" altLang="en-US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600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+mj-lt"/>
                </a:rPr>
                <a:t>1</a:t>
              </a:r>
              <a:endParaRPr kumimoji="1" lang="zh-CN" alt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33" name="直线箭头连接符 32"/>
          <p:cNvCxnSpPr/>
          <p:nvPr/>
        </p:nvCxnSpPr>
        <p:spPr>
          <a:xfrm>
            <a:off x="4191000" y="2971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H="1">
            <a:off x="4191000" y="2743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组 34"/>
          <p:cNvGrpSpPr/>
          <p:nvPr/>
        </p:nvGrpSpPr>
        <p:grpSpPr>
          <a:xfrm>
            <a:off x="4876800" y="2667000"/>
            <a:ext cx="1143000" cy="381000"/>
            <a:chOff x="1219200" y="5029200"/>
            <a:chExt cx="1143000" cy="381000"/>
          </a:xfrm>
        </p:grpSpPr>
        <p:sp>
          <p:nvSpPr>
            <p:cNvPr id="36" name="矩形 35"/>
            <p:cNvSpPr/>
            <p:nvPr/>
          </p:nvSpPr>
          <p:spPr>
            <a:xfrm>
              <a:off x="1219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  <a:latin typeface="+mj-lt"/>
                </a:rPr>
                <a:t>P</a:t>
              </a:r>
              <a:endParaRPr kumimoji="1" lang="zh-CN" altLang="en-US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981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  <a:latin typeface="+mj-lt"/>
                </a:rPr>
                <a:t>N</a:t>
              </a:r>
              <a:endParaRPr kumimoji="1" lang="zh-CN" altLang="en-US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600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+mj-lt"/>
                </a:rPr>
                <a:t>2</a:t>
              </a:r>
              <a:endParaRPr kumimoji="1" lang="zh-CN" alt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39" name="直线箭头连接符 38"/>
          <p:cNvCxnSpPr/>
          <p:nvPr/>
        </p:nvCxnSpPr>
        <p:spPr>
          <a:xfrm>
            <a:off x="6019800" y="2971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 flipH="1">
            <a:off x="6019800" y="2743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组 40"/>
          <p:cNvGrpSpPr/>
          <p:nvPr/>
        </p:nvGrpSpPr>
        <p:grpSpPr>
          <a:xfrm>
            <a:off x="6705600" y="2667000"/>
            <a:ext cx="1143000" cy="381000"/>
            <a:chOff x="1219200" y="5029200"/>
            <a:chExt cx="1143000" cy="381000"/>
          </a:xfrm>
        </p:grpSpPr>
        <p:sp>
          <p:nvSpPr>
            <p:cNvPr id="42" name="矩形 41"/>
            <p:cNvSpPr/>
            <p:nvPr/>
          </p:nvSpPr>
          <p:spPr>
            <a:xfrm>
              <a:off x="1219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  <a:latin typeface="+mj-lt"/>
                </a:rPr>
                <a:t>P</a:t>
              </a:r>
              <a:endParaRPr kumimoji="1" lang="zh-CN" altLang="en-US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981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  <a:latin typeface="+mj-lt"/>
                </a:rPr>
                <a:t>N</a:t>
              </a:r>
              <a:endParaRPr kumimoji="1" lang="zh-CN" altLang="en-US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600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+mj-lt"/>
                </a:rPr>
                <a:t>3</a:t>
              </a:r>
              <a:endParaRPr kumimoji="1" lang="zh-CN" alt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46" name="直线连接符 45"/>
          <p:cNvCxnSpPr/>
          <p:nvPr/>
        </p:nvCxnSpPr>
        <p:spPr>
          <a:xfrm flipV="1">
            <a:off x="7696200" y="2362200"/>
            <a:ext cx="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/>
          <p:cNvCxnSpPr/>
          <p:nvPr/>
        </p:nvCxnSpPr>
        <p:spPr>
          <a:xfrm flipH="1">
            <a:off x="1295400" y="2362200"/>
            <a:ext cx="6400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/>
          <p:nvPr/>
        </p:nvCxnSpPr>
        <p:spPr>
          <a:xfrm>
            <a:off x="1295400" y="2362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/>
          <p:cNvCxnSpPr/>
          <p:nvPr/>
        </p:nvCxnSpPr>
        <p:spPr>
          <a:xfrm>
            <a:off x="1295400" y="3048000"/>
            <a:ext cx="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/>
          <p:cNvCxnSpPr/>
          <p:nvPr/>
        </p:nvCxnSpPr>
        <p:spPr>
          <a:xfrm>
            <a:off x="1295400" y="3352800"/>
            <a:ext cx="6477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/>
          <p:nvPr/>
        </p:nvCxnSpPr>
        <p:spPr>
          <a:xfrm flipV="1">
            <a:off x="7772400" y="3048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304800" y="2438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L.nil</a:t>
            </a:r>
            <a:endParaRPr kumimoji="1"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4724400" y="2514600"/>
            <a:ext cx="1447800" cy="6858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3276600" y="2362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x.prev</a:t>
            </a:r>
            <a:endParaRPr kumimoji="1"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6858000" y="2362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x.next</a:t>
            </a:r>
            <a:endParaRPr kumimoji="1"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5257800" y="2133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x</a:t>
            </a:r>
            <a:endParaRPr kumimoji="1" lang="zh-CN" altLang="en-US" dirty="0"/>
          </a:p>
        </p:txBody>
      </p:sp>
      <p:cxnSp>
        <p:nvCxnSpPr>
          <p:cNvPr id="74" name="直线箭头连接符 73"/>
          <p:cNvCxnSpPr/>
          <p:nvPr/>
        </p:nvCxnSpPr>
        <p:spPr>
          <a:xfrm>
            <a:off x="4191000" y="2971800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/>
          <p:nvPr/>
        </p:nvCxnSpPr>
        <p:spPr>
          <a:xfrm flipH="1">
            <a:off x="4191000" y="2743200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4419600" y="29072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x.prev.next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x.next</a:t>
            </a:r>
            <a:endParaRPr kumimoji="1"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4419600" y="2438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x.</a:t>
            </a:r>
            <a:r>
              <a:rPr kumimoji="1" lang="en-US" altLang="zh-CN" dirty="0"/>
              <a:t> </a:t>
            </a:r>
            <a:r>
              <a:rPr kumimoji="1" lang="en-US" altLang="zh-CN" dirty="0" err="1" smtClean="0"/>
              <a:t>next.prev</a:t>
            </a:r>
            <a:r>
              <a:rPr kumimoji="1" lang="en-US" altLang="zh-CN" dirty="0" smtClean="0"/>
              <a:t> =</a:t>
            </a:r>
            <a:r>
              <a:rPr kumimoji="1" lang="en-US" altLang="zh-CN" dirty="0" err="1" smtClean="0"/>
              <a:t>x.prev</a:t>
            </a:r>
            <a:endParaRPr kumimoji="1"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4038600"/>
            <a:ext cx="4391025" cy="676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879" y="4717684"/>
            <a:ext cx="5286375" cy="542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254" y="5181600"/>
            <a:ext cx="50292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8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1" grpId="0"/>
      <p:bldP spid="72" grpId="0"/>
      <p:bldP spid="73" grpId="0"/>
      <p:bldP spid="73" grpId="1"/>
      <p:bldP spid="78" grpId="0"/>
      <p:bldP spid="7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LIST-SEARCH </a:t>
            </a:r>
            <a:endParaRPr kumimoji="1"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057400"/>
            <a:ext cx="3448050" cy="561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619375"/>
            <a:ext cx="3295650" cy="485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371" y="3101350"/>
            <a:ext cx="5572125" cy="495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8787" y="3582115"/>
            <a:ext cx="3343275" cy="466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7864" y="4040030"/>
            <a:ext cx="24098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6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Fundamental Data Structures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Point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67200" y="25146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&lt;</a:t>
            </a: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T&gt;</a:t>
            </a:r>
          </a:p>
          <a:p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Point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    T x;</a:t>
            </a:r>
          </a:p>
          <a:p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    T </a:t>
            </a:r>
            <a:r>
              <a:rPr lang="de-DE" altLang="zh-CN" dirty="0" err="1">
                <a:solidFill>
                  <a:srgbClr val="000000"/>
                </a:solidFill>
                <a:latin typeface="Menlo-Regular"/>
              </a:rPr>
              <a:t>y</a:t>
            </a:r>
            <a:r>
              <a:rPr lang="de-DE" altLang="zh-CN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};</a:t>
            </a:r>
            <a:endParaRPr lang="en-US" altLang="zh-CN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" y="2590800"/>
            <a:ext cx="2362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latin typeface="Menlo-Regular"/>
              </a:rPr>
              <a:t>struct</a:t>
            </a: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 Point</a:t>
            </a: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de-DE" altLang="zh-CN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double</a:t>
            </a:r>
            <a:r>
              <a:rPr lang="de-DE" altLang="zh-CN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x;</a:t>
            </a:r>
          </a:p>
          <a:p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e-DE" altLang="zh-CN" dirty="0" smtClean="0">
                <a:solidFill>
                  <a:srgbClr val="000000"/>
                </a:solidFill>
                <a:latin typeface="Menlo-Regular"/>
              </a:rPr>
              <a:t>double </a:t>
            </a:r>
            <a:r>
              <a:rPr lang="de-DE" altLang="zh-CN" dirty="0" err="1">
                <a:solidFill>
                  <a:srgbClr val="000000"/>
                </a:solidFill>
                <a:latin typeface="Menlo-Regular"/>
              </a:rPr>
              <a:t>y</a:t>
            </a:r>
            <a:r>
              <a:rPr lang="de-DE" altLang="zh-CN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e-DE" altLang="zh-CN" dirty="0" smtClean="0">
                <a:solidFill>
                  <a:srgbClr val="000000"/>
                </a:solidFill>
                <a:latin typeface="Menlo-Regular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47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线箭头连接符 39"/>
          <p:cNvCxnSpPr/>
          <p:nvPr/>
        </p:nvCxnSpPr>
        <p:spPr>
          <a:xfrm flipH="1">
            <a:off x="2362200" y="2807732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LIST-INSERT </a:t>
            </a:r>
            <a:endParaRPr kumimoji="1" lang="zh-CN" altLang="en-US" dirty="0"/>
          </a:p>
        </p:txBody>
      </p:sp>
      <p:grpSp>
        <p:nvGrpSpPr>
          <p:cNvPr id="5" name="组 4"/>
          <p:cNvGrpSpPr/>
          <p:nvPr/>
        </p:nvGrpSpPr>
        <p:grpSpPr>
          <a:xfrm>
            <a:off x="1219200" y="2731532"/>
            <a:ext cx="1143000" cy="381000"/>
            <a:chOff x="1219200" y="5029200"/>
            <a:chExt cx="1143000" cy="381000"/>
          </a:xfrm>
        </p:grpSpPr>
        <p:sp>
          <p:nvSpPr>
            <p:cNvPr id="6" name="矩形 5"/>
            <p:cNvSpPr/>
            <p:nvPr/>
          </p:nvSpPr>
          <p:spPr>
            <a:xfrm>
              <a:off x="1219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  <a:latin typeface="+mj-lt"/>
                </a:rPr>
                <a:t>P</a:t>
              </a:r>
              <a:endParaRPr kumimoji="1" lang="zh-CN" altLang="en-US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981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  <a:latin typeface="+mj-lt"/>
                </a:rPr>
                <a:t>N</a:t>
              </a:r>
              <a:endParaRPr kumimoji="1" lang="zh-CN" altLang="en-US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600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kumimoji="1" lang="zh-CN" alt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9" name="直线箭头连接符 8"/>
          <p:cNvCxnSpPr/>
          <p:nvPr/>
        </p:nvCxnSpPr>
        <p:spPr>
          <a:xfrm>
            <a:off x="457200" y="2960132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2362200" y="3036332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2362200" y="2807732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组 11"/>
          <p:cNvGrpSpPr/>
          <p:nvPr/>
        </p:nvGrpSpPr>
        <p:grpSpPr>
          <a:xfrm>
            <a:off x="3048000" y="2731532"/>
            <a:ext cx="1143000" cy="381000"/>
            <a:chOff x="1219200" y="5029200"/>
            <a:chExt cx="1143000" cy="381000"/>
          </a:xfrm>
        </p:grpSpPr>
        <p:sp>
          <p:nvSpPr>
            <p:cNvPr id="13" name="矩形 12"/>
            <p:cNvSpPr/>
            <p:nvPr/>
          </p:nvSpPr>
          <p:spPr>
            <a:xfrm>
              <a:off x="1219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  <a:latin typeface="+mj-lt"/>
                </a:rPr>
                <a:t>P</a:t>
              </a:r>
              <a:endParaRPr kumimoji="1" lang="zh-CN" altLang="en-US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81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  <a:latin typeface="+mj-lt"/>
                </a:rPr>
                <a:t>N</a:t>
              </a:r>
              <a:endParaRPr kumimoji="1" lang="zh-CN" altLang="en-US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600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+mj-lt"/>
                </a:rPr>
                <a:t>1</a:t>
              </a:r>
              <a:endParaRPr kumimoji="1" lang="zh-CN" alt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16" name="直线箭头连接符 15"/>
          <p:cNvCxnSpPr/>
          <p:nvPr/>
        </p:nvCxnSpPr>
        <p:spPr>
          <a:xfrm>
            <a:off x="4191000" y="3036332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>
            <a:off x="4191000" y="2807732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组 17"/>
          <p:cNvGrpSpPr/>
          <p:nvPr/>
        </p:nvGrpSpPr>
        <p:grpSpPr>
          <a:xfrm>
            <a:off x="4876800" y="2731532"/>
            <a:ext cx="1143000" cy="381000"/>
            <a:chOff x="1219200" y="5029200"/>
            <a:chExt cx="1143000" cy="381000"/>
          </a:xfrm>
        </p:grpSpPr>
        <p:sp>
          <p:nvSpPr>
            <p:cNvPr id="19" name="矩形 18"/>
            <p:cNvSpPr/>
            <p:nvPr/>
          </p:nvSpPr>
          <p:spPr>
            <a:xfrm>
              <a:off x="1219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  <a:latin typeface="+mj-lt"/>
                </a:rPr>
                <a:t>P</a:t>
              </a:r>
              <a:endParaRPr kumimoji="1" lang="zh-CN" altLang="en-US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981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  <a:latin typeface="+mj-lt"/>
                </a:rPr>
                <a:t>N</a:t>
              </a:r>
              <a:endParaRPr kumimoji="1" lang="zh-CN" altLang="en-US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600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+mj-lt"/>
                </a:rPr>
                <a:t>2</a:t>
              </a:r>
              <a:endParaRPr kumimoji="1" lang="zh-CN" alt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22" name="直线箭头连接符 21"/>
          <p:cNvCxnSpPr/>
          <p:nvPr/>
        </p:nvCxnSpPr>
        <p:spPr>
          <a:xfrm>
            <a:off x="6019800" y="3036332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 flipH="1">
            <a:off x="6019800" y="2807732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组 23"/>
          <p:cNvGrpSpPr/>
          <p:nvPr/>
        </p:nvGrpSpPr>
        <p:grpSpPr>
          <a:xfrm>
            <a:off x="6705600" y="2731532"/>
            <a:ext cx="1143000" cy="381000"/>
            <a:chOff x="1219200" y="5029200"/>
            <a:chExt cx="1143000" cy="381000"/>
          </a:xfrm>
        </p:grpSpPr>
        <p:sp>
          <p:nvSpPr>
            <p:cNvPr id="25" name="矩形 24"/>
            <p:cNvSpPr/>
            <p:nvPr/>
          </p:nvSpPr>
          <p:spPr>
            <a:xfrm>
              <a:off x="1219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  <a:latin typeface="+mj-lt"/>
                </a:rPr>
                <a:t>P</a:t>
              </a:r>
              <a:endParaRPr kumimoji="1" lang="zh-CN" altLang="en-US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981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  <a:latin typeface="+mj-lt"/>
                </a:rPr>
                <a:t>N</a:t>
              </a:r>
              <a:endParaRPr kumimoji="1" lang="zh-CN" altLang="en-US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600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+mj-lt"/>
                </a:rPr>
                <a:t>3</a:t>
              </a:r>
              <a:endParaRPr kumimoji="1" lang="zh-CN" alt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28" name="直线连接符 27"/>
          <p:cNvCxnSpPr/>
          <p:nvPr/>
        </p:nvCxnSpPr>
        <p:spPr>
          <a:xfrm flipV="1">
            <a:off x="7696200" y="2426732"/>
            <a:ext cx="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 flipH="1">
            <a:off x="1295400" y="2426732"/>
            <a:ext cx="6400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1295400" y="2426732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>
            <a:off x="1295400" y="3112532"/>
            <a:ext cx="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>
            <a:off x="1295400" y="3417332"/>
            <a:ext cx="6477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V="1">
            <a:off x="7772400" y="3112532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04800" y="250293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L.nil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3429000" y="2362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x</a:t>
            </a:r>
            <a:endParaRPr kumimoji="1" lang="zh-CN" altLang="en-US" dirty="0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2362200" y="3036332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981200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L.nil.next</a:t>
            </a:r>
            <a:r>
              <a:rPr kumimoji="1" lang="en-US" altLang="zh-CN" dirty="0" smtClean="0"/>
              <a:t>=x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3886200" y="3048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x.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next = </a:t>
            </a:r>
            <a:r>
              <a:rPr kumimoji="1" lang="en-US" altLang="zh-CN" dirty="0" err="1" smtClean="0"/>
              <a:t>L.nil.next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3886200" y="242673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L.nil.next.prev</a:t>
            </a:r>
            <a:r>
              <a:rPr kumimoji="1" lang="en-US" altLang="zh-CN" dirty="0" smtClean="0"/>
              <a:t> = x</a:t>
            </a:r>
            <a:endParaRPr kumimoji="1"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981200" y="2438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x.prev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L.nil</a:t>
            </a:r>
            <a:endParaRPr kumimoji="1"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3569731"/>
            <a:ext cx="4000500" cy="63817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0" y="4084079"/>
            <a:ext cx="5029200" cy="5524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940" y="4636529"/>
            <a:ext cx="4838700" cy="56197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5562" y="5150877"/>
            <a:ext cx="3876675" cy="54292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5741" y="5627127"/>
            <a:ext cx="40005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6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  <p:bldP spid="42" grpId="0"/>
      <p:bldP spid="43" grpId="0"/>
      <p:bldP spid="4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Thinking Assignments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insert a node to a specific position rather than to the beginning of a linked list?</a:t>
            </a:r>
          </a:p>
          <a:p>
            <a:r>
              <a:rPr lang="en-US" altLang="zh-CN" dirty="0" err="1" smtClean="0"/>
              <a:t>List_insert</a:t>
            </a:r>
            <a:r>
              <a:rPr lang="en-US" altLang="zh-CN" dirty="0" smtClean="0"/>
              <a:t>(L, cur, x)</a:t>
            </a:r>
            <a:endParaRPr lang="zh-CN" altLang="en-US" dirty="0"/>
          </a:p>
        </p:txBody>
      </p:sp>
      <p:cxnSp>
        <p:nvCxnSpPr>
          <p:cNvPr id="4" name="直线箭头连接符 39"/>
          <p:cNvCxnSpPr/>
          <p:nvPr/>
        </p:nvCxnSpPr>
        <p:spPr>
          <a:xfrm flipH="1">
            <a:off x="4419600" y="4267200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组 4"/>
          <p:cNvGrpSpPr/>
          <p:nvPr/>
        </p:nvGrpSpPr>
        <p:grpSpPr>
          <a:xfrm>
            <a:off x="1447800" y="4191000"/>
            <a:ext cx="1143000" cy="381000"/>
            <a:chOff x="1219200" y="5029200"/>
            <a:chExt cx="1143000" cy="381000"/>
          </a:xfrm>
        </p:grpSpPr>
        <p:sp>
          <p:nvSpPr>
            <p:cNvPr id="6" name="矩形 5"/>
            <p:cNvSpPr/>
            <p:nvPr/>
          </p:nvSpPr>
          <p:spPr>
            <a:xfrm>
              <a:off x="1219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  <a:latin typeface="+mj-lt"/>
                </a:rPr>
                <a:t>P</a:t>
              </a:r>
              <a:endParaRPr kumimoji="1" lang="zh-CN" altLang="en-US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981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  <a:latin typeface="+mj-lt"/>
                </a:rPr>
                <a:t>N</a:t>
              </a:r>
              <a:endParaRPr kumimoji="1" lang="zh-CN" altLang="en-US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600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kumimoji="1" lang="zh-CN" alt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9" name="直线箭头连接符 8"/>
          <p:cNvCxnSpPr/>
          <p:nvPr/>
        </p:nvCxnSpPr>
        <p:spPr>
          <a:xfrm>
            <a:off x="685800" y="4419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4419600" y="4495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4419600" y="4267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组 11"/>
          <p:cNvGrpSpPr/>
          <p:nvPr/>
        </p:nvGrpSpPr>
        <p:grpSpPr>
          <a:xfrm>
            <a:off x="5105400" y="4191000"/>
            <a:ext cx="1143000" cy="381000"/>
            <a:chOff x="1219200" y="5029200"/>
            <a:chExt cx="1143000" cy="381000"/>
          </a:xfrm>
        </p:grpSpPr>
        <p:sp>
          <p:nvSpPr>
            <p:cNvPr id="13" name="矩形 12"/>
            <p:cNvSpPr/>
            <p:nvPr/>
          </p:nvSpPr>
          <p:spPr>
            <a:xfrm>
              <a:off x="1219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  <a:latin typeface="+mj-lt"/>
                </a:rPr>
                <a:t>P</a:t>
              </a:r>
              <a:endParaRPr kumimoji="1" lang="zh-CN" altLang="en-US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81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  <a:latin typeface="+mj-lt"/>
                </a:rPr>
                <a:t>N</a:t>
              </a:r>
              <a:endParaRPr kumimoji="1" lang="zh-CN" altLang="en-US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600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+mj-lt"/>
                </a:rPr>
                <a:t>5</a:t>
              </a:r>
              <a:endParaRPr kumimoji="1" lang="zh-CN" alt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16" name="直线箭头连接符 15"/>
          <p:cNvCxnSpPr/>
          <p:nvPr/>
        </p:nvCxnSpPr>
        <p:spPr>
          <a:xfrm>
            <a:off x="6248400" y="4495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>
            <a:off x="6248400" y="4267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组 17"/>
          <p:cNvGrpSpPr/>
          <p:nvPr/>
        </p:nvGrpSpPr>
        <p:grpSpPr>
          <a:xfrm>
            <a:off x="6934200" y="4191000"/>
            <a:ext cx="1143000" cy="381000"/>
            <a:chOff x="1219200" y="5029200"/>
            <a:chExt cx="1143000" cy="381000"/>
          </a:xfrm>
        </p:grpSpPr>
        <p:sp>
          <p:nvSpPr>
            <p:cNvPr id="19" name="矩形 18"/>
            <p:cNvSpPr/>
            <p:nvPr/>
          </p:nvSpPr>
          <p:spPr>
            <a:xfrm>
              <a:off x="1219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  <a:latin typeface="+mj-lt"/>
                </a:rPr>
                <a:t>P</a:t>
              </a:r>
              <a:endParaRPr kumimoji="1" lang="zh-CN" altLang="en-US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981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  <a:latin typeface="+mj-lt"/>
                </a:rPr>
                <a:t>N</a:t>
              </a:r>
              <a:endParaRPr kumimoji="1" lang="zh-CN" altLang="en-US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600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+mj-lt"/>
                </a:rPr>
                <a:t>2</a:t>
              </a:r>
              <a:endParaRPr kumimoji="1" lang="zh-CN" alt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22" name="直线箭头连接符 21"/>
          <p:cNvCxnSpPr/>
          <p:nvPr/>
        </p:nvCxnSpPr>
        <p:spPr>
          <a:xfrm>
            <a:off x="2590800" y="4495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 flipH="1">
            <a:off x="2590800" y="4267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组 23"/>
          <p:cNvGrpSpPr/>
          <p:nvPr/>
        </p:nvGrpSpPr>
        <p:grpSpPr>
          <a:xfrm>
            <a:off x="3276600" y="4191000"/>
            <a:ext cx="1143000" cy="381000"/>
            <a:chOff x="1219200" y="5029200"/>
            <a:chExt cx="1143000" cy="381000"/>
          </a:xfrm>
        </p:grpSpPr>
        <p:sp>
          <p:nvSpPr>
            <p:cNvPr id="25" name="矩形 24"/>
            <p:cNvSpPr/>
            <p:nvPr/>
          </p:nvSpPr>
          <p:spPr>
            <a:xfrm>
              <a:off x="1219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  <a:latin typeface="+mj-lt"/>
                </a:rPr>
                <a:t>P</a:t>
              </a:r>
              <a:endParaRPr kumimoji="1" lang="zh-CN" altLang="en-US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981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  <a:latin typeface="+mj-lt"/>
                </a:rPr>
                <a:t>N</a:t>
              </a:r>
              <a:endParaRPr kumimoji="1" lang="zh-CN" altLang="en-US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600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+mj-lt"/>
                </a:rPr>
                <a:t>3</a:t>
              </a:r>
              <a:endParaRPr kumimoji="1" lang="zh-CN" alt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28" name="直线连接符 27"/>
          <p:cNvCxnSpPr/>
          <p:nvPr/>
        </p:nvCxnSpPr>
        <p:spPr>
          <a:xfrm flipV="1">
            <a:off x="7924800" y="3886200"/>
            <a:ext cx="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 flipH="1">
            <a:off x="1524000" y="3886200"/>
            <a:ext cx="6400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1524000" y="3886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>
            <a:off x="1524000" y="4572000"/>
            <a:ext cx="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>
            <a:off x="1524000" y="4876800"/>
            <a:ext cx="6477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V="1">
            <a:off x="8001000" y="4572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33400" y="3962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L.nil</a:t>
            </a:r>
            <a:endParaRPr kumimoji="1" lang="zh-CN" altLang="en-US" dirty="0"/>
          </a:p>
        </p:txBody>
      </p:sp>
      <p:sp>
        <p:nvSpPr>
          <p:cNvPr id="35" name="文本框 37"/>
          <p:cNvSpPr txBox="1"/>
          <p:nvPr/>
        </p:nvSpPr>
        <p:spPr>
          <a:xfrm>
            <a:off x="5486400" y="38216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x</a:t>
            </a:r>
            <a:endParaRPr kumimoji="1" lang="zh-CN" altLang="en-US" dirty="0"/>
          </a:p>
        </p:txBody>
      </p:sp>
      <p:cxnSp>
        <p:nvCxnSpPr>
          <p:cNvPr id="36" name="直线箭头连接符 38"/>
          <p:cNvCxnSpPr/>
          <p:nvPr/>
        </p:nvCxnSpPr>
        <p:spPr>
          <a:xfrm>
            <a:off x="4419600" y="4495800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40"/>
          <p:cNvSpPr txBox="1"/>
          <p:nvPr/>
        </p:nvSpPr>
        <p:spPr>
          <a:xfrm>
            <a:off x="4114800" y="4507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cur.next</a:t>
            </a:r>
            <a:r>
              <a:rPr kumimoji="1" lang="en-US" altLang="zh-CN" dirty="0" smtClean="0"/>
              <a:t>=x</a:t>
            </a:r>
            <a:endParaRPr kumimoji="1" lang="zh-CN" altLang="en-US" dirty="0"/>
          </a:p>
        </p:txBody>
      </p:sp>
      <p:sp>
        <p:nvSpPr>
          <p:cNvPr id="38" name="文本框 41"/>
          <p:cNvSpPr txBox="1"/>
          <p:nvPr/>
        </p:nvSpPr>
        <p:spPr>
          <a:xfrm>
            <a:off x="5943600" y="45074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x.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next = </a:t>
            </a:r>
            <a:r>
              <a:rPr kumimoji="1" lang="en-US" altLang="zh-CN" dirty="0" err="1" smtClean="0"/>
              <a:t>cur.next</a:t>
            </a:r>
            <a:endParaRPr kumimoji="1" lang="zh-CN" altLang="en-US" dirty="0"/>
          </a:p>
        </p:txBody>
      </p:sp>
      <p:sp>
        <p:nvSpPr>
          <p:cNvPr id="39" name="文本框 42"/>
          <p:cNvSpPr txBox="1"/>
          <p:nvPr/>
        </p:nvSpPr>
        <p:spPr>
          <a:xfrm>
            <a:off x="5943600" y="3886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cur.next.prev</a:t>
            </a:r>
            <a:r>
              <a:rPr kumimoji="1" lang="en-US" altLang="zh-CN" dirty="0" smtClean="0"/>
              <a:t> = x</a:t>
            </a:r>
            <a:endParaRPr kumimoji="1" lang="zh-CN" altLang="en-US" dirty="0"/>
          </a:p>
        </p:txBody>
      </p:sp>
      <p:sp>
        <p:nvSpPr>
          <p:cNvPr id="40" name="文本框 43"/>
          <p:cNvSpPr txBox="1"/>
          <p:nvPr/>
        </p:nvSpPr>
        <p:spPr>
          <a:xfrm>
            <a:off x="4038600" y="38978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x.prev</a:t>
            </a:r>
            <a:r>
              <a:rPr kumimoji="1" lang="en-US" altLang="zh-CN" dirty="0" smtClean="0"/>
              <a:t>=cur</a:t>
            </a:r>
            <a:endParaRPr kumimoji="1" lang="zh-CN" altLang="en-US" dirty="0"/>
          </a:p>
        </p:txBody>
      </p:sp>
      <p:sp>
        <p:nvSpPr>
          <p:cNvPr id="41" name="文本框 43"/>
          <p:cNvSpPr txBox="1"/>
          <p:nvPr/>
        </p:nvSpPr>
        <p:spPr>
          <a:xfrm>
            <a:off x="3429000" y="3886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cur</a:t>
            </a:r>
            <a:endParaRPr kumimoji="1" lang="zh-CN" altLang="en-US" dirty="0"/>
          </a:p>
        </p:txBody>
      </p:sp>
      <p:sp>
        <p:nvSpPr>
          <p:cNvPr id="42" name="文本框 43"/>
          <p:cNvSpPr txBox="1"/>
          <p:nvPr/>
        </p:nvSpPr>
        <p:spPr>
          <a:xfrm>
            <a:off x="7848600" y="3886200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ur.next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3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Implementation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5800" y="2209800"/>
            <a:ext cx="44958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CNode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{</a:t>
            </a:r>
          </a:p>
          <a:p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3F6E74"/>
                </a:solidFill>
                <a:latin typeface="Menlo-Regular"/>
              </a:rPr>
              <a:t>CNode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prev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3F6E74"/>
                </a:solidFill>
                <a:latin typeface="Menlo-Regular"/>
              </a:rPr>
              <a:t>CNode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* next;</a:t>
            </a:r>
          </a:p>
          <a:p>
            <a:r>
              <a:rPr lang="fr-FR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fr-FR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altLang="zh-CN" dirty="0" err="1">
                <a:solidFill>
                  <a:srgbClr val="000000"/>
                </a:solidFill>
                <a:latin typeface="Menlo-Regular"/>
              </a:rPr>
              <a:t>key</a:t>
            </a:r>
            <a:r>
              <a:rPr lang="fr-FR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r-FR" altLang="zh-CN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hu-HU" altLang="zh-CN" dirty="0">
                <a:solidFill>
                  <a:srgbClr val="000000"/>
                </a:solidFill>
                <a:latin typeface="Menlo-Regular"/>
              </a:rPr>
              <a:t>    CNode (</a:t>
            </a:r>
            <a:r>
              <a:rPr lang="hu-HU" altLang="zh-CN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hu-HU" altLang="zh-CN" dirty="0">
                <a:solidFill>
                  <a:srgbClr val="000000"/>
                </a:solidFill>
                <a:latin typeface="Menlo-Regular"/>
              </a:rPr>
              <a:t> arg) {</a:t>
            </a:r>
          </a:p>
          <a:p>
            <a:r>
              <a:rPr lang="hu-HU" altLang="zh-CN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hu-HU" altLang="zh-CN" dirty="0">
                <a:solidFill>
                  <a:srgbClr val="3F6E74"/>
                </a:solidFill>
                <a:latin typeface="Menlo-Regular"/>
              </a:rPr>
              <a:t>key</a:t>
            </a:r>
            <a:r>
              <a:rPr lang="hu-HU" altLang="zh-CN" dirty="0">
                <a:solidFill>
                  <a:srgbClr val="000000"/>
                </a:solidFill>
                <a:latin typeface="Menlo-Regular"/>
              </a:rPr>
              <a:t> = arg;</a:t>
            </a:r>
          </a:p>
          <a:p>
            <a:r>
              <a:rPr lang="hu-HU" altLang="zh-CN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hu-HU" altLang="zh-CN" dirty="0">
                <a:solidFill>
                  <a:srgbClr val="000000"/>
                </a:solidFill>
                <a:latin typeface="Menlo-Regular"/>
              </a:rPr>
              <a:t>};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20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Implementation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5800" y="2209800"/>
            <a:ext cx="6934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CLinkedList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3F6E74"/>
                </a:solidFill>
                <a:latin typeface="Menlo-Regular"/>
              </a:rPr>
              <a:t>CNode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* nil;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CLinkedList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() {</a:t>
            </a:r>
          </a:p>
          <a:p>
            <a:endParaRPr lang="da-DK" altLang="zh-CN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a-DK" altLang="zh-CN" dirty="0" smtClean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da-DK" altLang="zh-CN" dirty="0" smtClean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da-DK" altLang="zh-CN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altLang="zh-CN" dirty="0" err="1">
                <a:solidFill>
                  <a:srgbClr val="AA0D91"/>
                </a:solidFill>
                <a:latin typeface="Menlo-Regular"/>
              </a:rPr>
              <a:t>void</a:t>
            </a:r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altLang="zh-CN" dirty="0" err="1">
                <a:solidFill>
                  <a:srgbClr val="000000"/>
                </a:solidFill>
                <a:latin typeface="Menlo-Regular"/>
              </a:rPr>
              <a:t>Delete</a:t>
            </a:r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da-DK" altLang="zh-CN" dirty="0" err="1">
                <a:solidFill>
                  <a:srgbClr val="3F6E74"/>
                </a:solidFill>
                <a:latin typeface="Menlo-Regular"/>
              </a:rPr>
              <a:t>CNode</a:t>
            </a:r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* x) {</a:t>
            </a:r>
          </a:p>
          <a:p>
            <a:endParaRPr lang="da-DK" altLang="zh-CN" dirty="0">
              <a:solidFill>
                <a:srgbClr val="000000"/>
              </a:solidFill>
              <a:latin typeface="Menlo-Regular"/>
            </a:endParaRPr>
          </a:p>
          <a:p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altLang="zh-CN" dirty="0" smtClean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kumimoji="1" lang="da-DK" altLang="zh-CN" dirty="0">
                <a:solidFill>
                  <a:srgbClr val="000000"/>
                </a:solidFill>
                <a:latin typeface="Menlo-Regular"/>
              </a:rPr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59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Implementation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5800" y="22098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AA0D91"/>
                </a:solidFill>
                <a:latin typeface="Menlo-Regular"/>
              </a:rPr>
              <a:t>    void</a:t>
            </a: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Insert (</a:t>
            </a:r>
            <a:r>
              <a:rPr lang="en-US" altLang="zh-CN" dirty="0" err="1">
                <a:solidFill>
                  <a:srgbClr val="3F6E74"/>
                </a:solidFill>
                <a:latin typeface="Menlo-Regular"/>
              </a:rPr>
              <a:t>CNode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* x) {</a:t>
            </a:r>
          </a:p>
          <a:p>
            <a:endParaRPr lang="da-DK" altLang="zh-CN" dirty="0" smtClean="0">
              <a:solidFill>
                <a:srgbClr val="000000"/>
              </a:solidFill>
              <a:latin typeface="Menlo-Regular"/>
            </a:endParaRPr>
          </a:p>
          <a:p>
            <a:endParaRPr lang="da-DK" altLang="zh-CN" dirty="0">
              <a:solidFill>
                <a:srgbClr val="000000"/>
              </a:solidFill>
              <a:latin typeface="Menlo-Regular"/>
            </a:endParaRPr>
          </a:p>
          <a:p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altLang="zh-CN" dirty="0" err="1">
                <a:solidFill>
                  <a:srgbClr val="3F6E74"/>
                </a:solidFill>
                <a:latin typeface="Menlo-Regular"/>
              </a:rPr>
              <a:t>CNode</a:t>
            </a:r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* Search (</a:t>
            </a:r>
            <a:r>
              <a:rPr lang="da-DK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altLang="zh-CN" dirty="0" err="1">
                <a:solidFill>
                  <a:srgbClr val="000000"/>
                </a:solidFill>
                <a:latin typeface="Menlo-Regular"/>
              </a:rPr>
              <a:t>key</a:t>
            </a:r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endParaRPr lang="is-IS" altLang="zh-CN" dirty="0">
              <a:solidFill>
                <a:srgbClr val="000000"/>
              </a:solidFill>
              <a:latin typeface="Menlo-Regular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Menlo-Regular"/>
              </a:rPr>
              <a:t>    }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5800" y="45720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altLang="zh-CN" dirty="0" err="1">
                <a:solidFill>
                  <a:srgbClr val="AA0D91"/>
                </a:solidFill>
                <a:latin typeface="Menlo-Regular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Menlo-Regular"/>
              </a:rPr>
              <a:t>Print</a:t>
            </a:r>
            <a:r>
              <a:rPr lang="fi-FI" altLang="zh-CN" dirty="0">
                <a:solidFill>
                  <a:srgbClr val="000000"/>
                </a:solidFill>
                <a:latin typeface="Menlo-Regular"/>
              </a:rPr>
              <a:t>() {</a:t>
            </a:r>
          </a:p>
          <a:p>
            <a:r>
              <a:rPr lang="fi-FI" altLang="zh-CN" dirty="0">
                <a:solidFill>
                  <a:srgbClr val="000000"/>
                </a:solidFill>
                <a:latin typeface="Menlo-Regular"/>
              </a:rPr>
              <a:t>        </a:t>
            </a:r>
            <a:endParaRPr lang="en-US" altLang="zh-CN" dirty="0" smtClean="0">
              <a:solidFill>
                <a:srgbClr val="3F6E74"/>
              </a:solidFill>
              <a:latin typeface="Menlo-Regular"/>
            </a:endParaRPr>
          </a:p>
          <a:p>
            <a:endParaRPr lang="en-US" altLang="zh-CN" dirty="0">
              <a:solidFill>
                <a:srgbClr val="3F6E74"/>
              </a:solidFill>
              <a:latin typeface="Menlo-Regular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266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Implementing pointers and objects </a:t>
            </a:r>
            <a:endParaRPr kumimoji="1" lang="zh-CN" altLang="en-US" dirty="0"/>
          </a:p>
        </p:txBody>
      </p:sp>
      <p:pic>
        <p:nvPicPr>
          <p:cNvPr id="4" name="图片 3" descr="Screen Shot 2014-10-28 at 9.46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86000"/>
            <a:ext cx="5727700" cy="33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Fundamental Data Structures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Array</a:t>
            </a:r>
          </a:p>
          <a:p>
            <a:pPr lvl="1"/>
            <a:r>
              <a:rPr lang="en-US" altLang="zh-CN" b="1" i="1" dirty="0" smtClean="0"/>
              <a:t>Pros 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Access any specific element in O(1)</a:t>
            </a:r>
          </a:p>
          <a:p>
            <a:pPr lvl="1"/>
            <a:r>
              <a:rPr lang="en-US" altLang="zh-CN" b="1" i="1" dirty="0"/>
              <a:t>Cons</a:t>
            </a:r>
          </a:p>
          <a:p>
            <a:pPr lvl="2"/>
            <a:r>
              <a:rPr kumimoji="1" lang="en-US" altLang="zh-CN" dirty="0" smtClean="0"/>
              <a:t>Fixed size</a:t>
            </a:r>
          </a:p>
          <a:p>
            <a:pPr lvl="2"/>
            <a:r>
              <a:rPr kumimoji="1" lang="en-US" altLang="zh-CN" dirty="0" smtClean="0"/>
              <a:t>Search </a:t>
            </a:r>
            <a:r>
              <a:rPr kumimoji="1" lang="en-US" altLang="zh-CN" dirty="0"/>
              <a:t>in low efficiency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52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Fundamental Data Structures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Vector</a:t>
            </a:r>
          </a:p>
          <a:p>
            <a:pPr lvl="1"/>
            <a:r>
              <a:rPr lang="en-US" altLang="zh-CN" b="1" i="1" dirty="0" smtClean="0"/>
              <a:t>Pros 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Access any specific element in O(1)</a:t>
            </a:r>
          </a:p>
          <a:p>
            <a:pPr lvl="2"/>
            <a:r>
              <a:rPr kumimoji="1" lang="en-US" altLang="zh-CN" dirty="0" smtClean="0"/>
              <a:t>Dynamically adjust size</a:t>
            </a:r>
          </a:p>
          <a:p>
            <a:pPr lvl="1"/>
            <a:r>
              <a:rPr lang="en-US" altLang="zh-CN" b="1" i="1" dirty="0"/>
              <a:t>Cons</a:t>
            </a:r>
          </a:p>
          <a:p>
            <a:pPr lvl="2"/>
            <a:r>
              <a:rPr kumimoji="1" lang="en-US" altLang="zh-CN" dirty="0" smtClean="0"/>
              <a:t>Search in low efficiency</a:t>
            </a:r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31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Fundamental Data Structures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Heap</a:t>
            </a:r>
          </a:p>
          <a:p>
            <a:pPr lvl="1"/>
            <a:r>
              <a:rPr lang="en-US" altLang="zh-CN" b="1" i="1" dirty="0" smtClean="0"/>
              <a:t>Pros 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Get the max/min in O(1)</a:t>
            </a:r>
          </a:p>
          <a:p>
            <a:pPr lvl="2"/>
            <a:r>
              <a:rPr kumimoji="1" lang="en-US" altLang="zh-CN" dirty="0" smtClean="0"/>
              <a:t>Dynamically adjust size</a:t>
            </a:r>
          </a:p>
          <a:p>
            <a:pPr lvl="1"/>
            <a:r>
              <a:rPr lang="en-US" altLang="zh-CN" b="1" i="1" dirty="0"/>
              <a:t>Cons</a:t>
            </a:r>
          </a:p>
          <a:p>
            <a:pPr lvl="2"/>
            <a:r>
              <a:rPr kumimoji="1" lang="en-US" altLang="zh-CN" dirty="0" smtClean="0"/>
              <a:t>Search in low efficiency</a:t>
            </a:r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14"/>
          <a:stretch>
            <a:fillRect/>
          </a:stretch>
        </p:blipFill>
        <p:spPr bwMode="auto">
          <a:xfrm>
            <a:off x="4870450" y="1752600"/>
            <a:ext cx="3816350" cy="231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4191000"/>
            <a:ext cx="3938279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57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Fundamental Data Structures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Stack</a:t>
            </a:r>
          </a:p>
          <a:p>
            <a:pPr lvl="1"/>
            <a:r>
              <a:rPr lang="en-US" altLang="zh-CN" b="1" i="1" dirty="0"/>
              <a:t>last-in, first-out</a:t>
            </a:r>
            <a:r>
              <a:rPr lang="en-US" altLang="zh-CN" dirty="0"/>
              <a:t>, or </a:t>
            </a:r>
            <a:r>
              <a:rPr lang="en-US" altLang="zh-CN" b="1" i="1" dirty="0"/>
              <a:t>LIFO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Push</a:t>
            </a:r>
          </a:p>
          <a:p>
            <a:pPr lvl="1"/>
            <a:r>
              <a:rPr kumimoji="1" lang="en-US" altLang="zh-CN" dirty="0" smtClean="0"/>
              <a:t>Pop</a:t>
            </a:r>
          </a:p>
          <a:p>
            <a:r>
              <a:rPr kumimoji="1" lang="en-US" altLang="zh-CN" dirty="0" smtClean="0"/>
              <a:t>Queue</a:t>
            </a:r>
          </a:p>
          <a:p>
            <a:pPr lvl="1"/>
            <a:r>
              <a:rPr lang="en-US" altLang="zh-CN" b="1" i="1" dirty="0"/>
              <a:t>first-in, first-out</a:t>
            </a:r>
            <a:r>
              <a:rPr lang="en-US" altLang="zh-CN" dirty="0"/>
              <a:t>, or </a:t>
            </a:r>
            <a:r>
              <a:rPr lang="en-US" altLang="zh-CN" b="1" i="1" dirty="0"/>
              <a:t>FIFO</a:t>
            </a:r>
            <a:r>
              <a:rPr lang="en-US" altLang="zh-CN" dirty="0"/>
              <a:t>, </a:t>
            </a:r>
          </a:p>
          <a:p>
            <a:pPr lvl="1"/>
            <a:r>
              <a:rPr kumimoji="1" lang="en-US" altLang="zh-CN" dirty="0" err="1" smtClean="0"/>
              <a:t>Enqueue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Dequeue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92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Stack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33800" y="3200400"/>
            <a:ext cx="1066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33800" y="3657600"/>
            <a:ext cx="1066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33800" y="4114800"/>
            <a:ext cx="1066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33800" y="4572000"/>
            <a:ext cx="1066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33800" y="5029200"/>
            <a:ext cx="1066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/>
        </p:nvCxnSpPr>
        <p:spPr>
          <a:xfrm flipV="1">
            <a:off x="3733800" y="2667000"/>
            <a:ext cx="0" cy="2819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V="1">
            <a:off x="4800600" y="2667000"/>
            <a:ext cx="0" cy="2819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4267200" y="2514600"/>
            <a:ext cx="0" cy="4572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H="1">
            <a:off x="3733800" y="5486400"/>
            <a:ext cx="106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下箭头 2"/>
          <p:cNvSpPr/>
          <p:nvPr/>
        </p:nvSpPr>
        <p:spPr>
          <a:xfrm>
            <a:off x="2667000" y="3810000"/>
            <a:ext cx="304800" cy="990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905000" y="4114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Push</a:t>
            </a:r>
            <a:endParaRPr kumimoji="1" lang="zh-CN" altLang="en-US" dirty="0"/>
          </a:p>
        </p:txBody>
      </p:sp>
      <p:grpSp>
        <p:nvGrpSpPr>
          <p:cNvPr id="17" name="组 16"/>
          <p:cNvGrpSpPr/>
          <p:nvPr/>
        </p:nvGrpSpPr>
        <p:grpSpPr>
          <a:xfrm>
            <a:off x="4953000" y="5334000"/>
            <a:ext cx="1600200" cy="369332"/>
            <a:chOff x="4953000" y="5334000"/>
            <a:chExt cx="1600200" cy="369332"/>
          </a:xfrm>
        </p:grpSpPr>
        <p:sp>
          <p:nvSpPr>
            <p:cNvPr id="15" name="左箭头 14"/>
            <p:cNvSpPr/>
            <p:nvPr/>
          </p:nvSpPr>
          <p:spPr>
            <a:xfrm>
              <a:off x="4953000" y="5410200"/>
              <a:ext cx="838200" cy="228600"/>
            </a:xfrm>
            <a:prstGeom prst="leftArrow">
              <a:avLst/>
            </a:prstGeom>
            <a:solidFill>
              <a:srgbClr val="00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791200" y="53340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Top</a:t>
              </a:r>
              <a:endParaRPr kumimoji="1" lang="zh-CN" altLang="en-US" dirty="0"/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4953000" y="4876800"/>
            <a:ext cx="1600200" cy="369332"/>
            <a:chOff x="4953000" y="5334000"/>
            <a:chExt cx="1600200" cy="369332"/>
          </a:xfrm>
        </p:grpSpPr>
        <p:sp>
          <p:nvSpPr>
            <p:cNvPr id="34" name="左箭头 33"/>
            <p:cNvSpPr/>
            <p:nvPr/>
          </p:nvSpPr>
          <p:spPr>
            <a:xfrm>
              <a:off x="4953000" y="5410200"/>
              <a:ext cx="838200" cy="228600"/>
            </a:xfrm>
            <a:prstGeom prst="leftArrow">
              <a:avLst/>
            </a:prstGeom>
            <a:solidFill>
              <a:srgbClr val="00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791200" y="53340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Top</a:t>
              </a:r>
              <a:endParaRPr kumimoji="1" lang="zh-CN" altLang="en-US" dirty="0"/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4953000" y="4419600"/>
            <a:ext cx="1600200" cy="369332"/>
            <a:chOff x="4953000" y="5334000"/>
            <a:chExt cx="1600200" cy="369332"/>
          </a:xfrm>
        </p:grpSpPr>
        <p:sp>
          <p:nvSpPr>
            <p:cNvPr id="37" name="左箭头 36"/>
            <p:cNvSpPr/>
            <p:nvPr/>
          </p:nvSpPr>
          <p:spPr>
            <a:xfrm>
              <a:off x="4953000" y="5410200"/>
              <a:ext cx="838200" cy="228600"/>
            </a:xfrm>
            <a:prstGeom prst="leftArrow">
              <a:avLst/>
            </a:prstGeom>
            <a:solidFill>
              <a:srgbClr val="00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791200" y="53340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Top</a:t>
              </a:r>
              <a:endParaRPr kumimoji="1" lang="zh-CN" altLang="en-US" dirty="0"/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4953000" y="3962400"/>
            <a:ext cx="1600200" cy="369332"/>
            <a:chOff x="4953000" y="5334000"/>
            <a:chExt cx="1600200" cy="369332"/>
          </a:xfrm>
        </p:grpSpPr>
        <p:sp>
          <p:nvSpPr>
            <p:cNvPr id="40" name="左箭头 39"/>
            <p:cNvSpPr/>
            <p:nvPr/>
          </p:nvSpPr>
          <p:spPr>
            <a:xfrm>
              <a:off x="4953000" y="5410200"/>
              <a:ext cx="838200" cy="228600"/>
            </a:xfrm>
            <a:prstGeom prst="leftArrow">
              <a:avLst/>
            </a:prstGeom>
            <a:solidFill>
              <a:srgbClr val="00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791200" y="53340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Top</a:t>
              </a:r>
              <a:endParaRPr kumimoji="1" lang="zh-CN" altLang="en-US" dirty="0"/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4953000" y="3516868"/>
            <a:ext cx="1600200" cy="369332"/>
            <a:chOff x="4953000" y="5334000"/>
            <a:chExt cx="1600200" cy="369332"/>
          </a:xfrm>
        </p:grpSpPr>
        <p:sp>
          <p:nvSpPr>
            <p:cNvPr id="43" name="左箭头 42"/>
            <p:cNvSpPr/>
            <p:nvPr/>
          </p:nvSpPr>
          <p:spPr>
            <a:xfrm>
              <a:off x="4953000" y="5410200"/>
              <a:ext cx="838200" cy="228600"/>
            </a:xfrm>
            <a:prstGeom prst="leftArrow">
              <a:avLst/>
            </a:prstGeom>
            <a:solidFill>
              <a:srgbClr val="00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791200" y="53340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Top</a:t>
              </a:r>
              <a:endParaRPr kumimoji="1" lang="zh-CN" altLang="en-US" dirty="0"/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4953000" y="3059668"/>
            <a:ext cx="1600200" cy="369332"/>
            <a:chOff x="4953000" y="5334000"/>
            <a:chExt cx="1600200" cy="369332"/>
          </a:xfrm>
        </p:grpSpPr>
        <p:sp>
          <p:nvSpPr>
            <p:cNvPr id="46" name="左箭头 45"/>
            <p:cNvSpPr/>
            <p:nvPr/>
          </p:nvSpPr>
          <p:spPr>
            <a:xfrm>
              <a:off x="4953000" y="5410200"/>
              <a:ext cx="838200" cy="228600"/>
            </a:xfrm>
            <a:prstGeom prst="leftArrow">
              <a:avLst/>
            </a:prstGeom>
            <a:solidFill>
              <a:srgbClr val="00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791200" y="53340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Top</a:t>
              </a:r>
              <a:endParaRPr kumimoji="1" lang="zh-CN" altLang="en-US" dirty="0"/>
            </a:p>
          </p:txBody>
        </p:sp>
      </p:grpSp>
      <p:sp>
        <p:nvSpPr>
          <p:cNvPr id="48" name="下箭头 47"/>
          <p:cNvSpPr/>
          <p:nvPr/>
        </p:nvSpPr>
        <p:spPr>
          <a:xfrm flipV="1">
            <a:off x="2667000" y="3733800"/>
            <a:ext cx="304800" cy="990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905000" y="4126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Pop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37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3" grpId="0" animBg="1"/>
      <p:bldP spid="3" grpId="1" animBg="1"/>
      <p:bldP spid="14" grpId="0"/>
      <p:bldP spid="14" grpId="1"/>
      <p:bldP spid="48" grpId="0" animBg="1"/>
      <p:bldP spid="4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16603</TotalTime>
  <Words>884</Words>
  <Application>Microsoft Macintosh PowerPoint</Application>
  <PresentationFormat>On-screen Show (4:3)</PresentationFormat>
  <Paragraphs>353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Calibri</vt:lpstr>
      <vt:lpstr>Constantia</vt:lpstr>
      <vt:lpstr>Menlo-Regular</vt:lpstr>
      <vt:lpstr>Monaco</vt:lpstr>
      <vt:lpstr>Wingdings 2</vt:lpstr>
      <vt:lpstr>宋体</vt:lpstr>
      <vt:lpstr>隶书</vt:lpstr>
      <vt:lpstr>Arial</vt:lpstr>
      <vt:lpstr>Flow</vt:lpstr>
      <vt:lpstr>Chapter 10.1  Stacks and queues </vt:lpstr>
      <vt:lpstr>Outline</vt:lpstr>
      <vt:lpstr>Definition of Data Structure</vt:lpstr>
      <vt:lpstr>Fundamental Data Structures</vt:lpstr>
      <vt:lpstr>Fundamental Data Structures</vt:lpstr>
      <vt:lpstr>Fundamental Data Structures</vt:lpstr>
      <vt:lpstr>Fundamental Data Structures</vt:lpstr>
      <vt:lpstr>Fundamental Data Structures</vt:lpstr>
      <vt:lpstr>Stack</vt:lpstr>
      <vt:lpstr>Stacks</vt:lpstr>
      <vt:lpstr>Push</vt:lpstr>
      <vt:lpstr>Pop</vt:lpstr>
      <vt:lpstr>Stack-empty</vt:lpstr>
      <vt:lpstr>C++ Implementation</vt:lpstr>
      <vt:lpstr>Performance</vt:lpstr>
      <vt:lpstr>Queue</vt:lpstr>
      <vt:lpstr>Queue</vt:lpstr>
      <vt:lpstr>Enqueue</vt:lpstr>
      <vt:lpstr>Dequeue</vt:lpstr>
      <vt:lpstr>C++ Implementation</vt:lpstr>
      <vt:lpstr>Implement a queue using stacks</vt:lpstr>
      <vt:lpstr>Algorithm I using stacks to implement a queue</vt:lpstr>
      <vt:lpstr>Complexity</vt:lpstr>
      <vt:lpstr>Further Thinking</vt:lpstr>
      <vt:lpstr>Algorithm II using stacks to implement a queue</vt:lpstr>
      <vt:lpstr>Complexity</vt:lpstr>
      <vt:lpstr>Implement a stack using two queues</vt:lpstr>
      <vt:lpstr>Algorithm I using two queues to implement a stack</vt:lpstr>
      <vt:lpstr>Complexity</vt:lpstr>
      <vt:lpstr>Further Thinking</vt:lpstr>
      <vt:lpstr>Algorithm II using two queues to implement a stack</vt:lpstr>
      <vt:lpstr>Complexity</vt:lpstr>
      <vt:lpstr>LinkedList</vt:lpstr>
      <vt:lpstr>Searching a linked list </vt:lpstr>
      <vt:lpstr>Inserting into a linked list </vt:lpstr>
      <vt:lpstr>Deleting from a linked list </vt:lpstr>
      <vt:lpstr>Sentinels -- A circular, doubly linked list </vt:lpstr>
      <vt:lpstr>LIST-DELETE </vt:lpstr>
      <vt:lpstr>LIST-SEARCH </vt:lpstr>
      <vt:lpstr>LIST-INSERT </vt:lpstr>
      <vt:lpstr>Thinking Assignments</vt:lpstr>
      <vt:lpstr>Implementation</vt:lpstr>
      <vt:lpstr>Implementation</vt:lpstr>
      <vt:lpstr>Implementation</vt:lpstr>
      <vt:lpstr>Implementing pointers and objects </vt:lpstr>
    </vt:vector>
  </TitlesOfParts>
  <Company>Auburn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Collective Creativity in Scientific Communities</dc:title>
  <dc:creator>gzz0001</dc:creator>
  <cp:lastModifiedBy>Guangyu Zou</cp:lastModifiedBy>
  <cp:revision>649</cp:revision>
  <dcterms:created xsi:type="dcterms:W3CDTF">2009-06-02T20:29:18Z</dcterms:created>
  <dcterms:modified xsi:type="dcterms:W3CDTF">2016-10-31T03:22:20Z</dcterms:modified>
</cp:coreProperties>
</file>