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7"/>
  </p:notesMasterIdLst>
  <p:sldIdLst>
    <p:sldId id="312" r:id="rId2"/>
    <p:sldId id="313" r:id="rId3"/>
    <p:sldId id="293" r:id="rId4"/>
    <p:sldId id="314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2" r:id="rId13"/>
    <p:sldId id="303" r:id="rId14"/>
    <p:sldId id="305" r:id="rId15"/>
    <p:sldId id="3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1" autoAdjust="0"/>
    <p:restoredTop sz="94199" autoAdjust="0"/>
  </p:normalViewPr>
  <p:slideViewPr>
    <p:cSldViewPr>
      <p:cViewPr varScale="1">
        <p:scale>
          <a:sx n="109" d="100"/>
          <a:sy n="109" d="100"/>
        </p:scale>
        <p:origin x="151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7E1EB-39CF-4348-BCDB-1668BDE219DC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2A9CF-E8B0-4248-A7C3-5B6CE759F3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B3856AE-E0E3-434A-9A9E-D32934502806}" type="datetimeFigureOut">
              <a:rPr lang="en-US" smtClean="0"/>
              <a:pPr/>
              <a:t>4/7/2020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14C4FF-C33F-4DC6-BF34-54B7D70A486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Structure and Algorithms</a:t>
            </a:r>
            <a:br>
              <a:rPr lang="en-US" altLang="zh-CN" dirty="0"/>
            </a:br>
            <a:r>
              <a:rPr lang="zh-CN" altLang="zh-CN" dirty="0"/>
              <a:t>－</a:t>
            </a:r>
            <a:r>
              <a:rPr lang="zh-CN" altLang="en-US" dirty="0"/>
              <a:t>－</a:t>
            </a:r>
            <a:r>
              <a:rPr lang="en-US" altLang="zh-CN" dirty="0" err="1"/>
              <a:t>LinkedList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57600"/>
            <a:ext cx="7854696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Guangyu Zou</a:t>
            </a:r>
          </a:p>
          <a:p>
            <a:r>
              <a:rPr lang="en-US" altLang="zh-CN" dirty="0"/>
              <a:t>Dalian University of Technology</a:t>
            </a:r>
          </a:p>
          <a:p>
            <a:r>
              <a:rPr lang="en-US" altLang="zh-CN" dirty="0" err="1"/>
              <a:t>gyzou@dlut.edu.cn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7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LIST-SEARCH </a:t>
            </a:r>
            <a:endParaRPr kumimoji="1" lang="zh-CN" altLang="en-US" dirty="0"/>
          </a:p>
        </p:txBody>
      </p:sp>
      <p:pic>
        <p:nvPicPr>
          <p:cNvPr id="4" name="图片 3" descr="Screen Shot 2014-10-28 at 5.2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5511800" cy="24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线箭头连接符 39"/>
          <p:cNvCxnSpPr/>
          <p:nvPr/>
        </p:nvCxnSpPr>
        <p:spPr>
          <a:xfrm flipH="1">
            <a:off x="2362200" y="5715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LIST-INSERT </a:t>
            </a:r>
            <a:endParaRPr kumimoji="1" lang="zh-CN" altLang="en-US" dirty="0"/>
          </a:p>
        </p:txBody>
      </p:sp>
      <p:pic>
        <p:nvPicPr>
          <p:cNvPr id="4" name="图片 3" descr="Screen Shot 2014-10-28 at 5.33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4927600" cy="3079750"/>
          </a:xfrm>
          <a:prstGeom prst="rect">
            <a:avLst/>
          </a:prstGeom>
        </p:spPr>
      </p:pic>
      <p:grpSp>
        <p:nvGrpSpPr>
          <p:cNvPr id="5" name="组 4"/>
          <p:cNvGrpSpPr/>
          <p:nvPr/>
        </p:nvGrpSpPr>
        <p:grpSpPr>
          <a:xfrm>
            <a:off x="1219200" y="5638800"/>
            <a:ext cx="1143000" cy="381000"/>
            <a:chOff x="1219200" y="5029200"/>
            <a:chExt cx="1143000" cy="381000"/>
          </a:xfrm>
        </p:grpSpPr>
        <p:sp>
          <p:nvSpPr>
            <p:cNvPr id="6" name="矩形 5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9" name="直线箭头连接符 8"/>
          <p:cNvCxnSpPr/>
          <p:nvPr/>
        </p:nvCxnSpPr>
        <p:spPr>
          <a:xfrm>
            <a:off x="457200" y="5867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2362200" y="594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 flipH="1">
            <a:off x="2362200" y="5715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组 11"/>
          <p:cNvGrpSpPr/>
          <p:nvPr/>
        </p:nvGrpSpPr>
        <p:grpSpPr>
          <a:xfrm>
            <a:off x="3048000" y="5638800"/>
            <a:ext cx="1143000" cy="381000"/>
            <a:chOff x="1219200" y="5029200"/>
            <a:chExt cx="1143000" cy="381000"/>
          </a:xfrm>
        </p:grpSpPr>
        <p:sp>
          <p:nvSpPr>
            <p:cNvPr id="13" name="矩形 12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6" name="直线箭头连接符 15"/>
          <p:cNvCxnSpPr/>
          <p:nvPr/>
        </p:nvCxnSpPr>
        <p:spPr>
          <a:xfrm>
            <a:off x="4191000" y="594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/>
          <p:nvPr/>
        </p:nvCxnSpPr>
        <p:spPr>
          <a:xfrm flipH="1">
            <a:off x="4191000" y="5715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组 17"/>
          <p:cNvGrpSpPr/>
          <p:nvPr/>
        </p:nvGrpSpPr>
        <p:grpSpPr>
          <a:xfrm>
            <a:off x="4876800" y="5638800"/>
            <a:ext cx="1143000" cy="381000"/>
            <a:chOff x="1219200" y="5029200"/>
            <a:chExt cx="1143000" cy="381000"/>
          </a:xfrm>
        </p:grpSpPr>
        <p:sp>
          <p:nvSpPr>
            <p:cNvPr id="19" name="矩形 18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2" name="直线箭头连接符 21"/>
          <p:cNvCxnSpPr/>
          <p:nvPr/>
        </p:nvCxnSpPr>
        <p:spPr>
          <a:xfrm>
            <a:off x="6019800" y="59436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/>
          <p:nvPr/>
        </p:nvCxnSpPr>
        <p:spPr>
          <a:xfrm flipH="1">
            <a:off x="6019800" y="5715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组 23"/>
          <p:cNvGrpSpPr/>
          <p:nvPr/>
        </p:nvGrpSpPr>
        <p:grpSpPr>
          <a:xfrm>
            <a:off x="6705600" y="5638800"/>
            <a:ext cx="1143000" cy="381000"/>
            <a:chOff x="1219200" y="5029200"/>
            <a:chExt cx="1143000" cy="381000"/>
          </a:xfrm>
        </p:grpSpPr>
        <p:sp>
          <p:nvSpPr>
            <p:cNvPr id="25" name="矩形 24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28" name="直线连接符 27"/>
          <p:cNvCxnSpPr/>
          <p:nvPr/>
        </p:nvCxnSpPr>
        <p:spPr>
          <a:xfrm flipV="1">
            <a:off x="7696200" y="53340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 flipH="1">
            <a:off x="1295400" y="5334000"/>
            <a:ext cx="640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/>
          <p:nvPr/>
        </p:nvCxnSpPr>
        <p:spPr>
          <a:xfrm>
            <a:off x="1295400" y="533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1295400" y="60198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1295400" y="6324600"/>
            <a:ext cx="647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/>
          <p:nvPr/>
        </p:nvCxnSpPr>
        <p:spPr>
          <a:xfrm flipV="1">
            <a:off x="7772400" y="6019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04800" y="541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L.nil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429000" y="52694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2362200" y="59436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1981200" y="59552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L.nil.next</a:t>
            </a:r>
            <a:r>
              <a:rPr kumimoji="1" lang="en-US" altLang="zh-CN" dirty="0"/>
              <a:t>=x</a:t>
            </a:r>
            <a:endParaRPr kumimoji="1"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886200" y="58790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x. next = </a:t>
            </a:r>
            <a:r>
              <a:rPr kumimoji="1" lang="en-US" altLang="zh-CN" dirty="0" err="1"/>
              <a:t>L.nil.next</a:t>
            </a:r>
            <a:endParaRPr kumimoji="1"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3886200" y="5334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L.nil.next.prev</a:t>
            </a:r>
            <a:r>
              <a:rPr kumimoji="1" lang="en-US" altLang="zh-CN" dirty="0"/>
              <a:t> = x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981200" y="5345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x.prev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L.nil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86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1" grpId="0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2209800"/>
            <a:ext cx="44958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next;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altLang="zh-CN" dirty="0" err="1">
                <a:solidFill>
                  <a:srgbClr val="000000"/>
                </a:solidFill>
                <a:latin typeface="Menlo-Regular"/>
              </a:rPr>
              <a:t>key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CNode (</a:t>
            </a:r>
            <a:r>
              <a:rPr lang="hu-HU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arg) {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altLang="zh-CN" dirty="0">
                <a:solidFill>
                  <a:srgbClr val="3F6E74"/>
                </a:solidFill>
                <a:latin typeface="Menlo-Regular"/>
              </a:rPr>
              <a:t>key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= arg;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};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20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2209800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CLinkedList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nil;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CLinkedList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nil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new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(-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nil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nil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altLang="zh-CN" dirty="0">
                <a:solidFill>
                  <a:srgbClr val="3F6E74"/>
                </a:solidFill>
                <a:latin typeface="Menlo-Regular"/>
              </a:rPr>
              <a:t>nil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prev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nil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altLang="zh-CN" dirty="0" err="1">
                <a:solidFill>
                  <a:srgbClr val="AA0D91"/>
                </a:solidFill>
                <a:latin typeface="Menlo-Regular"/>
              </a:rPr>
              <a:t>void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altLang="zh-CN" dirty="0" err="1">
                <a:solidFill>
                  <a:srgbClr val="000000"/>
                </a:solidFill>
                <a:latin typeface="Menlo-Regular"/>
              </a:rPr>
              <a:t>Delete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da-DK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* x) {</a:t>
            </a:r>
          </a:p>
          <a:p>
            <a:endParaRPr lang="da-DK" altLang="zh-CN" dirty="0">
              <a:solidFill>
                <a:srgbClr val="000000"/>
              </a:solidFill>
              <a:latin typeface="Menlo-Regular"/>
            </a:endParaRP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kumimoji="1" lang="da-DK" altLang="zh-CN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2209800"/>
            <a:ext cx="830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dirty="0" err="1">
                <a:solidFill>
                  <a:srgbClr val="AA0D91"/>
                </a:solidFill>
                <a:latin typeface="Menlo-Regular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Menlo-Regular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fi-FI" altLang="zh-CN" dirty="0" err="1">
                <a:solidFill>
                  <a:srgbClr val="000000"/>
                </a:solidFill>
                <a:latin typeface="Menlo-Regular"/>
              </a:rPr>
              <a:t>node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altLang="zh-CN" dirty="0" err="1">
                <a:solidFill>
                  <a:srgbClr val="3F6E74"/>
                </a:solidFill>
                <a:latin typeface="Menlo-Regular"/>
              </a:rPr>
              <a:t>nil</a:t>
            </a:r>
            <a:r>
              <a:rPr lang="fi-FI" altLang="zh-CN" dirty="0" err="1">
                <a:solidFill>
                  <a:srgbClr val="000000"/>
                </a:solidFill>
                <a:latin typeface="Menlo-Regular"/>
              </a:rPr>
              <a:t>-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&gt;</a:t>
            </a:r>
            <a:r>
              <a:rPr lang="fi-FI" altLang="zh-CN" dirty="0" err="1">
                <a:solidFill>
                  <a:srgbClr val="3F6E74"/>
                </a:solidFill>
                <a:latin typeface="Menlo-Regular"/>
              </a:rPr>
              <a:t>next</a:t>
            </a:r>
            <a:r>
              <a:rPr lang="fi-FI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(node !=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nil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en-US" altLang="zh-CN" dirty="0" err="1">
                <a:solidFill>
                  <a:srgbClr val="5C2699"/>
                </a:solidFill>
                <a:latin typeface="Menlo-Regular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&lt;&lt;node-&gt;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key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&lt;&lt;</a:t>
            </a:r>
            <a:r>
              <a:rPr lang="en-US" altLang="zh-CN" dirty="0" err="1">
                <a:solidFill>
                  <a:srgbClr val="2E0D6E"/>
                </a:solidFill>
                <a:latin typeface="Menlo-Regular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    node = node-&gt;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6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Implementing pointers and objects </a:t>
            </a:r>
            <a:endParaRPr kumimoji="1" lang="zh-CN" altLang="en-US" dirty="0"/>
          </a:p>
        </p:txBody>
      </p:sp>
      <p:pic>
        <p:nvPicPr>
          <p:cNvPr id="4" name="图片 3" descr="Screen Shot 2014-10-28 at 9.46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5727700" cy="33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9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LinkedList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i="1" dirty="0"/>
              <a:t>linked list </a:t>
            </a:r>
            <a:r>
              <a:rPr lang="en-US" altLang="zh-CN" dirty="0"/>
              <a:t>is a data structure in which the objects are arranged in a linear order. </a:t>
            </a:r>
          </a:p>
          <a:p>
            <a:r>
              <a:rPr kumimoji="1" lang="en-US" altLang="zh-CN" dirty="0"/>
              <a:t>Array</a:t>
            </a:r>
          </a:p>
          <a:p>
            <a:pPr lvl="1"/>
            <a:r>
              <a:rPr lang="en-US" altLang="zh-CN" dirty="0"/>
              <a:t>The linear order is determined by the array indices.</a:t>
            </a:r>
          </a:p>
          <a:p>
            <a:pPr lvl="1"/>
            <a:r>
              <a:rPr lang="en-US" altLang="zh-CN" dirty="0"/>
              <a:t>Fixed size</a:t>
            </a:r>
          </a:p>
          <a:p>
            <a:r>
              <a:rPr kumimoji="1" lang="en-US" altLang="zh-CN" dirty="0" err="1"/>
              <a:t>LinkedList</a:t>
            </a:r>
            <a:endParaRPr kumimoji="1" lang="en-US" altLang="zh-CN" dirty="0"/>
          </a:p>
          <a:p>
            <a:pPr lvl="1"/>
            <a:r>
              <a:rPr lang="en-US" altLang="zh-CN" dirty="0"/>
              <a:t>The order is determined by a pointer in each object. </a:t>
            </a:r>
          </a:p>
          <a:p>
            <a:pPr lvl="1"/>
            <a:r>
              <a:rPr lang="en-US" altLang="zh-CN" dirty="0"/>
              <a:t>Dynamic allocation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781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Doubly </a:t>
            </a:r>
            <a:r>
              <a:rPr kumimoji="1" lang="en-US" altLang="zh-CN" dirty="0" err="1"/>
              <a:t>LinkedList</a:t>
            </a:r>
            <a:endParaRPr kumimoji="1" lang="zh-CN" altLang="en-US" dirty="0"/>
          </a:p>
        </p:txBody>
      </p:sp>
      <p:pic>
        <p:nvPicPr>
          <p:cNvPr id="4" name="图片 3" descr="Screen Shot 2014-10-28 at 5.05.4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54"/>
          <a:stretch/>
        </p:blipFill>
        <p:spPr>
          <a:xfrm>
            <a:off x="0" y="2057400"/>
            <a:ext cx="9067800" cy="1044713"/>
          </a:xfrm>
          <a:prstGeom prst="rect">
            <a:avLst/>
          </a:prstGeom>
        </p:spPr>
      </p:pic>
      <p:pic>
        <p:nvPicPr>
          <p:cNvPr id="6" name="图片 5" descr="Screen Shot 2014-10-28 at 5.05.4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0" b="25252"/>
          <a:stretch/>
        </p:blipFill>
        <p:spPr>
          <a:xfrm>
            <a:off x="0" y="3743738"/>
            <a:ext cx="9067800" cy="828262"/>
          </a:xfrm>
          <a:prstGeom prst="rect">
            <a:avLst/>
          </a:prstGeom>
        </p:spPr>
      </p:pic>
      <p:pic>
        <p:nvPicPr>
          <p:cNvPr id="7" name="图片 6" descr="Screen Shot 2014-10-28 at 5.05.4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28"/>
          <a:stretch/>
        </p:blipFill>
        <p:spPr>
          <a:xfrm>
            <a:off x="2209" y="5379278"/>
            <a:ext cx="9067800" cy="6405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7200" y="336273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Insert an element with key = 25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7200" y="484587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Delete the element with key = 4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402470" y="6626"/>
            <a:ext cx="3733800" cy="33561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5369813" y="3412706"/>
            <a:ext cx="3766457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mr-IN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9813" y="-9448"/>
            <a:ext cx="31786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{</a:t>
            </a:r>
          </a:p>
          <a:p>
            <a:r>
              <a:rPr lang="en-US" altLang="zh-CN" dirty="0">
                <a:solidFill>
                  <a:srgbClr val="AA0D91"/>
                </a:solidFill>
                <a:latin typeface="Menlo-Regular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prev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next;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altLang="zh-CN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key;</a:t>
            </a:r>
          </a:p>
          <a:p>
            <a:r>
              <a:rPr lang="fr-FR" altLang="zh-CN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hu-HU" altLang="zh-CN" dirty="0" err="1">
                <a:solidFill>
                  <a:srgbClr val="000000"/>
                </a:solidFill>
                <a:latin typeface="Menlo-Regular"/>
              </a:rPr>
              <a:t>CNode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hu-HU" altLang="zh-CN" dirty="0">
                <a:solidFill>
                  <a:srgbClr val="AA0D91"/>
                </a:solidFill>
                <a:latin typeface="Menlo-Regular"/>
              </a:rPr>
              <a:t>int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altLang="zh-CN" dirty="0" err="1">
                <a:solidFill>
                  <a:srgbClr val="000000"/>
                </a:solidFill>
                <a:latin typeface="Menlo-Regular"/>
              </a:rPr>
              <a:t>arg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hu-HU" altLang="zh-CN" dirty="0" err="1">
                <a:solidFill>
                  <a:srgbClr val="3F6E74"/>
                </a:solidFill>
                <a:latin typeface="Menlo-Regular"/>
              </a:rPr>
              <a:t>key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hu-HU" altLang="zh-CN" dirty="0" err="1">
                <a:solidFill>
                  <a:srgbClr val="000000"/>
                </a:solidFill>
                <a:latin typeface="Menlo-Regular"/>
              </a:rPr>
              <a:t>arg</a:t>
            </a:r>
            <a:r>
              <a:rPr lang="hu-HU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da-DK" altLang="zh-CN" dirty="0">
                <a:solidFill>
                  <a:srgbClr val="3F6E74"/>
                </a:solidFill>
                <a:latin typeface="Menlo-Regular"/>
              </a:rPr>
              <a:t>prev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da-DK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da-DK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altLang="zh-CN" dirty="0">
                <a:solidFill>
                  <a:srgbClr val="3F6E74"/>
                </a:solidFill>
                <a:latin typeface="Menlo-Regular"/>
              </a:rPr>
              <a:t>next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};</a:t>
            </a:r>
            <a:endParaRPr kumimoji="1"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69813" y="3425230"/>
            <a:ext cx="31786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3F6E74"/>
                </a:solidFill>
                <a:latin typeface="Menlo-Regular" charset="0"/>
              </a:rPr>
              <a:t>CNode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* head;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</a:t>
            </a:r>
          </a:p>
          <a:p>
            <a:r>
              <a:rPr lang="en-US" dirty="0">
                <a:solidFill>
                  <a:srgbClr val="AA0D91"/>
                </a:solidFill>
                <a:latin typeface="Menlo-Regular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 {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}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};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Operations of </a:t>
            </a:r>
            <a:r>
              <a:rPr kumimoji="1" lang="en-US" altLang="zh-CN" dirty="0" err="1"/>
              <a:t>LinkedList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Searching</a:t>
            </a:r>
          </a:p>
          <a:p>
            <a:r>
              <a:rPr kumimoji="1" lang="en-US" altLang="zh-CN" dirty="0"/>
              <a:t>Inserting</a:t>
            </a:r>
          </a:p>
          <a:p>
            <a:r>
              <a:rPr kumimoji="1" lang="en-US" altLang="zh-CN" dirty="0"/>
              <a:t>Deleting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32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Searching a linked list </a:t>
            </a:r>
            <a:endParaRPr kumimoji="1" lang="zh-CN" altLang="en-US" dirty="0"/>
          </a:p>
        </p:txBody>
      </p:sp>
      <p:pic>
        <p:nvPicPr>
          <p:cNvPr id="5" name="图片 4" descr="Screen Shot 2014-10-28 at 5.07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8400"/>
            <a:ext cx="4419600" cy="247196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48200" y="2286000"/>
            <a:ext cx="441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 Search (</a:t>
            </a:r>
            <a:r>
              <a:rPr lang="en-US" altLang="zh-CN" sz="1400" dirty="0" err="1">
                <a:solidFill>
                  <a:srgbClr val="AA0D91"/>
                </a:solidFill>
                <a:latin typeface="Menlo-Regular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key)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head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key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!= key &amp;&amp;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!= </a:t>
            </a:r>
            <a:r>
              <a:rPr lang="en-US" altLang="zh-CN" sz="1400" dirty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-&gt;</a:t>
            </a:r>
            <a:r>
              <a:rPr lang="en-US" altLang="zh-CN" sz="1400" dirty="0">
                <a:solidFill>
                  <a:srgbClr val="3F6E74"/>
                </a:solidFill>
                <a:latin typeface="Menlo-Regular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altLang="zh-CN" sz="1400" dirty="0">
                <a:solidFill>
                  <a:srgbClr val="AA0D91"/>
                </a:solidFill>
                <a:latin typeface="Menlo-Regular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-Regular"/>
              </a:rPr>
              <a:t>currentNode</a:t>
            </a:r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-Regular"/>
              </a:rPr>
              <a:t>}</a:t>
            </a:r>
            <a:endParaRPr kumimoji="1"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724400" y="4267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Recursively Search</a:t>
            </a:r>
            <a:r>
              <a:rPr kumimoji="1"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1090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Inserting into a linked list </a:t>
            </a:r>
            <a:endParaRPr kumimoji="1" lang="zh-CN" altLang="en-US" dirty="0"/>
          </a:p>
        </p:txBody>
      </p:sp>
      <p:pic>
        <p:nvPicPr>
          <p:cNvPr id="5" name="图片 4" descr="Screen Shot 2014-10-28 at 5.13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4876800" cy="323435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29200" y="1847088"/>
            <a:ext cx="411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 Insert(</a:t>
            </a:r>
            <a:r>
              <a:rPr lang="en-US" sz="2000" dirty="0" err="1">
                <a:solidFill>
                  <a:srgbClr val="3F6E74"/>
                </a:solidFill>
                <a:latin typeface="Menlo-Regular" charset="0"/>
              </a:rPr>
              <a:t>CNode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* node) {</a:t>
            </a:r>
          </a:p>
          <a:p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2000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sz="2000" dirty="0" err="1">
                <a:solidFill>
                  <a:srgbClr val="3F6E74"/>
                </a:solidFill>
                <a:latin typeface="Menlo-Regular" charset="0"/>
              </a:rPr>
              <a:t>next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2000" dirty="0" err="1">
                <a:solidFill>
                  <a:srgbClr val="3F6E74"/>
                </a:solidFill>
                <a:latin typeface="Menlo-Regular" charset="0"/>
              </a:rPr>
              <a:t>head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2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sz="2000" dirty="0" err="1">
                <a:solidFill>
                  <a:srgbClr val="3F6E74"/>
                </a:solidFill>
                <a:latin typeface="Menlo-Regular" charset="0"/>
              </a:rPr>
              <a:t>head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sz="2000" dirty="0" err="1">
                <a:solidFill>
                  <a:srgbClr val="3F6E74"/>
                </a:solidFill>
                <a:latin typeface="Menlo-Regular" charset="0"/>
              </a:rPr>
              <a:t>head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sz="2000" dirty="0" err="1">
                <a:solidFill>
                  <a:srgbClr val="3F6E74"/>
                </a:solidFill>
                <a:latin typeface="Menlo-Regular" charset="0"/>
              </a:rPr>
              <a:t>prev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2000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2000" dirty="0" err="1">
                <a:solidFill>
                  <a:srgbClr val="3F6E74"/>
                </a:solidFill>
                <a:latin typeface="Menlo-Regular" charset="0"/>
              </a:rPr>
              <a:t>head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2000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sz="2000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sz="2000" dirty="0" err="1">
                <a:solidFill>
                  <a:srgbClr val="3F6E74"/>
                </a:solidFill>
                <a:latin typeface="Menlo-Regular" charset="0"/>
              </a:rPr>
              <a:t>prev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sz="2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sz="2000" dirty="0">
                <a:solidFill>
                  <a:srgbClr val="000000"/>
                </a:solidFill>
                <a:latin typeface="Menlo-Regula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49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Deleting from a linked list </a:t>
            </a:r>
            <a:endParaRPr kumimoji="1" lang="zh-CN" altLang="en-US" dirty="0"/>
          </a:p>
        </p:txBody>
      </p:sp>
      <p:pic>
        <p:nvPicPr>
          <p:cNvPr id="4" name="图片 3" descr="Screen Shot 2014-10-28 at 5.17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" y="2133601"/>
            <a:ext cx="4563165" cy="26964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296" y="4953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How to delete a node with key equal x?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6400" y="59436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3F6E74"/>
                </a:solidFill>
                <a:latin typeface="Menlo-Regular"/>
              </a:rPr>
              <a:t>CNode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foundNode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list.</a:t>
            </a:r>
            <a:r>
              <a:rPr lang="en-US" altLang="zh-CN" dirty="0" err="1">
                <a:solidFill>
                  <a:srgbClr val="26474B"/>
                </a:solidFill>
                <a:latin typeface="Menlo-Regular"/>
              </a:rPr>
              <a:t>Search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-Regular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list.</a:t>
            </a:r>
            <a:r>
              <a:rPr lang="en-US" altLang="zh-CN" dirty="0" err="1">
                <a:solidFill>
                  <a:srgbClr val="26474B"/>
                </a:solidFill>
                <a:latin typeface="Menlo-Regular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-Regular"/>
              </a:rPr>
              <a:t>foundNode</a:t>
            </a:r>
            <a:r>
              <a:rPr lang="en-US" altLang="zh-CN" dirty="0">
                <a:solidFill>
                  <a:srgbClr val="000000"/>
                </a:solidFill>
                <a:latin typeface="Menlo-Regular"/>
              </a:rPr>
              <a:t>);</a:t>
            </a:r>
            <a:endParaRPr kumimoji="1"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2155372"/>
            <a:ext cx="5410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AA0D91"/>
                </a:solidFill>
                <a:latin typeface="Menlo-Regular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Delete(</a:t>
            </a:r>
            <a:r>
              <a:rPr lang="en-US" dirty="0" err="1">
                <a:solidFill>
                  <a:srgbClr val="3F6E74"/>
                </a:solidFill>
                <a:latin typeface="Menlo-Regular" charset="0"/>
              </a:rPr>
              <a:t>CNode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* node) {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prev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prev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next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next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else</a:t>
            </a:r>
            <a:endParaRPr lang="mr-IN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head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next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mr-IN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next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next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prev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000000"/>
                </a:solidFill>
                <a:latin typeface="Menlo-Regular" charset="0"/>
              </a:rPr>
              <a:t>node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-&gt;</a:t>
            </a:r>
            <a:r>
              <a:rPr lang="mr-IN" dirty="0" err="1">
                <a:solidFill>
                  <a:srgbClr val="3F6E74"/>
                </a:solidFill>
                <a:latin typeface="Menlo-Regular" charset="0"/>
              </a:rPr>
              <a:t>prev</a:t>
            </a:r>
            <a:r>
              <a:rPr lang="mr-IN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Sentinels -- A circular, doubly linked list </a:t>
            </a:r>
            <a:endParaRPr kumimoji="1" lang="zh-CN" altLang="en-US" dirty="0"/>
          </a:p>
        </p:txBody>
      </p:sp>
      <p:pic>
        <p:nvPicPr>
          <p:cNvPr id="4" name="图片 3" descr="Screen Shot 2014-10-28 at 5.22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534400" cy="295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89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LIST-DELETE </a:t>
            </a:r>
            <a:endParaRPr kumimoji="1" lang="zh-CN" altLang="en-US" dirty="0"/>
          </a:p>
        </p:txBody>
      </p:sp>
      <p:pic>
        <p:nvPicPr>
          <p:cNvPr id="4" name="图片 3" descr="Screen Shot 2014-10-28 at 5.26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5118100" cy="1899501"/>
          </a:xfrm>
          <a:prstGeom prst="rect">
            <a:avLst/>
          </a:prstGeom>
        </p:spPr>
      </p:pic>
      <p:grpSp>
        <p:nvGrpSpPr>
          <p:cNvPr id="28" name="组 27"/>
          <p:cNvGrpSpPr/>
          <p:nvPr/>
        </p:nvGrpSpPr>
        <p:grpSpPr>
          <a:xfrm>
            <a:off x="1219200" y="5029200"/>
            <a:ext cx="1143000" cy="381000"/>
            <a:chOff x="1219200" y="5029200"/>
            <a:chExt cx="1143000" cy="381000"/>
          </a:xfrm>
        </p:grpSpPr>
        <p:sp>
          <p:nvSpPr>
            <p:cNvPr id="3" name="矩形 2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0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14" name="直线箭头连接符 13"/>
          <p:cNvCxnSpPr/>
          <p:nvPr/>
        </p:nvCxnSpPr>
        <p:spPr>
          <a:xfrm>
            <a:off x="457200" y="5257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/>
          <p:cNvCxnSpPr/>
          <p:nvPr/>
        </p:nvCxnSpPr>
        <p:spPr>
          <a:xfrm>
            <a:off x="236220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 flipH="1">
            <a:off x="2362200" y="5105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组 28"/>
          <p:cNvGrpSpPr/>
          <p:nvPr/>
        </p:nvGrpSpPr>
        <p:grpSpPr>
          <a:xfrm>
            <a:off x="3048000" y="5029200"/>
            <a:ext cx="1143000" cy="381000"/>
            <a:chOff x="1219200" y="5029200"/>
            <a:chExt cx="1143000" cy="381000"/>
          </a:xfrm>
        </p:grpSpPr>
        <p:sp>
          <p:nvSpPr>
            <p:cNvPr id="30" name="矩形 29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1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33" name="直线箭头连接符 32"/>
          <p:cNvCxnSpPr/>
          <p:nvPr/>
        </p:nvCxnSpPr>
        <p:spPr>
          <a:xfrm>
            <a:off x="419100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4191000" y="5105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组 34"/>
          <p:cNvGrpSpPr/>
          <p:nvPr/>
        </p:nvGrpSpPr>
        <p:grpSpPr>
          <a:xfrm>
            <a:off x="4876800" y="5029200"/>
            <a:ext cx="1143000" cy="381000"/>
            <a:chOff x="1219200" y="5029200"/>
            <a:chExt cx="1143000" cy="381000"/>
          </a:xfrm>
        </p:grpSpPr>
        <p:sp>
          <p:nvSpPr>
            <p:cNvPr id="36" name="矩形 35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2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39" name="直线箭头连接符 38"/>
          <p:cNvCxnSpPr/>
          <p:nvPr/>
        </p:nvCxnSpPr>
        <p:spPr>
          <a:xfrm>
            <a:off x="6019800" y="53340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6019800" y="5105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组 40"/>
          <p:cNvGrpSpPr/>
          <p:nvPr/>
        </p:nvGrpSpPr>
        <p:grpSpPr>
          <a:xfrm>
            <a:off x="6705600" y="5029200"/>
            <a:ext cx="1143000" cy="381000"/>
            <a:chOff x="1219200" y="5029200"/>
            <a:chExt cx="1143000" cy="381000"/>
          </a:xfrm>
        </p:grpSpPr>
        <p:sp>
          <p:nvSpPr>
            <p:cNvPr id="42" name="矩形 41"/>
            <p:cNvSpPr/>
            <p:nvPr/>
          </p:nvSpPr>
          <p:spPr>
            <a:xfrm>
              <a:off x="1219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P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81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0000"/>
                  </a:solidFill>
                  <a:latin typeface="+mj-lt"/>
                </a:rPr>
                <a:t>N</a:t>
              </a:r>
              <a:endParaRPr kumimoji="1" lang="zh-CN" alt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600200" y="5029200"/>
              <a:ext cx="3810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+mj-lt"/>
                </a:rPr>
                <a:t>3</a:t>
              </a:r>
              <a:endParaRPr kumimoji="1"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cxnSp>
        <p:nvCxnSpPr>
          <p:cNvPr id="46" name="直线连接符 45"/>
          <p:cNvCxnSpPr/>
          <p:nvPr/>
        </p:nvCxnSpPr>
        <p:spPr>
          <a:xfrm flipV="1">
            <a:off x="7696200" y="47244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/>
          <p:cNvCxnSpPr/>
          <p:nvPr/>
        </p:nvCxnSpPr>
        <p:spPr>
          <a:xfrm flipH="1">
            <a:off x="1295400" y="4724400"/>
            <a:ext cx="6400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/>
          <p:nvPr/>
        </p:nvCxnSpPr>
        <p:spPr>
          <a:xfrm>
            <a:off x="12954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1295400" y="5410200"/>
            <a:ext cx="0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295400" y="5715000"/>
            <a:ext cx="647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 flipV="1">
            <a:off x="7772400" y="541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304800" y="4800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L.nil</a:t>
            </a:r>
            <a:endParaRPr kumimoji="1"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4724400" y="4876800"/>
            <a:ext cx="1447800" cy="685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32766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x.prev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858000" y="4724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x.next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5257800" y="449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cxnSp>
        <p:nvCxnSpPr>
          <p:cNvPr id="74" name="直线箭头连接符 73"/>
          <p:cNvCxnSpPr/>
          <p:nvPr/>
        </p:nvCxnSpPr>
        <p:spPr>
          <a:xfrm>
            <a:off x="4191000" y="53340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 flipH="1">
            <a:off x="4191000" y="51054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4419600" y="52694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x.prev.next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x.next</a:t>
            </a:r>
            <a:endParaRPr kumimoji="1"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4419600" y="480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x. </a:t>
            </a:r>
            <a:r>
              <a:rPr kumimoji="1" lang="en-US" altLang="zh-CN" dirty="0" err="1"/>
              <a:t>next.prev</a:t>
            </a:r>
            <a:r>
              <a:rPr kumimoji="1" lang="en-US" altLang="zh-CN" dirty="0"/>
              <a:t> =</a:t>
            </a:r>
            <a:r>
              <a:rPr kumimoji="1" lang="en-US" altLang="zh-CN" dirty="0" err="1"/>
              <a:t>x.prev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9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/>
      <p:bldP spid="72" grpId="0"/>
      <p:bldP spid="73" grpId="0"/>
      <p:bldP spid="73" grpId="1"/>
      <p:bldP spid="78" grpId="0"/>
      <p:bldP spid="7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16622</TotalTime>
  <Words>573</Words>
  <Application>Microsoft Office PowerPoint</Application>
  <PresentationFormat>全屏显示(4:3)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Menlo-Regular</vt:lpstr>
      <vt:lpstr>Calibri</vt:lpstr>
      <vt:lpstr>Constantia</vt:lpstr>
      <vt:lpstr>Wingdings 2</vt:lpstr>
      <vt:lpstr>Flow</vt:lpstr>
      <vt:lpstr>Data Structure and Algorithms －－LinkedList</vt:lpstr>
      <vt:lpstr>LinkedList</vt:lpstr>
      <vt:lpstr>Doubly LinkedList</vt:lpstr>
      <vt:lpstr>Operations of LinkedList</vt:lpstr>
      <vt:lpstr>Searching a linked list </vt:lpstr>
      <vt:lpstr>Inserting into a linked list </vt:lpstr>
      <vt:lpstr>Deleting from a linked list </vt:lpstr>
      <vt:lpstr>Sentinels -- A circular, doubly linked list </vt:lpstr>
      <vt:lpstr>LIST-DELETE </vt:lpstr>
      <vt:lpstr>LIST-SEARCH </vt:lpstr>
      <vt:lpstr>LIST-INSERT </vt:lpstr>
      <vt:lpstr>Implementation</vt:lpstr>
      <vt:lpstr>Implementation</vt:lpstr>
      <vt:lpstr>Implementation</vt:lpstr>
      <vt:lpstr>Implementing pointers and objects </vt:lpstr>
    </vt:vector>
  </TitlesOfParts>
  <Company>Auburn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Creativity in Scientific Communities</dc:title>
  <dc:creator>gzz0001</dc:creator>
  <cp:lastModifiedBy>Zou Guangyu</cp:lastModifiedBy>
  <cp:revision>606</cp:revision>
  <dcterms:created xsi:type="dcterms:W3CDTF">2009-06-02T20:29:18Z</dcterms:created>
  <dcterms:modified xsi:type="dcterms:W3CDTF">2020-04-07T03:59:48Z</dcterms:modified>
</cp:coreProperties>
</file>