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3"/>
  </p:notes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3" autoAdjust="0"/>
    <p:restoredTop sz="94248" autoAdjust="0"/>
  </p:normalViewPr>
  <p:slideViewPr>
    <p:cSldViewPr>
      <p:cViewPr varScale="1">
        <p:scale>
          <a:sx n="150" d="100"/>
          <a:sy n="150" d="100"/>
        </p:scale>
        <p:origin x="12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7E1EB-39CF-4348-BCDB-1668BDE219DC}" type="datetimeFigureOut">
              <a:rPr lang="en-US" smtClean="0"/>
              <a:pPr/>
              <a:t>11/7/16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2A9CF-E8B0-4248-A7C3-5B6CE759F3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8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11/7/16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3856AE-E0E3-434A-9A9E-D32934502806}" type="datetimeFigureOut">
              <a:rPr lang="en-US" smtClean="0"/>
              <a:pPr/>
              <a:t>11/7/16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10.2</a:t>
            </a:r>
            <a:r>
              <a:rPr lang="en-US" dirty="0"/>
              <a:t/>
            </a:r>
            <a:br>
              <a:rPr lang="en-US" dirty="0"/>
            </a:br>
            <a:r>
              <a:rPr lang="en-US" altLang="zh-CN" dirty="0">
                <a:effectLst/>
              </a:rPr>
              <a:t> </a:t>
            </a:r>
            <a:r>
              <a:rPr lang="en-US" altLang="zh-CN" smtClean="0">
                <a:effectLst/>
              </a:rPr>
              <a:t>Binary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7854696" cy="1752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Guangyu Zou</a:t>
            </a:r>
          </a:p>
          <a:p>
            <a:r>
              <a:rPr lang="en-US" altLang="zh-CN" dirty="0" smtClean="0"/>
              <a:t>Dalian University of Technology</a:t>
            </a:r>
          </a:p>
          <a:p>
            <a:r>
              <a:rPr lang="en-US" altLang="zh-CN" dirty="0" err="1" smtClean="0"/>
              <a:t>gyzou@dlut.edu.cn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C++ Implementation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0600" y="2362200"/>
            <a:ext cx="533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PreOrder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CTreeNode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* root)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(!root)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is-IS" altLang="zh-CN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&lt;&lt;root-&gt;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key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&lt;&lt;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26474B"/>
                </a:solidFill>
                <a:latin typeface="Menlo-Regular"/>
              </a:rPr>
              <a:t>PreOrder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(root-&gt;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left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26474B"/>
                </a:solidFill>
                <a:latin typeface="Menlo-Regular"/>
              </a:rPr>
              <a:t>PreOrder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(root-&gt;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right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88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In-order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Traverse </a:t>
            </a:r>
            <a:r>
              <a:rPr kumimoji="1" lang="en-US" altLang="zh-CN" dirty="0"/>
              <a:t>the left </a:t>
            </a:r>
            <a:r>
              <a:rPr kumimoji="1" lang="en-US" altLang="zh-CN" dirty="0" err="1"/>
              <a:t>subtree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Visit the root.</a:t>
            </a:r>
          </a:p>
          <a:p>
            <a:r>
              <a:rPr kumimoji="1" lang="en-US" altLang="zh-CN" dirty="0" smtClean="0"/>
              <a:t>Traverse </a:t>
            </a:r>
            <a:r>
              <a:rPr kumimoji="1" lang="en-US" altLang="zh-CN" dirty="0"/>
              <a:t>the right </a:t>
            </a:r>
            <a:r>
              <a:rPr kumimoji="1" lang="en-US" altLang="zh-CN" dirty="0" err="1"/>
              <a:t>subtree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4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In-order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67000" y="5867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In-order: A, B, C, D, E, F, G, H, I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42672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6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C++ Implementation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0600" y="2362200"/>
            <a:ext cx="533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InOrder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CTreeNode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* root)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Post-order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Traverse </a:t>
            </a:r>
            <a:r>
              <a:rPr kumimoji="1" lang="en-US" altLang="zh-CN" dirty="0"/>
              <a:t>the left </a:t>
            </a:r>
            <a:r>
              <a:rPr kumimoji="1" lang="en-US" altLang="zh-CN" dirty="0" err="1"/>
              <a:t>subtree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Traverse the right </a:t>
            </a:r>
            <a:r>
              <a:rPr kumimoji="1" lang="en-US" altLang="zh-CN" dirty="0" err="1"/>
              <a:t>subtree</a:t>
            </a:r>
            <a:r>
              <a:rPr kumimoji="1" lang="en-US" altLang="zh-CN" dirty="0"/>
              <a:t>.</a:t>
            </a:r>
            <a:endParaRPr kumimoji="1" lang="zh-CN" altLang="en-US" dirty="0"/>
          </a:p>
          <a:p>
            <a:r>
              <a:rPr kumimoji="1" lang="en-US" altLang="zh-CN" dirty="0" smtClean="0"/>
              <a:t>Visit </a:t>
            </a:r>
            <a:r>
              <a:rPr kumimoji="1" lang="en-US" altLang="zh-CN" dirty="0"/>
              <a:t>the root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59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Post-order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67000" y="5867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Post-order: A, C, E, D, B, H, I, G, F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42672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4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C++ Implementation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0600" y="2362200"/>
            <a:ext cx="533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PostOrder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CTreeNode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* root) {</a:t>
            </a:r>
          </a:p>
          <a:p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87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Thinking Assignments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How to generate the binary tree given pre-order, in-order, or post-order sequence?</a:t>
            </a:r>
          </a:p>
          <a:p>
            <a:r>
              <a:rPr kumimoji="1" lang="en-US" altLang="zh-CN" dirty="0" smtClean="0"/>
              <a:t>How many sequences does it require?</a:t>
            </a:r>
          </a:p>
          <a:p>
            <a:pPr lvl="1"/>
            <a:r>
              <a:rPr kumimoji="1" lang="en-US" altLang="zh-CN" dirty="0" smtClean="0"/>
              <a:t>One?</a:t>
            </a:r>
          </a:p>
          <a:p>
            <a:pPr lvl="1"/>
            <a:r>
              <a:rPr kumimoji="1" lang="en-US" altLang="zh-CN" dirty="0" smtClean="0"/>
              <a:t>Two?</a:t>
            </a:r>
          </a:p>
          <a:p>
            <a:pPr lvl="1"/>
            <a:r>
              <a:rPr kumimoji="1" lang="en-US" altLang="zh-CN" dirty="0" smtClean="0"/>
              <a:t>Three?</a:t>
            </a:r>
          </a:p>
          <a:p>
            <a:r>
              <a:rPr kumimoji="1" lang="en-US" altLang="zh-CN" dirty="0" smtClean="0"/>
              <a:t>How to get the height of a tree?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01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Searching a sorted compact list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Sorted</a:t>
            </a:r>
          </a:p>
          <a:p>
            <a:pPr lvl="1"/>
            <a:r>
              <a:rPr kumimoji="1" lang="en-US" altLang="zh-CN" dirty="0" smtClean="0"/>
              <a:t>key[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 &lt; key[next[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]] </a:t>
            </a:r>
            <a:r>
              <a:rPr kumimoji="1" lang="en-US" altLang="zh-CN" dirty="0"/>
              <a:t>􏰀􏰀 for all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= 1, 2, … , </a:t>
            </a:r>
            <a:r>
              <a:rPr kumimoji="1" lang="en-US" altLang="zh-CN" dirty="0"/>
              <a:t>n such that next[</a:t>
            </a:r>
            <a:r>
              <a:rPr kumimoji="1" lang="en-US" altLang="zh-CN" dirty="0" err="1"/>
              <a:t>i</a:t>
            </a:r>
            <a:r>
              <a:rPr kumimoji="1" lang="en-US" altLang="zh-CN" dirty="0" smtClean="0"/>
              <a:t>] != NIL</a:t>
            </a:r>
            <a:r>
              <a:rPr kumimoji="1" lang="en-US" altLang="zh-CN" dirty="0"/>
              <a:t>. </a:t>
            </a:r>
          </a:p>
          <a:p>
            <a:r>
              <a:rPr kumimoji="1" lang="en-US" altLang="zh-CN" dirty="0" smtClean="0"/>
              <a:t>Compact</a:t>
            </a:r>
          </a:p>
          <a:p>
            <a:pPr lvl="1"/>
            <a:r>
              <a:rPr kumimoji="1" lang="en-US" altLang="zh-CN" dirty="0" smtClean="0"/>
              <a:t>Data are stored in the first n positions of an array.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8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Searching a sorted compact list </a:t>
            </a:r>
            <a:endParaRPr kumimoji="1" lang="zh-CN" altLang="en-US" dirty="0"/>
          </a:p>
        </p:txBody>
      </p:sp>
      <p:pic>
        <p:nvPicPr>
          <p:cNvPr id="5" name="图片 4" descr="Screen Shot 2014-10-30 at 10.54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2600"/>
            <a:ext cx="5638800" cy="4699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05600" y="5410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Any Problem?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2800" y="29718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97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Binary Tree</a:t>
            </a:r>
            <a:endParaRPr kumimoji="1" lang="zh-CN" altLang="en-US" dirty="0"/>
          </a:p>
        </p:txBody>
      </p:sp>
      <p:pic>
        <p:nvPicPr>
          <p:cNvPr id="5" name="图片 4" descr="Screen Shot 2014-10-29 at 8.55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0"/>
            <a:ext cx="6756400" cy="3848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81600" y="914400"/>
            <a:ext cx="3352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node x has the attributes 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en-US" altLang="zh-CN" dirty="0"/>
              <a:t>: </a:t>
            </a:r>
            <a:r>
              <a:rPr lang="en-US" altLang="zh-CN" i="1" dirty="0"/>
              <a:t>p </a:t>
            </a:r>
            <a:r>
              <a:rPr lang="en-US" altLang="zh-CN" dirty="0"/>
              <a:t>(top), 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en-US" altLang="zh-CN" dirty="0"/>
              <a:t>: </a:t>
            </a:r>
            <a:r>
              <a:rPr lang="en-US" altLang="zh-CN" i="1" dirty="0"/>
              <a:t>left </a:t>
            </a:r>
            <a:r>
              <a:rPr lang="en-US" altLang="zh-CN" dirty="0"/>
              <a:t>(lower left), </a:t>
            </a:r>
            <a:endParaRPr lang="en-US" altLang="zh-CN" dirty="0" smtClean="0"/>
          </a:p>
          <a:p>
            <a:r>
              <a:rPr lang="en-US" altLang="zh-CN" dirty="0" err="1" smtClean="0"/>
              <a:t>x:</a:t>
            </a:r>
            <a:r>
              <a:rPr lang="en-US" altLang="zh-CN" i="1" dirty="0" err="1" smtClean="0"/>
              <a:t>right</a:t>
            </a:r>
            <a:r>
              <a:rPr lang="en-US" altLang="zh-CN" i="1" dirty="0" smtClean="0"/>
              <a:t> </a:t>
            </a:r>
            <a:r>
              <a:rPr lang="en-US" altLang="zh-CN" dirty="0"/>
              <a:t>(lower </a:t>
            </a:r>
            <a:r>
              <a:rPr lang="en-US" altLang="zh-CN" dirty="0" smtClean="0"/>
              <a:t>right)</a:t>
            </a:r>
            <a:r>
              <a:rPr lang="en-US" altLang="zh-CN" dirty="0"/>
              <a:t>,</a:t>
            </a:r>
            <a:endParaRPr lang="en-US" altLang="zh-CN" dirty="0" smtClean="0"/>
          </a:p>
          <a:p>
            <a:r>
              <a:rPr lang="en-US" altLang="zh-CN" i="1" dirty="0" smtClean="0"/>
              <a:t>key</a:t>
            </a:r>
            <a:r>
              <a:rPr lang="en-US" altLang="zh-CN" dirty="0" smtClean="0"/>
              <a:t>. 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22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Binary Search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9812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BinarySearch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* array,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left,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right,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key) {</a:t>
            </a:r>
          </a:p>
          <a:p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index = -</a:t>
            </a:r>
            <a:r>
              <a:rPr lang="fr-FR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(left &lt;= right)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mid = (left + right)/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(key &lt; array[mid])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    right = mid-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(key &gt; array[mid])</a:t>
            </a:r>
          </a:p>
          <a:p>
            <a:r>
              <a:rPr lang="nl-NL" altLang="zh-CN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nl-NL" altLang="zh-CN" dirty="0" err="1">
                <a:solidFill>
                  <a:srgbClr val="000000"/>
                </a:solidFill>
                <a:latin typeface="Menlo-Regular"/>
              </a:rPr>
              <a:t>left</a:t>
            </a:r>
            <a:r>
              <a:rPr lang="nl-NL" altLang="zh-CN" dirty="0">
                <a:solidFill>
                  <a:srgbClr val="000000"/>
                </a:solidFill>
                <a:latin typeface="Menlo-Regular"/>
              </a:rPr>
              <a:t> = mid+</a:t>
            </a:r>
            <a:r>
              <a:rPr lang="nl-NL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nl-NL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altLang="zh-CN" dirty="0" err="1">
                <a:solidFill>
                  <a:srgbClr val="AA0D91"/>
                </a:solidFill>
                <a:latin typeface="Menlo-Regular"/>
              </a:rPr>
              <a:t>else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           index = </a:t>
            </a:r>
            <a:r>
              <a:rPr lang="fr-FR" altLang="zh-CN" dirty="0" err="1">
                <a:solidFill>
                  <a:srgbClr val="000000"/>
                </a:solidFill>
                <a:latin typeface="Menlo-Regular"/>
              </a:rPr>
              <a:t>mid</a:t>
            </a:r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altLang="zh-CN" dirty="0">
                <a:solidFill>
                  <a:srgbClr val="AA0D91"/>
                </a:solidFill>
                <a:latin typeface="Menlo-Regular"/>
              </a:rPr>
              <a:t>break</a:t>
            </a:r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altLang="zh-CN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index;</a:t>
            </a:r>
          </a:p>
          <a:p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90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Binary Search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3400" y="2209800"/>
            <a:ext cx="84582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main() {</a:t>
            </a:r>
          </a:p>
          <a:p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altLang="zh-CN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array[] = {</a:t>
            </a:r>
            <a:r>
              <a:rPr lang="hu-HU" altLang="zh-CN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dirty="0">
                <a:solidFill>
                  <a:srgbClr val="1C00CF"/>
                </a:solidFill>
                <a:latin typeface="Menlo-Regular"/>
              </a:rPr>
              <a:t>6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dirty="0">
                <a:solidFill>
                  <a:srgbClr val="1C00CF"/>
                </a:solidFill>
                <a:latin typeface="Menlo-Regular"/>
              </a:rPr>
              <a:t>5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dirty="0">
                <a:solidFill>
                  <a:srgbClr val="1C00CF"/>
                </a:solidFill>
                <a:latin typeface="Menlo-Regular"/>
              </a:rPr>
              <a:t>4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dirty="0">
                <a:solidFill>
                  <a:srgbClr val="1C00CF"/>
                </a:solidFill>
                <a:latin typeface="Menlo-Regular"/>
              </a:rPr>
              <a:t>5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altLang="zh-CN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target = </a:t>
            </a:r>
            <a:r>
              <a:rPr lang="hu-HU" altLang="zh-CN" dirty="0">
                <a:solidFill>
                  <a:srgbClr val="1C00CF"/>
                </a:solidFill>
                <a:latin typeface="Menlo-Regular"/>
              </a:rPr>
              <a:t>6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size =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(array)/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::</a:t>
            </a:r>
            <a:r>
              <a:rPr lang="en-US" altLang="zh-CN" dirty="0">
                <a:solidFill>
                  <a:srgbClr val="2E0D6E"/>
                </a:solidFill>
                <a:latin typeface="Menlo-Regular"/>
              </a:rPr>
              <a:t>sort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(array,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array+size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// available in C++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index = </a:t>
            </a:r>
            <a:r>
              <a:rPr lang="en-US" altLang="zh-CN" dirty="0" err="1">
                <a:solidFill>
                  <a:srgbClr val="26474B"/>
                </a:solidFill>
                <a:latin typeface="Menlo-Regular"/>
              </a:rPr>
              <a:t>BinarySearch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(array, 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, size-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, target);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-Regular"/>
              </a:rPr>
              <a:t>"The index of searched number %d is %d\n"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, target, index);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altLang="zh-CN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altLang="zh-CN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1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Rooted trees with unbounded branching </a:t>
            </a:r>
            <a:endParaRPr kumimoji="1" lang="zh-CN" altLang="en-US" dirty="0"/>
          </a:p>
        </p:txBody>
      </p:sp>
      <p:pic>
        <p:nvPicPr>
          <p:cNvPr id="4" name="图片 3" descr="Screen Shot 2014-10-29 at 8.56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8115300" cy="4406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19800" y="137160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node x has attributes </a:t>
            </a:r>
            <a:r>
              <a:rPr lang="en-US" altLang="zh-CN" dirty="0" err="1"/>
              <a:t>x:</a:t>
            </a:r>
            <a:r>
              <a:rPr lang="en-US" altLang="zh-CN" i="1" dirty="0" err="1"/>
              <a:t>p</a:t>
            </a:r>
            <a:r>
              <a:rPr lang="en-US" altLang="zh-CN" i="1" dirty="0"/>
              <a:t> </a:t>
            </a:r>
            <a:r>
              <a:rPr lang="en-US" altLang="zh-CN" dirty="0"/>
              <a:t>(top)</a:t>
            </a:r>
            <a:r>
              <a:rPr lang="en-US" altLang="zh-CN" dirty="0" smtClean="0"/>
              <a:t>,</a:t>
            </a:r>
          </a:p>
          <a:p>
            <a:r>
              <a:rPr lang="en-US" altLang="zh-CN" dirty="0" err="1" smtClean="0"/>
              <a:t>x:</a:t>
            </a:r>
            <a:r>
              <a:rPr lang="en-US" altLang="zh-CN" i="1" dirty="0" err="1" smtClean="0"/>
              <a:t>left</a:t>
            </a:r>
            <a:r>
              <a:rPr lang="en-US" altLang="zh-CN" dirty="0" err="1"/>
              <a:t>-</a:t>
            </a:r>
            <a:r>
              <a:rPr lang="en-US" altLang="zh-CN" i="1" dirty="0" err="1"/>
              <a:t>child</a:t>
            </a:r>
            <a:r>
              <a:rPr lang="en-US" altLang="zh-CN" i="1" dirty="0"/>
              <a:t> </a:t>
            </a:r>
            <a:r>
              <a:rPr lang="en-US" altLang="zh-CN" dirty="0"/>
              <a:t>(lower left)</a:t>
            </a:r>
            <a:r>
              <a:rPr lang="en-US" altLang="zh-CN" dirty="0" smtClean="0"/>
              <a:t>,</a:t>
            </a:r>
          </a:p>
          <a:p>
            <a:r>
              <a:rPr lang="en-US" altLang="zh-CN" dirty="0" err="1" smtClean="0"/>
              <a:t>x:</a:t>
            </a:r>
            <a:r>
              <a:rPr lang="en-US" altLang="zh-CN" i="1" dirty="0" err="1" smtClean="0"/>
              <a:t>right</a:t>
            </a:r>
            <a:r>
              <a:rPr lang="en-US" altLang="zh-CN" dirty="0" err="1"/>
              <a:t>-</a:t>
            </a:r>
            <a:r>
              <a:rPr lang="en-US" altLang="zh-CN" i="1" dirty="0" err="1"/>
              <a:t>sibling</a:t>
            </a:r>
            <a:r>
              <a:rPr lang="en-US" altLang="zh-CN" i="1" dirty="0"/>
              <a:t> </a:t>
            </a:r>
            <a:r>
              <a:rPr lang="en-US" altLang="zh-CN" dirty="0"/>
              <a:t>(lower right</a:t>
            </a:r>
            <a:r>
              <a:rPr lang="en-US" altLang="zh-CN" dirty="0" smtClean="0"/>
              <a:t>),</a:t>
            </a:r>
          </a:p>
          <a:p>
            <a:r>
              <a:rPr lang="en-US" altLang="zh-CN" i="1" dirty="0" smtClean="0"/>
              <a:t>Key.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C++ Implementation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0600" y="2209800"/>
            <a:ext cx="708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CTreeNode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altLang="zh-CN" dirty="0" err="1">
                <a:solidFill>
                  <a:srgbClr val="AA0D91"/>
                </a:solidFill>
                <a:latin typeface="Menlo-Regular"/>
              </a:rPr>
              <a:t>char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altLang="zh-CN" dirty="0" err="1">
                <a:solidFill>
                  <a:srgbClr val="000000"/>
                </a:solidFill>
                <a:latin typeface="Menlo-Regular"/>
              </a:rPr>
              <a:t>key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altLang="zh-CN" dirty="0" err="1">
                <a:solidFill>
                  <a:srgbClr val="3F6E74"/>
                </a:solidFill>
                <a:latin typeface="Menlo-Regular"/>
              </a:rPr>
              <a:t>CTreeNode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* </a:t>
            </a:r>
            <a:r>
              <a:rPr lang="da-DK" altLang="zh-CN" dirty="0" err="1">
                <a:solidFill>
                  <a:srgbClr val="000000"/>
                </a:solidFill>
                <a:latin typeface="Menlo-Regular"/>
              </a:rPr>
              <a:t>left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altLang="zh-CN" dirty="0" err="1">
                <a:solidFill>
                  <a:srgbClr val="3F6E74"/>
                </a:solidFill>
                <a:latin typeface="Menlo-Regular"/>
              </a:rPr>
              <a:t>CTreeNode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* right;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altLang="zh-CN" dirty="0" err="1">
                <a:solidFill>
                  <a:srgbClr val="000000"/>
                </a:solidFill>
                <a:latin typeface="Menlo-Regular"/>
              </a:rPr>
              <a:t>CTreeNode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da-DK" altLang="zh-CN" dirty="0" err="1">
                <a:solidFill>
                  <a:srgbClr val="AA0D91"/>
                </a:solidFill>
                <a:latin typeface="Menlo-Regular"/>
              </a:rPr>
              <a:t>char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arg) {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altLang="zh-CN" dirty="0" err="1">
                <a:solidFill>
                  <a:srgbClr val="3F6E74"/>
                </a:solidFill>
                <a:latin typeface="Menlo-Regular"/>
              </a:rPr>
              <a:t>key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= arg;</a:t>
            </a:r>
          </a:p>
          <a:p>
            <a:r>
              <a:rPr lang="nl-NL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altLang="zh-CN" dirty="0" err="1">
                <a:solidFill>
                  <a:srgbClr val="3F6E74"/>
                </a:solidFill>
                <a:latin typeface="Menlo-Regular"/>
              </a:rPr>
              <a:t>left</a:t>
            </a:r>
            <a:r>
              <a:rPr lang="nl-NL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nl-NL" altLang="zh-CN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nl-NL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right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};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72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C++ Implementation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5029200" cy="4295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10200" y="21336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CTreeNode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nodeA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'A'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 smtClean="0">
                <a:solidFill>
                  <a:srgbClr val="3F6E74"/>
                </a:solidFill>
                <a:latin typeface="Menlo-Regular"/>
              </a:rPr>
              <a:t>CTreeNode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nodeB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'B'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 smtClean="0">
                <a:solidFill>
                  <a:srgbClr val="3F6E74"/>
                </a:solidFill>
                <a:latin typeface="Menlo-Regular"/>
              </a:rPr>
              <a:t>CTreeNode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nodeC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'C'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 smtClean="0">
                <a:solidFill>
                  <a:srgbClr val="3F6E74"/>
                </a:solidFill>
                <a:latin typeface="Menlo-Regular"/>
              </a:rPr>
              <a:t>CTreeNode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'D'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 smtClean="0">
                <a:solidFill>
                  <a:srgbClr val="3F6E74"/>
                </a:solidFill>
                <a:latin typeface="Menlo-Regular"/>
              </a:rPr>
              <a:t>CTreeNode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'E'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 smtClean="0">
                <a:solidFill>
                  <a:srgbClr val="3F6E74"/>
                </a:solidFill>
                <a:latin typeface="Menlo-Regular"/>
              </a:rPr>
              <a:t>CTreeNode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'F'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 smtClean="0">
                <a:solidFill>
                  <a:srgbClr val="3F6E74"/>
                </a:solidFill>
                <a:latin typeface="Menlo-Regular"/>
              </a:rPr>
              <a:t>CTreeNode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nodeG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'G'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 smtClean="0">
                <a:solidFill>
                  <a:srgbClr val="3F6E74"/>
                </a:solidFill>
                <a:latin typeface="Menlo-Regular"/>
              </a:rPr>
              <a:t>CTreeNode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nodeH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'H'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 smtClean="0">
                <a:solidFill>
                  <a:srgbClr val="3F6E74"/>
                </a:solidFill>
                <a:latin typeface="Menlo-Regular"/>
              </a:rPr>
              <a:t>CTreeNode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nodeI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'I'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21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C++ Implementation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5029200" cy="4295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0600" y="21336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latin typeface="Menlo-Regular"/>
              </a:rPr>
              <a:t>nodeB.</a:t>
            </a:r>
            <a:r>
              <a:rPr lang="en-US" altLang="zh-CN" dirty="0" err="1" smtClean="0">
                <a:solidFill>
                  <a:srgbClr val="3F6E74"/>
                </a:solidFill>
                <a:latin typeface="Menlo-Regular"/>
              </a:rPr>
              <a:t>left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= &amp;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nodeA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nodeB.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right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&amp;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nodeD.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left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&amp;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nodeC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nodeD.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right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&amp;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nodeF.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left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&amp;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nodeB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nodeF.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right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&amp;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nodeG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nodeG.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right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&amp;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nodeI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nodeI.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left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&amp;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nodeH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06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Tree Traversal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Pre-order</a:t>
            </a:r>
          </a:p>
          <a:p>
            <a:r>
              <a:rPr kumimoji="1" lang="en-US" altLang="zh-CN" dirty="0" smtClean="0"/>
              <a:t>In-order</a:t>
            </a:r>
          </a:p>
          <a:p>
            <a:r>
              <a:rPr kumimoji="1" lang="en-US" altLang="zh-CN" dirty="0" smtClean="0"/>
              <a:t>Post-order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05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Pre-order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Visit the root.</a:t>
            </a:r>
          </a:p>
          <a:p>
            <a:r>
              <a:rPr kumimoji="1" lang="en-US" altLang="zh-CN" dirty="0"/>
              <a:t>Traverse the left </a:t>
            </a:r>
            <a:r>
              <a:rPr kumimoji="1" lang="en-US" altLang="zh-CN" dirty="0" err="1"/>
              <a:t>subtree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Traverse the right </a:t>
            </a:r>
            <a:r>
              <a:rPr kumimoji="1" lang="en-US" altLang="zh-CN" dirty="0" err="1"/>
              <a:t>subtree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5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Pre-order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1600"/>
            <a:ext cx="5029200" cy="4295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67000" y="5867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Pre-order: F, B, A, D, C, E, G, I, 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68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15507</TotalTime>
  <Words>650</Words>
  <Application>Microsoft Macintosh PowerPoint</Application>
  <PresentationFormat>On-screen Show (4:3)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Constantia</vt:lpstr>
      <vt:lpstr>Menlo-Regular</vt:lpstr>
      <vt:lpstr>Wingdings 2</vt:lpstr>
      <vt:lpstr>宋体</vt:lpstr>
      <vt:lpstr>隶书</vt:lpstr>
      <vt:lpstr>Flow</vt:lpstr>
      <vt:lpstr>Chapter 10.2  Binary Trees</vt:lpstr>
      <vt:lpstr>Binary Tree</vt:lpstr>
      <vt:lpstr>Rooted trees with unbounded branching </vt:lpstr>
      <vt:lpstr>C++ Implementation</vt:lpstr>
      <vt:lpstr>C++ Implementation</vt:lpstr>
      <vt:lpstr>C++ Implementation</vt:lpstr>
      <vt:lpstr>Tree Traversal</vt:lpstr>
      <vt:lpstr>Pre-order</vt:lpstr>
      <vt:lpstr>Pre-order</vt:lpstr>
      <vt:lpstr>C++ Implementation</vt:lpstr>
      <vt:lpstr>In-order</vt:lpstr>
      <vt:lpstr>In-order</vt:lpstr>
      <vt:lpstr>C++ Implementation</vt:lpstr>
      <vt:lpstr>Post-order</vt:lpstr>
      <vt:lpstr>Post-order</vt:lpstr>
      <vt:lpstr>C++ Implementation</vt:lpstr>
      <vt:lpstr>Thinking Assignments</vt:lpstr>
      <vt:lpstr>Searching a sorted compact list </vt:lpstr>
      <vt:lpstr>Searching a sorted compact list </vt:lpstr>
      <vt:lpstr>Binary Search</vt:lpstr>
      <vt:lpstr>Binary Search</vt:lpstr>
    </vt:vector>
  </TitlesOfParts>
  <Company>Auburn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Creativity in Scientific Communities</dc:title>
  <dc:creator>gzz0001</dc:creator>
  <cp:lastModifiedBy>Guangyu Zou</cp:lastModifiedBy>
  <cp:revision>594</cp:revision>
  <dcterms:created xsi:type="dcterms:W3CDTF">2009-06-02T20:29:18Z</dcterms:created>
  <dcterms:modified xsi:type="dcterms:W3CDTF">2016-11-07T03:07:28Z</dcterms:modified>
</cp:coreProperties>
</file>