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7"/>
  </p:notesMasterIdLst>
  <p:sldIdLst>
    <p:sldId id="314" r:id="rId2"/>
    <p:sldId id="288" r:id="rId3"/>
    <p:sldId id="294" r:id="rId4"/>
    <p:sldId id="313" r:id="rId5"/>
    <p:sldId id="311" r:id="rId6"/>
    <p:sldId id="298" r:id="rId7"/>
    <p:sldId id="300" r:id="rId8"/>
    <p:sldId id="312" r:id="rId9"/>
    <p:sldId id="305" r:id="rId10"/>
    <p:sldId id="301" r:id="rId11"/>
    <p:sldId id="304" r:id="rId12"/>
    <p:sldId id="303" r:id="rId13"/>
    <p:sldId id="302" r:id="rId14"/>
    <p:sldId id="307" r:id="rId15"/>
    <p:sldId id="31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1" autoAdjust="0"/>
    <p:restoredTop sz="93632" autoAdjust="0"/>
  </p:normalViewPr>
  <p:slideViewPr>
    <p:cSldViewPr>
      <p:cViewPr varScale="1">
        <p:scale>
          <a:sx n="118" d="100"/>
          <a:sy n="118" d="100"/>
        </p:scale>
        <p:origin x="16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5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7E1EB-39CF-4348-BCDB-1668BDE219DC}" type="datetimeFigureOut">
              <a:rPr lang="en-US" smtClean="0"/>
              <a:pPr/>
              <a:t>3/19/17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2A9CF-E8B0-4248-A7C3-5B6CE759F3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8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3/19/17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3/19/17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3/19/17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3/19/17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3/19/17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3/19/17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3/19/17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3/19/17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3/19/17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3/19/17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3/19/17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3856AE-E0E3-434A-9A9E-D32934502806}" type="datetimeFigureOut">
              <a:rPr lang="en-US" smtClean="0"/>
              <a:pPr/>
              <a:t>3/19/17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Guangyu Zou</a:t>
            </a:r>
          </a:p>
          <a:p>
            <a:r>
              <a:rPr lang="en-US" altLang="zh-CN" smtClean="0"/>
              <a:t>gyzou@dlut.edu.cn</a:t>
            </a:r>
          </a:p>
          <a:p>
            <a:r>
              <a:rPr lang="en-US" altLang="zh-CN" smtClean="0"/>
              <a:t>Dalian University of Technology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52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Hanoi Tower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rcRect l="8736" r="8736"/>
          <a:stretch>
            <a:fillRect/>
          </a:stretch>
        </p:blipFill>
        <p:spPr>
          <a:xfrm>
            <a:off x="4133850" y="1219200"/>
            <a:ext cx="4857750" cy="2590800"/>
          </a:xfrm>
        </p:spPr>
      </p:pic>
      <p:pic>
        <p:nvPicPr>
          <p:cNvPr id="5" name="Tower_of_Hanoi_4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33850" y="4045744"/>
            <a:ext cx="4826000" cy="18851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8600" y="2362200"/>
            <a:ext cx="35814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Only one disk can be moved at a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Each move consists of taking the upper disk from one of the stacks and placing it on top of another stack i.e. a disk can only be moved if it is the uppermost disk on a stack.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No disk may be placed on top of a smaller disk.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41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/>
          <p:cNvCxnSpPr/>
          <p:nvPr/>
        </p:nvCxnSpPr>
        <p:spPr>
          <a:xfrm>
            <a:off x="1219200" y="2667000"/>
            <a:ext cx="6248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2286000" y="1828800"/>
            <a:ext cx="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可选流程 8"/>
          <p:cNvSpPr/>
          <p:nvPr/>
        </p:nvSpPr>
        <p:spPr>
          <a:xfrm>
            <a:off x="1600200" y="2514600"/>
            <a:ext cx="1371600" cy="1524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0" name="可选流程 9"/>
          <p:cNvSpPr/>
          <p:nvPr/>
        </p:nvSpPr>
        <p:spPr>
          <a:xfrm>
            <a:off x="1828800" y="2362200"/>
            <a:ext cx="914400" cy="1524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1" name="可选流程 10"/>
          <p:cNvSpPr/>
          <p:nvPr/>
        </p:nvSpPr>
        <p:spPr>
          <a:xfrm>
            <a:off x="1981200" y="2209800"/>
            <a:ext cx="609600" cy="1524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cxnSp>
        <p:nvCxnSpPr>
          <p:cNvPr id="14" name="直线连接符 13"/>
          <p:cNvCxnSpPr/>
          <p:nvPr/>
        </p:nvCxnSpPr>
        <p:spPr>
          <a:xfrm>
            <a:off x="4343400" y="1828800"/>
            <a:ext cx="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6248400" y="1828800"/>
            <a:ext cx="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133600" y="1524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191000" y="1524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096000" y="1535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6" name="直线连接符 25"/>
          <p:cNvCxnSpPr/>
          <p:nvPr/>
        </p:nvCxnSpPr>
        <p:spPr>
          <a:xfrm>
            <a:off x="1219200" y="4267200"/>
            <a:ext cx="6248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2286000" y="3429000"/>
            <a:ext cx="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可选流程 28"/>
          <p:cNvSpPr/>
          <p:nvPr/>
        </p:nvSpPr>
        <p:spPr>
          <a:xfrm>
            <a:off x="1828800" y="4114800"/>
            <a:ext cx="914400" cy="1524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0" name="可选流程 29"/>
          <p:cNvSpPr/>
          <p:nvPr/>
        </p:nvSpPr>
        <p:spPr>
          <a:xfrm>
            <a:off x="1981200" y="3962400"/>
            <a:ext cx="609600" cy="1524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cxnSp>
        <p:nvCxnSpPr>
          <p:cNvPr id="31" name="直线连接符 30"/>
          <p:cNvCxnSpPr/>
          <p:nvPr/>
        </p:nvCxnSpPr>
        <p:spPr>
          <a:xfrm>
            <a:off x="4343400" y="3429000"/>
            <a:ext cx="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>
            <a:off x="6248400" y="3429000"/>
            <a:ext cx="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133600" y="3124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191000" y="3124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096000" y="3135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8" name="下弧形箭头 37"/>
          <p:cNvSpPr/>
          <p:nvPr/>
        </p:nvSpPr>
        <p:spPr>
          <a:xfrm>
            <a:off x="2209800" y="1066800"/>
            <a:ext cx="4191000" cy="53340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下弧形箭头 38"/>
          <p:cNvSpPr/>
          <p:nvPr/>
        </p:nvSpPr>
        <p:spPr>
          <a:xfrm>
            <a:off x="2209800" y="2895600"/>
            <a:ext cx="2286000" cy="38100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40" name="直线连接符 39"/>
          <p:cNvCxnSpPr/>
          <p:nvPr/>
        </p:nvCxnSpPr>
        <p:spPr>
          <a:xfrm>
            <a:off x="1143000" y="5867400"/>
            <a:ext cx="6248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2209800" y="5029200"/>
            <a:ext cx="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可选流程 42"/>
          <p:cNvSpPr/>
          <p:nvPr/>
        </p:nvSpPr>
        <p:spPr>
          <a:xfrm>
            <a:off x="1905000" y="5715000"/>
            <a:ext cx="609600" cy="1524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cxnSp>
        <p:nvCxnSpPr>
          <p:cNvPr id="44" name="直线连接符 43"/>
          <p:cNvCxnSpPr/>
          <p:nvPr/>
        </p:nvCxnSpPr>
        <p:spPr>
          <a:xfrm>
            <a:off x="4267200" y="5029200"/>
            <a:ext cx="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/>
          <p:cNvCxnSpPr/>
          <p:nvPr/>
        </p:nvCxnSpPr>
        <p:spPr>
          <a:xfrm>
            <a:off x="6172200" y="5029200"/>
            <a:ext cx="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057400" y="4724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114800" y="4724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6019800" y="4736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49" name="下弧形箭头 48"/>
          <p:cNvSpPr/>
          <p:nvPr/>
        </p:nvSpPr>
        <p:spPr>
          <a:xfrm>
            <a:off x="2133600" y="4495800"/>
            <a:ext cx="4114800" cy="38100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67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43333 0.0222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67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5 0 " pathEditMode="relative" ptsTypes="AA">
                                      <p:cBhvr>
                                        <p:cTn id="7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333 0.02222 L 0.225 1.11111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5 0.02223 " pathEditMode="relative" ptsTypes="AA">
                                      <p:cBhvr>
                                        <p:cTn id="10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5 0.02223 " pathEditMode="relative" ptsTypes="AA">
                                      <p:cBhvr>
                                        <p:cTn id="10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43333 2.22222E-6 " pathEditMode="relative" ptsTypes="AA">
                                      <p:cBhvr>
                                        <p:cTn id="10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0" grpId="3" animBg="1"/>
      <p:bldP spid="33" grpId="0"/>
      <p:bldP spid="33" grpId="1"/>
      <p:bldP spid="34" grpId="0"/>
      <p:bldP spid="34" grpId="1"/>
      <p:bldP spid="35" grpId="0"/>
      <p:bldP spid="35" grpId="1"/>
      <p:bldP spid="39" grpId="0" animBg="1"/>
      <p:bldP spid="39" grpId="1" animBg="1"/>
      <p:bldP spid="43" grpId="0" animBg="1"/>
      <p:bldP spid="43" grpId="1" animBg="1"/>
      <p:bldP spid="46" grpId="0"/>
      <p:bldP spid="46" grpId="1"/>
      <p:bldP spid="47" grpId="0"/>
      <p:bldP spid="47" grpId="1"/>
      <p:bldP spid="48" grpId="0"/>
      <p:bldP spid="48" grpId="1"/>
      <p:bldP spid="49" grpId="0" animBg="1"/>
      <p:bldP spid="4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Hanoi Tower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If n = 1</a:t>
            </a:r>
          </a:p>
          <a:p>
            <a:pPr lvl="1"/>
            <a:r>
              <a:rPr kumimoji="1" lang="en-US" altLang="zh-CN" dirty="0" smtClean="0"/>
              <a:t>Move disc 1 from origin to destination.</a:t>
            </a:r>
          </a:p>
          <a:p>
            <a:r>
              <a:rPr kumimoji="1" lang="en-US" altLang="zh-CN" dirty="0" smtClean="0"/>
              <a:t>If n &gt; 1</a:t>
            </a:r>
          </a:p>
          <a:p>
            <a:pPr lvl="1"/>
            <a:r>
              <a:rPr kumimoji="1" lang="en-US" altLang="zh-CN" dirty="0" smtClean="0"/>
              <a:t>Move the top n-1 disc from origin to </a:t>
            </a:r>
            <a:r>
              <a:rPr kumimoji="1" lang="en-US" altLang="zh-CN" dirty="0"/>
              <a:t>the auxiliary </a:t>
            </a:r>
            <a:r>
              <a:rPr kumimoji="1" lang="en-US" altLang="zh-CN" dirty="0" smtClean="0"/>
              <a:t>pole through destination. </a:t>
            </a:r>
          </a:p>
          <a:p>
            <a:pPr lvl="1"/>
            <a:r>
              <a:rPr kumimoji="1" lang="en-US" altLang="zh-CN" dirty="0" smtClean="0"/>
              <a:t>Move the disc n from origin to destination.</a:t>
            </a:r>
          </a:p>
          <a:p>
            <a:pPr lvl="1"/>
            <a:r>
              <a:rPr kumimoji="1" lang="en-US" altLang="zh-CN" dirty="0" smtClean="0"/>
              <a:t>Move the n-1 disc from the auxiliary pole to destination through the origin.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09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85800" y="1305342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HanoiTower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 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n, 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from, 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aux, 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to 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(n==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-Regular"/>
              </a:rPr>
              <a:t>"Move disc 1 from %c to %c\n"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, from, to);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is-IS" altLang="zh-CN" dirty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hu-HU" altLang="zh-CN" dirty="0">
                <a:solidFill>
                  <a:srgbClr val="AA0D91"/>
                </a:solidFill>
                <a:latin typeface="Menlo-Regular"/>
              </a:rPr>
              <a:t>else</a:t>
            </a:r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dirty="0" err="1">
                <a:solidFill>
                  <a:srgbClr val="26474B"/>
                </a:solidFill>
                <a:latin typeface="Menlo-Regular"/>
              </a:rPr>
              <a:t>HanoiTower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(n-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,from,to,aux);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-Regular"/>
              </a:rPr>
              <a:t>"Move disc %d from %c to %c\n"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, n, from, to);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dirty="0" err="1">
                <a:solidFill>
                  <a:srgbClr val="26474B"/>
                </a:solidFill>
                <a:latin typeface="Menlo-Regular"/>
              </a:rPr>
              <a:t>HanoiTower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(n-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,aux,from,to);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}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276600" y="2971800"/>
            <a:ext cx="3429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移动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－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个盘子从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aux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276600" y="3429000"/>
            <a:ext cx="3429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移动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个盘子从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to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276600" y="3886200"/>
            <a:ext cx="3429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移动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－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个盘子从</a:t>
            </a:r>
            <a:r>
              <a:rPr kumimoji="1" lang="en-US" altLang="zh-CN" dirty="0" smtClean="0"/>
              <a:t>aux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to</a:t>
            </a:r>
            <a:endParaRPr kumimoji="1" lang="zh-CN" altLang="en-US" dirty="0"/>
          </a:p>
        </p:txBody>
      </p:sp>
      <p:sp>
        <p:nvSpPr>
          <p:cNvPr id="6" name="圆角矩形 6"/>
          <p:cNvSpPr/>
          <p:nvPr/>
        </p:nvSpPr>
        <p:spPr>
          <a:xfrm>
            <a:off x="1371600" y="1905000"/>
            <a:ext cx="3429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递归终止条件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09600" y="55626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T(n) = 2T(n-1) + 1 = 2^n - 1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9600" y="6019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T(99) = 2^99 – 1  = </a:t>
            </a:r>
            <a:r>
              <a:rPr lang="en-US" altLang="zh-CN" dirty="0" smtClean="0"/>
              <a:t>6.33825E</a:t>
            </a:r>
            <a:r>
              <a:rPr lang="en-US" altLang="zh-CN" dirty="0"/>
              <a:t>+</a:t>
            </a:r>
            <a:r>
              <a:rPr lang="en-US" altLang="zh-CN" dirty="0" smtClean="0"/>
              <a:t>29 seconds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029200" y="5715000"/>
            <a:ext cx="373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2.00985E+</a:t>
            </a:r>
            <a:r>
              <a:rPr kumimoji="1" lang="en-US" altLang="zh-CN" sz="3200" dirty="0" smtClean="0"/>
              <a:t>22  years 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1265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6" grpId="0" animBg="1"/>
      <p:bldP spid="2" grpId="0"/>
      <p:bldP spid="3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Key Takeaways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Iteration</a:t>
            </a:r>
          </a:p>
          <a:p>
            <a:pPr lvl="1"/>
            <a:r>
              <a:rPr kumimoji="1" lang="en-US" altLang="zh-CN" dirty="0" smtClean="0"/>
              <a:t>Known -&gt; Unknown</a:t>
            </a:r>
          </a:p>
          <a:p>
            <a:r>
              <a:rPr kumimoji="1" lang="en-US" altLang="zh-CN" dirty="0" smtClean="0"/>
              <a:t>Recursion</a:t>
            </a:r>
          </a:p>
          <a:p>
            <a:pPr lvl="1"/>
            <a:r>
              <a:rPr kumimoji="1" lang="en-US" altLang="zh-CN" dirty="0" smtClean="0"/>
              <a:t>Unknown -&gt; Known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46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</a:p>
          <a:p>
            <a:r>
              <a:rPr lang="en-US" dirty="0" smtClean="0"/>
              <a:t>Find minimum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5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Problems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Designing solution strategies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Developing algorithms</a:t>
            </a:r>
          </a:p>
          <a:p>
            <a:pPr lvl="1">
              <a:lnSpc>
                <a:spcPct val="80000"/>
              </a:lnSpc>
            </a:pPr>
            <a:r>
              <a:rPr lang="en-US" altLang="zh-CN" sz="2300" dirty="0">
                <a:solidFill>
                  <a:srgbClr val="FF0000"/>
                </a:solidFill>
                <a:latin typeface="Arial" charset="0"/>
              </a:rPr>
              <a:t>Writing algorithms that implement the strategies</a:t>
            </a:r>
          </a:p>
          <a:p>
            <a:pPr lvl="1">
              <a:lnSpc>
                <a:spcPct val="80000"/>
              </a:lnSpc>
            </a:pPr>
            <a:r>
              <a:rPr lang="en-US" altLang="zh-CN" sz="2300" dirty="0">
                <a:latin typeface="Arial" charset="0"/>
              </a:rPr>
              <a:t>Understand existing algorithms and modify/reuse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Understanding an algorithm by simulating its operation on an input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000000"/>
                </a:solidFill>
                <a:latin typeface="Arial" charset="0"/>
              </a:rPr>
              <a:t>Ensuring/proving correctness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Analyzing and comparing performance/efficiency</a:t>
            </a:r>
          </a:p>
          <a:p>
            <a:pPr lvl="1">
              <a:lnSpc>
                <a:spcPct val="80000"/>
              </a:lnSpc>
            </a:pPr>
            <a:r>
              <a:rPr lang="en-US" altLang="zh-CN" sz="2300" dirty="0">
                <a:latin typeface="Arial" charset="0"/>
              </a:rPr>
              <a:t>Theoretically: Using a variety of mathematical tools</a:t>
            </a:r>
          </a:p>
          <a:p>
            <a:pPr lvl="1">
              <a:lnSpc>
                <a:spcPct val="80000"/>
              </a:lnSpc>
            </a:pPr>
            <a:r>
              <a:rPr lang="en-US" altLang="zh-CN" sz="2300" dirty="0">
                <a:latin typeface="Arial" charset="0"/>
              </a:rPr>
              <a:t>Empirically: Code, run and collect performance data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Choosing the best </a:t>
            </a:r>
          </a:p>
        </p:txBody>
      </p:sp>
    </p:spTree>
    <p:extLst>
      <p:ext uri="{BB962C8B-B14F-4D97-AF65-F5344CB8AC3E}">
        <p14:creationId xmlns:p14="http://schemas.microsoft.com/office/powerpoint/2010/main" val="201815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159979EE-0D73-6C48-876B-88B93F1C8BAC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Arial" charset="0"/>
                <a:ea typeface="新細明體" charset="0"/>
                <a:cs typeface="新細明體" charset="0"/>
              </a:rPr>
              <a:t>MERGE-SORT(</a:t>
            </a:r>
            <a:r>
              <a:rPr lang="en-US" altLang="zh-TW" dirty="0" err="1">
                <a:latin typeface="Arial" charset="0"/>
                <a:ea typeface="新細明體" charset="0"/>
                <a:cs typeface="新細明體" charset="0"/>
              </a:rPr>
              <a:t>A,p,r</a:t>
            </a:r>
            <a:r>
              <a:rPr lang="en-US" altLang="zh-TW" dirty="0">
                <a:latin typeface="Arial" charset="0"/>
                <a:ea typeface="新細明體" charset="0"/>
                <a:cs typeface="新細明體" charset="0"/>
              </a:rPr>
              <a:t>)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5486400" cy="4389120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altLang="zh-TW" sz="2400">
                <a:latin typeface="Arial" charset="0"/>
                <a:ea typeface="新細明體" charset="0"/>
                <a:cs typeface="新細明體" charset="0"/>
              </a:rPr>
              <a:t>1	</a:t>
            </a:r>
            <a:r>
              <a:rPr lang="en-US" altLang="zh-TW" sz="2400" b="1">
                <a:latin typeface="Arial" charset="0"/>
                <a:ea typeface="新細明體" charset="0"/>
                <a:cs typeface="新細明體" charset="0"/>
              </a:rPr>
              <a:t>if</a:t>
            </a:r>
            <a:r>
              <a:rPr lang="en-US" altLang="zh-TW" sz="2400">
                <a:latin typeface="Arial" charset="0"/>
                <a:ea typeface="新細明體" charset="0"/>
                <a:cs typeface="新細明體" charset="0"/>
              </a:rPr>
              <a:t> p &lt; r</a:t>
            </a:r>
          </a:p>
          <a:p>
            <a:pPr algn="just" eaLnBrk="1" hangingPunct="1">
              <a:buFontTx/>
              <a:buNone/>
            </a:pPr>
            <a:r>
              <a:rPr lang="en-US" altLang="zh-TW" sz="2400">
                <a:latin typeface="Arial" charset="0"/>
                <a:ea typeface="新細明體" charset="0"/>
                <a:cs typeface="新細明體" charset="0"/>
              </a:rPr>
              <a:t>2		</a:t>
            </a:r>
            <a:r>
              <a:rPr lang="en-US" altLang="zh-TW" sz="2400" b="1">
                <a:latin typeface="Arial" charset="0"/>
                <a:ea typeface="新細明體" charset="0"/>
                <a:cs typeface="新細明體" charset="0"/>
              </a:rPr>
              <a:t>then</a:t>
            </a:r>
            <a:r>
              <a:rPr lang="en-US" altLang="zh-TW" sz="2400">
                <a:latin typeface="Arial" charset="0"/>
                <a:ea typeface="新細明體" charset="0"/>
                <a:cs typeface="新細明體" charset="0"/>
              </a:rPr>
              <a:t> q</a:t>
            </a:r>
            <a:r>
              <a:rPr lang="en-US" altLang="zh-TW" sz="2400">
                <a:latin typeface="Times New Roman" charset="0"/>
                <a:ea typeface="新細明體" charset="0"/>
                <a:cs typeface="新細明體" charset="0"/>
                <a:sym typeface="Symbol" charset="0"/>
              </a:rPr>
              <a:t></a:t>
            </a:r>
            <a:r>
              <a:rPr lang="en-US" altLang="zh-TW" sz="2400">
                <a:latin typeface="Arial" charset="0"/>
                <a:ea typeface="新細明體" charset="0"/>
                <a:cs typeface="新細明體" charset="0"/>
              </a:rPr>
              <a:t>(p+r)/2</a:t>
            </a:r>
            <a:r>
              <a:rPr lang="en-US" altLang="zh-TW" sz="2400">
                <a:latin typeface="Times New Roman" charset="0"/>
                <a:ea typeface="新細明體" charset="0"/>
                <a:cs typeface="新細明體" charset="0"/>
                <a:sym typeface="Symbol" charset="0"/>
              </a:rPr>
              <a:t></a:t>
            </a:r>
            <a:r>
              <a:rPr lang="en-US" altLang="zh-TW" sz="2400">
                <a:latin typeface="Arial" charset="0"/>
                <a:ea typeface="新細明體" charset="0"/>
                <a:cs typeface="新細明體" charset="0"/>
              </a:rPr>
              <a:t> </a:t>
            </a:r>
          </a:p>
          <a:p>
            <a:pPr algn="just" eaLnBrk="1" hangingPunct="1">
              <a:buFontTx/>
              <a:buNone/>
            </a:pPr>
            <a:r>
              <a:rPr lang="en-US" altLang="zh-TW" sz="2400">
                <a:latin typeface="Arial" charset="0"/>
                <a:ea typeface="新細明體" charset="0"/>
                <a:cs typeface="新細明體" charset="0"/>
              </a:rPr>
              <a:t>3			MERGE-SORT(A,p,q)</a:t>
            </a:r>
          </a:p>
          <a:p>
            <a:pPr algn="just" eaLnBrk="1" hangingPunct="1">
              <a:buFontTx/>
              <a:buNone/>
            </a:pPr>
            <a:r>
              <a:rPr lang="en-US" altLang="zh-TW" sz="2400">
                <a:latin typeface="Arial" charset="0"/>
                <a:ea typeface="新細明體" charset="0"/>
                <a:cs typeface="新細明體" charset="0"/>
              </a:rPr>
              <a:t>4			MERGE-SORT(A,q+1,r)</a:t>
            </a:r>
          </a:p>
          <a:p>
            <a:pPr algn="just" eaLnBrk="1" hangingPunct="1">
              <a:buFontTx/>
              <a:buNone/>
            </a:pPr>
            <a:r>
              <a:rPr lang="en-US" altLang="zh-TW" sz="2400">
                <a:latin typeface="Arial" charset="0"/>
                <a:ea typeface="新細明體" charset="0"/>
                <a:cs typeface="新細明體" charset="0"/>
              </a:rPr>
              <a:t>5			MERGE(A,p,q,r)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800600" y="1981200"/>
            <a:ext cx="41910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void </a:t>
            </a:r>
            <a:r>
              <a:rPr lang="en-US" altLang="zh-CN" b="1" dirty="0" err="1"/>
              <a:t>merge_sort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a[],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p,int</a:t>
            </a:r>
            <a:r>
              <a:rPr lang="en-US" altLang="zh-CN" b="1" dirty="0"/>
              <a:t> r)</a:t>
            </a:r>
          </a:p>
          <a:p>
            <a:r>
              <a:rPr lang="en-US" altLang="zh-CN" dirty="0" smtClean="0"/>
              <a:t>{</a:t>
            </a:r>
            <a:endParaRPr lang="fr-FR" altLang="zh-CN" b="1" dirty="0"/>
          </a:p>
          <a:p>
            <a:r>
              <a:rPr lang="fr-FR" altLang="zh-CN" dirty="0"/>
              <a:t>	</a:t>
            </a:r>
            <a:r>
              <a:rPr lang="fr-FR" altLang="zh-CN" b="1" dirty="0"/>
              <a:t>if(p&lt;r)</a:t>
            </a:r>
          </a:p>
          <a:p>
            <a:r>
              <a:rPr lang="fr-FR" altLang="zh-CN" dirty="0"/>
              <a:t>	{</a:t>
            </a:r>
          </a:p>
          <a:p>
            <a:r>
              <a:rPr lang="fr-FR" altLang="zh-CN" dirty="0"/>
              <a:t>		</a:t>
            </a:r>
            <a:r>
              <a:rPr lang="fr-FR" altLang="zh-CN" dirty="0" err="1" smtClean="0"/>
              <a:t>int</a:t>
            </a:r>
            <a:r>
              <a:rPr lang="fr-FR" altLang="zh-CN" dirty="0" smtClean="0"/>
              <a:t> q</a:t>
            </a:r>
            <a:r>
              <a:rPr lang="fr-FR" altLang="zh-CN" dirty="0"/>
              <a:t>=(</a:t>
            </a:r>
            <a:r>
              <a:rPr lang="fr-FR" altLang="zh-CN" dirty="0" err="1"/>
              <a:t>p+r</a:t>
            </a:r>
            <a:r>
              <a:rPr lang="fr-FR" altLang="zh-CN" dirty="0"/>
              <a:t>)/2;</a:t>
            </a:r>
          </a:p>
          <a:p>
            <a:r>
              <a:rPr lang="fr-FR" altLang="zh-CN" dirty="0"/>
              <a:t>		</a:t>
            </a:r>
            <a:r>
              <a:rPr lang="fr-FR" altLang="zh-CN" dirty="0" err="1"/>
              <a:t>merge_sort</a:t>
            </a:r>
            <a:r>
              <a:rPr lang="fr-FR" altLang="zh-CN" dirty="0"/>
              <a:t>(</a:t>
            </a:r>
            <a:r>
              <a:rPr lang="fr-FR" altLang="zh-CN" dirty="0" err="1"/>
              <a:t>a,p,q</a:t>
            </a:r>
            <a:r>
              <a:rPr lang="fr-FR" altLang="zh-CN" dirty="0"/>
              <a:t>);</a:t>
            </a:r>
          </a:p>
          <a:p>
            <a:r>
              <a:rPr lang="fr-FR" altLang="zh-CN" dirty="0"/>
              <a:t>		</a:t>
            </a:r>
            <a:r>
              <a:rPr lang="fr-FR" altLang="zh-CN" dirty="0" err="1"/>
              <a:t>merge_sort</a:t>
            </a:r>
            <a:r>
              <a:rPr lang="fr-FR" altLang="zh-CN" dirty="0"/>
              <a:t>(a,q+1,r);</a:t>
            </a:r>
          </a:p>
          <a:p>
            <a:r>
              <a:rPr lang="fr-FR" altLang="zh-CN" dirty="0"/>
              <a:t>		</a:t>
            </a:r>
            <a:r>
              <a:rPr lang="fr-FR" altLang="zh-CN" dirty="0" err="1"/>
              <a:t>merge</a:t>
            </a:r>
            <a:r>
              <a:rPr lang="fr-FR" altLang="zh-CN" dirty="0"/>
              <a:t>(</a:t>
            </a:r>
            <a:r>
              <a:rPr lang="fr-FR" altLang="zh-CN" dirty="0" err="1"/>
              <a:t>a,p,q,r</a:t>
            </a:r>
            <a:r>
              <a:rPr lang="fr-FR" altLang="zh-CN" dirty="0"/>
              <a:t>)</a:t>
            </a:r>
            <a:r>
              <a:rPr lang="fr-FR" altLang="zh-CN" dirty="0" smtClean="0"/>
              <a:t>;</a:t>
            </a:r>
            <a:endParaRPr lang="fr-FR" altLang="zh-CN" dirty="0"/>
          </a:p>
          <a:p>
            <a:r>
              <a:rPr lang="fr-FR" altLang="zh-CN" dirty="0"/>
              <a:t>	</a:t>
            </a:r>
            <a:r>
              <a:rPr lang="fr-FR" altLang="zh-CN" dirty="0" smtClean="0"/>
              <a:t>}</a:t>
            </a:r>
            <a:endParaRPr lang="fr-FR" altLang="zh-CN" dirty="0"/>
          </a:p>
          <a:p>
            <a:r>
              <a:rPr lang="fr-FR" altLang="zh-CN" dirty="0"/>
              <a:t>}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096000" y="3276600"/>
            <a:ext cx="3048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排序左半边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096000" y="3657600"/>
            <a:ext cx="3048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排序右半边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096000" y="4038600"/>
            <a:ext cx="3048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合并两半边</a:t>
            </a:r>
            <a:endParaRPr kumimoji="1" lang="zh-CN" altLang="en-US" dirty="0"/>
          </a:p>
        </p:txBody>
      </p:sp>
      <p:sp>
        <p:nvSpPr>
          <p:cNvPr id="9" name="圆角矩形 7"/>
          <p:cNvSpPr/>
          <p:nvPr/>
        </p:nvSpPr>
        <p:spPr>
          <a:xfrm>
            <a:off x="5867400" y="2438400"/>
            <a:ext cx="3048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递</a:t>
            </a:r>
            <a:r>
              <a:rPr kumimoji="1" lang="zh-CN" altLang="en-US" dirty="0" smtClean="0"/>
              <a:t>归终止条件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09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Sum with Iteration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Sum of [0, 1, 2, …, n]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514600"/>
            <a:ext cx="48006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sum(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n) {</a:t>
            </a:r>
          </a:p>
          <a:p>
            <a:r>
              <a:rPr lang="fr-FR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fr-FR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altLang="zh-CN" dirty="0" err="1">
                <a:solidFill>
                  <a:srgbClr val="000000"/>
                </a:solidFill>
                <a:latin typeface="Menlo-Regular"/>
              </a:rPr>
              <a:t>ret</a:t>
            </a:r>
            <a:r>
              <a:rPr lang="fr-FR" altLang="zh-CN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altLang="zh-CN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fr-FR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altLang="zh-CN" dirty="0">
                <a:solidFill>
                  <a:srgbClr val="AA0D91"/>
                </a:solidFill>
                <a:latin typeface="Menlo-Regular"/>
              </a:rPr>
              <a:t>for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da-DK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i = </a:t>
            </a:r>
            <a:r>
              <a:rPr lang="da-DK" altLang="zh-CN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; i &lt;= n; ++i)</a:t>
            </a:r>
          </a:p>
          <a:p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       ret += i;</a:t>
            </a:r>
          </a:p>
          <a:p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altLang="zh-CN" dirty="0" err="1">
                <a:solidFill>
                  <a:srgbClr val="AA0D91"/>
                </a:solidFill>
                <a:latin typeface="Menlo-Regular"/>
              </a:rPr>
              <a:t>return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ret;</a:t>
            </a:r>
          </a:p>
          <a:p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43600" y="2743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O(n)</a:t>
            </a:r>
            <a:endParaRPr kumimoji="1"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838200" y="4800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sumV2(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n) {</a:t>
            </a:r>
          </a:p>
          <a:p>
            <a:r>
              <a:rPr lang="fi-FI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altLang="zh-CN" dirty="0" err="1">
                <a:solidFill>
                  <a:srgbClr val="AA0D91"/>
                </a:solidFill>
                <a:latin typeface="Menlo-Regular"/>
              </a:rPr>
              <a:t>return</a:t>
            </a:r>
            <a:r>
              <a:rPr lang="fi-FI" altLang="zh-CN" dirty="0">
                <a:solidFill>
                  <a:srgbClr val="000000"/>
                </a:solidFill>
                <a:latin typeface="Menlo-Regular"/>
              </a:rPr>
              <a:t> n * (n + </a:t>
            </a:r>
            <a:r>
              <a:rPr lang="fi-FI" altLang="zh-CN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fi-FI" altLang="zh-CN" dirty="0">
                <a:solidFill>
                  <a:srgbClr val="000000"/>
                </a:solidFill>
                <a:latin typeface="Menlo-Regular"/>
              </a:rPr>
              <a:t>) / </a:t>
            </a:r>
            <a:r>
              <a:rPr lang="fi-FI" altLang="zh-CN" dirty="0">
                <a:solidFill>
                  <a:srgbClr val="1C00CF"/>
                </a:solidFill>
                <a:latin typeface="Menlo-Regular"/>
              </a:rPr>
              <a:t>2</a:t>
            </a:r>
            <a:r>
              <a:rPr lang="fi-FI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altLang="zh-CN" dirty="0">
                <a:solidFill>
                  <a:srgbClr val="000000"/>
                </a:solidFill>
                <a:latin typeface="Menlo-Regular"/>
              </a:rPr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943600" y="4800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O(1)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9283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Recursive call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0+1+2+3+4+5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52600" y="2971800"/>
            <a:ext cx="1676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+mj-lt"/>
              </a:rPr>
              <a:t>5+sum(4)</a:t>
            </a:r>
          </a:p>
          <a:p>
            <a:r>
              <a:rPr kumimoji="1" lang="en-US" altLang="zh-CN" sz="2800" dirty="0" smtClean="0">
                <a:latin typeface="+mj-lt"/>
              </a:rPr>
              <a:t>4+sum(3)</a:t>
            </a:r>
          </a:p>
          <a:p>
            <a:r>
              <a:rPr kumimoji="1" lang="en-US" altLang="zh-CN" sz="2800" dirty="0" smtClean="0">
                <a:latin typeface="+mj-lt"/>
              </a:rPr>
              <a:t>3+sum(2)</a:t>
            </a:r>
          </a:p>
          <a:p>
            <a:r>
              <a:rPr kumimoji="1" lang="en-US" altLang="zh-CN" sz="2800" dirty="0" smtClean="0">
                <a:latin typeface="+mj-lt"/>
              </a:rPr>
              <a:t>2+sum(1)</a:t>
            </a:r>
          </a:p>
          <a:p>
            <a:r>
              <a:rPr kumimoji="1" lang="en-US" altLang="zh-CN" sz="2800" dirty="0" smtClean="0">
                <a:latin typeface="+mj-lt"/>
              </a:rPr>
              <a:t>1+sum(0)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19600" y="2971800"/>
            <a:ext cx="350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+mj-lt"/>
              </a:rPr>
              <a:t>5+sum(4) = 15</a:t>
            </a:r>
          </a:p>
          <a:p>
            <a:r>
              <a:rPr kumimoji="1" lang="en-US" altLang="zh-CN" sz="2800" dirty="0" smtClean="0">
                <a:latin typeface="+mj-lt"/>
              </a:rPr>
              <a:t>4+sum(3) = 10</a:t>
            </a:r>
          </a:p>
          <a:p>
            <a:r>
              <a:rPr kumimoji="1" lang="en-US" altLang="zh-CN" sz="2800" dirty="0" smtClean="0">
                <a:latin typeface="+mj-lt"/>
              </a:rPr>
              <a:t>3+sum(2) = 6</a:t>
            </a:r>
          </a:p>
          <a:p>
            <a:r>
              <a:rPr kumimoji="1" lang="en-US" altLang="zh-CN" sz="2800" dirty="0" smtClean="0">
                <a:latin typeface="+mj-lt"/>
              </a:rPr>
              <a:t>2+sum(1) = 3</a:t>
            </a:r>
          </a:p>
          <a:p>
            <a:r>
              <a:rPr kumimoji="1" lang="en-US" altLang="zh-CN" sz="2800" dirty="0" smtClean="0">
                <a:latin typeface="+mj-lt"/>
              </a:rPr>
              <a:t>sum(1) = 1+sum(0) = 1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838200" y="3352800"/>
            <a:ext cx="304800" cy="1219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下箭头 6"/>
          <p:cNvSpPr/>
          <p:nvPr/>
        </p:nvSpPr>
        <p:spPr>
          <a:xfrm flipV="1">
            <a:off x="7772400" y="3352800"/>
            <a:ext cx="304800" cy="1219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8600" y="3733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push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29600" y="38862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pop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539974" y="228600"/>
            <a:ext cx="4572000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kumimoji="1" lang="en-US" altLang="zh-CN" sz="2600" dirty="0" err="1">
                <a:solidFill>
                  <a:prstClr val="black"/>
                </a:solidFill>
                <a:latin typeface="+mj-lt"/>
              </a:rPr>
              <a:t>int</a:t>
            </a:r>
            <a:r>
              <a:rPr kumimoji="1" lang="en-US" altLang="zh-CN" sz="2600" dirty="0">
                <a:solidFill>
                  <a:prstClr val="black"/>
                </a:solidFill>
                <a:latin typeface="+mj-lt"/>
              </a:rPr>
              <a:t> sum(</a:t>
            </a:r>
            <a:r>
              <a:rPr kumimoji="1" lang="en-US" altLang="zh-CN" sz="2600" dirty="0" err="1">
                <a:solidFill>
                  <a:prstClr val="black"/>
                </a:solidFill>
                <a:latin typeface="+mj-lt"/>
              </a:rPr>
              <a:t>int</a:t>
            </a:r>
            <a:r>
              <a:rPr kumimoji="1" lang="en-US" altLang="zh-CN" sz="2600" dirty="0">
                <a:solidFill>
                  <a:prstClr val="black"/>
                </a:solidFill>
                <a:latin typeface="+mj-lt"/>
              </a:rPr>
              <a:t> </a:t>
            </a:r>
            <a:r>
              <a:rPr kumimoji="1" lang="en-US" altLang="zh-CN" sz="2600" dirty="0" err="1">
                <a:solidFill>
                  <a:prstClr val="black"/>
                </a:solidFill>
                <a:latin typeface="+mj-lt"/>
              </a:rPr>
              <a:t>arg</a:t>
            </a:r>
            <a:r>
              <a:rPr kumimoji="1" lang="en-US" altLang="zh-CN" sz="2600" dirty="0">
                <a:solidFill>
                  <a:prstClr val="black"/>
                </a:solidFill>
                <a:latin typeface="+mj-lt"/>
              </a:rPr>
              <a:t>)</a:t>
            </a:r>
          </a:p>
          <a:p>
            <a:pPr lvl="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kumimoji="1" lang="en-US" altLang="zh-CN" sz="2600" dirty="0">
                <a:solidFill>
                  <a:prstClr val="black"/>
                </a:solidFill>
                <a:latin typeface="+mj-lt"/>
              </a:rPr>
              <a:t>{</a:t>
            </a:r>
          </a:p>
          <a:p>
            <a:pPr lvl="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kumimoji="1" lang="en-US" altLang="zh-CN" sz="2600" dirty="0">
                <a:solidFill>
                  <a:prstClr val="black"/>
                </a:solidFill>
                <a:latin typeface="+mj-lt"/>
              </a:rPr>
              <a:t>     if (</a:t>
            </a:r>
            <a:r>
              <a:rPr kumimoji="1" lang="en-US" altLang="zh-CN" sz="2600" dirty="0" err="1">
                <a:solidFill>
                  <a:prstClr val="black"/>
                </a:solidFill>
                <a:latin typeface="+mj-lt"/>
              </a:rPr>
              <a:t>arg</a:t>
            </a:r>
            <a:r>
              <a:rPr kumimoji="1" lang="en-US" altLang="zh-CN" sz="2600" dirty="0">
                <a:solidFill>
                  <a:prstClr val="black"/>
                </a:solidFill>
                <a:latin typeface="+mj-lt"/>
              </a:rPr>
              <a:t> == 0) return 0;</a:t>
            </a:r>
          </a:p>
          <a:p>
            <a:pPr lvl="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kumimoji="1" lang="en-US" altLang="zh-CN" sz="2600" dirty="0">
                <a:solidFill>
                  <a:prstClr val="black"/>
                </a:solidFill>
                <a:latin typeface="+mj-lt"/>
              </a:rPr>
              <a:t>     else return </a:t>
            </a:r>
            <a:r>
              <a:rPr kumimoji="1" lang="en-US" altLang="zh-CN" sz="2600" dirty="0" err="1">
                <a:solidFill>
                  <a:prstClr val="black"/>
                </a:solidFill>
                <a:latin typeface="+mj-lt"/>
              </a:rPr>
              <a:t>arg</a:t>
            </a:r>
            <a:r>
              <a:rPr kumimoji="1" lang="en-US" altLang="zh-CN" sz="2600" dirty="0">
                <a:solidFill>
                  <a:prstClr val="black"/>
                </a:solidFill>
                <a:latin typeface="+mj-lt"/>
              </a:rPr>
              <a:t> + sum(</a:t>
            </a:r>
            <a:r>
              <a:rPr kumimoji="1" lang="en-US" altLang="zh-CN" sz="2600" dirty="0" err="1">
                <a:solidFill>
                  <a:prstClr val="black"/>
                </a:solidFill>
                <a:latin typeface="+mj-lt"/>
              </a:rPr>
              <a:t>arg</a:t>
            </a:r>
            <a:r>
              <a:rPr kumimoji="1" lang="en-US" altLang="zh-CN" sz="2600" dirty="0">
                <a:solidFill>
                  <a:prstClr val="black"/>
                </a:solidFill>
                <a:latin typeface="+mj-lt"/>
              </a:rPr>
              <a:t> - 1);     </a:t>
            </a:r>
            <a:br>
              <a:rPr kumimoji="1" lang="en-US" altLang="zh-CN" sz="2600" dirty="0">
                <a:solidFill>
                  <a:prstClr val="black"/>
                </a:solidFill>
                <a:latin typeface="+mj-lt"/>
              </a:rPr>
            </a:br>
            <a:r>
              <a:rPr kumimoji="1" lang="en-US" altLang="zh-CN" sz="2600" dirty="0">
                <a:solidFill>
                  <a:prstClr val="black"/>
                </a:solidFill>
                <a:latin typeface="+mj-lt"/>
              </a:rPr>
              <a:t>}</a:t>
            </a:r>
            <a:endParaRPr kumimoji="1" lang="zh-CN" altLang="en-US" sz="26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059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BD0D9"/>
              </a:buClr>
            </a:pPr>
            <a:r>
              <a:rPr kumimoji="1" lang="en-US" altLang="zh-CN" dirty="0" err="1">
                <a:solidFill>
                  <a:prstClr val="black"/>
                </a:solidFill>
              </a:rPr>
              <a:t>int</a:t>
            </a:r>
            <a:r>
              <a:rPr kumimoji="1" lang="en-US" altLang="zh-CN" dirty="0">
                <a:solidFill>
                  <a:prstClr val="black"/>
                </a:solidFill>
              </a:rPr>
              <a:t> sum(</a:t>
            </a:r>
            <a:r>
              <a:rPr kumimoji="1" lang="en-US" altLang="zh-CN" dirty="0" err="1">
                <a:solidFill>
                  <a:prstClr val="black"/>
                </a:solidFill>
              </a:rPr>
              <a:t>int</a:t>
            </a:r>
            <a:r>
              <a:rPr kumimoji="1" lang="en-US" altLang="zh-CN" dirty="0">
                <a:solidFill>
                  <a:prstClr val="black"/>
                </a:solidFill>
              </a:rPr>
              <a:t> </a:t>
            </a:r>
            <a:r>
              <a:rPr kumimoji="1" lang="en-US" altLang="zh-CN" dirty="0" err="1">
                <a:solidFill>
                  <a:prstClr val="black"/>
                </a:solidFill>
              </a:rPr>
              <a:t>arg</a:t>
            </a:r>
            <a:r>
              <a:rPr kumimoji="1" lang="en-US" altLang="zh-CN" dirty="0">
                <a:solidFill>
                  <a:prstClr val="black"/>
                </a:solidFill>
              </a:rPr>
              <a:t>)</a:t>
            </a:r>
          </a:p>
          <a:p>
            <a:pPr lvl="0">
              <a:buClr>
                <a:srgbClr val="0BD0D9"/>
              </a:buClr>
            </a:pPr>
            <a:r>
              <a:rPr kumimoji="1" lang="en-US" altLang="zh-CN" dirty="0">
                <a:solidFill>
                  <a:prstClr val="black"/>
                </a:solidFill>
              </a:rPr>
              <a:t>{</a:t>
            </a:r>
          </a:p>
          <a:p>
            <a:pPr lvl="0">
              <a:buClr>
                <a:srgbClr val="0BD0D9"/>
              </a:buClr>
            </a:pPr>
            <a:r>
              <a:rPr kumimoji="1" lang="en-US" altLang="zh-CN" dirty="0">
                <a:solidFill>
                  <a:prstClr val="black"/>
                </a:solidFill>
              </a:rPr>
              <a:t>     if (</a:t>
            </a:r>
            <a:r>
              <a:rPr kumimoji="1" lang="en-US" altLang="zh-CN" dirty="0" err="1">
                <a:solidFill>
                  <a:prstClr val="black"/>
                </a:solidFill>
              </a:rPr>
              <a:t>arg</a:t>
            </a:r>
            <a:r>
              <a:rPr kumimoji="1" lang="en-US" altLang="zh-CN" dirty="0">
                <a:solidFill>
                  <a:prstClr val="black"/>
                </a:solidFill>
              </a:rPr>
              <a:t> == 0) return 0;</a:t>
            </a:r>
          </a:p>
          <a:p>
            <a:pPr lvl="0">
              <a:buClr>
                <a:srgbClr val="0BD0D9"/>
              </a:buClr>
            </a:pPr>
            <a:r>
              <a:rPr kumimoji="1" lang="en-US" altLang="zh-CN" dirty="0">
                <a:solidFill>
                  <a:prstClr val="black"/>
                </a:solidFill>
              </a:rPr>
              <a:t>     else return </a:t>
            </a:r>
            <a:r>
              <a:rPr kumimoji="1" lang="en-US" altLang="zh-CN" dirty="0" err="1">
                <a:solidFill>
                  <a:prstClr val="black"/>
                </a:solidFill>
              </a:rPr>
              <a:t>arg</a:t>
            </a:r>
            <a:r>
              <a:rPr kumimoji="1" lang="en-US" altLang="zh-CN" dirty="0">
                <a:solidFill>
                  <a:prstClr val="black"/>
                </a:solidFill>
              </a:rPr>
              <a:t> + sum(</a:t>
            </a:r>
            <a:r>
              <a:rPr kumimoji="1" lang="en-US" altLang="zh-CN" dirty="0" err="1">
                <a:solidFill>
                  <a:prstClr val="black"/>
                </a:solidFill>
              </a:rPr>
              <a:t>arg</a:t>
            </a:r>
            <a:r>
              <a:rPr kumimoji="1" lang="en-US" altLang="zh-CN" dirty="0">
                <a:solidFill>
                  <a:prstClr val="black"/>
                </a:solidFill>
              </a:rPr>
              <a:t> - 1);     </a:t>
            </a:r>
            <a:br>
              <a:rPr kumimoji="1" lang="en-US" altLang="zh-CN" dirty="0">
                <a:solidFill>
                  <a:prstClr val="black"/>
                </a:solidFill>
              </a:rPr>
            </a:br>
            <a:r>
              <a:rPr kumimoji="1" lang="en-US" altLang="zh-CN" dirty="0">
                <a:solidFill>
                  <a:prstClr val="black"/>
                </a:solidFill>
              </a:rPr>
              <a:t>}</a:t>
            </a:r>
            <a:endParaRPr kumimoji="1" lang="zh-CN" altLang="en-US" dirty="0">
              <a:solidFill>
                <a:prstClr val="black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362200" y="3429000"/>
            <a:ext cx="3048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当前值与剩余所有值的和</a:t>
            </a:r>
            <a:endParaRPr kumimoji="1" lang="zh-CN" altLang="en-US" dirty="0"/>
          </a:p>
        </p:txBody>
      </p:sp>
      <p:sp>
        <p:nvSpPr>
          <p:cNvPr id="5" name="圆角矩形 3"/>
          <p:cNvSpPr/>
          <p:nvPr/>
        </p:nvSpPr>
        <p:spPr>
          <a:xfrm>
            <a:off x="2362200" y="2895600"/>
            <a:ext cx="3048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递归终止条件</a:t>
            </a:r>
            <a:endParaRPr kumimoji="1" lang="zh-CN" altLang="en-US" dirty="0"/>
          </a:p>
        </p:txBody>
      </p:sp>
      <p:sp>
        <p:nvSpPr>
          <p:cNvPr id="6" name="圆角矩形 3"/>
          <p:cNvSpPr/>
          <p:nvPr/>
        </p:nvSpPr>
        <p:spPr>
          <a:xfrm>
            <a:off x="609600" y="5562600"/>
            <a:ext cx="7848600" cy="4572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How to implement sum with the first </a:t>
            </a:r>
            <a:r>
              <a:rPr kumimoji="1" lang="en-US" altLang="zh-CN" sz="2400" smtClean="0"/>
              <a:t>one plus the rest?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857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</a:rPr>
              <a:t>Find-Max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spcBef>
                <a:spcPct val="0"/>
              </a:spcBef>
              <a:buNone/>
            </a:pPr>
            <a:r>
              <a:rPr lang="en-US" altLang="zh-CN" dirty="0">
                <a:latin typeface="Arial" charset="0"/>
              </a:rPr>
              <a:t>function find-max(</a:t>
            </a:r>
            <a:r>
              <a:rPr lang="en-US" altLang="zh-CN" dirty="0" err="1">
                <a:latin typeface="Arial" charset="0"/>
              </a:rPr>
              <a:t>A:array</a:t>
            </a:r>
            <a:r>
              <a:rPr lang="en-US" altLang="zh-CN" dirty="0">
                <a:latin typeface="Arial" charset="0"/>
              </a:rPr>
              <a:t> [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...j] of integer) 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zh-CN" dirty="0">
                <a:latin typeface="Arial" charset="0"/>
              </a:rPr>
              <a:t>k: integer	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zh-CN" dirty="0">
                <a:latin typeface="Arial" charset="0"/>
              </a:rPr>
              <a:t>1 if 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=j then return A[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]</a:t>
            </a:r>
            <a:endParaRPr lang="en-US" altLang="zh-CN" sz="2400" dirty="0">
              <a:solidFill>
                <a:schemeClr val="accent2"/>
              </a:solidFill>
              <a:latin typeface="Arial" charset="0"/>
            </a:endParaRP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zh-CN" dirty="0">
                <a:latin typeface="Arial" charset="0"/>
              </a:rPr>
              <a:t>   else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zh-CN" dirty="0">
                <a:latin typeface="Arial" charset="0"/>
              </a:rPr>
              <a:t>2	k</a:t>
            </a:r>
            <a:r>
              <a:rPr lang="en-US" altLang="zh-CN" dirty="0">
                <a:latin typeface="Arial" charset="0"/>
                <a:cs typeface="Arial" charset="0"/>
              </a:rPr>
              <a:t>← </a:t>
            </a:r>
            <a:r>
              <a:rPr lang="en-US" altLang="zh-CN" dirty="0">
                <a:latin typeface="Arial" charset="0"/>
              </a:rPr>
              <a:t>find-max(</a:t>
            </a:r>
            <a:r>
              <a:rPr lang="en-US" altLang="zh-CN" dirty="0" err="1">
                <a:latin typeface="Arial" charset="0"/>
              </a:rPr>
              <a:t>A:array</a:t>
            </a:r>
            <a:r>
              <a:rPr lang="en-US" altLang="zh-CN" dirty="0">
                <a:latin typeface="Arial" charset="0"/>
              </a:rPr>
              <a:t> [i+1...j])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zh-CN" dirty="0">
                <a:latin typeface="Arial" charset="0"/>
              </a:rPr>
              <a:t>3	if k&gt;A[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] then return k else return A[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]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52600" y="3657600"/>
            <a:ext cx="47244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当前值与剩余所有值的最大值比较</a:t>
            </a:r>
            <a:endParaRPr kumimoji="1" lang="zh-CN" altLang="en-US" dirty="0"/>
          </a:p>
        </p:txBody>
      </p:sp>
      <p:sp>
        <p:nvSpPr>
          <p:cNvPr id="5" name="圆角矩形 3"/>
          <p:cNvSpPr/>
          <p:nvPr/>
        </p:nvSpPr>
        <p:spPr>
          <a:xfrm>
            <a:off x="1752600" y="2667000"/>
            <a:ext cx="47244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递归终止条件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57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Recursive call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</a:rPr>
              <a:t>[</a:t>
            </a:r>
            <a:r>
              <a:rPr lang="en-US" altLang="zh-CN" dirty="0">
                <a:latin typeface="Arial" charset="0"/>
              </a:rPr>
              <a:t>3,1,2,5,4</a:t>
            </a:r>
            <a:r>
              <a:rPr lang="en-US" altLang="zh-CN" dirty="0" smtClean="0">
                <a:latin typeface="Arial" charset="0"/>
              </a:rPr>
              <a:t>]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19400" y="2971800"/>
            <a:ext cx="236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+mj-lt"/>
              </a:rPr>
              <a:t>max(3, [1,2,5,4])</a:t>
            </a:r>
            <a:endParaRPr kumimoji="1" lang="en-US" altLang="zh-CN" sz="2400" dirty="0" smtClean="0">
              <a:latin typeface="+mj-lt"/>
            </a:endParaRPr>
          </a:p>
          <a:p>
            <a:r>
              <a:rPr kumimoji="1" lang="en-US" altLang="zh-CN" sz="2400" dirty="0" smtClean="0">
                <a:latin typeface="+mj-lt"/>
              </a:rPr>
              <a:t>max(1, [2,5,4</a:t>
            </a:r>
            <a:r>
              <a:rPr kumimoji="1" lang="en-US" altLang="zh-CN" sz="2400" dirty="0" smtClean="0">
                <a:latin typeface="+mj-lt"/>
              </a:rPr>
              <a:t>])</a:t>
            </a:r>
          </a:p>
          <a:p>
            <a:r>
              <a:rPr kumimoji="1" lang="en-US" altLang="zh-CN" sz="2400" dirty="0" smtClean="0">
                <a:latin typeface="+mj-lt"/>
              </a:rPr>
              <a:t>max(2, [5,4])</a:t>
            </a:r>
          </a:p>
          <a:p>
            <a:r>
              <a:rPr kumimoji="1" lang="en-US" altLang="zh-CN" sz="2400" dirty="0" smtClean="0">
                <a:latin typeface="+mj-lt"/>
              </a:rPr>
              <a:t>max(5, [4])</a:t>
            </a:r>
          </a:p>
          <a:p>
            <a:r>
              <a:rPr kumimoji="1" lang="en-US" altLang="zh-CN" sz="2400" dirty="0" smtClean="0">
                <a:latin typeface="+mj-lt"/>
              </a:rPr>
              <a:t>[4]</a:t>
            </a:r>
            <a:endParaRPr kumimoji="1" lang="zh-CN" altLang="en-US" sz="2400" dirty="0"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43600" y="2971800"/>
            <a:ext cx="60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+mj-lt"/>
              </a:rPr>
              <a:t>5</a:t>
            </a:r>
          </a:p>
          <a:p>
            <a:r>
              <a:rPr kumimoji="1" lang="en-US" altLang="zh-CN" sz="2400" dirty="0" smtClean="0">
                <a:latin typeface="+mj-lt"/>
              </a:rPr>
              <a:t>5</a:t>
            </a:r>
          </a:p>
          <a:p>
            <a:r>
              <a:rPr kumimoji="1" lang="en-US" altLang="zh-CN" sz="2400" dirty="0" smtClean="0">
                <a:latin typeface="+mj-lt"/>
              </a:rPr>
              <a:t>5</a:t>
            </a:r>
          </a:p>
          <a:p>
            <a:r>
              <a:rPr kumimoji="1" lang="en-US" altLang="zh-CN" sz="2400" dirty="0" smtClean="0">
                <a:latin typeface="+mj-lt"/>
              </a:rPr>
              <a:t>5</a:t>
            </a:r>
          </a:p>
          <a:p>
            <a:r>
              <a:rPr kumimoji="1" lang="en-US" altLang="zh-CN" sz="2400" dirty="0" smtClean="0">
                <a:latin typeface="+mj-lt"/>
              </a:rPr>
              <a:t>4</a:t>
            </a:r>
            <a:endParaRPr kumimoji="1" lang="zh-CN" altLang="en-US" sz="2400" dirty="0">
              <a:latin typeface="+mj-lt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2362200" y="3352800"/>
            <a:ext cx="304800" cy="1219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下箭头 6"/>
          <p:cNvSpPr/>
          <p:nvPr/>
        </p:nvSpPr>
        <p:spPr>
          <a:xfrm flipV="1">
            <a:off x="6400800" y="3352800"/>
            <a:ext cx="304800" cy="1219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52600" y="3733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push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858000" y="38862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pop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2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</a:rPr>
              <a:t>Fibonacci numbers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zh-CN" dirty="0">
                <a:latin typeface="Arial" charset="0"/>
              </a:rPr>
              <a:t>F</a:t>
            </a:r>
            <a:r>
              <a:rPr lang="en-US" altLang="zh-CN" baseline="-25000" dirty="0">
                <a:latin typeface="Arial" charset="0"/>
              </a:rPr>
              <a:t>0</a:t>
            </a:r>
            <a:r>
              <a:rPr lang="en-US" altLang="zh-CN" dirty="0">
                <a:latin typeface="Arial" charset="0"/>
              </a:rPr>
              <a:t> = 1; F</a:t>
            </a:r>
            <a:r>
              <a:rPr lang="en-US" altLang="zh-CN" baseline="-25000" dirty="0">
                <a:latin typeface="Arial" charset="0"/>
              </a:rPr>
              <a:t>1</a:t>
            </a:r>
            <a:r>
              <a:rPr lang="en-US" altLang="zh-CN" dirty="0">
                <a:latin typeface="Arial" charset="0"/>
              </a:rPr>
              <a:t> = 1; </a:t>
            </a:r>
            <a:r>
              <a:rPr lang="en-US" altLang="zh-CN" dirty="0" err="1">
                <a:latin typeface="Arial" charset="0"/>
              </a:rPr>
              <a:t>F</a:t>
            </a:r>
            <a:r>
              <a:rPr lang="en-US" altLang="zh-CN" baseline="-25000" dirty="0" err="1">
                <a:latin typeface="Arial" charset="0"/>
              </a:rPr>
              <a:t>n</a:t>
            </a:r>
            <a:r>
              <a:rPr lang="en-US" altLang="zh-CN" dirty="0">
                <a:latin typeface="Arial" charset="0"/>
              </a:rPr>
              <a:t> = F</a:t>
            </a:r>
            <a:r>
              <a:rPr lang="en-US" altLang="zh-CN" baseline="-25000" dirty="0">
                <a:latin typeface="Arial" charset="0"/>
              </a:rPr>
              <a:t>n-1</a:t>
            </a:r>
            <a:r>
              <a:rPr lang="en-US" altLang="zh-CN" dirty="0">
                <a:latin typeface="Arial" charset="0"/>
              </a:rPr>
              <a:t>+F</a:t>
            </a:r>
            <a:r>
              <a:rPr lang="en-US" altLang="zh-CN" baseline="-25000" dirty="0">
                <a:latin typeface="Arial" charset="0"/>
              </a:rPr>
              <a:t>n-</a:t>
            </a:r>
            <a:r>
              <a:rPr lang="en-US" altLang="zh-CN" baseline="-25000" dirty="0" smtClean="0">
                <a:latin typeface="Arial" charset="0"/>
              </a:rPr>
              <a:t>2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400" dirty="0">
                <a:latin typeface="Arial" charset="0"/>
              </a:rPr>
              <a:t>Fib (n: integer)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400" dirty="0">
                <a:latin typeface="Arial" charset="0"/>
              </a:rPr>
              <a:t>1 if n&lt;0 then 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400" dirty="0">
                <a:latin typeface="Arial" charset="0"/>
              </a:rPr>
              <a:t>2	error 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400" dirty="0">
                <a:latin typeface="Arial" charset="0"/>
              </a:rPr>
              <a:t>3 else if n=0 or 1 then 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400" dirty="0">
                <a:latin typeface="Arial" charset="0"/>
              </a:rPr>
              <a:t>4	return 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400" dirty="0">
                <a:latin typeface="Arial" charset="0"/>
              </a:rPr>
              <a:t>5 else return Fib(n-1)+Fib(n-2)</a:t>
            </a:r>
          </a:p>
          <a:p>
            <a:pPr marL="609600" indent="-609600">
              <a:lnSpc>
                <a:spcPct val="90000"/>
              </a:lnSpc>
            </a:pPr>
            <a:endParaRPr lang="en-US" altLang="zh-CN" baseline="-25000" dirty="0">
              <a:latin typeface="Arial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43000" y="2743200"/>
            <a:ext cx="3048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递归终止条件</a:t>
            </a:r>
            <a:endParaRPr kumimoji="1" lang="zh-CN" altLang="en-US" dirty="0"/>
          </a:p>
        </p:txBody>
      </p:sp>
      <p:sp>
        <p:nvSpPr>
          <p:cNvPr id="5" name="圆角矩形 3"/>
          <p:cNvSpPr/>
          <p:nvPr/>
        </p:nvSpPr>
        <p:spPr>
          <a:xfrm>
            <a:off x="1109472" y="3581400"/>
            <a:ext cx="3048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递归终止条件</a:t>
            </a:r>
            <a:endParaRPr kumimoji="1" lang="zh-CN" altLang="en-US" dirty="0"/>
          </a:p>
        </p:txBody>
      </p:sp>
      <p:sp>
        <p:nvSpPr>
          <p:cNvPr id="6" name="圆角矩形 3"/>
          <p:cNvSpPr/>
          <p:nvPr/>
        </p:nvSpPr>
        <p:spPr>
          <a:xfrm>
            <a:off x="2057400" y="4343400"/>
            <a:ext cx="3048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递归关系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7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13374</TotalTime>
  <Words>638</Words>
  <Application>Microsoft Macintosh PowerPoint</Application>
  <PresentationFormat>On-screen Show (4:3)</PresentationFormat>
  <Paragraphs>163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Calibri</vt:lpstr>
      <vt:lpstr>Constantia</vt:lpstr>
      <vt:lpstr>Menlo-Regular</vt:lpstr>
      <vt:lpstr>Symbol</vt:lpstr>
      <vt:lpstr>Times New Roman</vt:lpstr>
      <vt:lpstr>Wingdings 2</vt:lpstr>
      <vt:lpstr>宋体</vt:lpstr>
      <vt:lpstr>新細明體</vt:lpstr>
      <vt:lpstr>隶书</vt:lpstr>
      <vt:lpstr>Arial</vt:lpstr>
      <vt:lpstr>Flow</vt:lpstr>
      <vt:lpstr>Recursion</vt:lpstr>
      <vt:lpstr>Outline</vt:lpstr>
      <vt:lpstr>MERGE-SORT(A,p,r) </vt:lpstr>
      <vt:lpstr>Sum with Iteration</vt:lpstr>
      <vt:lpstr>Recursive call</vt:lpstr>
      <vt:lpstr>sum</vt:lpstr>
      <vt:lpstr>Find-Max</vt:lpstr>
      <vt:lpstr>Recursive call</vt:lpstr>
      <vt:lpstr>Fibonacci numbers</vt:lpstr>
      <vt:lpstr>Hanoi Tower</vt:lpstr>
      <vt:lpstr>PowerPoint Presentation</vt:lpstr>
      <vt:lpstr>Hanoi Tower</vt:lpstr>
      <vt:lpstr>PowerPoint Presentation</vt:lpstr>
      <vt:lpstr>Key Takeaways</vt:lpstr>
      <vt:lpstr>Exercises</vt:lpstr>
    </vt:vector>
  </TitlesOfParts>
  <Company>Auburn University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Collective Creativity in Scientific Communities</dc:title>
  <dc:creator>gzz0001</dc:creator>
  <cp:lastModifiedBy>Guangyu Zou</cp:lastModifiedBy>
  <cp:revision>480</cp:revision>
  <dcterms:created xsi:type="dcterms:W3CDTF">2009-06-02T20:29:18Z</dcterms:created>
  <dcterms:modified xsi:type="dcterms:W3CDTF">2017-03-19T08:55:34Z</dcterms:modified>
</cp:coreProperties>
</file>