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447" r:id="rId4"/>
    <p:sldId id="286" r:id="rId5"/>
    <p:sldId id="435" r:id="rId6"/>
    <p:sldId id="434" r:id="rId7"/>
    <p:sldId id="436" r:id="rId8"/>
    <p:sldId id="437" r:id="rId9"/>
    <p:sldId id="438" r:id="rId10"/>
    <p:sldId id="439" r:id="rId11"/>
    <p:sldId id="440" r:id="rId12"/>
    <p:sldId id="441" r:id="rId13"/>
    <p:sldId id="443" r:id="rId14"/>
    <p:sldId id="442" r:id="rId15"/>
    <p:sldId id="445" r:id="rId16"/>
    <p:sldId id="444" r:id="rId17"/>
    <p:sldId id="446" r:id="rId18"/>
    <p:sldId id="449" r:id="rId19"/>
    <p:sldId id="448" r:id="rId20"/>
    <p:sldId id="450" r:id="rId21"/>
    <p:sldId id="45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1003" autoAdjust="0"/>
  </p:normalViewPr>
  <p:slideViewPr>
    <p:cSldViewPr snapToGrid="0">
      <p:cViewPr varScale="1">
        <p:scale>
          <a:sx n="73" d="100"/>
          <a:sy n="73" d="100"/>
        </p:scale>
        <p:origin x="5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B4A429-F965-43FE-9E80-AA88C25A97ED}" type="datetimeFigureOut">
              <a:rPr lang="zh-CN" altLang="en-US" smtClean="0"/>
              <a:t>2021/8/26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7839-0288-40B0-805F-AB96B0C1BE39}" type="slidenum">
              <a:rPr lang="zh-CN" altLang="en-US" smtClean="0"/>
              <a:t>‹#›</a:t>
            </a:fld>
            <a:endParaRPr lang="zh-CN" altLang="en-US"/>
          </a:p>
        </p:txBody>
      </p:sp>
    </p:spTree>
    <p:extLst>
      <p:ext uri="{BB962C8B-B14F-4D97-AF65-F5344CB8AC3E}">
        <p14:creationId xmlns:p14="http://schemas.microsoft.com/office/powerpoint/2010/main" val="35020739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40FB8-AFBC-4675-8070-BC9FB7D3F440}" type="datetimeFigureOut">
              <a:rPr lang="zh-CN" altLang="en-US" smtClean="0"/>
              <a:t>2021/8/26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522D6-4530-4D22-B87B-D541727931B9}" type="slidenum">
              <a:rPr lang="zh-CN" altLang="en-US" smtClean="0"/>
              <a:t>‹#›</a:t>
            </a:fld>
            <a:endParaRPr lang="zh-CN" altLang="en-US"/>
          </a:p>
        </p:txBody>
      </p:sp>
    </p:spTree>
    <p:extLst>
      <p:ext uri="{BB962C8B-B14F-4D97-AF65-F5344CB8AC3E}">
        <p14:creationId xmlns:p14="http://schemas.microsoft.com/office/powerpoint/2010/main" val="35296297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1054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282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1778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4850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1810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884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8544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4639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5708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4827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59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2500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6575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68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3519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204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187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3687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917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48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555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E339FA5-B122-4394-B62F-D439266C3DA9}" type="datetime1">
              <a:rPr lang="zh-CN" altLang="en-US" smtClean="0"/>
              <a:t>2021/8/26</a:t>
            </a:fld>
            <a:endParaRPr lang="zh-CN" altLang="en-US"/>
          </a:p>
        </p:txBody>
      </p:sp>
      <p:sp>
        <p:nvSpPr>
          <p:cNvPr id="5" name="页脚占位符 4"/>
          <p:cNvSpPr>
            <a:spLocks noGrp="1"/>
          </p:cNvSpPr>
          <p:nvPr>
            <p:ph type="ftr" sz="quarter" idx="11"/>
          </p:nvPr>
        </p:nvSpPr>
        <p:spPr/>
        <p:txBody>
          <a:bodyPr/>
          <a:lstStyle/>
          <a:p>
            <a:r>
              <a:rPr lang="en-US" altLang="zh-CN"/>
              <a:t>Lecture 1-1</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130375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C0EDAE-BC4D-42C8-8B42-5B2ECCCBE0B2}" type="datetime1">
              <a:rPr lang="zh-CN" altLang="en-US" smtClean="0"/>
              <a:t>2021/8/26</a:t>
            </a:fld>
            <a:endParaRPr lang="zh-CN" altLang="en-US"/>
          </a:p>
        </p:txBody>
      </p:sp>
      <p:sp>
        <p:nvSpPr>
          <p:cNvPr id="5" name="页脚占位符 4"/>
          <p:cNvSpPr>
            <a:spLocks noGrp="1"/>
          </p:cNvSpPr>
          <p:nvPr>
            <p:ph type="ftr" sz="quarter" idx="11"/>
          </p:nvPr>
        </p:nvSpPr>
        <p:spPr/>
        <p:txBody>
          <a:bodyPr/>
          <a:lstStyle/>
          <a:p>
            <a:r>
              <a:rPr lang="en-US" altLang="zh-CN"/>
              <a:t>Lecture 1-1</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277254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6D83C6-00C7-4D3A-A8B5-31051BF6F890}" type="datetime1">
              <a:rPr lang="zh-CN" altLang="en-US" smtClean="0"/>
              <a:t>2021/8/26</a:t>
            </a:fld>
            <a:endParaRPr lang="zh-CN" altLang="en-US"/>
          </a:p>
        </p:txBody>
      </p:sp>
      <p:sp>
        <p:nvSpPr>
          <p:cNvPr id="5" name="页脚占位符 4"/>
          <p:cNvSpPr>
            <a:spLocks noGrp="1"/>
          </p:cNvSpPr>
          <p:nvPr>
            <p:ph type="ftr" sz="quarter" idx="11"/>
          </p:nvPr>
        </p:nvSpPr>
        <p:spPr/>
        <p:txBody>
          <a:bodyPr/>
          <a:lstStyle/>
          <a:p>
            <a:r>
              <a:rPr lang="en-US" altLang="zh-CN"/>
              <a:t>Lecture 1-1</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57565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FC523A3-418C-4AB7-A0FE-336F012B0B5D}" type="datetime1">
              <a:rPr lang="zh-CN" altLang="en-US" smtClean="0"/>
              <a:t>2021/8/26</a:t>
            </a:fld>
            <a:endParaRPr lang="zh-CN" altLang="en-US"/>
          </a:p>
        </p:txBody>
      </p:sp>
      <p:sp>
        <p:nvSpPr>
          <p:cNvPr id="5" name="页脚占位符 4"/>
          <p:cNvSpPr>
            <a:spLocks noGrp="1"/>
          </p:cNvSpPr>
          <p:nvPr>
            <p:ph type="ftr" sz="quarter" idx="11"/>
          </p:nvPr>
        </p:nvSpPr>
        <p:spPr/>
        <p:txBody>
          <a:bodyPr/>
          <a:lstStyle/>
          <a:p>
            <a:r>
              <a:rPr lang="en-US" altLang="zh-CN"/>
              <a:t>Lecture 1-1</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80015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4D4666-E71C-4656-A97D-5A6DEB2471ED}" type="datetime1">
              <a:rPr lang="zh-CN" altLang="en-US" smtClean="0"/>
              <a:t>2021/8/26</a:t>
            </a:fld>
            <a:endParaRPr lang="zh-CN" altLang="en-US"/>
          </a:p>
        </p:txBody>
      </p:sp>
      <p:sp>
        <p:nvSpPr>
          <p:cNvPr id="5" name="页脚占位符 4"/>
          <p:cNvSpPr>
            <a:spLocks noGrp="1"/>
          </p:cNvSpPr>
          <p:nvPr>
            <p:ph type="ftr" sz="quarter" idx="11"/>
          </p:nvPr>
        </p:nvSpPr>
        <p:spPr/>
        <p:txBody>
          <a:bodyPr/>
          <a:lstStyle/>
          <a:p>
            <a:r>
              <a:rPr lang="en-US" altLang="zh-CN"/>
              <a:t>Lecture 1-1</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0701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F6160E-4AEA-4B32-A66D-53CC3A6A3406}" type="datetime1">
              <a:rPr lang="zh-CN" altLang="en-US" smtClean="0"/>
              <a:t>2021/8/26</a:t>
            </a:fld>
            <a:endParaRPr lang="zh-CN" altLang="en-US"/>
          </a:p>
        </p:txBody>
      </p:sp>
      <p:sp>
        <p:nvSpPr>
          <p:cNvPr id="6" name="页脚占位符 5"/>
          <p:cNvSpPr>
            <a:spLocks noGrp="1"/>
          </p:cNvSpPr>
          <p:nvPr>
            <p:ph type="ftr" sz="quarter" idx="11"/>
          </p:nvPr>
        </p:nvSpPr>
        <p:spPr/>
        <p:txBody>
          <a:bodyPr/>
          <a:lstStyle/>
          <a:p>
            <a:r>
              <a:rPr lang="en-US" altLang="zh-CN"/>
              <a:t>Lecture 1-1</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28843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7AAFB5-F3D2-485C-9BD8-FCD2C71BDF9B}" type="datetime1">
              <a:rPr lang="zh-CN" altLang="en-US" smtClean="0"/>
              <a:t>2021/8/26</a:t>
            </a:fld>
            <a:endParaRPr lang="zh-CN" altLang="en-US"/>
          </a:p>
        </p:txBody>
      </p:sp>
      <p:sp>
        <p:nvSpPr>
          <p:cNvPr id="8" name="页脚占位符 7"/>
          <p:cNvSpPr>
            <a:spLocks noGrp="1"/>
          </p:cNvSpPr>
          <p:nvPr>
            <p:ph type="ftr" sz="quarter" idx="11"/>
          </p:nvPr>
        </p:nvSpPr>
        <p:spPr/>
        <p:txBody>
          <a:bodyPr/>
          <a:lstStyle/>
          <a:p>
            <a:r>
              <a:rPr lang="en-US" altLang="zh-CN"/>
              <a:t>Lecture 1-1</a:t>
            </a:r>
            <a:endParaRPr lang="zh-CN" altLang="en-US"/>
          </a:p>
        </p:txBody>
      </p:sp>
      <p:sp>
        <p:nvSpPr>
          <p:cNvPr id="9" name="灯片编号占位符 8"/>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53538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3A670FA-7F4C-40C9-8D6A-8579E8D8F33F}" type="datetime1">
              <a:rPr lang="zh-CN" altLang="en-US" smtClean="0"/>
              <a:t>2021/8/26</a:t>
            </a:fld>
            <a:endParaRPr lang="zh-CN" altLang="en-US"/>
          </a:p>
        </p:txBody>
      </p:sp>
      <p:sp>
        <p:nvSpPr>
          <p:cNvPr id="4" name="页脚占位符 3"/>
          <p:cNvSpPr>
            <a:spLocks noGrp="1"/>
          </p:cNvSpPr>
          <p:nvPr>
            <p:ph type="ftr" sz="quarter" idx="11"/>
          </p:nvPr>
        </p:nvSpPr>
        <p:spPr/>
        <p:txBody>
          <a:bodyPr/>
          <a:lstStyle/>
          <a:p>
            <a:r>
              <a:rPr lang="en-US" altLang="zh-CN"/>
              <a:t>Lecture 1-1</a:t>
            </a:r>
            <a:endParaRPr lang="zh-CN" altLang="en-US"/>
          </a:p>
        </p:txBody>
      </p:sp>
      <p:sp>
        <p:nvSpPr>
          <p:cNvPr id="5" name="灯片编号占位符 4"/>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94286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A12B-1181-4078-8BDC-61EF8833AC8E}" type="datetime1">
              <a:rPr lang="zh-CN" altLang="en-US" smtClean="0"/>
              <a:t>2021/8/26</a:t>
            </a:fld>
            <a:endParaRPr lang="zh-CN" altLang="en-US"/>
          </a:p>
        </p:txBody>
      </p:sp>
      <p:sp>
        <p:nvSpPr>
          <p:cNvPr id="3" name="页脚占位符 2"/>
          <p:cNvSpPr>
            <a:spLocks noGrp="1"/>
          </p:cNvSpPr>
          <p:nvPr>
            <p:ph type="ftr" sz="quarter" idx="11"/>
          </p:nvPr>
        </p:nvSpPr>
        <p:spPr/>
        <p:txBody>
          <a:bodyPr/>
          <a:lstStyle/>
          <a:p>
            <a:r>
              <a:rPr lang="en-US" altLang="zh-CN"/>
              <a:t>Lecture 1-1</a:t>
            </a:r>
            <a:endParaRPr lang="zh-CN" altLang="en-US"/>
          </a:p>
        </p:txBody>
      </p:sp>
      <p:sp>
        <p:nvSpPr>
          <p:cNvPr id="4" name="灯片编号占位符 3"/>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78363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63CC74-94BB-405F-A60E-B6429B3C291B}" type="datetime1">
              <a:rPr lang="zh-CN" altLang="en-US" smtClean="0"/>
              <a:t>2021/8/26</a:t>
            </a:fld>
            <a:endParaRPr lang="zh-CN" altLang="en-US"/>
          </a:p>
        </p:txBody>
      </p:sp>
      <p:sp>
        <p:nvSpPr>
          <p:cNvPr id="6" name="页脚占位符 5"/>
          <p:cNvSpPr>
            <a:spLocks noGrp="1"/>
          </p:cNvSpPr>
          <p:nvPr>
            <p:ph type="ftr" sz="quarter" idx="11"/>
          </p:nvPr>
        </p:nvSpPr>
        <p:spPr/>
        <p:txBody>
          <a:bodyPr/>
          <a:lstStyle/>
          <a:p>
            <a:r>
              <a:rPr lang="en-US" altLang="zh-CN"/>
              <a:t>Lecture 1-1</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123248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AE6E71F-D59D-49AF-96CE-E0F99D1571BA}" type="datetime1">
              <a:rPr lang="zh-CN" altLang="en-US" smtClean="0"/>
              <a:t>2021/8/26</a:t>
            </a:fld>
            <a:endParaRPr lang="zh-CN" altLang="en-US"/>
          </a:p>
        </p:txBody>
      </p:sp>
      <p:sp>
        <p:nvSpPr>
          <p:cNvPr id="6" name="页脚占位符 5"/>
          <p:cNvSpPr>
            <a:spLocks noGrp="1"/>
          </p:cNvSpPr>
          <p:nvPr>
            <p:ph type="ftr" sz="quarter" idx="11"/>
          </p:nvPr>
        </p:nvSpPr>
        <p:spPr/>
        <p:txBody>
          <a:bodyPr/>
          <a:lstStyle/>
          <a:p>
            <a:r>
              <a:rPr lang="en-US" altLang="zh-CN"/>
              <a:t>Lecture 1-1</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418137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04DFE-8177-455C-84E3-FDB5E62DBF51}" type="datetime1">
              <a:rPr lang="zh-CN" altLang="en-US" smtClean="0"/>
              <a:t>2021/8/26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Lecture 1-1</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61744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jpe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2.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31282"/>
            <a:ext cx="9144000" cy="1045184"/>
          </a:xfrm>
        </p:spPr>
        <p:txBody>
          <a:bodyPr>
            <a:noAutofit/>
          </a:bodyPr>
          <a:lstStyle/>
          <a:p>
            <a:r>
              <a:rPr lang="en-US" altLang="zh-CN" sz="8000" b="1" dirty="0"/>
              <a:t>Lecture 1-1</a:t>
            </a:r>
            <a:endParaRPr lang="zh-CN" altLang="en-US" sz="8000" b="1" dirty="0"/>
          </a:p>
        </p:txBody>
      </p:sp>
      <p:sp>
        <p:nvSpPr>
          <p:cNvPr id="3" name="副标题 2"/>
          <p:cNvSpPr>
            <a:spLocks noGrp="1"/>
          </p:cNvSpPr>
          <p:nvPr>
            <p:ph type="subTitle" idx="1"/>
          </p:nvPr>
        </p:nvSpPr>
        <p:spPr>
          <a:xfrm>
            <a:off x="1524000" y="3508866"/>
            <a:ext cx="9144000" cy="2199641"/>
          </a:xfrm>
        </p:spPr>
        <p:txBody>
          <a:bodyPr>
            <a:normAutofit/>
          </a:bodyPr>
          <a:lstStyle/>
          <a:p>
            <a:r>
              <a:rPr lang="en-US" altLang="zh-CN" sz="4800" b="1" dirty="0"/>
              <a:t>Points,</a:t>
            </a:r>
            <a:r>
              <a:rPr lang="zh-CN" altLang="en-US" sz="4800" b="1" dirty="0"/>
              <a:t> </a:t>
            </a:r>
            <a:r>
              <a:rPr lang="en-US" altLang="zh-CN" sz="4800" b="1" dirty="0"/>
              <a:t>Located Vectors and Scalar Product</a:t>
            </a:r>
          </a:p>
          <a:p>
            <a:r>
              <a:rPr lang="zh-CN" altLang="en-US" sz="4800" b="1" dirty="0">
                <a:solidFill>
                  <a:srgbClr val="FF0000"/>
                </a:solidFill>
              </a:rPr>
              <a:t>空间中的点，向量和数量积</a:t>
            </a:r>
            <a:endParaRPr lang="en-US" altLang="zh-CN" sz="4800" b="1" dirty="0">
              <a:solidFill>
                <a:srgbClr val="FF0000"/>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6489" y="162223"/>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20" y="34839"/>
            <a:ext cx="3942080" cy="1198880"/>
          </a:xfrm>
          <a:prstGeom prst="rect">
            <a:avLst/>
          </a:prstGeom>
        </p:spPr>
      </p:pic>
      <p:sp>
        <p:nvSpPr>
          <p:cNvPr id="6" name="日期占位符 5"/>
          <p:cNvSpPr>
            <a:spLocks noGrp="1"/>
          </p:cNvSpPr>
          <p:nvPr>
            <p:ph type="dt" sz="half" idx="10"/>
          </p:nvPr>
        </p:nvSpPr>
        <p:spPr/>
        <p:txBody>
          <a:bodyPr/>
          <a:lstStyle/>
          <a:p>
            <a:fld id="{67284CA5-E438-4D12-BEBD-464654848CDD}" type="datetime1">
              <a:rPr lang="zh-CN" altLang="en-US" smtClean="0"/>
              <a:t>2021/8/26</a:t>
            </a:fld>
            <a:endParaRPr lang="zh-CN" altLang="en-US"/>
          </a:p>
        </p:txBody>
      </p:sp>
      <p:sp>
        <p:nvSpPr>
          <p:cNvPr id="7" name="页脚占位符 6"/>
          <p:cNvSpPr>
            <a:spLocks noGrp="1"/>
          </p:cNvSpPr>
          <p:nvPr>
            <p:ph type="ftr" sz="quarter" idx="11"/>
          </p:nvPr>
        </p:nvSpPr>
        <p:spPr/>
        <p:txBody>
          <a:bodyPr/>
          <a:lstStyle/>
          <a:p>
            <a:r>
              <a:rPr lang="en-US" altLang="zh-CN" dirty="0"/>
              <a:t>Lecture 1-1</a:t>
            </a:r>
            <a:endParaRPr lang="zh-CN" altLang="en-US" dirty="0"/>
          </a:p>
        </p:txBody>
      </p:sp>
      <p:sp>
        <p:nvSpPr>
          <p:cNvPr id="8" name="文本框 7"/>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8651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Example 1.3</a:t>
                </a:r>
              </a:p>
              <a:p>
                <a:pPr algn="l"/>
                <a:r>
                  <a:rPr lang="en-US" altLang="zh-CN" dirty="0"/>
                  <a:t>Let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=(3, 1)</m:t>
                    </m:r>
                  </m:oMath>
                </a14:m>
                <a:r>
                  <a:rPr lang="en-US" altLang="zh-CN" dirty="0"/>
                  <a:t> and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 </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oMath>
                </a14:m>
                <a:r>
                  <a:rPr lang="en-US" altLang="zh-CN" dirty="0"/>
                  <a:t> Then </a:t>
                </a: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3+1, 1+2</m:t>
                        </m:r>
                      </m:e>
                    </m:d>
                    <m:r>
                      <a:rPr lang="en-US" altLang="zh-CN" b="0" i="0"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4, 3</m:t>
                        </m:r>
                      </m:e>
                    </m:d>
                    <m:r>
                      <a:rPr lang="en-US" altLang="zh-CN" b="0" i="0" smtClean="0">
                        <a:solidFill>
                          <a:schemeClr val="tx1"/>
                        </a:solidFill>
                        <a:latin typeface="Cambria Math" panose="02040503050406030204" pitchFamily="18" charset="0"/>
                      </a:rPr>
                      <m:t>.</m:t>
                    </m:r>
                  </m:oMath>
                </a14:m>
                <a:endParaRPr lang="en-US" altLang="zh-CN" dirty="0">
                  <a:solidFill>
                    <a:schemeClr val="tx1"/>
                  </a:solidFill>
                </a:endParaRPr>
              </a:p>
              <a:p>
                <a:pPr algn="l"/>
                <a:r>
                  <a:rPr lang="en-US" altLang="zh-CN" dirty="0"/>
                  <a:t>The geometric representation of our addition looks like a </a:t>
                </a:r>
                <a:r>
                  <a:rPr lang="en-US" altLang="zh-CN" b="1" dirty="0"/>
                  <a:t>parallelogram</a:t>
                </a:r>
                <a:r>
                  <a:rPr lang="en-US" altLang="zh-CN" dirty="0"/>
                  <a:t>.</a:t>
                </a:r>
                <a:endParaRPr lang="en-US" altLang="zh-CN" dirty="0">
                  <a:solidFill>
                    <a:schemeClr val="tx1"/>
                  </a:solidFill>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pic>
        <p:nvPicPr>
          <p:cNvPr id="8" name="图片 7">
            <a:extLst>
              <a:ext uri="{FF2B5EF4-FFF2-40B4-BE49-F238E27FC236}">
                <a16:creationId xmlns:a16="http://schemas.microsoft.com/office/drawing/2014/main" id="{8E0B75F5-0D8A-4ECD-8B40-9736176087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25" y="2878299"/>
            <a:ext cx="5619750" cy="3343275"/>
          </a:xfrm>
          <a:prstGeom prst="rect">
            <a:avLst/>
          </a:prstGeom>
        </p:spPr>
      </p:pic>
      <p:pic>
        <p:nvPicPr>
          <p:cNvPr id="10" name="图片 9">
            <a:extLst>
              <a:ext uri="{FF2B5EF4-FFF2-40B4-BE49-F238E27FC236}">
                <a16:creationId xmlns:a16="http://schemas.microsoft.com/office/drawing/2014/main" id="{45D4402B-8D75-4705-A61B-B27317F306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5707" y="2935448"/>
            <a:ext cx="4991100" cy="3228975"/>
          </a:xfrm>
          <a:prstGeom prst="rect">
            <a:avLst/>
          </a:prstGeom>
        </p:spPr>
      </p:pic>
    </p:spTree>
    <p:extLst>
      <p:ext uri="{BB962C8B-B14F-4D97-AF65-F5344CB8AC3E}">
        <p14:creationId xmlns:p14="http://schemas.microsoft.com/office/powerpoint/2010/main" val="169431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Multiplication of </a:t>
                </a:r>
                <a:r>
                  <a:rPr lang="en-US" altLang="zh-CN" b="1" i="1" dirty="0">
                    <a:solidFill>
                      <a:srgbClr val="0070C0"/>
                    </a:solidFill>
                    <a:latin typeface="Arial Black" panose="020B0A04020102020204" pitchFamily="34" charset="0"/>
                  </a:rPr>
                  <a:t>A</a:t>
                </a:r>
                <a:r>
                  <a:rPr lang="en-US" altLang="zh-CN" dirty="0">
                    <a:solidFill>
                      <a:srgbClr val="0070C0"/>
                    </a:solidFill>
                    <a:latin typeface="Arial Black" panose="020B0A04020102020204" pitchFamily="34" charset="0"/>
                  </a:rPr>
                  <a:t> by a number</a:t>
                </a:r>
              </a:p>
              <a:p>
                <a:pPr algn="l"/>
                <a:r>
                  <a:rPr lang="en-US" altLang="zh-CN" dirty="0">
                    <a:solidFill>
                      <a:srgbClr val="0070C0"/>
                    </a:solidFill>
                    <a:latin typeface="Arial Black" panose="020B0A04020102020204" pitchFamily="34" charset="0"/>
                  </a:rPr>
                  <a:t>Definition 1.2</a:t>
                </a:r>
              </a:p>
              <a:p>
                <a:pPr algn="l"/>
                <a:r>
                  <a:rPr lang="en-US" altLang="zh-CN" dirty="0"/>
                  <a:t>If </a:t>
                </a:r>
                <a:r>
                  <a:rPr lang="en-US" altLang="zh-CN" i="1" dirty="0"/>
                  <a:t>c</a:t>
                </a:r>
                <a:r>
                  <a:rPr lang="en-US" altLang="zh-CN" dirty="0"/>
                  <a:t> is any number, we define </a:t>
                </a:r>
                <a:r>
                  <a:rPr lang="en-US" altLang="zh-CN" i="1" dirty="0" err="1"/>
                  <a:t>cA</a:t>
                </a:r>
                <a:r>
                  <a:rPr lang="en-US" altLang="zh-CN" dirty="0"/>
                  <a:t> to be the point whose coordinates are</a:t>
                </a:r>
                <a:endParaRPr lang="en-US" altLang="zh-CN" dirty="0">
                  <a:solidFill>
                    <a:srgbClr val="0070C0"/>
                  </a:solidFill>
                  <a:latin typeface="Arial Black" panose="020B0A04020102020204" pitchFamily="34" charset="0"/>
                </a:endParaRPr>
              </a:p>
              <a:p>
                <a14:m>
                  <m:oMath xmlns:m="http://schemas.openxmlformats.org/officeDocument/2006/math">
                    <m:r>
                      <a:rPr lang="en-US" altLang="zh-CN" b="0" i="1" smtClean="0">
                        <a:solidFill>
                          <a:schemeClr val="tx1"/>
                        </a:solidFill>
                        <a:latin typeface="Cambria Math" panose="02040503050406030204" pitchFamily="18" charset="0"/>
                      </a:rPr>
                      <m:t>𝑐𝐴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𝑐𝑎</m:t>
                            </m:r>
                          </m:e>
                          <m:sub>
                            <m:r>
                              <a:rPr lang="en-US" altLang="zh-CN" b="0" i="1" smtClean="0">
                                <a:solidFill>
                                  <a:schemeClr val="tx1"/>
                                </a:solidFill>
                                <a:latin typeface="Cambria Math" panose="02040503050406030204" pitchFamily="18" charset="0"/>
                              </a:rPr>
                              <m:t>𝑛</m:t>
                            </m:r>
                          </m:sub>
                        </m:sSub>
                      </m:e>
                    </m:d>
                  </m:oMath>
                </a14:m>
                <a:r>
                  <a:rPr lang="en-US" altLang="zh-CN" dirty="0">
                    <a:solidFill>
                      <a:schemeClr val="tx1"/>
                    </a:solidFill>
                    <a:latin typeface="Arial Black" panose="020B0A04020102020204" pitchFamily="34" charset="0"/>
                  </a:rPr>
                  <a:t> </a:t>
                </a:r>
              </a:p>
              <a:p>
                <a:pPr algn="l"/>
                <a:r>
                  <a:rPr lang="en-US" altLang="zh-CN" dirty="0">
                    <a:solidFill>
                      <a:srgbClr val="0070C0"/>
                    </a:solidFill>
                    <a:latin typeface="Arial Black" panose="020B0A04020102020204" pitchFamily="34" charset="0"/>
                  </a:rPr>
                  <a:t>The following rules are satisfied:</a:t>
                </a:r>
              </a:p>
              <a:p>
                <a:pPr marL="457200" indent="-457200" algn="l">
                  <a:buFont typeface="+mj-lt"/>
                  <a:buAutoNum type="arabicPeriod"/>
                </a:pPr>
                <a14:m>
                  <m:oMath xmlns:m="http://schemas.openxmlformats.org/officeDocument/2006/math">
                    <m:r>
                      <a:rPr lang="en-US" altLang="zh-CN" b="0" i="1" smtClean="0">
                        <a:solidFill>
                          <a:schemeClr val="tx1"/>
                        </a:solidFill>
                        <a:latin typeface="Cambria Math" panose="02040503050406030204" pitchFamily="18" charset="0"/>
                      </a:rPr>
                      <m:t>𝑐</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𝑐𝐵</m:t>
                    </m:r>
                    <m:r>
                      <a:rPr lang="en-US" altLang="zh-CN" b="0" i="1" smtClean="0">
                        <a:solidFill>
                          <a:schemeClr val="tx1"/>
                        </a:solidFill>
                        <a:latin typeface="Cambria Math" panose="02040503050406030204" pitchFamily="18" charset="0"/>
                      </a:rPr>
                      <m:t>;</m:t>
                    </m:r>
                  </m:oMath>
                </a14:m>
                <a:endParaRPr lang="en-US" altLang="zh-CN" b="0" dirty="0">
                  <a:solidFill>
                    <a:schemeClr val="tx1"/>
                  </a:solidFill>
                  <a:latin typeface="Arial Black" panose="020B0A04020102020204" pitchFamily="34" charset="0"/>
                </a:endParaRPr>
              </a:p>
              <a:p>
                <a:pPr marL="457200" indent="-457200" algn="l">
                  <a:buFont typeface="+mj-lt"/>
                  <a:buAutoNum type="arabicPeriod"/>
                </a:pPr>
                <a14:m>
                  <m:oMath xmlns:m="http://schemas.openxmlformats.org/officeDocument/2006/math">
                    <m:d>
                      <m:dPr>
                        <m:ctrlPr>
                          <a:rPr lang="en-US" altLang="zh-CN" b="0" i="1" smtClean="0">
                            <a:solidFill>
                              <a:schemeClr val="tx1"/>
                            </a:solidFill>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e>
                    </m:d>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r>
                      <a:rPr lang="en-US" altLang="zh-CN" b="0" i="1" smtClean="0">
                        <a:latin typeface="Cambria Math" panose="02040503050406030204" pitchFamily="18" charset="0"/>
                      </a:rPr>
                      <m:t>𝐴</m:t>
                    </m:r>
                    <m:r>
                      <a:rPr lang="en-US" altLang="zh-CN" b="0" i="0" smtClean="0">
                        <a:solidFill>
                          <a:schemeClr val="tx1"/>
                        </a:solidFill>
                        <a:latin typeface="Cambria Math" panose="02040503050406030204" pitchFamily="18" charset="0"/>
                      </a:rPr>
                      <m:t>;</m:t>
                    </m:r>
                  </m:oMath>
                </a14:m>
                <a:endParaRPr lang="en-US" altLang="zh-CN" dirty="0">
                  <a:solidFill>
                    <a:srgbClr val="0070C0"/>
                  </a:solidFill>
                  <a:latin typeface="Arial Black" panose="020B0A04020102020204" pitchFamily="34" charset="0"/>
                </a:endParaRPr>
              </a:p>
              <a:p>
                <a:pPr marL="457200" indent="-457200" algn="l">
                  <a:buFont typeface="+mj-lt"/>
                  <a:buAutoNum type="arabicPeriod"/>
                </a:pP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e>
                    </m:d>
                    <m:r>
                      <a:rPr lang="en-US" altLang="zh-CN" i="1">
                        <a:latin typeface="Cambria Math" panose="02040503050406030204" pitchFamily="18" charset="0"/>
                      </a:rPr>
                      <m:t>𝐴</m:t>
                    </m:r>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𝑐</m:t>
                        </m:r>
                      </m:e>
                      <m:sub>
                        <m:r>
                          <a:rPr lang="en-US" altLang="zh-CN" i="1">
                            <a:latin typeface="Cambria Math" panose="02040503050406030204" pitchFamily="18" charset="0"/>
                          </a:rPr>
                          <m:t>2</m:t>
                        </m:r>
                      </m:sub>
                    </m:sSub>
                    <m:r>
                      <a:rPr lang="en-US" altLang="zh-CN" i="1">
                        <a:latin typeface="Cambria Math" panose="02040503050406030204" pitchFamily="18" charset="0"/>
                      </a:rPr>
                      <m:t>𝐴</m:t>
                    </m:r>
                    <m:r>
                      <a:rPr lang="en-US" altLang="zh-CN" b="0" i="1" smtClean="0">
                        <a:latin typeface="Cambria Math" panose="02040503050406030204" pitchFamily="18" charset="0"/>
                      </a:rPr>
                      <m:t>)</m:t>
                    </m:r>
                  </m:oMath>
                </a14:m>
                <a:r>
                  <a:rPr lang="en-US" altLang="zh-CN" dirty="0"/>
                  <a:t> where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2</m:t>
                        </m:r>
                      </m:sub>
                    </m:sSub>
                  </m:oMath>
                </a14:m>
                <a:r>
                  <a:rPr lang="en-US" altLang="zh-CN" dirty="0"/>
                  <a:t> are numbers.</a:t>
                </a:r>
              </a:p>
              <a:p>
                <a:pPr algn="l"/>
                <a:endParaRPr lang="en-US" altLang="zh-CN" dirty="0">
                  <a:solidFill>
                    <a:srgbClr val="0070C0"/>
                  </a:solidFill>
                  <a:latin typeface="Arial Black" panose="020B0A04020102020204" pitchFamily="34" charset="0"/>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1959085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Example 1.4</a:t>
                </a:r>
              </a:p>
              <a:p>
                <a:pPr algn="l"/>
                <a:r>
                  <a:rPr lang="en-US" altLang="zh-CN" dirty="0"/>
                  <a:t>Let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 2)</m:t>
                    </m:r>
                  </m:oMath>
                </a14:m>
                <a:r>
                  <a:rPr lang="en-US" altLang="zh-CN" dirty="0"/>
                  <a:t> and </a:t>
                </a:r>
                <a14:m>
                  <m:oMath xmlns:m="http://schemas.openxmlformats.org/officeDocument/2006/math">
                    <m:r>
                      <a:rPr lang="en-US" altLang="zh-CN" b="0" i="1" smtClean="0">
                        <a:latin typeface="Cambria Math" panose="02040503050406030204" pitchFamily="18" charset="0"/>
                      </a:rPr>
                      <m:t>𝑐</m:t>
                    </m:r>
                    <m:r>
                      <a:rPr lang="en-US" altLang="zh-CN" i="1">
                        <a:latin typeface="Cambria Math" panose="02040503050406030204" pitchFamily="18" charset="0"/>
                      </a:rPr>
                      <m:t>=</m:t>
                    </m:r>
                    <m:r>
                      <a:rPr lang="en-US" altLang="zh-CN" b="0" i="1" smtClean="0">
                        <a:latin typeface="Cambria Math" panose="02040503050406030204" pitchFamily="18" charset="0"/>
                      </a:rPr>
                      <m:t>3.</m:t>
                    </m:r>
                  </m:oMath>
                </a14:m>
                <a:r>
                  <a:rPr lang="en-US" altLang="zh-CN" dirty="0"/>
                  <a:t> </a:t>
                </a:r>
              </a:p>
              <a:p>
                <a:pPr algn="l"/>
                <a:r>
                  <a:rPr lang="en-US" altLang="zh-CN" dirty="0"/>
                  <a:t>Then </a:t>
                </a:r>
                <a14:m>
                  <m:oMath xmlns:m="http://schemas.openxmlformats.org/officeDocument/2006/math">
                    <m:r>
                      <a:rPr lang="en-US" altLang="zh-CN" b="0" i="1" smtClean="0">
                        <a:solidFill>
                          <a:schemeClr val="tx1"/>
                        </a:solidFill>
                        <a:latin typeface="Cambria Math" panose="02040503050406030204" pitchFamily="18" charset="0"/>
                      </a:rPr>
                      <m:t>𝐵</m:t>
                    </m:r>
                    <m:r>
                      <a:rPr lang="en-US" altLang="zh-CN" b="0" i="0"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𝑐𝐴</m:t>
                    </m:r>
                    <m:r>
                      <a:rPr lang="en-US" altLang="zh-CN" b="0" i="1" smtClean="0">
                        <a:solidFill>
                          <a:schemeClr val="tx1"/>
                        </a:solidFill>
                        <a:latin typeface="Cambria Math" panose="02040503050406030204" pitchFamily="18" charset="0"/>
                      </a:rPr>
                      <m:t>=3</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1, 2</m:t>
                        </m:r>
                      </m:e>
                    </m:d>
                    <m:r>
                      <a:rPr lang="en-US" altLang="zh-CN" b="0" i="0"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3, 6</m:t>
                        </m:r>
                      </m:e>
                    </m:d>
                    <m:r>
                      <a:rPr lang="en-US" altLang="zh-CN" b="0" i="0" smtClean="0">
                        <a:solidFill>
                          <a:schemeClr val="tx1"/>
                        </a:solidFill>
                        <a:latin typeface="Cambria Math" panose="02040503050406030204" pitchFamily="18" charset="0"/>
                      </a:rPr>
                      <m:t>.</m:t>
                    </m:r>
                  </m:oMath>
                </a14:m>
                <a:endParaRPr lang="en-US" altLang="zh-CN" dirty="0">
                  <a:solidFill>
                    <a:schemeClr val="tx1"/>
                  </a:solidFill>
                </a:endParaRPr>
              </a:p>
              <a:p>
                <a:pPr algn="l"/>
                <a:r>
                  <a:rPr lang="en-US" altLang="zh-CN" dirty="0"/>
                  <a:t>What is the geometric representation of </a:t>
                </a:r>
              </a:p>
              <a:p>
                <a:pPr algn="l"/>
                <a:r>
                  <a:rPr lang="en-US" altLang="zh-CN" dirty="0"/>
                  <a:t>Multiplication by a number?</a:t>
                </a:r>
              </a:p>
              <a:p>
                <a:pPr algn="l"/>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&gt;0</m:t>
                    </m:r>
                  </m:oMath>
                </a14:m>
                <a:r>
                  <a:rPr lang="en-US" altLang="zh-CN" dirty="0"/>
                  <a:t>  </a:t>
                </a:r>
                <a:r>
                  <a:rPr lang="en-US" altLang="zh-CN" i="1" dirty="0"/>
                  <a:t>A</a:t>
                </a:r>
                <a:r>
                  <a:rPr lang="en-US" altLang="zh-CN" dirty="0"/>
                  <a:t> and </a:t>
                </a:r>
                <a:r>
                  <a:rPr lang="en-US" altLang="zh-CN" i="1" dirty="0"/>
                  <a:t>B</a:t>
                </a:r>
                <a:r>
                  <a:rPr lang="en-US" altLang="zh-CN" dirty="0"/>
                  <a:t> have the same direction </a:t>
                </a:r>
              </a:p>
              <a:p>
                <a:pPr algn="l"/>
                <a:r>
                  <a:rPr lang="en-US" altLang="zh-CN" b="1" dirty="0">
                    <a:solidFill>
                      <a:srgbClr val="FF0000"/>
                    </a:solidFill>
                  </a:rPr>
                  <a:t>with respect to the origin.</a:t>
                </a:r>
              </a:p>
              <a:p>
                <a:pPr algn="l"/>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&lt;0</m:t>
                    </m:r>
                  </m:oMath>
                </a14:m>
                <a:r>
                  <a:rPr lang="en-US" altLang="zh-CN" b="1" dirty="0">
                    <a:solidFill>
                      <a:srgbClr val="FF0000"/>
                    </a:solidFill>
                  </a:rPr>
                  <a:t> </a:t>
                </a:r>
                <a:r>
                  <a:rPr lang="en-US" altLang="zh-CN" dirty="0"/>
                  <a:t> </a:t>
                </a:r>
                <a:r>
                  <a:rPr lang="en-US" altLang="zh-CN" i="1" dirty="0"/>
                  <a:t>A, B </a:t>
                </a:r>
                <a:r>
                  <a:rPr lang="en-US" altLang="zh-CN" dirty="0"/>
                  <a:t>(neither of which is zero)  have </a:t>
                </a:r>
              </a:p>
              <a:p>
                <a:pPr algn="l"/>
                <a:r>
                  <a:rPr lang="en-US" altLang="zh-CN" dirty="0"/>
                  <a:t>opposite directions </a:t>
                </a:r>
                <a:endParaRPr lang="en-US" altLang="zh-CN" b="1" dirty="0">
                  <a:solidFill>
                    <a:srgbClr val="FF0000"/>
                  </a:solidFill>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pic>
        <p:nvPicPr>
          <p:cNvPr id="9" name="图片 8">
            <a:extLst>
              <a:ext uri="{FF2B5EF4-FFF2-40B4-BE49-F238E27FC236}">
                <a16:creationId xmlns:a16="http://schemas.microsoft.com/office/drawing/2014/main" id="{3F005C57-C47D-4E01-A9B5-86AD286A93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6527" y="988964"/>
            <a:ext cx="4714875" cy="5686425"/>
          </a:xfrm>
          <a:prstGeom prst="rect">
            <a:avLst/>
          </a:prstGeom>
        </p:spPr>
      </p:pic>
    </p:spTree>
    <p:extLst>
      <p:ext uri="{BB962C8B-B14F-4D97-AF65-F5344CB8AC3E}">
        <p14:creationId xmlns:p14="http://schemas.microsoft.com/office/powerpoint/2010/main" val="166564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Located Vectors </a:t>
                </a:r>
              </a:p>
              <a:p>
                <a:pPr algn="l"/>
                <a:r>
                  <a:rPr lang="en-US" altLang="zh-CN" dirty="0"/>
                  <a:t>We define a </a:t>
                </a:r>
                <a:r>
                  <a:rPr lang="en-US" altLang="zh-CN" b="1" dirty="0"/>
                  <a:t>located vector </a:t>
                </a:r>
                <a:r>
                  <a:rPr lang="en-US" altLang="zh-CN" dirty="0"/>
                  <a:t>to be an ordered pair of points which we write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𝐴𝐵</m:t>
                        </m:r>
                      </m:e>
                    </m:acc>
                    <m:r>
                      <a:rPr lang="en-US" altLang="zh-CN" b="0" i="1" smtClean="0">
                        <a:latin typeface="Cambria Math" panose="02040503050406030204" pitchFamily="18" charset="0"/>
                      </a:rPr>
                      <m:t>.</m:t>
                    </m:r>
                  </m:oMath>
                </a14:m>
                <a:endParaRPr lang="en-US" altLang="zh-CN" dirty="0">
                  <a:solidFill>
                    <a:srgbClr val="0070C0"/>
                  </a:solidFill>
                  <a:latin typeface="Arial Black" panose="020B0A04020102020204" pitchFamily="34" charset="0"/>
                </a:endParaRPr>
              </a:p>
              <a:p>
                <a:pPr algn="l"/>
                <a:r>
                  <a:rPr lang="en-US" altLang="zh-CN" dirty="0"/>
                  <a:t>We call </a:t>
                </a:r>
                <a:r>
                  <a:rPr lang="en-US" altLang="zh-CN" b="1" i="1" dirty="0"/>
                  <a:t>A</a:t>
                </a:r>
                <a:r>
                  <a:rPr lang="en-US" altLang="zh-CN" dirty="0"/>
                  <a:t> the </a:t>
                </a:r>
                <a:r>
                  <a:rPr lang="en-US" altLang="zh-CN" b="1" dirty="0"/>
                  <a:t>beginning point </a:t>
                </a:r>
                <a:r>
                  <a:rPr lang="en-US" altLang="zh-CN" dirty="0"/>
                  <a:t>and </a:t>
                </a:r>
                <a:r>
                  <a:rPr lang="en-US" altLang="zh-CN" b="1" i="1" dirty="0"/>
                  <a:t>B</a:t>
                </a:r>
                <a:r>
                  <a:rPr lang="en-US" altLang="zh-CN" dirty="0"/>
                  <a:t> the </a:t>
                </a:r>
                <a:r>
                  <a:rPr lang="en-US" altLang="zh-CN" b="1" dirty="0"/>
                  <a:t>end point </a:t>
                </a:r>
                <a:r>
                  <a:rPr lang="en-US" altLang="zh-CN" dirty="0"/>
                  <a:t>of the located vector.</a:t>
                </a:r>
              </a:p>
              <a:p>
                <a:pPr algn="l"/>
                <a:r>
                  <a:rPr lang="en-US" altLang="zh-CN" dirty="0"/>
                  <a:t>We observe that</a:t>
                </a:r>
              </a:p>
              <a:p>
                <a:pPr algn="l"/>
                <a:endParaRPr lang="en-US" altLang="zh-CN" dirty="0"/>
              </a:p>
              <a:p>
                <a:pPr algn="l"/>
                <a14:m>
                  <m:oMathPara xmlns:m="http://schemas.openxmlformats.org/officeDocument/2006/math">
                    <m:oMathParaPr>
                      <m:jc m:val="left"/>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oMath>
                  </m:oMathPara>
                </a14:m>
                <a:endParaRPr lang="en-US" altLang="zh-CN" dirty="0">
                  <a:solidFill>
                    <a:schemeClr val="tx1"/>
                  </a:solidFill>
                  <a:latin typeface="Arial Black" panose="020B0A04020102020204" pitchFamily="34" charset="0"/>
                </a:endParaRPr>
              </a:p>
              <a:p>
                <a:pPr algn="l"/>
                <a14:m>
                  <m:oMathPara xmlns:m="http://schemas.openxmlformats.org/officeDocument/2006/math">
                    <m:oMathParaPr>
                      <m:jc m:val="left"/>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oMath>
                  </m:oMathPara>
                </a14:m>
                <a:endParaRPr lang="en-US" altLang="zh-CN" dirty="0">
                  <a:solidFill>
                    <a:schemeClr val="tx1"/>
                  </a:solidFill>
                  <a:latin typeface="Arial Black" panose="020B0A04020102020204" pitchFamily="34" charset="0"/>
                </a:endParaRPr>
              </a:p>
              <a:p>
                <a:pPr algn="l"/>
                <a:endParaRPr lang="en-US" altLang="zh-CN" dirty="0">
                  <a:solidFill>
                    <a:schemeClr val="tx1"/>
                  </a:solidFill>
                  <a:latin typeface="Arial Black" panose="020B0A04020102020204" pitchFamily="34" charset="0"/>
                </a:endParaRPr>
              </a:p>
              <a:p>
                <a:pPr algn="l"/>
                <a:r>
                  <a:rPr lang="en-US" altLang="zh-CN" dirty="0"/>
                  <a:t>This means that</a:t>
                </a:r>
              </a:p>
              <a:p>
                <a:pPr algn="l"/>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oMath>
                  </m:oMathPara>
                </a14:m>
                <a:endParaRPr lang="en-US" altLang="zh-CN" dirty="0">
                  <a:solidFill>
                    <a:srgbClr val="0070C0"/>
                  </a:solidFill>
                  <a:latin typeface="Arial Black" panose="020B0A04020102020204" pitchFamily="34" charset="0"/>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pic>
        <p:nvPicPr>
          <p:cNvPr id="8" name="图片 7">
            <a:extLst>
              <a:ext uri="{FF2B5EF4-FFF2-40B4-BE49-F238E27FC236}">
                <a16:creationId xmlns:a16="http://schemas.microsoft.com/office/drawing/2014/main" id="{74E4B891-7C1C-4161-8B17-C090728A6B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6620" y="2934065"/>
            <a:ext cx="4593295" cy="3287509"/>
          </a:xfrm>
          <a:prstGeom prst="rect">
            <a:avLst/>
          </a:prstGeom>
        </p:spPr>
      </p:pic>
    </p:spTree>
    <p:extLst>
      <p:ext uri="{BB962C8B-B14F-4D97-AF65-F5344CB8AC3E}">
        <p14:creationId xmlns:p14="http://schemas.microsoft.com/office/powerpoint/2010/main" val="178411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Located Vectors </a:t>
                </a:r>
              </a:p>
              <a:p>
                <a:pPr algn="l"/>
                <a:r>
                  <a:rPr lang="en-US" altLang="zh-CN" dirty="0"/>
                  <a:t>Let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𝐴𝐵</m:t>
                        </m:r>
                      </m:e>
                    </m:acc>
                    <m:r>
                      <a:rPr lang="en-US" altLang="zh-CN" b="0" i="1" smtClean="0">
                        <a:latin typeface="Cambria Math" panose="02040503050406030204" pitchFamily="18" charset="0"/>
                      </a:rPr>
                      <m:t> </m:t>
                    </m:r>
                  </m:oMath>
                </a14:m>
                <a:r>
                  <a:rPr lang="en-US" altLang="zh-CN" dirty="0"/>
                  <a:t> and </a:t>
                </a:r>
                <a14:m>
                  <m:oMath xmlns:m="http://schemas.openxmlformats.org/officeDocument/2006/math">
                    <m:acc>
                      <m:accPr>
                        <m:chr m:val="⃗"/>
                        <m:ctrlPr>
                          <a:rPr lang="en-US" altLang="zh-CN" i="1">
                            <a:latin typeface="Cambria Math" panose="02040503050406030204" pitchFamily="18" charset="0"/>
                          </a:rPr>
                        </m:ctrlPr>
                      </m:accPr>
                      <m:e>
                        <m:r>
                          <a:rPr lang="en-US" altLang="zh-CN" i="1" smtClean="0">
                            <a:latin typeface="Cambria Math" panose="02040503050406030204" pitchFamily="18" charset="0"/>
                          </a:rPr>
                          <m:t>𝐶</m:t>
                        </m:r>
                        <m:r>
                          <a:rPr lang="en-US" altLang="zh-CN" i="1">
                            <a:latin typeface="Cambria Math" panose="02040503050406030204" pitchFamily="18" charset="0"/>
                          </a:rPr>
                          <m:t>𝐷</m:t>
                        </m:r>
                      </m:e>
                    </m:acc>
                  </m:oMath>
                </a14:m>
                <a:r>
                  <a:rPr lang="en-US" altLang="zh-CN" i="1" dirty="0"/>
                  <a:t> </a:t>
                </a:r>
                <a:r>
                  <a:rPr lang="en-US" altLang="zh-CN" dirty="0"/>
                  <a:t>be two located vectors.  They are </a:t>
                </a:r>
                <a:r>
                  <a:rPr lang="en-US" altLang="zh-CN" b="1" dirty="0"/>
                  <a:t>equivalent</a:t>
                </a:r>
                <a:r>
                  <a:rPr lang="en-US" altLang="zh-CN" dirty="0"/>
                  <a:t> if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 </m:t>
                    </m:r>
                  </m:oMath>
                </a14:m>
                <a:endParaRPr lang="en-US" altLang="zh-CN" i="1" dirty="0">
                  <a:latin typeface="Cambria Math" panose="02040503050406030204" pitchFamily="18" charset="0"/>
                </a:endParaRPr>
              </a:p>
              <a:p>
                <a:pPr algn="l"/>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𝐴𝐵</m:t>
                        </m:r>
                      </m:e>
                    </m:acc>
                    <m:r>
                      <a:rPr lang="en-US" altLang="zh-CN" i="1">
                        <a:latin typeface="Cambria Math" panose="02040503050406030204" pitchFamily="18" charset="0"/>
                      </a:rPr>
                      <m:t> </m:t>
                    </m:r>
                    <m:r>
                      <m:rPr>
                        <m:sty m:val="p"/>
                      </m:rPr>
                      <a:rPr lang="en-US" altLang="zh-CN" i="1" smtClean="0">
                        <a:latin typeface="Cambria Math" panose="02040503050406030204" pitchFamily="18" charset="0"/>
                      </a:rPr>
                      <m:t>is</m:t>
                    </m:r>
                  </m:oMath>
                </a14:m>
                <a:r>
                  <a:rPr lang="en-US" altLang="zh-CN" dirty="0"/>
                  <a:t> </a:t>
                </a:r>
                <a:r>
                  <a:rPr lang="en-US" altLang="zh-CN" b="1" dirty="0"/>
                  <a:t>equivalent</a:t>
                </a:r>
                <a:r>
                  <a:rPr lang="en-US" altLang="zh-CN" dirty="0"/>
                  <a:t> to </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i="1">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e>
                    </m:acc>
                    <m:r>
                      <a:rPr lang="en-US" altLang="zh-CN" i="1">
                        <a:latin typeface="Cambria Math" panose="02040503050406030204" pitchFamily="18" charset="0"/>
                      </a:rPr>
                      <m:t> </m:t>
                    </m:r>
                  </m:oMath>
                </a14:m>
                <a:r>
                  <a:rPr lang="en-US" altLang="zh-CN" dirty="0">
                    <a:solidFill>
                      <a:srgbClr val="0070C0"/>
                    </a:solidFill>
                    <a:latin typeface="Arial Black" panose="020B0A04020102020204" pitchFamily="34" charset="0"/>
                  </a:rPr>
                  <a:t> </a:t>
                </a:r>
                <a:r>
                  <a:rPr lang="en-US" altLang="zh-CN" dirty="0"/>
                  <a:t>because of </a:t>
                </a:r>
                <a14:m>
                  <m:oMath xmlns:m="http://schemas.openxmlformats.org/officeDocument/2006/math">
                    <m:r>
                      <a:rPr lang="en-US" altLang="zh-CN" i="1" dirty="0">
                        <a:latin typeface="Cambria Math" panose="02040503050406030204" pitchFamily="18" charset="0"/>
                      </a:rPr>
                      <m:t>𝐵</m:t>
                    </m:r>
                    <m:r>
                      <a:rPr lang="en-US" altLang="zh-CN" i="1" dirty="0">
                        <a:latin typeface="Cambria Math" panose="02040503050406030204" pitchFamily="18" charset="0"/>
                      </a:rPr>
                      <m:t> − </m:t>
                    </m:r>
                    <m:r>
                      <a:rPr lang="en-US" altLang="zh-CN" i="1" dirty="0">
                        <a:latin typeface="Cambria Math" panose="02040503050406030204" pitchFamily="18" charset="0"/>
                      </a:rPr>
                      <m:t>𝐴</m:t>
                    </m:r>
                    <m:r>
                      <a:rPr lang="en-US" altLang="zh-CN" i="1" dirty="0">
                        <a:latin typeface="Cambria Math" panose="02040503050406030204" pitchFamily="18" charset="0"/>
                      </a:rPr>
                      <m:t> =</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𝐵</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𝑂</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pPr algn="l"/>
                <a:r>
                  <a:rPr lang="en-US" altLang="zh-CN" dirty="0">
                    <a:solidFill>
                      <a:srgbClr val="FF0000"/>
                    </a:solidFill>
                  </a:rPr>
                  <a:t>Clearly this is </a:t>
                </a:r>
                <a:r>
                  <a:rPr lang="en-US" altLang="zh-CN" b="1" dirty="0">
                    <a:solidFill>
                      <a:srgbClr val="FF0000"/>
                    </a:solidFill>
                  </a:rPr>
                  <a:t>the only located vector whose beginning point  is the origin </a:t>
                </a:r>
                <a:r>
                  <a:rPr lang="en-US" altLang="zh-CN" dirty="0">
                    <a:solidFill>
                      <a:srgbClr val="FF0000"/>
                    </a:solidFill>
                  </a:rPr>
                  <a:t>and which is equivalent to </a:t>
                </a:r>
                <a14:m>
                  <m:oMath xmlns:m="http://schemas.openxmlformats.org/officeDocument/2006/math">
                    <m:acc>
                      <m:accPr>
                        <m:chr m:val="⃗"/>
                        <m:ctrlPr>
                          <a:rPr lang="en-US" altLang="zh-CN" i="1" smtClean="0">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𝐴𝐵</m:t>
                        </m:r>
                      </m:e>
                    </m:acc>
                  </m:oMath>
                </a14:m>
                <a:r>
                  <a:rPr lang="en-US" altLang="zh-CN" dirty="0">
                    <a:solidFill>
                      <a:srgbClr val="FF0000"/>
                    </a:solidFill>
                  </a:rPr>
                  <a:t>.</a:t>
                </a:r>
              </a:p>
              <a:p>
                <a:pPr algn="l"/>
                <a:r>
                  <a:rPr lang="en-US" altLang="zh-CN" b="1" dirty="0"/>
                  <a:t>Two important things for the equivalence of two located vectors</a:t>
                </a:r>
              </a:p>
              <a:p>
                <a:pPr marL="457200" indent="-457200" algn="l">
                  <a:buAutoNum type="arabicPeriod"/>
                </a:pPr>
                <a:r>
                  <a:rPr lang="en-US" altLang="zh-CN" b="1" dirty="0"/>
                  <a:t>Lengths</a:t>
                </a:r>
                <a:r>
                  <a:rPr lang="en-US" altLang="zh-CN" dirty="0"/>
                  <a:t> ,   </a:t>
                </a:r>
                <a:r>
                  <a:rPr lang="en-US" altLang="zh-CN" dirty="0">
                    <a:solidFill>
                      <a:srgbClr val="FF0000"/>
                    </a:solidFill>
                  </a:rPr>
                  <a:t>Determined by the pair of points </a:t>
                </a:r>
              </a:p>
              <a:p>
                <a:pPr marL="457200" indent="-457200" algn="l">
                  <a:buAutoNum type="arabicPeriod"/>
                </a:pPr>
                <a:r>
                  <a:rPr lang="en-US" altLang="zh-CN" b="1" dirty="0"/>
                  <a:t>Directions, </a:t>
                </a:r>
                <a:r>
                  <a:rPr lang="en-US" altLang="zh-CN" b="1" dirty="0">
                    <a:solidFill>
                      <a:srgbClr val="FF0000"/>
                    </a:solidFill>
                  </a:rPr>
                  <a:t> </a:t>
                </a:r>
                <a:r>
                  <a:rPr lang="en-US" altLang="zh-CN" dirty="0">
                    <a:solidFill>
                      <a:srgbClr val="FF0000"/>
                    </a:solidFill>
                  </a:rPr>
                  <a:t>Points are the same.   </a:t>
                </a: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82785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Example 1.5</a:t>
                </a:r>
              </a:p>
              <a:p>
                <a:pPr algn="l"/>
                <a:r>
                  <a:rPr lang="en-US" altLang="zh-CN" dirty="0"/>
                  <a:t>Let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=(1, −1, 3)</m:t>
                    </m:r>
                  </m:oMath>
                </a14:m>
                <a:r>
                  <a:rPr lang="en-US" altLang="zh-CN" dirty="0"/>
                  <a:t> and </a:t>
                </a:r>
                <a14:m>
                  <m:oMath xmlns:m="http://schemas.openxmlformats.org/officeDocument/2006/math">
                    <m:r>
                      <a:rPr lang="en-US" altLang="zh-CN" i="1">
                        <a:latin typeface="Cambria Math" panose="02040503050406030204" pitchFamily="18" charset="0"/>
                      </a:rPr>
                      <m:t>𝑄</m:t>
                    </m:r>
                    <m:r>
                      <a:rPr lang="en-US" altLang="zh-CN" i="1">
                        <a:latin typeface="Cambria Math" panose="02040503050406030204" pitchFamily="18" charset="0"/>
                      </a:rPr>
                      <m:t>=(2, 4, 1).</m:t>
                    </m:r>
                  </m:oMath>
                </a14:m>
                <a:r>
                  <a:rPr lang="en-US" altLang="zh-CN" dirty="0"/>
                  <a:t> Then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𝑃𝑄</m:t>
                        </m:r>
                      </m:e>
                    </m:acc>
                  </m:oMath>
                </a14:m>
                <a:r>
                  <a:rPr lang="en-US" altLang="zh-CN" dirty="0"/>
                  <a:t> is equivalent to </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𝑂𝐶</m:t>
                        </m:r>
                      </m:e>
                    </m:acc>
                  </m:oMath>
                </a14:m>
                <a:r>
                  <a:rPr lang="en-US" altLang="zh-CN" dirty="0"/>
                  <a:t> , where </a:t>
                </a:r>
              </a:p>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=(1, 5, −2)</m:t>
                      </m:r>
                    </m:oMath>
                  </m:oMathPara>
                </a14:m>
                <a:endParaRPr lang="en-US" altLang="zh-CN" dirty="0"/>
              </a:p>
              <a:p>
                <a:pPr algn="l"/>
                <a:r>
                  <a:rPr lang="en-US" altLang="zh-CN" dirty="0"/>
                  <a:t>If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=(4, −2, 5)</m:t>
                    </m:r>
                  </m:oMath>
                </a14:m>
                <a:r>
                  <a:rPr lang="en-US" altLang="zh-CN" dirty="0"/>
                  <a:t> and </a:t>
                </a:r>
                <a14:m>
                  <m:oMath xmlns:m="http://schemas.openxmlformats.org/officeDocument/2006/math">
                    <m:r>
                      <a:rPr lang="en-US" altLang="zh-CN" i="1" dirty="0">
                        <a:latin typeface="Cambria Math" panose="02040503050406030204" pitchFamily="18" charset="0"/>
                      </a:rPr>
                      <m:t>𝐵</m:t>
                    </m:r>
                    <m:r>
                      <a:rPr lang="en-US" altLang="zh-CN" i="1">
                        <a:latin typeface="Cambria Math" panose="02040503050406030204" pitchFamily="18" charset="0"/>
                      </a:rPr>
                      <m:t>=(5, 3, 3)</m:t>
                    </m:r>
                  </m:oMath>
                </a14:m>
                <a:r>
                  <a:rPr lang="en-US" altLang="zh-CN" dirty="0"/>
                  <a:t>, then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𝑃𝑄</m:t>
                        </m:r>
                      </m:e>
                    </m:acc>
                  </m:oMath>
                </a14:m>
                <a:r>
                  <a:rPr lang="en-US" altLang="zh-CN" dirty="0"/>
                  <a:t> is equivalent to </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𝐴𝐵</m:t>
                        </m:r>
                      </m:e>
                    </m:acc>
                  </m:oMath>
                </a14:m>
                <a:r>
                  <a:rPr lang="en-US" altLang="zh-CN" dirty="0"/>
                  <a:t> because</a:t>
                </a:r>
              </a:p>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𝑄</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=(1, 5, −2)</m:t>
                      </m:r>
                    </m:oMath>
                  </m:oMathPara>
                </a14:m>
                <a:endParaRPr lang="en-US" altLang="zh-CN" dirty="0"/>
              </a:p>
              <a:p>
                <a:pPr algn="l"/>
                <a:r>
                  <a:rPr lang="en-US" altLang="zh-CN" dirty="0"/>
                  <a:t>Given a located vector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𝑂𝐶</m:t>
                        </m:r>
                      </m:e>
                    </m:acc>
                  </m:oMath>
                </a14:m>
                <a:r>
                  <a:rPr lang="en-US" altLang="zh-CN" dirty="0"/>
                  <a:t>, we call it </a:t>
                </a:r>
                <a:r>
                  <a:rPr lang="en-US" altLang="zh-CN" b="1" dirty="0"/>
                  <a:t>located at the origin</a:t>
                </a:r>
                <a:r>
                  <a:rPr lang="en-US" altLang="zh-CN" dirty="0"/>
                  <a:t>.</a:t>
                </a:r>
              </a:p>
              <a:p>
                <a:pPr algn="l"/>
                <a:r>
                  <a:rPr lang="en-US" altLang="zh-CN" dirty="0"/>
                  <a:t>Given any located vector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𝐴𝐵</m:t>
                        </m:r>
                      </m:e>
                    </m:acc>
                  </m:oMath>
                </a14:m>
                <a:r>
                  <a:rPr lang="en-US" altLang="zh-CN" dirty="0"/>
                  <a:t> , we call it </a:t>
                </a:r>
                <a:r>
                  <a:rPr lang="en-US" altLang="zh-CN" b="1" dirty="0"/>
                  <a:t>located at A. </a:t>
                </a:r>
              </a:p>
              <a:p>
                <a:pPr algn="l"/>
                <a:r>
                  <a:rPr lang="en-US" altLang="zh-CN" dirty="0">
                    <a:solidFill>
                      <a:srgbClr val="FF0000"/>
                    </a:solidFill>
                  </a:rPr>
                  <a:t>A located vector at the origin is entirely determined by its end point. In view of this, we shall call an n-tuple either a point or a vector, depending on the interpretation which we have in mind.</a:t>
                </a:r>
              </a:p>
              <a:p>
                <a:pPr algn="l"/>
                <a:endParaRPr lang="en-US" altLang="zh-CN" dirty="0"/>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347645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Located Vectors </a:t>
                </a:r>
              </a:p>
              <a:p>
                <a:pPr algn="l"/>
                <a:r>
                  <a:rPr lang="en-US" altLang="zh-CN" dirty="0"/>
                  <a:t>Two located vectors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𝐴𝐵</m:t>
                        </m:r>
                      </m:e>
                    </m:acc>
                    <m:r>
                      <a:rPr lang="en-US" altLang="zh-CN" b="0" i="1" smtClean="0">
                        <a:latin typeface="Cambria Math" panose="02040503050406030204" pitchFamily="18" charset="0"/>
                      </a:rPr>
                      <m:t> </m:t>
                    </m:r>
                  </m:oMath>
                </a14:m>
                <a:r>
                  <a:rPr lang="en-US" altLang="zh-CN" dirty="0"/>
                  <a:t> and </a:t>
                </a:r>
                <a14:m>
                  <m:oMath xmlns:m="http://schemas.openxmlformats.org/officeDocument/2006/math">
                    <m:acc>
                      <m:accPr>
                        <m:chr m:val="⃗"/>
                        <m:ctrlPr>
                          <a:rPr lang="en-US" altLang="zh-CN" i="1">
                            <a:latin typeface="Cambria Math" panose="02040503050406030204" pitchFamily="18" charset="0"/>
                          </a:rPr>
                        </m:ctrlPr>
                      </m:accPr>
                      <m:e>
                        <m:r>
                          <a:rPr lang="en-US" altLang="zh-CN" i="1" smtClean="0">
                            <a:latin typeface="Cambria Math" panose="02040503050406030204" pitchFamily="18" charset="0"/>
                          </a:rPr>
                          <m:t>𝐶</m:t>
                        </m:r>
                        <m:r>
                          <a:rPr lang="en-US" altLang="zh-CN" i="1">
                            <a:latin typeface="Cambria Math" panose="02040503050406030204" pitchFamily="18" charset="0"/>
                          </a:rPr>
                          <m:t>𝐷</m:t>
                        </m:r>
                      </m:e>
                    </m:acc>
                  </m:oMath>
                </a14:m>
                <a:r>
                  <a:rPr lang="en-US" altLang="zh-CN" i="1" dirty="0"/>
                  <a:t> </a:t>
                </a:r>
                <a:r>
                  <a:rPr lang="en-US" altLang="zh-CN" dirty="0"/>
                  <a:t>are said to be </a:t>
                </a:r>
                <a:r>
                  <a:rPr lang="en-US" altLang="zh-CN" b="1" dirty="0"/>
                  <a:t>parallel</a:t>
                </a:r>
                <a:r>
                  <a:rPr lang="en-US" altLang="zh-CN" dirty="0"/>
                  <a:t>, if there is a number </a:t>
                </a:r>
              </a:p>
              <a:p>
                <a:pPr algn="l"/>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≠0</m:t>
                    </m:r>
                  </m:oMath>
                </a14:m>
                <a:r>
                  <a:rPr lang="en-US" altLang="zh-CN" dirty="0"/>
                  <a:t>  such that </a:t>
                </a:r>
              </a:p>
              <a:p>
                <a:pPr algn="l"/>
                <a14:m>
                  <m:oMathPara xmlns:m="http://schemas.openxmlformats.org/officeDocument/2006/math">
                    <m:oMathParaPr>
                      <m:jc m:val="center"/>
                    </m:oMathParaPr>
                    <m:oMath xmlns:m="http://schemas.openxmlformats.org/officeDocument/2006/math">
                      <m:r>
                        <a:rPr lang="en-US" altLang="zh-CN" i="1" dirty="0">
                          <a:latin typeface="Cambria Math" panose="02040503050406030204" pitchFamily="18" charset="0"/>
                        </a:rPr>
                        <m:t>𝐵</m:t>
                      </m:r>
                      <m:r>
                        <a:rPr lang="en-US" altLang="zh-CN" i="1" dirty="0">
                          <a:latin typeface="Cambria Math" panose="02040503050406030204" pitchFamily="18" charset="0"/>
                        </a:rPr>
                        <m:t> − </m:t>
                      </m:r>
                      <m:r>
                        <a:rPr lang="en-US" altLang="zh-CN" i="1" dirty="0">
                          <a:latin typeface="Cambria Math" panose="02040503050406030204" pitchFamily="18" charset="0"/>
                        </a:rPr>
                        <m:t>𝐴</m:t>
                      </m:r>
                      <m:r>
                        <a:rPr lang="en-US" altLang="zh-CN" i="1" dirty="0">
                          <a:latin typeface="Cambria Math" panose="02040503050406030204" pitchFamily="18" charset="0"/>
                        </a:rPr>
                        <m:t> =</m:t>
                      </m:r>
                      <m:r>
                        <a:rPr lang="en-US" altLang="zh-CN" b="0" i="1" dirty="0" smtClean="0">
                          <a:latin typeface="Cambria Math" panose="02040503050406030204" pitchFamily="18" charset="0"/>
                        </a:rPr>
                        <m:t>𝑐</m:t>
                      </m:r>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 − </m:t>
                          </m:r>
                          <m:r>
                            <a:rPr lang="en-US" altLang="zh-CN" i="1" dirty="0">
                              <a:latin typeface="Cambria Math" panose="02040503050406030204" pitchFamily="18" charset="0"/>
                            </a:rPr>
                            <m:t>𝐶</m:t>
                          </m:r>
                        </m:e>
                      </m:d>
                      <m:r>
                        <a:rPr lang="en-US" altLang="zh-CN" b="0" i="0" dirty="0" smtClean="0">
                          <a:latin typeface="Cambria Math" panose="02040503050406030204" pitchFamily="18" charset="0"/>
                        </a:rPr>
                        <m:t>.</m:t>
                      </m:r>
                    </m:oMath>
                  </m:oMathPara>
                </a14:m>
                <a:endParaRPr lang="en-US" altLang="zh-CN" dirty="0"/>
              </a:p>
              <a:p>
                <a:pPr algn="l"/>
                <a:r>
                  <a:rPr lang="en-US" altLang="zh-CN" dirty="0"/>
                  <a:t>They are said to have </a:t>
                </a:r>
                <a:r>
                  <a:rPr lang="en-US" altLang="zh-CN" b="1" dirty="0"/>
                  <a:t>the same direction </a:t>
                </a:r>
                <a:r>
                  <a:rPr lang="en-US" altLang="zh-CN" dirty="0"/>
                  <a:t>if there is a number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&gt;0</m:t>
                    </m:r>
                  </m:oMath>
                </a14:m>
                <a:r>
                  <a:rPr lang="en-US" altLang="zh-CN" dirty="0"/>
                  <a:t> such that</a:t>
                </a:r>
              </a:p>
              <a:p>
                <a:pPr algn="l"/>
                <a14:m>
                  <m:oMathPara xmlns:m="http://schemas.openxmlformats.org/officeDocument/2006/math">
                    <m:oMathParaPr>
                      <m:jc m:val="center"/>
                    </m:oMathParaPr>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𝑐</m:t>
                      </m:r>
                      <m:d>
                        <m:dPr>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 − </m:t>
                          </m:r>
                          <m:r>
                            <a:rPr lang="en-US" altLang="zh-CN" i="1" dirty="0">
                              <a:latin typeface="Cambria Math" panose="02040503050406030204" pitchFamily="18" charset="0"/>
                            </a:rPr>
                            <m:t>𝐶</m:t>
                          </m:r>
                        </m:e>
                      </m:d>
                      <m:r>
                        <a:rPr lang="en-US" altLang="zh-CN" b="0" i="0" dirty="0" smtClean="0">
                          <a:latin typeface="Cambria Math" panose="02040503050406030204" pitchFamily="18" charset="0"/>
                        </a:rPr>
                        <m:t>,</m:t>
                      </m:r>
                    </m:oMath>
                  </m:oMathPara>
                </a14:m>
                <a:endParaRPr lang="en-US" altLang="zh-CN" dirty="0"/>
              </a:p>
              <a:p>
                <a:pPr algn="l"/>
                <a:r>
                  <a:rPr lang="en-US" altLang="zh-CN" dirty="0"/>
                  <a:t>and have </a:t>
                </a:r>
                <a:r>
                  <a:rPr lang="en-US" altLang="zh-CN" b="1" dirty="0"/>
                  <a:t>the opposite direction </a:t>
                </a:r>
                <a:r>
                  <a:rPr lang="en-US" altLang="zh-CN" dirty="0"/>
                  <a:t>if there is a number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&lt;0</m:t>
                    </m:r>
                  </m:oMath>
                </a14:m>
                <a:r>
                  <a:rPr lang="en-US" altLang="zh-CN" dirty="0"/>
                  <a:t> such that</a:t>
                </a:r>
                <a:endParaRPr lang="en-US" altLang="zh-CN" b="1" dirty="0"/>
              </a:p>
              <a:p>
                <a:pPr algn="l"/>
                <a14:m>
                  <m:oMathPara xmlns:m="http://schemas.openxmlformats.org/officeDocument/2006/math">
                    <m:oMathParaPr>
                      <m:jc m:val="center"/>
                    </m:oMathParaPr>
                    <m:oMath xmlns:m="http://schemas.openxmlformats.org/officeDocument/2006/math">
                      <m:r>
                        <a:rPr lang="en-US" altLang="zh-CN" i="1" dirty="0">
                          <a:latin typeface="Cambria Math" panose="02040503050406030204" pitchFamily="18" charset="0"/>
                        </a:rPr>
                        <m:t>𝐵</m:t>
                      </m:r>
                      <m:r>
                        <a:rPr lang="en-US" altLang="zh-CN" i="1" dirty="0">
                          <a:latin typeface="Cambria Math" panose="02040503050406030204" pitchFamily="18" charset="0"/>
                        </a:rPr>
                        <m:t> − </m:t>
                      </m:r>
                      <m:r>
                        <a:rPr lang="en-US" altLang="zh-CN" i="1" dirty="0">
                          <a:latin typeface="Cambria Math" panose="02040503050406030204" pitchFamily="18" charset="0"/>
                        </a:rPr>
                        <m:t>𝐴</m:t>
                      </m:r>
                      <m:r>
                        <a:rPr lang="en-US" altLang="zh-CN" i="1" dirty="0">
                          <a:latin typeface="Cambria Math" panose="02040503050406030204" pitchFamily="18" charset="0"/>
                        </a:rPr>
                        <m:t> =</m:t>
                      </m:r>
                      <m:r>
                        <a:rPr lang="en-US" altLang="zh-CN" i="1" dirty="0">
                          <a:latin typeface="Cambria Math" panose="02040503050406030204" pitchFamily="18" charset="0"/>
                        </a:rPr>
                        <m:t>𝑐</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𝐷</m:t>
                          </m:r>
                          <m:r>
                            <a:rPr lang="en-US" altLang="zh-CN" i="1" dirty="0">
                              <a:latin typeface="Cambria Math" panose="02040503050406030204" pitchFamily="18" charset="0"/>
                            </a:rPr>
                            <m:t> − </m:t>
                          </m:r>
                          <m:r>
                            <a:rPr lang="en-US" altLang="zh-CN" i="1" dirty="0">
                              <a:latin typeface="Cambria Math" panose="02040503050406030204" pitchFamily="18" charset="0"/>
                            </a:rPr>
                            <m:t>𝐶</m:t>
                          </m:r>
                        </m:e>
                      </m:d>
                      <m:r>
                        <a:rPr lang="en-US" altLang="zh-CN" b="0" i="0" dirty="0" smtClean="0">
                          <a:latin typeface="Cambria Math" panose="02040503050406030204" pitchFamily="18" charset="0"/>
                        </a:rPr>
                        <m:t>.</m:t>
                      </m:r>
                    </m:oMath>
                  </m:oMathPara>
                </a14:m>
                <a:endParaRPr lang="en-US" altLang="zh-CN" dirty="0"/>
              </a:p>
              <a:p>
                <a:pPr algn="l"/>
                <a:endParaRPr lang="en-US" altLang="zh-CN" i="1" dirty="0">
                  <a:latin typeface="Cambria Math" panose="02040503050406030204" pitchFamily="18" charset="0"/>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cxnSp>
        <p:nvCxnSpPr>
          <p:cNvPr id="8" name="直接箭头连接符 7">
            <a:extLst>
              <a:ext uri="{FF2B5EF4-FFF2-40B4-BE49-F238E27FC236}">
                <a16:creationId xmlns:a16="http://schemas.microsoft.com/office/drawing/2014/main" id="{258C312F-F2B3-4369-98B4-91E24F53F3BD}"/>
              </a:ext>
            </a:extLst>
          </p:cNvPr>
          <p:cNvCxnSpPr/>
          <p:nvPr/>
        </p:nvCxnSpPr>
        <p:spPr>
          <a:xfrm flipV="1">
            <a:off x="2749024" y="4933101"/>
            <a:ext cx="832376" cy="774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a:extLst>
              <a:ext uri="{FF2B5EF4-FFF2-40B4-BE49-F238E27FC236}">
                <a16:creationId xmlns:a16="http://schemas.microsoft.com/office/drawing/2014/main" id="{2C3CED74-2644-4916-A8C9-AD43BDD05E29}"/>
              </a:ext>
            </a:extLst>
          </p:cNvPr>
          <p:cNvCxnSpPr/>
          <p:nvPr/>
        </p:nvCxnSpPr>
        <p:spPr>
          <a:xfrm flipV="1">
            <a:off x="3498696" y="4962025"/>
            <a:ext cx="832376" cy="774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42ADE79B-408D-4468-9C07-FFA1CA18DB10}"/>
              </a:ext>
            </a:extLst>
          </p:cNvPr>
          <p:cNvCxnSpPr/>
          <p:nvPr/>
        </p:nvCxnSpPr>
        <p:spPr>
          <a:xfrm flipV="1">
            <a:off x="8315134" y="4723062"/>
            <a:ext cx="832376" cy="774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903196F7-4BE9-4EDD-8C73-CFB63FAA42DB}"/>
              </a:ext>
            </a:extLst>
          </p:cNvPr>
          <p:cNvCxnSpPr>
            <a:cxnSpLocks/>
          </p:cNvCxnSpPr>
          <p:nvPr/>
        </p:nvCxnSpPr>
        <p:spPr>
          <a:xfrm flipH="1">
            <a:off x="9174317" y="4933101"/>
            <a:ext cx="802397" cy="793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9191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Example 1.6</a:t>
                </a:r>
              </a:p>
              <a:p>
                <a:pPr algn="l"/>
                <a:r>
                  <a:rPr lang="en-US" altLang="zh-CN" dirty="0"/>
                  <a:t>Let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=(3, 7)</m:t>
                    </m:r>
                  </m:oMath>
                </a14:m>
                <a:r>
                  <a:rPr lang="en-US" altLang="zh-CN" dirty="0"/>
                  <a:t>, </a:t>
                </a:r>
                <a14:m>
                  <m:oMath xmlns:m="http://schemas.openxmlformats.org/officeDocument/2006/math">
                    <m:r>
                      <a:rPr lang="en-US" altLang="zh-CN" i="1">
                        <a:latin typeface="Cambria Math" panose="02040503050406030204" pitchFamily="18" charset="0"/>
                      </a:rPr>
                      <m:t>𝑄</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r>
                          <a:rPr lang="en-US" altLang="zh-CN" i="1">
                            <a:latin typeface="Cambria Math" panose="02040503050406030204" pitchFamily="18" charset="0"/>
                          </a:rPr>
                          <m:t>, </m:t>
                        </m:r>
                        <m:r>
                          <a:rPr lang="en-US" altLang="zh-CN" b="0" i="1" smtClean="0">
                            <a:latin typeface="Cambria Math" panose="02040503050406030204" pitchFamily="18" charset="0"/>
                          </a:rPr>
                          <m:t>2</m:t>
                        </m:r>
                      </m:e>
                    </m:d>
                    <m:r>
                      <a:rPr lang="en-US" altLang="zh-CN" b="0" i="1" smtClean="0">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=(5, 1)</m:t>
                    </m:r>
                  </m:oMath>
                </a14:m>
                <a:r>
                  <a:rPr lang="en-US" altLang="zh-CN" dirty="0"/>
                  <a:t> and </a:t>
                </a:r>
                <a14:m>
                  <m:oMath xmlns:m="http://schemas.openxmlformats.org/officeDocument/2006/math">
                    <m:r>
                      <a:rPr lang="en-US" altLang="zh-CN" i="1" dirty="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−16</m:t>
                    </m:r>
                    <m:r>
                      <a:rPr lang="en-US" altLang="zh-CN" i="1">
                        <a:latin typeface="Cambria Math" panose="02040503050406030204" pitchFamily="18" charset="0"/>
                      </a:rPr>
                      <m:t>, </m:t>
                    </m:r>
                    <m:r>
                      <a:rPr lang="en-US" altLang="zh-CN" b="0" i="1" smtClean="0">
                        <a:latin typeface="Cambria Math" panose="02040503050406030204" pitchFamily="18" charset="0"/>
                      </a:rPr>
                      <m:t>−14</m:t>
                    </m:r>
                    <m:r>
                      <a:rPr lang="en-US" altLang="zh-CN" i="1">
                        <a:latin typeface="Cambria Math" panose="02040503050406030204" pitchFamily="18" charset="0"/>
                      </a:rPr>
                      <m:t>)</m:t>
                    </m:r>
                  </m:oMath>
                </a14:m>
                <a:r>
                  <a:rPr lang="en-US" altLang="zh-CN" dirty="0"/>
                  <a:t>.</a:t>
                </a:r>
              </a:p>
              <a:p>
                <a:pPr algn="l"/>
                <a:r>
                  <a:rPr lang="en-US" altLang="zh-CN" dirty="0"/>
                  <a:t> Then </a:t>
                </a:r>
              </a:p>
              <a:p>
                <a:pPr algn="l"/>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=(−7, −5)</m:t>
                    </m:r>
                  </m:oMath>
                </a14:m>
                <a:r>
                  <a:rPr lang="en-US" altLang="zh-CN" dirty="0"/>
                  <a:t> and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21</m:t>
                    </m:r>
                    <m:r>
                      <a:rPr lang="en-US" altLang="zh-CN" i="1">
                        <a:latin typeface="Cambria Math" panose="02040503050406030204" pitchFamily="18" charset="0"/>
                      </a:rPr>
                      <m:t>, −</m:t>
                    </m:r>
                    <m:r>
                      <a:rPr lang="en-US" altLang="zh-CN" b="0" i="1" smtClean="0">
                        <a:latin typeface="Cambria Math" panose="02040503050406030204" pitchFamily="18" charset="0"/>
                      </a:rPr>
                      <m:t>1</m:t>
                    </m:r>
                    <m:r>
                      <a:rPr lang="en-US" altLang="zh-CN" i="1">
                        <a:latin typeface="Cambria Math" panose="02040503050406030204" pitchFamily="18" charset="0"/>
                      </a:rPr>
                      <m:t>5)</m:t>
                    </m:r>
                  </m:oMath>
                </a14:m>
                <a:r>
                  <a:rPr lang="en-US" altLang="zh-CN" dirty="0"/>
                  <a:t>.</a:t>
                </a:r>
              </a:p>
              <a:p>
                <a:pPr algn="l"/>
                <a:r>
                  <a:rPr lang="en-US" altLang="zh-CN" dirty="0"/>
                  <a:t>Hence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𝑃𝑄</m:t>
                        </m:r>
                      </m:e>
                    </m:acc>
                  </m:oMath>
                </a14:m>
                <a:r>
                  <a:rPr lang="en-US" altLang="zh-CN" dirty="0"/>
                  <a:t> is parallel to </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𝐴𝐵</m:t>
                        </m:r>
                      </m:e>
                    </m:acc>
                  </m:oMath>
                </a14:m>
                <a:r>
                  <a:rPr lang="en-US" altLang="zh-CN" dirty="0"/>
                  <a:t>, because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=3(</m:t>
                    </m:r>
                    <m:r>
                      <a:rPr lang="en-US" altLang="zh-CN" i="1">
                        <a:latin typeface="Cambria Math" panose="02040503050406030204" pitchFamily="18" charset="0"/>
                      </a:rPr>
                      <m:t>𝑄</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b="0" i="1" smtClean="0">
                        <a:latin typeface="Cambria Math" panose="02040503050406030204" pitchFamily="18" charset="0"/>
                      </a:rPr>
                      <m:t>)</m:t>
                    </m:r>
                  </m:oMath>
                </a14:m>
                <a:r>
                  <a:rPr lang="en-US" altLang="zh-CN" dirty="0"/>
                  <a:t>.</a:t>
                </a:r>
              </a:p>
              <a:p>
                <a:pPr algn="l"/>
                <a:r>
                  <a:rPr lang="en-US" altLang="zh-CN" dirty="0"/>
                  <a:t>Since </a:t>
                </a:r>
                <a14:m>
                  <m:oMath xmlns:m="http://schemas.openxmlformats.org/officeDocument/2006/math">
                    <m:r>
                      <a:rPr lang="en-US" altLang="zh-CN" b="0" i="1" smtClean="0">
                        <a:latin typeface="Cambria Math" panose="02040503050406030204" pitchFamily="18" charset="0"/>
                      </a:rPr>
                      <m:t>3&gt;0</m:t>
                    </m:r>
                  </m:oMath>
                </a14:m>
                <a:r>
                  <a:rPr lang="en-US" altLang="zh-CN" dirty="0"/>
                  <a:t>,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𝑃𝑄</m:t>
                        </m:r>
                      </m:e>
                    </m:acc>
                  </m:oMath>
                </a14:m>
                <a:r>
                  <a:rPr lang="en-US" altLang="zh-CN" dirty="0"/>
                  <a:t> and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𝐴𝐵</m:t>
                        </m:r>
                      </m:e>
                    </m:acc>
                  </m:oMath>
                </a14:m>
                <a:r>
                  <a:rPr lang="en-US" altLang="zh-CN" dirty="0"/>
                  <a:t> have the same directions.</a:t>
                </a:r>
              </a:p>
              <a:p>
                <a:pPr algn="l"/>
                <a:endParaRPr lang="en-US" altLang="zh-CN" dirty="0"/>
              </a:p>
              <a:p>
                <a:pPr algn="l"/>
                <a:r>
                  <a:rPr lang="en-US" altLang="zh-CN" b="1" dirty="0">
                    <a:solidFill>
                      <a:srgbClr val="FF0000"/>
                    </a:solidFill>
                  </a:rPr>
                  <a:t>Question: How to determine that two located vectors</a:t>
                </a:r>
                <a:r>
                  <a:rPr lang="en-US" altLang="zh-CN" dirty="0"/>
                  <a:t> </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𝐴𝐵</m:t>
                        </m:r>
                      </m:e>
                    </m:acc>
                    <m:r>
                      <a:rPr lang="en-US" altLang="zh-CN" b="0" i="1" dirty="0" smtClean="0">
                        <a:latin typeface="Cambria Math" panose="02040503050406030204" pitchFamily="18" charset="0"/>
                      </a:rPr>
                      <m:t> </m:t>
                    </m:r>
                  </m:oMath>
                </a14:m>
                <a:r>
                  <a:rPr lang="en-US" altLang="zh-CN" b="1" dirty="0">
                    <a:solidFill>
                      <a:srgbClr val="FF0000"/>
                    </a:solidFill>
                  </a:rPr>
                  <a:t>and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𝑃𝑄</m:t>
                        </m:r>
                      </m:e>
                    </m:acc>
                  </m:oMath>
                </a14:m>
                <a:r>
                  <a:rPr lang="en-US" altLang="zh-CN" b="1" dirty="0">
                    <a:solidFill>
                      <a:srgbClr val="FF0000"/>
                    </a:solidFill>
                  </a:rPr>
                  <a:t> are </a:t>
                </a:r>
                <a:r>
                  <a:rPr lang="en-US" altLang="zh-CN" b="1" dirty="0"/>
                  <a:t>perpendicular</a:t>
                </a:r>
                <a:r>
                  <a:rPr lang="en-US" altLang="zh-CN" b="1" dirty="0">
                    <a:solidFill>
                      <a:srgbClr val="FF0000"/>
                    </a:solidFill>
                  </a:rPr>
                  <a:t>?  </a:t>
                </a: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305734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lnSpcReduction="10000"/>
              </a:bodyPr>
              <a:lstStyle/>
              <a:p>
                <a:pPr algn="l"/>
                <a:r>
                  <a:rPr lang="en-US" altLang="zh-CN" dirty="0">
                    <a:solidFill>
                      <a:srgbClr val="0070C0"/>
                    </a:solidFill>
                    <a:latin typeface="Arial Black" panose="020B0A04020102020204" pitchFamily="34" charset="0"/>
                  </a:rPr>
                  <a:t>Scalar Product</a:t>
                </a:r>
              </a:p>
              <a:p>
                <a:pPr algn="l"/>
                <a:r>
                  <a:rPr lang="en-US" altLang="zh-CN" dirty="0">
                    <a:solidFill>
                      <a:srgbClr val="0070C0"/>
                    </a:solidFill>
                    <a:latin typeface="Arial Black" panose="020B0A04020102020204" pitchFamily="34" charset="0"/>
                  </a:rPr>
                  <a:t>Definition 1.3 </a:t>
                </a:r>
                <a:r>
                  <a:rPr lang="en-US" altLang="zh-CN" dirty="0"/>
                  <a:t>In n-space, let </a:t>
                </a: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𝑛</m:t>
                            </m:r>
                          </m:sub>
                        </m:sSub>
                      </m:e>
                    </m:d>
                  </m:oMath>
                </a14:m>
                <a:r>
                  <a:rPr lang="en-US" altLang="zh-CN" dirty="0">
                    <a:solidFill>
                      <a:schemeClr val="tx1"/>
                    </a:solidFill>
                    <a:latin typeface="Arial Black" panose="020B0A04020102020204" pitchFamily="34" charset="0"/>
                  </a:rPr>
                  <a:t> </a:t>
                </a:r>
                <a:r>
                  <a:rPr lang="en-US" altLang="zh-CN" dirty="0">
                    <a:solidFill>
                      <a:schemeClr val="tx1"/>
                    </a:solidFill>
                  </a:rPr>
                  <a:t>and </a:t>
                </a:r>
                <a14:m>
                  <m:oMath xmlns:m="http://schemas.openxmlformats.org/officeDocument/2006/math">
                    <m:r>
                      <a:rPr lang="en-US" altLang="zh-CN" b="0" i="1" smtClean="0">
                        <a:solidFill>
                          <a:schemeClr val="tx1"/>
                        </a:solidFill>
                        <a:latin typeface="Cambria Math" panose="02040503050406030204" pitchFamily="18" charset="0"/>
                      </a:rPr>
                      <m:t>𝐵</m:t>
                    </m:r>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𝑛</m:t>
                            </m:r>
                          </m:sub>
                        </m:sSub>
                      </m:e>
                    </m:d>
                  </m:oMath>
                </a14:m>
                <a:r>
                  <a:rPr lang="en-US" altLang="zh-CN" dirty="0">
                    <a:solidFill>
                      <a:srgbClr val="0070C0"/>
                    </a:solidFill>
                    <a:latin typeface="Arial Black" panose="020B0A04020102020204" pitchFamily="34" charset="0"/>
                  </a:rPr>
                  <a:t> </a:t>
                </a:r>
                <a:r>
                  <a:rPr lang="en-US" altLang="zh-CN" dirty="0"/>
                  <a:t>be two vectors. We define their </a:t>
                </a:r>
                <a:r>
                  <a:rPr lang="en-US" altLang="zh-CN" b="1" dirty="0"/>
                  <a:t>scalar</a:t>
                </a:r>
                <a:r>
                  <a:rPr lang="en-US" altLang="zh-CN" dirty="0"/>
                  <a:t> or </a:t>
                </a:r>
                <a:r>
                  <a:rPr lang="en-US" altLang="zh-CN" b="1" dirty="0"/>
                  <a:t>dot product </a:t>
                </a:r>
              </a:p>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𝑎</m:t>
                          </m:r>
                        </m:e>
                        <m:sub>
                          <m:r>
                            <a:rPr lang="en-US" altLang="zh-CN" i="1">
                              <a:latin typeface="Cambria Math" panose="02040503050406030204" pitchFamily="18" charset="0"/>
                            </a:rPr>
                            <m:t>𝑛</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b="0" i="0" smtClean="0">
                          <a:latin typeface="Cambria Math" panose="02040503050406030204" pitchFamily="18" charset="0"/>
                        </a:rPr>
                        <m:t>.</m:t>
                      </m:r>
                    </m:oMath>
                  </m:oMathPara>
                </a14:m>
                <a:endParaRPr lang="en-US" altLang="zh-CN" dirty="0"/>
              </a:p>
              <a:p>
                <a:pPr algn="l"/>
                <a:r>
                  <a:rPr lang="en-US" altLang="zh-CN" dirty="0">
                    <a:solidFill>
                      <a:srgbClr val="0070C0"/>
                    </a:solidFill>
                    <a:latin typeface="Arial Black" panose="020B0A04020102020204" pitchFamily="34" charset="0"/>
                  </a:rPr>
                  <a:t>Example 1.7 </a:t>
                </a:r>
                <a:r>
                  <a:rPr lang="en-US" altLang="zh-CN" dirty="0"/>
                  <a:t>If </a:t>
                </a:r>
                <a14:m>
                  <m:oMath xmlns:m="http://schemas.openxmlformats.org/officeDocument/2006/math">
                    <m:r>
                      <a:rPr lang="en-US" altLang="zh-CN" i="1" smtClean="0">
                        <a:latin typeface="Cambria Math" panose="02040503050406030204" pitchFamily="18" charset="0"/>
                      </a:rPr>
                      <m:t>𝐴</m:t>
                    </m:r>
                    <m:r>
                      <a:rPr lang="en-US" altLang="zh-CN" i="1" smtClean="0">
                        <a:latin typeface="Cambria Math" panose="02040503050406030204" pitchFamily="18" charset="0"/>
                      </a:rPr>
                      <m:t>=(1, 3,−2)</m:t>
                    </m:r>
                  </m:oMath>
                </a14:m>
                <a:r>
                  <a:rPr lang="en-US" altLang="zh-CN" dirty="0"/>
                  <a:t> and </a:t>
                </a:r>
                <a14:m>
                  <m:oMath xmlns:m="http://schemas.openxmlformats.org/officeDocument/2006/math">
                    <m:r>
                      <a:rPr lang="en-US" altLang="zh-CN" i="1" dirty="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 </m:t>
                    </m:r>
                    <m:r>
                      <a:rPr lang="en-US" altLang="zh-CN" b="0" i="1" smtClean="0">
                        <a:latin typeface="Cambria Math" panose="02040503050406030204" pitchFamily="18" charset="0"/>
                      </a:rPr>
                      <m:t>4,−3</m:t>
                    </m:r>
                    <m:r>
                      <a:rPr lang="en-US" altLang="zh-CN" i="1">
                        <a:latin typeface="Cambria Math" panose="02040503050406030204" pitchFamily="18" charset="0"/>
                      </a:rPr>
                      <m:t>)</m:t>
                    </m:r>
                  </m:oMath>
                </a14:m>
                <a:r>
                  <a:rPr lang="en-US" altLang="zh-CN" dirty="0"/>
                  <a:t>, then </a:t>
                </a:r>
              </a:p>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0"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−1</m:t>
                          </m:r>
                        </m:e>
                      </m:d>
                      <m:r>
                        <a:rPr lang="en-US" altLang="zh-CN" b="0" i="0" smtClean="0">
                          <a:latin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rPr>
                        <m:t>4+</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−2</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−3</m:t>
                          </m:r>
                        </m:e>
                      </m:d>
                      <m:r>
                        <a:rPr lang="en-US" altLang="zh-CN" b="0" i="1" smtClean="0">
                          <a:latin typeface="Cambria Math" panose="02040503050406030204" pitchFamily="18" charset="0"/>
                          <a:ea typeface="Cambria Math" panose="02040503050406030204" pitchFamily="18" charset="0"/>
                        </a:rPr>
                        <m:t>=17.</m:t>
                      </m:r>
                    </m:oMath>
                  </m:oMathPara>
                </a14:m>
                <a:endParaRPr lang="en-US" altLang="zh-CN" dirty="0"/>
              </a:p>
              <a:p>
                <a:pPr algn="l"/>
                <a:r>
                  <a:rPr lang="en-US" altLang="zh-CN" b="1" dirty="0"/>
                  <a:t>Four important properties</a:t>
                </a:r>
              </a:p>
              <a:p>
                <a:pPr marL="457200" indent="-457200" algn="l">
                  <a:buAutoNum type="arabicPeriod"/>
                </a:pP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oMath>
                </a14:m>
                <a:r>
                  <a:rPr lang="en-US" altLang="zh-CN" b="1" dirty="0"/>
                  <a:t>;</a:t>
                </a:r>
              </a:p>
              <a:p>
                <a:pPr marL="457200" indent="-457200" algn="l">
                  <a:buFont typeface="Arial" panose="020B0604020202020204" pitchFamily="34" charset="0"/>
                  <a:buAutoNum type="arabicPeriod"/>
                </a:pPr>
                <a14:m>
                  <m:oMath xmlns:m="http://schemas.openxmlformats.org/officeDocument/2006/math">
                    <m:r>
                      <a:rPr lang="en-US" altLang="zh-CN" b="0" i="1" smtClean="0">
                        <a:solidFill>
                          <a:srgbClr val="FF0000"/>
                        </a:solidFill>
                        <a:latin typeface="Cambria Math" panose="02040503050406030204" pitchFamily="18" charset="0"/>
                      </a:rPr>
                      <m:t>𝐴</m:t>
                    </m:r>
                    <m:r>
                      <a:rPr lang="en-US" altLang="zh-CN" b="0" i="1" smtClean="0">
                        <a:solidFill>
                          <a:srgbClr val="FF0000"/>
                        </a:solidFill>
                        <a:latin typeface="Cambria Math" panose="02040503050406030204" pitchFamily="18" charset="0"/>
                        <a:ea typeface="Cambria Math" panose="02040503050406030204" pitchFamily="18" charset="0"/>
                      </a:rPr>
                      <m:t>∙</m:t>
                    </m:r>
                    <m:d>
                      <m:dPr>
                        <m:ctrlPr>
                          <a:rPr lang="en-US" altLang="zh-CN" b="0" i="1" smtClean="0">
                            <a:solidFill>
                              <a:srgbClr val="FF0000"/>
                            </a:solidFill>
                            <a:latin typeface="Cambria Math" panose="02040503050406030204" pitchFamily="18" charset="0"/>
                            <a:ea typeface="Cambria Math" panose="02040503050406030204" pitchFamily="18" charset="0"/>
                          </a:rPr>
                        </m:ctrlPr>
                      </m:dPr>
                      <m:e>
                        <m:r>
                          <a:rPr lang="en-US" altLang="zh-CN" b="0" i="1" smtClean="0">
                            <a:solidFill>
                              <a:srgbClr val="FF0000"/>
                            </a:solidFill>
                            <a:latin typeface="Cambria Math" panose="02040503050406030204" pitchFamily="18" charset="0"/>
                          </a:rPr>
                          <m:t>𝐵</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𝐶</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𝐴</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𝐵</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i="1">
                        <a:solidFill>
                          <a:srgbClr val="FF0000"/>
                        </a:solidFill>
                        <a:latin typeface="Cambria Math" panose="02040503050406030204" pitchFamily="18" charset="0"/>
                      </a:rPr>
                      <m:t>𝐴</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𝐶</m:t>
                    </m:r>
                    <m:r>
                      <a:rPr lang="en-US" altLang="zh-CN" b="0" i="1" smtClean="0">
                        <a:solidFill>
                          <a:srgbClr val="FF0000"/>
                        </a:solidFill>
                        <a:latin typeface="Cambria Math" panose="02040503050406030204" pitchFamily="18" charset="0"/>
                        <a:ea typeface="Cambria Math" panose="02040503050406030204" pitchFamily="18" charset="0"/>
                      </a:rPr>
                      <m:t>=</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rPr>
                          <m:t>𝐵</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𝐶</m:t>
                        </m:r>
                      </m:e>
                    </m:d>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𝐴</m:t>
                    </m:r>
                  </m:oMath>
                </a14:m>
                <a:r>
                  <a:rPr lang="en-US" altLang="zh-CN" b="1" dirty="0">
                    <a:solidFill>
                      <a:srgbClr val="FF0000"/>
                    </a:solidFill>
                  </a:rPr>
                  <a:t>;</a:t>
                </a:r>
              </a:p>
              <a:p>
                <a:pPr marL="457200" indent="-457200" algn="l">
                  <a:buFont typeface="Arial" panose="020B0604020202020204" pitchFamily="34" charset="0"/>
                  <a:buAutoNum type="arabicPeriod"/>
                </a:pPr>
                <a14:m>
                  <m:oMath xmlns:m="http://schemas.openxmlformats.org/officeDocument/2006/math">
                    <m:r>
                      <a:rPr lang="en-US" altLang="zh-CN">
                        <a:latin typeface="Cambria Math" panose="02040503050406030204" pitchFamily="18" charset="0"/>
                      </a:rPr>
                      <m:t>𝐴</m:t>
                    </m:r>
                    <m:r>
                      <a:rPr lang="en-US" altLang="zh-CN">
                        <a:latin typeface="Cambria Math" panose="02040503050406030204" pitchFamily="18" charset="0"/>
                      </a:rPr>
                      <m:t>∙</m:t>
                    </m:r>
                    <m:d>
                      <m:dPr>
                        <m:ctrlPr>
                          <a:rPr lang="en-US" altLang="zh-CN" i="1">
                            <a:latin typeface="Cambria Math" panose="02040503050406030204" pitchFamily="18" charset="0"/>
                          </a:rPr>
                        </m:ctrlPr>
                      </m:dPr>
                      <m:e>
                        <m:r>
                          <a:rPr lang="en-US" altLang="zh-CN">
                            <a:latin typeface="Cambria Math" panose="02040503050406030204" pitchFamily="18" charset="0"/>
                          </a:rPr>
                          <m:t>𝑐𝐵</m:t>
                        </m:r>
                      </m:e>
                    </m:d>
                    <m:r>
                      <a:rPr lang="en-US" altLang="zh-CN">
                        <a:latin typeface="Cambria Math" panose="02040503050406030204" pitchFamily="18" charset="0"/>
                      </a:rPr>
                      <m:t>=</m:t>
                    </m:r>
                    <m:r>
                      <a:rPr lang="en-US" altLang="zh-CN">
                        <a:latin typeface="Cambria Math" panose="02040503050406030204" pitchFamily="18" charset="0"/>
                      </a:rPr>
                      <m:t>𝑐</m:t>
                    </m:r>
                    <m:d>
                      <m:dPr>
                        <m:ctrlPr>
                          <a:rPr lang="en-US" altLang="zh-CN" i="1">
                            <a:latin typeface="Cambria Math" panose="02040503050406030204" pitchFamily="18" charset="0"/>
                          </a:rPr>
                        </m:ctrlPr>
                      </m:dPr>
                      <m:e>
                        <m:r>
                          <a:rPr lang="en-US" altLang="zh-CN">
                            <a:latin typeface="Cambria Math" panose="02040503050406030204" pitchFamily="18" charset="0"/>
                          </a:rPr>
                          <m:t>𝐴</m:t>
                        </m:r>
                        <m:r>
                          <a:rPr lang="en-US" altLang="zh-CN">
                            <a:latin typeface="Cambria Math" panose="02040503050406030204" pitchFamily="18" charset="0"/>
                          </a:rPr>
                          <m:t>∙</m:t>
                        </m:r>
                        <m:r>
                          <a:rPr lang="en-US" altLang="zh-CN">
                            <a:latin typeface="Cambria Math" panose="02040503050406030204" pitchFamily="18" charset="0"/>
                          </a:rPr>
                          <m:t>𝐵</m:t>
                        </m:r>
                      </m:e>
                    </m:d>
                    <m:r>
                      <a:rPr lang="en-US" altLang="zh-CN">
                        <a:latin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𝐴</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oMath>
                </a14:m>
                <a:r>
                  <a:rPr lang="en-US" altLang="zh-CN" dirty="0"/>
                  <a:t> where c is a number;</a:t>
                </a:r>
              </a:p>
              <a:p>
                <a:pPr marL="457200" indent="-457200" algn="l">
                  <a:buFont typeface="Arial" panose="020B0604020202020204" pitchFamily="34" charset="0"/>
                  <a:buAutoNum type="arabicPeriod"/>
                </a:pPr>
                <a:r>
                  <a:rPr lang="en-US" altLang="zh-CN" dirty="0"/>
                  <a:t>If </a:t>
                </a:r>
                <a14:m>
                  <m:oMath xmlns:m="http://schemas.openxmlformats.org/officeDocument/2006/math">
                    <m:r>
                      <a:rPr lang="en-US" altLang="zh-CN" smtClean="0">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𝑂</m:t>
                    </m:r>
                  </m:oMath>
                </a14:m>
                <a:r>
                  <a:rPr lang="en-US" altLang="zh-CN" i="1" dirty="0"/>
                  <a:t> then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=0</m:t>
                    </m:r>
                  </m:oMath>
                </a14:m>
                <a:r>
                  <a:rPr lang="en-US" altLang="zh-CN" i="1" dirty="0"/>
                  <a:t>, </a:t>
                </a:r>
                <a:r>
                  <a:rPr lang="en-US" altLang="zh-CN" dirty="0"/>
                  <a:t>otherwise</a:t>
                </a:r>
                <a:r>
                  <a:rPr lang="en-US" altLang="zh-CN" i="1" dirty="0"/>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ea typeface="Cambria Math" panose="02040503050406030204" pitchFamily="18" charset="0"/>
                      </a:rPr>
                      <m:t>0</m:t>
                    </m:r>
                  </m:oMath>
                </a14:m>
                <a:r>
                  <a:rPr lang="en-US" altLang="zh-CN" i="1" dirty="0"/>
                  <a:t>.</a:t>
                </a:r>
              </a:p>
              <a:p>
                <a:pPr marL="457200" indent="-457200" algn="l">
                  <a:buAutoNum type="arabicPeriod"/>
                </a:pPr>
                <a:endParaRPr lang="en-US" altLang="zh-CN" b="1" dirty="0"/>
              </a:p>
              <a:p>
                <a:pPr algn="l"/>
                <a:endParaRPr lang="en-US" altLang="zh-CN" dirty="0"/>
              </a:p>
              <a:p>
                <a:pPr algn="l"/>
                <a:endParaRPr lang="en-US" altLang="zh-CN" dirty="0"/>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2578"/>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43978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smtClean="0">
                          <a:solidFill>
                            <a:srgbClr val="FF0000"/>
                          </a:solidFill>
                          <a:latin typeface="Cambria Math" panose="02040503050406030204" pitchFamily="18" charset="0"/>
                          <a:ea typeface="Cambria Math" panose="02040503050406030204" pitchFamily="18" charset="0"/>
                        </a:rPr>
                        <m:t>∙</m:t>
                      </m:r>
                      <m:d>
                        <m:dPr>
                          <m:ctrlPr>
                            <a:rPr lang="en-US" altLang="zh-CN" b="1" i="1" smtClean="0">
                              <a:solidFill>
                                <a:srgbClr val="FF0000"/>
                              </a:solidFill>
                              <a:latin typeface="Cambria Math" panose="02040503050406030204" pitchFamily="18" charset="0"/>
                              <a:ea typeface="Cambria Math" panose="02040503050406030204" pitchFamily="18" charset="0"/>
                            </a:rPr>
                          </m:ctrlPr>
                        </m:dPr>
                        <m:e>
                          <m:r>
                            <a:rPr lang="en-US" altLang="zh-CN" b="1" i="1" smtClean="0">
                              <a:solidFill>
                                <a:srgbClr val="FF0000"/>
                              </a:solidFill>
                              <a:latin typeface="Cambria Math" panose="02040503050406030204" pitchFamily="18" charset="0"/>
                            </a:rPr>
                            <m:t>𝑩</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𝑪</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𝑨</m:t>
                      </m:r>
                      <m:r>
                        <a:rPr lang="en-US" altLang="zh-CN" b="1" i="1">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𝑩</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rPr>
                        <m:t>𝑨</m:t>
                      </m:r>
                      <m:r>
                        <a:rPr lang="en-US" altLang="zh-CN" b="1" i="1">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𝑪</m:t>
                      </m:r>
                      <m:r>
                        <a:rPr lang="en-US" altLang="zh-CN" b="1" i="1" smtClean="0">
                          <a:solidFill>
                            <a:srgbClr val="FF0000"/>
                          </a:solidFill>
                          <a:latin typeface="Cambria Math" panose="02040503050406030204" pitchFamily="18" charset="0"/>
                          <a:ea typeface="Cambria Math" panose="02040503050406030204" pitchFamily="18" charset="0"/>
                        </a:rPr>
                        <m:t>=</m:t>
                      </m:r>
                      <m:d>
                        <m:dPr>
                          <m:ctrlPr>
                            <a:rPr lang="en-US" altLang="zh-CN" b="1" i="1">
                              <a:solidFill>
                                <a:srgbClr val="FF0000"/>
                              </a:solidFill>
                              <a:latin typeface="Cambria Math" panose="02040503050406030204" pitchFamily="18" charset="0"/>
                              <a:ea typeface="Cambria Math" panose="02040503050406030204" pitchFamily="18" charset="0"/>
                            </a:rPr>
                          </m:ctrlPr>
                        </m:dPr>
                        <m:e>
                          <m:r>
                            <a:rPr lang="en-US" altLang="zh-CN" b="1" i="1">
                              <a:solidFill>
                                <a:srgbClr val="FF0000"/>
                              </a:solidFill>
                              <a:latin typeface="Cambria Math" panose="02040503050406030204" pitchFamily="18" charset="0"/>
                            </a:rPr>
                            <m:t>𝑩</m:t>
                          </m:r>
                          <m:r>
                            <a:rPr lang="en-US" altLang="zh-CN" b="1"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𝑪</m:t>
                          </m:r>
                        </m:e>
                      </m:d>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𝑨</m:t>
                      </m:r>
                    </m:oMath>
                  </m:oMathPara>
                </a14:m>
                <a:endParaRPr lang="en-US" altLang="zh-CN" b="1" dirty="0">
                  <a:solidFill>
                    <a:srgbClr val="FF0000"/>
                  </a:solidFill>
                </a:endParaRPr>
              </a:p>
              <a:p>
                <a:pPr algn="l"/>
                <a:r>
                  <a:rPr lang="en-US" altLang="zh-CN" b="1" dirty="0"/>
                  <a:t>Proof: </a:t>
                </a:r>
              </a:p>
              <a:p>
                <a:pPr algn="l"/>
                <a:r>
                  <a:rPr lang="en-US" altLang="zh-CN" dirty="0"/>
                  <a:t>Let </a:t>
                </a:r>
                <a14:m>
                  <m:oMath xmlns:m="http://schemas.openxmlformats.org/officeDocument/2006/math">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𝑐</m:t>
                            </m:r>
                          </m:e>
                          <m:sub>
                            <m:r>
                              <a:rPr lang="en-US" altLang="zh-CN" b="0" i="1" smtClean="0">
                                <a:solidFill>
                                  <a:schemeClr val="tx1"/>
                                </a:solidFill>
                                <a:latin typeface="Cambria Math" panose="02040503050406030204" pitchFamily="18" charset="0"/>
                              </a:rPr>
                              <m:t>𝑛</m:t>
                            </m:r>
                          </m:sub>
                        </m:sSub>
                      </m:e>
                    </m:d>
                  </m:oMath>
                </a14:m>
                <a:r>
                  <a:rPr lang="en-US" altLang="zh-CN" dirty="0"/>
                  <a:t>, then</a:t>
                </a:r>
              </a:p>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𝑐</m:t>
                              </m:r>
                            </m:e>
                            <m:sub>
                              <m:r>
                                <a:rPr lang="en-US" altLang="zh-CN" b="0" i="1" smtClean="0">
                                  <a:solidFill>
                                    <a:schemeClr val="tx1"/>
                                  </a:solidFill>
                                  <a:latin typeface="Cambria Math" panose="02040503050406030204" pitchFamily="18" charset="0"/>
                                </a:rPr>
                                <m:t>𝑛</m:t>
                              </m:r>
                            </m:sub>
                          </m:sSub>
                        </m:e>
                      </m:d>
                    </m:oMath>
                  </m:oMathPara>
                </a14:m>
                <a:endParaRPr lang="en-US" altLang="zh-CN" dirty="0"/>
              </a:p>
              <a:p>
                <a:pPr algn="l"/>
                <a:r>
                  <a:rPr lang="en-US" altLang="zh-CN" dirty="0"/>
                  <a:t>and</a:t>
                </a:r>
              </a:p>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ea typeface="Cambria Math" panose="02040503050406030204" pitchFamily="18" charset="0"/>
                        </a:rPr>
                        <m:t>∙</m:t>
                      </m:r>
                      <m:d>
                        <m:dPr>
                          <m:ctrlPr>
                            <a:rPr lang="en-US" altLang="zh-CN" i="1" smtClean="0">
                              <a:solidFill>
                                <a:schemeClr val="tx1"/>
                              </a:solidFill>
                              <a:latin typeface="Cambria Math" panose="02040503050406030204" pitchFamily="18" charset="0"/>
                              <a:ea typeface="Cambria Math" panose="02040503050406030204" pitchFamily="18" charset="0"/>
                            </a:rPr>
                          </m:ctrlPr>
                        </m:dPr>
                        <m:e>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𝐶</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𝑐</m:t>
                              </m:r>
                            </m:e>
                            <m:sub>
                              <m:r>
                                <a:rPr lang="en-US" altLang="zh-CN" i="1">
                                  <a:latin typeface="Cambria Math" panose="02040503050406030204" pitchFamily="18" charset="0"/>
                                </a:rPr>
                                <m:t>2</m:t>
                              </m:r>
                            </m:sub>
                          </m:sSub>
                        </m:e>
                      </m:d>
                      <m:r>
                        <a:rPr lang="en-US" altLang="zh-CN" b="0" i="0"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rPr>
                                <m:t>𝑛</m:t>
                              </m:r>
                            </m:sub>
                          </m:sSub>
                        </m:e>
                      </m:d>
                    </m:oMath>
                  </m:oMathPara>
                </a14:m>
                <a:endParaRPr lang="en-US" altLang="zh-CN" b="0" i="1" dirty="0">
                  <a:latin typeface="Cambria Math" panose="02040503050406030204" pitchFamily="18" charset="0"/>
                </a:endParaRPr>
              </a:p>
              <a:p>
                <a:pPr algn="l"/>
                <a:r>
                  <a:rPr lang="en-US" altLang="zh-CN" b="0" dirty="0"/>
                  <a:t>                                        </a:t>
                </a:r>
                <a14:m>
                  <m:oMath xmlns:m="http://schemas.openxmlformats.org/officeDocument/2006/math">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𝑎</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𝑛</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𝑛</m:t>
                        </m:r>
                      </m:sub>
                    </m:sSub>
                    <m:r>
                      <a:rPr lang="en-US" altLang="zh-CN" b="0" i="0" smtClean="0">
                        <a:latin typeface="Cambria Math" panose="02040503050406030204" pitchFamily="18" charset="0"/>
                      </a:rPr>
                      <m:t>.</m:t>
                    </m:r>
                  </m:oMath>
                </a14:m>
                <a:endParaRPr lang="en-US" altLang="zh-CN" dirty="0"/>
              </a:p>
              <a:p>
                <a:pPr algn="l"/>
                <a:r>
                  <a:rPr lang="en-US" altLang="zh-CN" dirty="0"/>
                  <a:t>Reordering the terms yields </a:t>
                </a:r>
              </a:p>
              <a:p>
                <a:pPr algn="l"/>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𝑎</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𝑛</m:t>
                        </m:r>
                      </m:sub>
                    </m:sSub>
                    <m:r>
                      <a:rPr lang="en-US" altLang="zh-CN" b="0" i="0" smtClean="0">
                        <a:latin typeface="Cambria Math" panose="02040503050406030204" pitchFamily="18" charset="0"/>
                      </a:rPr>
                      <m:t>=</m:t>
                    </m:r>
                  </m:oMath>
                </a14:m>
                <a:r>
                  <a:rPr lang="en-US" altLang="zh-CN" b="1" dirty="0">
                    <a:solidFill>
                      <a:srgbClr val="FF0000"/>
                    </a:solidFill>
                  </a:rPr>
                  <a:t> </a:t>
                </a: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ea typeface="Cambria Math" panose="02040503050406030204" pitchFamily="18" charset="0"/>
                      </a:rPr>
                      <m:t>𝐵</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rPr>
                      <m:t>𝐴</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ea typeface="Cambria Math" panose="02040503050406030204" pitchFamily="18" charset="0"/>
                      </a:rPr>
                      <m:t>𝐶</m:t>
                    </m:r>
                  </m:oMath>
                </a14:m>
                <a:endParaRPr lang="en-US" altLang="zh-CN" dirty="0">
                  <a:solidFill>
                    <a:schemeClr val="tx1"/>
                  </a:solidFill>
                </a:endParaRPr>
              </a:p>
              <a:p>
                <a:pPr algn="l"/>
                <a:r>
                  <a:rPr lang="en-US" altLang="zh-CN" dirty="0"/>
                  <a:t>Similarly, we can prove </a:t>
                </a:r>
                <a14:m>
                  <m:oMath xmlns:m="http://schemas.openxmlformats.org/officeDocument/2006/math">
                    <m:d>
                      <m:dPr>
                        <m:ctrlPr>
                          <a:rPr lang="en-US" altLang="zh-CN" i="1" smtClean="0">
                            <a:solidFill>
                              <a:schemeClr val="tx1"/>
                            </a:solidFill>
                            <a:latin typeface="Cambria Math" panose="02040503050406030204" pitchFamily="18" charset="0"/>
                            <a:ea typeface="Cambria Math" panose="02040503050406030204" pitchFamily="18" charset="0"/>
                          </a:rPr>
                        </m:ctrlPr>
                      </m:dPr>
                      <m:e>
                        <m:r>
                          <a:rPr lang="en-US" altLang="zh-CN" b="0" i="1">
                            <a:solidFill>
                              <a:schemeClr val="tx1"/>
                            </a:solidFill>
                            <a:latin typeface="Cambria Math" panose="02040503050406030204" pitchFamily="18" charset="0"/>
                          </a:rPr>
                          <m:t>𝐵</m:t>
                        </m:r>
                        <m:r>
                          <a:rPr lang="en-US" altLang="zh-CN" b="0" i="1">
                            <a:solidFill>
                              <a:schemeClr val="tx1"/>
                            </a:solidFill>
                            <a:latin typeface="Cambria Math" panose="02040503050406030204" pitchFamily="18" charset="0"/>
                          </a:rPr>
                          <m:t>+</m:t>
                        </m:r>
                        <m:r>
                          <a:rPr lang="en-US" altLang="zh-CN" b="0" i="1">
                            <a:solidFill>
                              <a:schemeClr val="tx1"/>
                            </a:solidFill>
                            <a:latin typeface="Cambria Math" panose="02040503050406030204" pitchFamily="18" charset="0"/>
                          </a:rPr>
                          <m:t>𝐶</m:t>
                        </m:r>
                      </m:e>
                    </m:d>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𝐴</m:t>
                    </m:r>
                    <m:r>
                      <a:rPr lang="en-US" altLang="zh-CN" b="0" i="0"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14:m>
                  <m:oMath xmlns:m="http://schemas.openxmlformats.org/officeDocument/2006/math">
                    <m:r>
                      <a:rPr lang="en-US" altLang="zh-CN" b="0" i="1">
                        <a:solidFill>
                          <a:schemeClr val="tx1"/>
                        </a:solidFill>
                        <a:latin typeface="Cambria Math" panose="02040503050406030204" pitchFamily="18" charset="0"/>
                      </a:rPr>
                      <m:t>𝐴</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ea typeface="Cambria Math" panose="02040503050406030204" pitchFamily="18" charset="0"/>
                      </a:rPr>
                      <m:t>𝐵</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rPr>
                      <m:t>𝐴</m:t>
                    </m:r>
                    <m:r>
                      <a:rPr lang="en-US" altLang="zh-CN" b="0" i="1">
                        <a:solidFill>
                          <a:schemeClr val="tx1"/>
                        </a:solidFill>
                        <a:latin typeface="Cambria Math" panose="02040503050406030204" pitchFamily="18" charset="0"/>
                        <a:ea typeface="Cambria Math" panose="02040503050406030204" pitchFamily="18" charset="0"/>
                      </a:rPr>
                      <m:t>∙</m:t>
                    </m:r>
                    <m:r>
                      <a:rPr lang="en-US" altLang="zh-CN" b="0" i="1">
                        <a:solidFill>
                          <a:schemeClr val="tx1"/>
                        </a:solidFill>
                        <a:latin typeface="Cambria Math" panose="02040503050406030204" pitchFamily="18" charset="0"/>
                        <a:ea typeface="Cambria Math" panose="02040503050406030204" pitchFamily="18" charset="0"/>
                      </a:rPr>
                      <m:t>𝐶</m:t>
                    </m:r>
                  </m:oMath>
                </a14:m>
                <a:r>
                  <a:rPr lang="en-US" altLang="zh-CN" dirty="0">
                    <a:solidFill>
                      <a:schemeClr val="tx1"/>
                    </a:solidFill>
                  </a:rPr>
                  <a:t>.                             □ </a:t>
                </a:r>
              </a:p>
              <a:p>
                <a:pPr algn="l"/>
                <a:endParaRPr lang="en-US" altLang="zh-CN" dirty="0">
                  <a:solidFill>
                    <a:schemeClr val="tx1"/>
                  </a:solidFill>
                </a:endParaRPr>
              </a:p>
              <a:p>
                <a:pPr algn="l"/>
                <a:endParaRPr lang="en-US" altLang="zh-CN" b="0" dirty="0"/>
              </a:p>
              <a:p>
                <a:pPr algn="l"/>
                <a:endParaRPr lang="en-US" altLang="zh-CN" dirty="0">
                  <a:solidFill>
                    <a:schemeClr val="tx1"/>
                  </a:solidFill>
                </a:endParaRPr>
              </a:p>
              <a:p>
                <a:pPr algn="l"/>
                <a:endParaRPr lang="en-US" altLang="zh-CN" b="1" dirty="0"/>
              </a:p>
              <a:p>
                <a:pPr algn="l"/>
                <a:endParaRPr lang="en-US" altLang="zh-CN" dirty="0"/>
              </a:p>
              <a:p>
                <a:pPr algn="l"/>
                <a:endParaRPr lang="en-US" altLang="zh-CN" dirty="0"/>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403819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07440" y="1490375"/>
            <a:ext cx="10231120" cy="4488583"/>
          </a:xfrm>
        </p:spPr>
        <p:txBody>
          <a:bodyPr>
            <a:normAutofit lnSpcReduction="10000"/>
          </a:bodyPr>
          <a:lstStyle/>
          <a:p>
            <a:pPr algn="l"/>
            <a:r>
              <a:rPr lang="en-US" altLang="zh-CN" sz="4000" b="1" dirty="0">
                <a:solidFill>
                  <a:srgbClr val="FF0000"/>
                </a:solidFill>
              </a:rPr>
              <a:t>The assessments for MA1114</a:t>
            </a:r>
          </a:p>
          <a:p>
            <a:pPr algn="l"/>
            <a:endParaRPr lang="en-US" altLang="zh-CN" sz="4000" b="1" dirty="0">
              <a:solidFill>
                <a:srgbClr val="FF0000"/>
              </a:solidFill>
            </a:endParaRPr>
          </a:p>
          <a:p>
            <a:pPr algn="l"/>
            <a:endParaRPr lang="en-US" altLang="zh-CN" sz="4000" b="1" dirty="0">
              <a:solidFill>
                <a:srgbClr val="FF0000"/>
              </a:solidFill>
            </a:endParaRPr>
          </a:p>
          <a:p>
            <a:pPr algn="l"/>
            <a:endParaRPr lang="en-US" altLang="zh-CN" sz="4000" b="1" dirty="0">
              <a:solidFill>
                <a:srgbClr val="FF0000"/>
              </a:solidFill>
            </a:endParaRPr>
          </a:p>
          <a:p>
            <a:pPr algn="l"/>
            <a:endParaRPr lang="en-US" altLang="zh-CN" sz="4000" b="1" dirty="0">
              <a:solidFill>
                <a:srgbClr val="FF0000"/>
              </a:solidFill>
            </a:endParaRPr>
          </a:p>
          <a:p>
            <a:pPr algn="l"/>
            <a:r>
              <a:rPr lang="en-US" altLang="zh-CN" b="1" dirty="0">
                <a:solidFill>
                  <a:srgbClr val="FF0000"/>
                </a:solidFill>
              </a:rPr>
              <a:t>Jintao Zhang (Associate Professor)</a:t>
            </a:r>
          </a:p>
          <a:p>
            <a:pPr algn="l"/>
            <a:r>
              <a:rPr lang="en-US" altLang="zh-CN" b="1" dirty="0">
                <a:solidFill>
                  <a:srgbClr val="FF0000"/>
                </a:solidFill>
              </a:rPr>
              <a:t>18642098327 (</a:t>
            </a:r>
            <a:r>
              <a:rPr lang="en-US" altLang="zh-CN" b="1" dirty="0" err="1">
                <a:solidFill>
                  <a:srgbClr val="FF0000"/>
                </a:solidFill>
              </a:rPr>
              <a:t>Wechat</a:t>
            </a:r>
            <a:r>
              <a:rPr lang="en-US" altLang="zh-CN" b="1" dirty="0">
                <a:solidFill>
                  <a:srgbClr val="FF0000"/>
                </a:solidFill>
              </a:rPr>
              <a:t>)</a:t>
            </a:r>
          </a:p>
          <a:p>
            <a:pPr algn="l"/>
            <a:r>
              <a:rPr lang="en-US" altLang="zh-CN" b="1" dirty="0">
                <a:solidFill>
                  <a:srgbClr val="FF0000"/>
                </a:solidFill>
              </a:rPr>
              <a:t>zjt@dlut.edu.cn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619" y="168872"/>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760" y="41487"/>
            <a:ext cx="3942080" cy="1198880"/>
          </a:xfrm>
          <a:prstGeom prst="rect">
            <a:avLst/>
          </a:prstGeom>
        </p:spPr>
      </p:pic>
      <p:sp>
        <p:nvSpPr>
          <p:cNvPr id="6" name="日期占位符 5"/>
          <p:cNvSpPr>
            <a:spLocks noGrp="1"/>
          </p:cNvSpPr>
          <p:nvPr>
            <p:ph type="dt" sz="half" idx="10"/>
          </p:nvPr>
        </p:nvSpPr>
        <p:spPr/>
        <p:txBody>
          <a:bodyPr/>
          <a:lstStyle/>
          <a:p>
            <a:fld id="{45746B34-0B60-48E9-9916-BCEF20F195C6}" type="datetime1">
              <a:rPr lang="zh-CN" altLang="en-US" smtClean="0"/>
              <a:t>2021/8/26</a:t>
            </a:fld>
            <a:endParaRPr lang="zh-CN" altLang="en-US"/>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graphicFrame>
        <p:nvGraphicFramePr>
          <p:cNvPr id="2" name="表格 7">
            <a:extLst>
              <a:ext uri="{FF2B5EF4-FFF2-40B4-BE49-F238E27FC236}">
                <a16:creationId xmlns:a16="http://schemas.microsoft.com/office/drawing/2014/main" id="{A54F9DBD-257F-4DB0-B019-ACC69F351E3C}"/>
              </a:ext>
            </a:extLst>
          </p:cNvPr>
          <p:cNvGraphicFramePr>
            <a:graphicFrameLocks noGrp="1"/>
          </p:cNvGraphicFramePr>
          <p:nvPr>
            <p:extLst>
              <p:ext uri="{D42A27DB-BD31-4B8C-83A1-F6EECF244321}">
                <p14:modId xmlns:p14="http://schemas.microsoft.com/office/powerpoint/2010/main" val="3619359497"/>
              </p:ext>
            </p:extLst>
          </p:nvPr>
        </p:nvGraphicFramePr>
        <p:xfrm>
          <a:off x="1385513" y="2253470"/>
          <a:ext cx="8128000" cy="1950138"/>
        </p:xfrm>
        <a:graphic>
          <a:graphicData uri="http://schemas.openxmlformats.org/drawingml/2006/table">
            <a:tbl>
              <a:tblPr firstRow="1" bandRow="1">
                <a:tableStyleId>{5940675A-B579-460E-94D1-54222C63F5DA}</a:tableStyleId>
              </a:tblPr>
              <a:tblGrid>
                <a:gridCol w="1794502">
                  <a:extLst>
                    <a:ext uri="{9D8B030D-6E8A-4147-A177-3AD203B41FA5}">
                      <a16:colId xmlns:a16="http://schemas.microsoft.com/office/drawing/2014/main" val="3921293388"/>
                    </a:ext>
                  </a:extLst>
                </a:gridCol>
                <a:gridCol w="1456698">
                  <a:extLst>
                    <a:ext uri="{9D8B030D-6E8A-4147-A177-3AD203B41FA5}">
                      <a16:colId xmlns:a16="http://schemas.microsoft.com/office/drawing/2014/main" val="4247086141"/>
                    </a:ext>
                  </a:extLst>
                </a:gridCol>
                <a:gridCol w="1625600">
                  <a:extLst>
                    <a:ext uri="{9D8B030D-6E8A-4147-A177-3AD203B41FA5}">
                      <a16:colId xmlns:a16="http://schemas.microsoft.com/office/drawing/2014/main" val="3684135136"/>
                    </a:ext>
                  </a:extLst>
                </a:gridCol>
                <a:gridCol w="1625600">
                  <a:extLst>
                    <a:ext uri="{9D8B030D-6E8A-4147-A177-3AD203B41FA5}">
                      <a16:colId xmlns:a16="http://schemas.microsoft.com/office/drawing/2014/main" val="2916962563"/>
                    </a:ext>
                  </a:extLst>
                </a:gridCol>
                <a:gridCol w="1625600">
                  <a:extLst>
                    <a:ext uri="{9D8B030D-6E8A-4147-A177-3AD203B41FA5}">
                      <a16:colId xmlns:a16="http://schemas.microsoft.com/office/drawing/2014/main" val="289515058"/>
                    </a:ext>
                  </a:extLst>
                </a:gridCol>
              </a:tblGrid>
              <a:tr h="327767">
                <a:tc>
                  <a:txBody>
                    <a:bodyPr/>
                    <a:lstStyle/>
                    <a:p>
                      <a:r>
                        <a:rPr lang="en-US" altLang="zh-CN" b="1" dirty="0"/>
                        <a:t>DUT System</a:t>
                      </a:r>
                      <a:endParaRPr lang="zh-CN" altLang="en-US" b="1" dirty="0"/>
                    </a:p>
                  </a:txBody>
                  <a:tcPr/>
                </a:tc>
                <a:tc>
                  <a:txBody>
                    <a:bodyPr/>
                    <a:lstStyle/>
                    <a:p>
                      <a:r>
                        <a:rPr lang="en-US" altLang="zh-CN" b="1" dirty="0"/>
                        <a:t>Assessments</a:t>
                      </a:r>
                      <a:endParaRPr lang="zh-CN" altLang="en-US" b="1" dirty="0"/>
                    </a:p>
                  </a:txBody>
                  <a:tcPr/>
                </a:tc>
                <a:tc>
                  <a:txBody>
                    <a:bodyPr/>
                    <a:lstStyle/>
                    <a:p>
                      <a:r>
                        <a:rPr lang="en-US" altLang="zh-CN" b="1" dirty="0"/>
                        <a:t>DUT Mark</a:t>
                      </a:r>
                      <a:endParaRPr lang="zh-CN" altLang="en-US" b="1" dirty="0"/>
                    </a:p>
                  </a:txBody>
                  <a:tcPr/>
                </a:tc>
                <a:tc>
                  <a:txBody>
                    <a:bodyPr/>
                    <a:lstStyle/>
                    <a:p>
                      <a:r>
                        <a:rPr lang="en-US" altLang="zh-CN" b="1" dirty="0" err="1"/>
                        <a:t>UoL</a:t>
                      </a:r>
                      <a:r>
                        <a:rPr lang="en-US" altLang="zh-CN" b="1" dirty="0"/>
                        <a:t> Mark</a:t>
                      </a:r>
                      <a:endParaRPr lang="zh-CN" altLang="en-US" b="1" dirty="0"/>
                    </a:p>
                  </a:txBody>
                  <a:tcPr/>
                </a:tc>
                <a:tc>
                  <a:txBody>
                    <a:bodyPr/>
                    <a:lstStyle/>
                    <a:p>
                      <a:r>
                        <a:rPr lang="en-US" altLang="zh-CN" b="1" dirty="0" err="1"/>
                        <a:t>UoL</a:t>
                      </a:r>
                      <a:r>
                        <a:rPr lang="en-US" altLang="zh-CN" b="1" dirty="0"/>
                        <a:t> System</a:t>
                      </a:r>
                      <a:endParaRPr lang="zh-CN" altLang="en-US" b="1" dirty="0"/>
                    </a:p>
                  </a:txBody>
                  <a:tcPr/>
                </a:tc>
                <a:extLst>
                  <a:ext uri="{0D108BD9-81ED-4DB2-BD59-A6C34878D82A}">
                    <a16:rowId xmlns:a16="http://schemas.microsoft.com/office/drawing/2014/main" val="3009804648"/>
                  </a:ext>
                </a:extLst>
              </a:tr>
              <a:tr h="332319">
                <a:tc rowSpan="2">
                  <a:txBody>
                    <a:bodyPr/>
                    <a:lstStyle/>
                    <a:p>
                      <a:r>
                        <a:rPr lang="en-US" altLang="zh-CN" b="1" dirty="0"/>
                        <a:t>Linear Algebra I</a:t>
                      </a:r>
                    </a:p>
                    <a:p>
                      <a:r>
                        <a:rPr lang="en-US" altLang="zh-CN" b="1" dirty="0"/>
                        <a:t>Sem 1</a:t>
                      </a:r>
                      <a:endParaRPr lang="zh-CN" altLang="en-US" b="1" dirty="0"/>
                    </a:p>
                  </a:txBody>
                  <a:tcPr/>
                </a:tc>
                <a:tc>
                  <a:txBody>
                    <a:bodyPr/>
                    <a:lstStyle/>
                    <a:p>
                      <a:r>
                        <a:rPr lang="en-US" altLang="zh-CN" b="1" dirty="0"/>
                        <a:t>Course Work</a:t>
                      </a:r>
                      <a:endParaRPr lang="zh-CN" altLang="en-US" b="1" dirty="0"/>
                    </a:p>
                  </a:txBody>
                  <a:tcPr/>
                </a:tc>
                <a:tc>
                  <a:txBody>
                    <a:bodyPr/>
                    <a:lstStyle/>
                    <a:p>
                      <a:r>
                        <a:rPr lang="en-US" altLang="zh-CN" b="1" dirty="0"/>
                        <a:t>30%</a:t>
                      </a:r>
                      <a:endParaRPr lang="zh-CN" altLang="en-US" b="1" dirty="0"/>
                    </a:p>
                  </a:txBody>
                  <a:tcPr/>
                </a:tc>
                <a:tc>
                  <a:txBody>
                    <a:bodyPr/>
                    <a:lstStyle/>
                    <a:p>
                      <a:r>
                        <a:rPr lang="en-US" altLang="zh-CN" b="1" dirty="0"/>
                        <a:t>10%</a:t>
                      </a:r>
                      <a:endParaRPr lang="zh-CN" altLang="en-US" b="1" dirty="0"/>
                    </a:p>
                  </a:txBody>
                  <a:tcPr/>
                </a:tc>
                <a:tc rowSpan="4">
                  <a:txBody>
                    <a:bodyPr/>
                    <a:lstStyle/>
                    <a:p>
                      <a:r>
                        <a:rPr lang="en-US" altLang="zh-CN" b="1" dirty="0"/>
                        <a:t>MA1114</a:t>
                      </a:r>
                    </a:p>
                    <a:p>
                      <a:r>
                        <a:rPr lang="en-US" altLang="zh-CN" b="1" dirty="0"/>
                        <a:t>Linear Algebra</a:t>
                      </a:r>
                    </a:p>
                    <a:p>
                      <a:r>
                        <a:rPr lang="en-US" altLang="zh-CN" b="1" dirty="0"/>
                        <a:t>Year-Long</a:t>
                      </a:r>
                      <a:endParaRPr lang="zh-CN" altLang="en-US" b="1" dirty="0"/>
                    </a:p>
                  </a:txBody>
                  <a:tcPr/>
                </a:tc>
                <a:extLst>
                  <a:ext uri="{0D108BD9-81ED-4DB2-BD59-A6C34878D82A}">
                    <a16:rowId xmlns:a16="http://schemas.microsoft.com/office/drawing/2014/main" val="3047238447"/>
                  </a:ext>
                </a:extLst>
              </a:tr>
              <a:tr h="332319">
                <a:tc vMerge="1">
                  <a:txBody>
                    <a:bodyPr/>
                    <a:lstStyle/>
                    <a:p>
                      <a:endParaRPr lang="zh-CN" altLang="en-US" dirty="0"/>
                    </a:p>
                  </a:txBody>
                  <a:tcPr/>
                </a:tc>
                <a:tc>
                  <a:txBody>
                    <a:bodyPr/>
                    <a:lstStyle/>
                    <a:p>
                      <a:r>
                        <a:rPr lang="en-US" altLang="zh-CN" b="1" dirty="0"/>
                        <a:t>Examination</a:t>
                      </a:r>
                      <a:endParaRPr lang="zh-CN" altLang="en-US" b="1" dirty="0"/>
                    </a:p>
                  </a:txBody>
                  <a:tcPr/>
                </a:tc>
                <a:tc>
                  <a:txBody>
                    <a:bodyPr/>
                    <a:lstStyle/>
                    <a:p>
                      <a:r>
                        <a:rPr lang="en-US" altLang="zh-CN" b="1" dirty="0"/>
                        <a:t>70%</a:t>
                      </a:r>
                      <a:endParaRPr lang="zh-CN" altLang="en-US" b="1" dirty="0"/>
                    </a:p>
                  </a:txBody>
                  <a:tcPr/>
                </a:tc>
                <a:tc>
                  <a:txBody>
                    <a:bodyPr/>
                    <a:lstStyle/>
                    <a:p>
                      <a:r>
                        <a:rPr lang="en-US" altLang="zh-CN" b="1" dirty="0"/>
                        <a:t>30%</a:t>
                      </a:r>
                      <a:endParaRPr lang="zh-CN" altLang="en-US" b="1" dirty="0"/>
                    </a:p>
                  </a:txBody>
                  <a:tcPr/>
                </a:tc>
                <a:tc vMerge="1">
                  <a:txBody>
                    <a:bodyPr/>
                    <a:lstStyle/>
                    <a:p>
                      <a:endParaRPr lang="zh-CN" altLang="en-US"/>
                    </a:p>
                  </a:txBody>
                  <a:tcPr/>
                </a:tc>
                <a:extLst>
                  <a:ext uri="{0D108BD9-81ED-4DB2-BD59-A6C34878D82A}">
                    <a16:rowId xmlns:a16="http://schemas.microsoft.com/office/drawing/2014/main" val="550334837"/>
                  </a:ext>
                </a:extLst>
              </a:tr>
              <a:tr h="332319">
                <a:tc rowSpan="2">
                  <a:txBody>
                    <a:bodyPr/>
                    <a:lstStyle/>
                    <a:p>
                      <a:r>
                        <a:rPr lang="en-US" altLang="zh-CN" b="1" dirty="0"/>
                        <a:t>Linear Algebra II</a:t>
                      </a:r>
                    </a:p>
                    <a:p>
                      <a:r>
                        <a:rPr lang="en-US" altLang="zh-CN" b="1" dirty="0"/>
                        <a:t>Sem 2</a:t>
                      </a:r>
                      <a:endParaRPr lang="zh-CN" altLang="en-US" b="1" dirty="0"/>
                    </a:p>
                  </a:txBody>
                  <a:tcPr/>
                </a:tc>
                <a:tc>
                  <a:txBody>
                    <a:bodyPr/>
                    <a:lstStyle/>
                    <a:p>
                      <a:r>
                        <a:rPr lang="en-US" altLang="zh-CN" b="1" dirty="0"/>
                        <a:t>Course Work</a:t>
                      </a:r>
                      <a:endParaRPr lang="zh-CN" altLang="en-US" b="1" dirty="0"/>
                    </a:p>
                  </a:txBody>
                  <a:tcPr/>
                </a:tc>
                <a:tc>
                  <a:txBody>
                    <a:bodyPr/>
                    <a:lstStyle/>
                    <a:p>
                      <a:r>
                        <a:rPr lang="en-US" altLang="zh-CN" b="1" dirty="0"/>
                        <a:t>30%</a:t>
                      </a:r>
                      <a:endParaRPr lang="zh-CN" altLang="en-US" b="1" dirty="0"/>
                    </a:p>
                  </a:txBody>
                  <a:tcPr/>
                </a:tc>
                <a:tc>
                  <a:txBody>
                    <a:bodyPr/>
                    <a:lstStyle/>
                    <a:p>
                      <a:r>
                        <a:rPr lang="en-US" altLang="zh-CN" b="1" dirty="0"/>
                        <a:t>10%</a:t>
                      </a:r>
                      <a:endParaRPr lang="zh-CN" altLang="en-US" b="1" dirty="0"/>
                    </a:p>
                  </a:txBody>
                  <a:tcPr/>
                </a:tc>
                <a:tc vMerge="1">
                  <a:txBody>
                    <a:bodyPr/>
                    <a:lstStyle/>
                    <a:p>
                      <a:endParaRPr lang="zh-CN" altLang="en-US"/>
                    </a:p>
                  </a:txBody>
                  <a:tcPr/>
                </a:tc>
                <a:extLst>
                  <a:ext uri="{0D108BD9-81ED-4DB2-BD59-A6C34878D82A}">
                    <a16:rowId xmlns:a16="http://schemas.microsoft.com/office/drawing/2014/main" val="4222688734"/>
                  </a:ext>
                </a:extLst>
              </a:tr>
              <a:tr h="487098">
                <a:tc vMerge="1">
                  <a:txBody>
                    <a:bodyPr/>
                    <a:lstStyle/>
                    <a:p>
                      <a:endParaRPr lang="zh-CN" altLang="en-US" dirty="0"/>
                    </a:p>
                  </a:txBody>
                  <a:tcPr/>
                </a:tc>
                <a:tc>
                  <a:txBody>
                    <a:bodyPr/>
                    <a:lstStyle/>
                    <a:p>
                      <a:r>
                        <a:rPr lang="en-US" altLang="zh-CN" b="1" dirty="0"/>
                        <a:t>Examination</a:t>
                      </a:r>
                      <a:endParaRPr lang="zh-CN" altLang="en-US" b="1" dirty="0"/>
                    </a:p>
                  </a:txBody>
                  <a:tcPr/>
                </a:tc>
                <a:tc>
                  <a:txBody>
                    <a:bodyPr/>
                    <a:lstStyle/>
                    <a:p>
                      <a:r>
                        <a:rPr lang="en-US" altLang="zh-CN" b="1" dirty="0"/>
                        <a:t>70%</a:t>
                      </a:r>
                      <a:endParaRPr lang="zh-CN" altLang="en-US" b="1" dirty="0"/>
                    </a:p>
                  </a:txBody>
                  <a:tcPr/>
                </a:tc>
                <a:tc>
                  <a:txBody>
                    <a:bodyPr/>
                    <a:lstStyle/>
                    <a:p>
                      <a:r>
                        <a:rPr lang="en-US" altLang="zh-CN" b="1" dirty="0"/>
                        <a:t>50%</a:t>
                      </a:r>
                      <a:endParaRPr lang="zh-CN" altLang="en-US" b="1" dirty="0"/>
                    </a:p>
                  </a:txBody>
                  <a:tcPr/>
                </a:tc>
                <a:tc vMerge="1">
                  <a:txBody>
                    <a:bodyPr/>
                    <a:lstStyle/>
                    <a:p>
                      <a:endParaRPr lang="zh-CN" altLang="en-US" dirty="0"/>
                    </a:p>
                  </a:txBody>
                  <a:tcPr/>
                </a:tc>
                <a:extLst>
                  <a:ext uri="{0D108BD9-81ED-4DB2-BD59-A6C34878D82A}">
                    <a16:rowId xmlns:a16="http://schemas.microsoft.com/office/drawing/2014/main" val="909051348"/>
                  </a:ext>
                </a:extLst>
              </a:tr>
            </a:tbl>
          </a:graphicData>
        </a:graphic>
      </p:graphicFrame>
    </p:spTree>
    <p:extLst>
      <p:ext uri="{BB962C8B-B14F-4D97-AF65-F5344CB8AC3E}">
        <p14:creationId xmlns:p14="http://schemas.microsoft.com/office/powerpoint/2010/main" val="420804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Scalar Product</a:t>
                </a:r>
              </a:p>
              <a:p>
                <a:pPr algn="l"/>
                <a:r>
                  <a:rPr lang="en-US" altLang="zh-CN" dirty="0">
                    <a:solidFill>
                      <a:srgbClr val="0070C0"/>
                    </a:solidFill>
                    <a:latin typeface="Arial Black" panose="020B0A04020102020204" pitchFamily="34" charset="0"/>
                  </a:rPr>
                  <a:t>Definition 1.4 </a:t>
                </a:r>
                <a:r>
                  <a:rPr lang="en-US" altLang="zh-CN" dirty="0"/>
                  <a:t>We define two vectors </a:t>
                </a:r>
                <a:r>
                  <a:rPr lang="en-US" altLang="zh-CN" b="0" dirty="0"/>
                  <a:t>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altLang="zh-CN" dirty="0"/>
                  <a:t> to be </a:t>
                </a:r>
                <a:r>
                  <a:rPr lang="en-US" altLang="zh-CN" b="1" dirty="0"/>
                  <a:t>perpendicular </a:t>
                </a:r>
                <a:r>
                  <a:rPr lang="en-US" altLang="zh-CN" dirty="0"/>
                  <a:t>(or as we shall also say, </a:t>
                </a:r>
                <a:r>
                  <a:rPr lang="en-US" altLang="zh-CN" b="1" dirty="0"/>
                  <a:t>orthogonal</a:t>
                </a:r>
                <a:r>
                  <a:rPr lang="en-US" altLang="zh-CN" dirty="0"/>
                  <a:t>), if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0" smtClean="0">
                        <a:latin typeface="Cambria Math" panose="02040503050406030204" pitchFamily="18" charset="0"/>
                      </a:rPr>
                      <m:t>0.</m:t>
                    </m:r>
                  </m:oMath>
                </a14:m>
                <a:endParaRPr lang="en-US" altLang="zh-CN" dirty="0"/>
              </a:p>
              <a:p>
                <a:pPr algn="l"/>
                <a:r>
                  <a:rPr lang="en-US" altLang="zh-CN" dirty="0">
                    <a:solidFill>
                      <a:srgbClr val="0070C0"/>
                    </a:solidFill>
                    <a:latin typeface="Arial Black" panose="020B0A04020102020204" pitchFamily="34" charset="0"/>
                  </a:rPr>
                  <a:t>Example 1.8 </a:t>
                </a:r>
                <a:r>
                  <a:rPr lang="en-US" altLang="zh-CN" dirty="0"/>
                  <a:t>Let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i="1" smtClean="0">
                            <a:latin typeface="Cambria Math" panose="02040503050406030204" pitchFamily="18" charset="0"/>
                          </a:rPr>
                          <m:t>, </m:t>
                        </m:r>
                        <m:r>
                          <a:rPr lang="en-US" altLang="zh-CN" b="0" i="1" smtClean="0">
                            <a:latin typeface="Cambria Math" panose="02040503050406030204" pitchFamily="18" charset="0"/>
                          </a:rPr>
                          <m:t>0, 0</m:t>
                        </m:r>
                      </m:e>
                    </m:d>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 </m:t>
                    </m:r>
                    <m:r>
                      <a:rPr lang="en-US" altLang="zh-CN" b="0" i="1" smtClean="0">
                        <a:latin typeface="Cambria Math" panose="02040503050406030204" pitchFamily="18" charset="0"/>
                      </a:rPr>
                      <m:t>1</m:t>
                    </m:r>
                    <m:r>
                      <a:rPr lang="en-US" altLang="zh-CN" i="1">
                        <a:latin typeface="Cambria Math" panose="02040503050406030204" pitchFamily="18" charset="0"/>
                      </a:rPr>
                      <m:t>, 0)</m:t>
                    </m:r>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 0, </m:t>
                    </m:r>
                    <m:r>
                      <a:rPr lang="en-US" altLang="zh-CN" b="0" i="1" smtClean="0">
                        <a:latin typeface="Cambria Math" panose="02040503050406030204" pitchFamily="18" charset="0"/>
                      </a:rPr>
                      <m:t>1</m:t>
                    </m:r>
                    <m:r>
                      <a:rPr lang="en-US" altLang="zh-CN" i="1">
                        <a:latin typeface="Cambria Math" panose="02040503050406030204" pitchFamily="18" charset="0"/>
                      </a:rPr>
                      <m:t>)</m:t>
                    </m:r>
                  </m:oMath>
                </a14:m>
                <a:r>
                  <a:rPr lang="en-US" altLang="zh-CN" dirty="0"/>
                  <a:t> be the three unit vectors. We can see that</a:t>
                </a:r>
              </a:p>
              <a:p>
                <a:pPr algn="l"/>
                <a:endParaRPr lang="en-US" altLang="zh-CN" dirty="0"/>
              </a:p>
              <a:p>
                <a:pPr algn="l"/>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en-US" altLang="zh-CN" dirty="0"/>
                  <a:t> if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oMath>
                </a14:m>
                <a:r>
                  <a:rPr lang="en-US" altLang="zh-CN" dirty="0"/>
                  <a:t>, </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{1,2,3}</m:t>
                    </m:r>
                  </m:oMath>
                </a14:m>
                <a:r>
                  <a:rPr lang="en-US" altLang="zh-CN" dirty="0"/>
                  <a:t>;</a:t>
                </a:r>
              </a:p>
              <a:p>
                <a:pPr algn="l"/>
                <a:r>
                  <a:rPr lang="en-US" altLang="zh-CN" dirty="0"/>
                  <a:t>If </a:t>
                </a: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3</m:t>
                            </m:r>
                          </m:sub>
                        </m:sSub>
                      </m:e>
                    </m:d>
                  </m:oMath>
                </a14:m>
                <a:r>
                  <a:rPr lang="en-US" altLang="zh-CN" dirty="0"/>
                  <a:t>, then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oMath>
                </a14:m>
                <a:r>
                  <a:rPr lang="en-US" altLang="zh-CN" dirty="0"/>
                  <a:t>;</a:t>
                </a:r>
              </a:p>
              <a:p>
                <a:pPr algn="l"/>
                <a14:m>
                  <m:oMath xmlns:m="http://schemas.openxmlformats.org/officeDocument/2006/math">
                    <m:r>
                      <a:rPr lang="en-US" altLang="zh-CN" b="0" i="1" smtClean="0">
                        <a:latin typeface="Cambria Math" panose="02040503050406030204" pitchFamily="18" charset="0"/>
                      </a:rPr>
                      <m:t>𝐴</m:t>
                    </m:r>
                  </m:oMath>
                </a14:m>
                <a:r>
                  <a:rPr lang="en-US" altLang="zh-CN" dirty="0"/>
                  <a:t> is </a:t>
                </a:r>
                <a:r>
                  <a:rPr lang="en-US" altLang="zh-CN" dirty="0" err="1"/>
                  <a:t>perpendlcular</a:t>
                </a:r>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𝑖</m:t>
                        </m:r>
                      </m:sub>
                    </m:sSub>
                  </m:oMath>
                </a14:m>
                <a:r>
                  <a:rPr lang="en-US" altLang="zh-CN" dirty="0"/>
                  <a:t> if and only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0</m:t>
                    </m:r>
                  </m:oMath>
                </a14:m>
                <a:r>
                  <a:rPr lang="en-US" altLang="zh-CN" dirty="0"/>
                  <a:t>.</a:t>
                </a:r>
              </a:p>
              <a:p>
                <a:pPr algn="l"/>
                <a:endParaRPr lang="en-US" altLang="zh-CN" dirty="0"/>
              </a:p>
              <a:p>
                <a:pPr algn="l"/>
                <a:endParaRPr lang="en-US" altLang="zh-CN" dirty="0"/>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r="-1073"/>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pic>
        <p:nvPicPr>
          <p:cNvPr id="8" name="图片 7">
            <a:extLst>
              <a:ext uri="{FF2B5EF4-FFF2-40B4-BE49-F238E27FC236}">
                <a16:creationId xmlns:a16="http://schemas.microsoft.com/office/drawing/2014/main" id="{DD406F83-7483-42D8-B606-8C97224652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9331" y="3283393"/>
            <a:ext cx="3371850" cy="2405063"/>
          </a:xfrm>
          <a:prstGeom prst="rect">
            <a:avLst/>
          </a:prstGeom>
        </p:spPr>
      </p:pic>
    </p:spTree>
    <p:extLst>
      <p:ext uri="{BB962C8B-B14F-4D97-AF65-F5344CB8AC3E}">
        <p14:creationId xmlns:p14="http://schemas.microsoft.com/office/powerpoint/2010/main" val="186638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Homework 1-1</a:t>
            </a:r>
          </a:p>
          <a:p>
            <a:pPr algn="l"/>
            <a:r>
              <a:rPr lang="en-US" altLang="zh-CN" dirty="0">
                <a:solidFill>
                  <a:srgbClr val="0070C0"/>
                </a:solidFill>
                <a:latin typeface="Arial Black" panose="020B0A04020102020204" pitchFamily="34" charset="0"/>
              </a:rPr>
              <a:t>Exercise 1.1 Page 8</a:t>
            </a:r>
          </a:p>
          <a:p>
            <a:pPr algn="l"/>
            <a:r>
              <a:rPr lang="en-US" altLang="zh-CN" dirty="0">
                <a:solidFill>
                  <a:srgbClr val="FF0000"/>
                </a:solidFill>
                <a:latin typeface="Arial Black" panose="020B0A04020102020204" pitchFamily="34" charset="0"/>
              </a:rPr>
              <a:t>Q7</a:t>
            </a:r>
            <a:endParaRPr lang="en-US" altLang="zh-CN" dirty="0">
              <a:solidFill>
                <a:srgbClr val="FF0000"/>
              </a:solidFill>
            </a:endParaRPr>
          </a:p>
          <a:p>
            <a:pPr algn="l"/>
            <a:r>
              <a:rPr lang="en-US" altLang="zh-CN" dirty="0">
                <a:solidFill>
                  <a:srgbClr val="0070C0"/>
                </a:solidFill>
                <a:latin typeface="Arial Black" panose="020B0A04020102020204" pitchFamily="34" charset="0"/>
              </a:rPr>
              <a:t>Exercise 1.2 Page 12</a:t>
            </a:r>
          </a:p>
          <a:p>
            <a:pPr algn="l"/>
            <a:r>
              <a:rPr lang="en-US" altLang="zh-CN" dirty="0">
                <a:solidFill>
                  <a:srgbClr val="FF0000"/>
                </a:solidFill>
                <a:latin typeface="Arial Black" panose="020B0A04020102020204" pitchFamily="34" charset="0"/>
              </a:rPr>
              <a:t>Q3, Q8</a:t>
            </a:r>
            <a:endParaRPr lang="en-US" altLang="zh-CN" dirty="0">
              <a:solidFill>
                <a:srgbClr val="FF0000"/>
              </a:solidFill>
            </a:endParaRPr>
          </a:p>
          <a:p>
            <a:pPr algn="l"/>
            <a:r>
              <a:rPr lang="en-US" altLang="zh-CN" dirty="0">
                <a:solidFill>
                  <a:srgbClr val="0070C0"/>
                </a:solidFill>
                <a:latin typeface="Arial Black" panose="020B0A04020102020204" pitchFamily="34" charset="0"/>
              </a:rPr>
              <a:t>Exercise 1.3 Page 15</a:t>
            </a:r>
          </a:p>
          <a:p>
            <a:pPr algn="l"/>
            <a:r>
              <a:rPr lang="en-US" altLang="zh-CN" dirty="0">
                <a:solidFill>
                  <a:srgbClr val="FF0000"/>
                </a:solidFill>
                <a:latin typeface="Arial Black" panose="020B0A04020102020204" pitchFamily="34" charset="0"/>
              </a:rPr>
              <a:t>Q5</a:t>
            </a:r>
            <a:endParaRPr lang="en-US" altLang="zh-CN" dirty="0">
              <a:solidFill>
                <a:srgbClr val="FF0000"/>
              </a:solidFill>
            </a:endParaRPr>
          </a:p>
          <a:p>
            <a:pPr algn="l"/>
            <a:endParaRPr lang="en-US" altLang="zh-CN" dirty="0"/>
          </a:p>
          <a:p>
            <a:pPr algn="l"/>
            <a:endParaRPr lang="en-US" altLang="zh-CN" dirty="0"/>
          </a:p>
          <a:p>
            <a:pPr algn="l"/>
            <a:endParaRPr lang="en-US" altLang="zh-CN"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49864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07440" y="1490375"/>
            <a:ext cx="10231120" cy="4488583"/>
          </a:xfrm>
        </p:spPr>
        <p:txBody>
          <a:bodyPr>
            <a:normAutofit/>
          </a:bodyPr>
          <a:lstStyle/>
          <a:p>
            <a:r>
              <a:rPr lang="en-US" altLang="zh-CN" sz="4000" b="1" dirty="0">
                <a:solidFill>
                  <a:srgbClr val="FF0000"/>
                </a:solidFill>
              </a:rPr>
              <a:t>Outline</a:t>
            </a:r>
          </a:p>
          <a:p>
            <a:pPr marL="342900" indent="-342900" algn="l">
              <a:buFont typeface="Wingdings" panose="05000000000000000000" pitchFamily="2" charset="2"/>
              <a:buChar char="Ø"/>
            </a:pPr>
            <a:r>
              <a:rPr lang="en-US" altLang="zh-CN" sz="4000" b="1" dirty="0">
                <a:solidFill>
                  <a:srgbClr val="FF0000"/>
                </a:solidFill>
              </a:rPr>
              <a:t>Points in Space  </a:t>
            </a:r>
            <a:r>
              <a:rPr lang="zh-CN" altLang="en-US" sz="4000" b="1" dirty="0"/>
              <a:t>空间中的点；</a:t>
            </a:r>
            <a:endParaRPr lang="en-US" altLang="zh-CN" sz="4000" b="1" dirty="0"/>
          </a:p>
          <a:p>
            <a:pPr marL="342900" indent="-342900" algn="l">
              <a:buFont typeface="Wingdings" panose="05000000000000000000" pitchFamily="2" charset="2"/>
              <a:buChar char="Ø"/>
            </a:pPr>
            <a:r>
              <a:rPr lang="en-US" altLang="zh-CN" sz="4000" b="1" dirty="0">
                <a:solidFill>
                  <a:srgbClr val="FF0000"/>
                </a:solidFill>
              </a:rPr>
              <a:t>Located Vectors in Space </a:t>
            </a:r>
            <a:r>
              <a:rPr lang="zh-CN" altLang="en-US" sz="4000" b="1" dirty="0"/>
              <a:t>空间中的向量；</a:t>
            </a:r>
            <a:endParaRPr lang="en-US" altLang="zh-CN" sz="4000" b="1" dirty="0"/>
          </a:p>
          <a:p>
            <a:pPr marL="342900" indent="-342900" algn="l">
              <a:buFont typeface="Wingdings" panose="05000000000000000000" pitchFamily="2" charset="2"/>
              <a:buChar char="Ø"/>
            </a:pPr>
            <a:r>
              <a:rPr lang="en-US" altLang="zh-CN" sz="4000" b="1" dirty="0">
                <a:solidFill>
                  <a:srgbClr val="FF0000"/>
                </a:solidFill>
              </a:rPr>
              <a:t>Scalar Product  </a:t>
            </a:r>
            <a:r>
              <a:rPr lang="zh-CN" altLang="en-US" sz="4000" b="1" dirty="0"/>
              <a:t>数量积；</a:t>
            </a:r>
            <a:endParaRPr lang="en-US" altLang="zh-CN" sz="4000" b="1"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619" y="168872"/>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760" y="41487"/>
            <a:ext cx="3942080" cy="1198880"/>
          </a:xfrm>
          <a:prstGeom prst="rect">
            <a:avLst/>
          </a:prstGeom>
        </p:spPr>
      </p:pic>
      <p:sp>
        <p:nvSpPr>
          <p:cNvPr id="6" name="日期占位符 5"/>
          <p:cNvSpPr>
            <a:spLocks noGrp="1"/>
          </p:cNvSpPr>
          <p:nvPr>
            <p:ph type="dt" sz="half" idx="10"/>
          </p:nvPr>
        </p:nvSpPr>
        <p:spPr/>
        <p:txBody>
          <a:bodyPr/>
          <a:lstStyle/>
          <a:p>
            <a:fld id="{45746B34-0B60-48E9-9916-BCEF20F195C6}" type="datetime1">
              <a:rPr lang="zh-CN" altLang="en-US" smtClean="0"/>
              <a:t>2021/8/26</a:t>
            </a:fld>
            <a:endParaRPr lang="zh-CN" altLang="en-US"/>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198212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Points in Spaces</a:t>
            </a:r>
          </a:p>
          <a:p>
            <a:pPr algn="l"/>
            <a:r>
              <a:rPr lang="en-US" altLang="zh-CN" dirty="0"/>
              <a:t>We know that a number can be used to represent a point</a:t>
            </a:r>
          </a:p>
          <a:p>
            <a:pPr algn="l"/>
            <a:r>
              <a:rPr lang="en-US" altLang="zh-CN" dirty="0"/>
              <a:t> on a line, once a unit length is selected. </a:t>
            </a:r>
          </a:p>
          <a:p>
            <a:pPr algn="l"/>
            <a:endParaRPr lang="en-US" altLang="zh-CN" dirty="0"/>
          </a:p>
          <a:p>
            <a:pPr algn="l"/>
            <a:endParaRPr lang="en-US" altLang="zh-CN" dirty="0"/>
          </a:p>
          <a:p>
            <a:pPr algn="l"/>
            <a:r>
              <a:rPr lang="en-US" altLang="zh-CN" dirty="0"/>
              <a:t>A pair of numbers (x, y) can be used to represent a point </a:t>
            </a:r>
          </a:p>
          <a:p>
            <a:pPr algn="l"/>
            <a:r>
              <a:rPr lang="en-US" altLang="zh-CN" dirty="0"/>
              <a:t>in the plane. </a:t>
            </a:r>
          </a:p>
          <a:p>
            <a:pPr algn="l"/>
            <a:r>
              <a:rPr lang="en-US" altLang="zh-CN" dirty="0"/>
              <a:t>A triple of numbers (x, y, z) can be used to represent a </a:t>
            </a:r>
          </a:p>
          <a:p>
            <a:pPr algn="l"/>
            <a:r>
              <a:rPr lang="en-US" altLang="zh-CN" dirty="0"/>
              <a:t>point in space, that is 3-dimensional space, or 3-space</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9675" y="168872"/>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760" y="0"/>
            <a:ext cx="3942080" cy="1198880"/>
          </a:xfrm>
          <a:prstGeom prst="rect">
            <a:avLst/>
          </a:prstGeom>
        </p:spPr>
      </p:pic>
      <p:sp>
        <p:nvSpPr>
          <p:cNvPr id="6" name="日期占位符 5"/>
          <p:cNvSpPr>
            <a:spLocks noGrp="1"/>
          </p:cNvSpPr>
          <p:nvPr>
            <p:ph type="dt" sz="half" idx="10"/>
          </p:nvPr>
        </p:nvSpPr>
        <p:spPr/>
        <p:txBody>
          <a:bodyPr/>
          <a:lstStyle/>
          <a:p>
            <a:fld id="{E33CD6C8-AC5F-4D66-8229-CFC16371615B}"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pic>
        <p:nvPicPr>
          <p:cNvPr id="15" name="图片 14">
            <a:extLst>
              <a:ext uri="{FF2B5EF4-FFF2-40B4-BE49-F238E27FC236}">
                <a16:creationId xmlns:a16="http://schemas.microsoft.com/office/drawing/2014/main" id="{D4CC080F-3347-4C30-B24D-ABB4BC47AC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606" y="2750785"/>
            <a:ext cx="3267248" cy="1121791"/>
          </a:xfrm>
          <a:prstGeom prst="rect">
            <a:avLst/>
          </a:prstGeom>
        </p:spPr>
      </p:pic>
      <p:pic>
        <p:nvPicPr>
          <p:cNvPr id="17" name="图片 16">
            <a:extLst>
              <a:ext uri="{FF2B5EF4-FFF2-40B4-BE49-F238E27FC236}">
                <a16:creationId xmlns:a16="http://schemas.microsoft.com/office/drawing/2014/main" id="{B6CEA7A2-4041-4109-9249-E2A03E104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4867" y="1165508"/>
            <a:ext cx="3267249" cy="2415476"/>
          </a:xfrm>
          <a:prstGeom prst="rect">
            <a:avLst/>
          </a:prstGeom>
        </p:spPr>
      </p:pic>
      <p:pic>
        <p:nvPicPr>
          <p:cNvPr id="19" name="图片 18">
            <a:extLst>
              <a:ext uri="{FF2B5EF4-FFF2-40B4-BE49-F238E27FC236}">
                <a16:creationId xmlns:a16="http://schemas.microsoft.com/office/drawing/2014/main" id="{D2EABEAB-68BC-4795-A629-B6D18B2850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64545" y="3800450"/>
            <a:ext cx="3647894" cy="2555900"/>
          </a:xfrm>
          <a:prstGeom prst="rect">
            <a:avLst/>
          </a:prstGeom>
        </p:spPr>
      </p:pic>
    </p:spTree>
    <p:extLst>
      <p:ext uri="{BB962C8B-B14F-4D97-AF65-F5344CB8AC3E}">
        <p14:creationId xmlns:p14="http://schemas.microsoft.com/office/powerpoint/2010/main" val="18745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Points in Spaces</a:t>
                </a:r>
              </a:p>
              <a:p>
                <a:pPr algn="l"/>
                <a:r>
                  <a:rPr lang="en-US" altLang="zh-CN" dirty="0"/>
                  <a:t>we can say that a single number represents a point in I-space. A couple represents a point in 2-space. A triple represents a point in 3- space.</a:t>
                </a:r>
              </a:p>
              <a:p>
                <a:pPr algn="l"/>
                <a:r>
                  <a:rPr lang="en-US" altLang="zh-CN" dirty="0">
                    <a:solidFill>
                      <a:srgbClr val="FF0000"/>
                    </a:solidFill>
                    <a:latin typeface="Arial Black" panose="020B0A04020102020204" pitchFamily="34" charset="0"/>
                  </a:rPr>
                  <a:t>How to represent a point in n-space?</a:t>
                </a:r>
              </a:p>
              <a:p>
                <a:pPr algn="l"/>
                <a:r>
                  <a:rPr lang="en-US" altLang="zh-CN" dirty="0"/>
                  <a:t>We define </a:t>
                </a:r>
                <a:r>
                  <a:rPr lang="en-US" altLang="zh-CN" b="1" dirty="0"/>
                  <a:t>a point in n-space </a:t>
                </a:r>
                <a:r>
                  <a:rPr lang="en-US" altLang="zh-CN" dirty="0"/>
                  <a:t>to be an </a:t>
                </a:r>
                <a:r>
                  <a:rPr lang="en-US" altLang="zh-CN" b="1" dirty="0"/>
                  <a:t>n-tuple of numbers </a:t>
                </a:r>
              </a:p>
              <a:p>
                <a:pPr algn="l"/>
                <a14:m>
                  <m:oMathPara xmlns:m="http://schemas.openxmlformats.org/officeDocument/2006/math">
                    <m:oMathParaPr>
                      <m:jc m:val="centerGroup"/>
                    </m:oMathParaPr>
                    <m:oMath xmlns:m="http://schemas.openxmlformats.org/officeDocument/2006/math">
                      <m:d>
                        <m:dPr>
                          <m:ctrlPr>
                            <a:rPr lang="en-US" altLang="zh-CN" b="1" i="1" smtClean="0">
                              <a:solidFill>
                                <a:srgbClr val="FF0000"/>
                              </a:solidFill>
                              <a:latin typeface="Cambria Math" panose="02040503050406030204" pitchFamily="18" charset="0"/>
                            </a:rPr>
                          </m:ctrlPr>
                        </m:dPr>
                        <m:e>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𝟏</m:t>
                              </m:r>
                            </m:sub>
                          </m:sSub>
                          <m:r>
                            <a:rPr lang="en-US" altLang="zh-CN" b="1" i="1" smtClean="0">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𝟐</m:t>
                              </m:r>
                            </m:sub>
                          </m:sSub>
                          <m:r>
                            <a:rPr lang="en-US" altLang="zh-CN" b="1" i="1">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𝒏</m:t>
                              </m:r>
                            </m:sub>
                          </m:sSub>
                        </m:e>
                      </m:d>
                    </m:oMath>
                  </m:oMathPara>
                </a14:m>
                <a:endParaRPr lang="en-US" altLang="zh-CN" b="1" dirty="0">
                  <a:solidFill>
                    <a:srgbClr val="FF0000"/>
                  </a:solidFill>
                  <a:latin typeface="Arial Black" panose="020B0A04020102020204" pitchFamily="34" charset="0"/>
                </a:endParaRPr>
              </a:p>
              <a:p>
                <a:pPr algn="l"/>
                <a:r>
                  <a:rPr lang="en-US" altLang="zh-CN" dirty="0"/>
                  <a:t>if n is a positive integer.</a:t>
                </a:r>
              </a:p>
              <a:p>
                <a:pPr algn="l"/>
                <a:r>
                  <a:rPr lang="en-US" altLang="zh-CN" dirty="0"/>
                  <a:t>Denote</a:t>
                </a:r>
                <a:r>
                  <a:rPr lang="en-US" altLang="zh-CN" dirty="0">
                    <a:latin typeface="Arial Black" panose="020B0A04020102020204" pitchFamily="34" charset="0"/>
                  </a:rPr>
                  <a:t> </a:t>
                </a:r>
                <a14:m>
                  <m:oMath xmlns:m="http://schemas.openxmlformats.org/officeDocument/2006/math">
                    <m:r>
                      <a:rPr lang="en-US" altLang="zh-CN" b="0" i="1" smtClean="0">
                        <a:solidFill>
                          <a:srgbClr val="FF0000"/>
                        </a:solidFill>
                        <a:latin typeface="Cambria Math" panose="02040503050406030204" pitchFamily="18" charset="0"/>
                      </a:rPr>
                      <m:t>𝑋</m:t>
                    </m:r>
                    <m:r>
                      <a:rPr lang="en-US" altLang="zh-CN" b="0" i="0" smtClean="0">
                        <a:solidFill>
                          <a:srgbClr val="FF0000"/>
                        </a:solidFill>
                        <a:latin typeface="Cambria Math" panose="02040503050406030204" pitchFamily="18" charset="0"/>
                      </a:rPr>
                      <m:t>=</m:t>
                    </m:r>
                    <m:d>
                      <m:dPr>
                        <m:ctrlPr>
                          <a:rPr lang="en-US" altLang="zh-CN" b="1" i="1" smtClean="0">
                            <a:solidFill>
                              <a:srgbClr val="FF0000"/>
                            </a:solidFill>
                            <a:latin typeface="Cambria Math" panose="02040503050406030204" pitchFamily="18" charset="0"/>
                          </a:rPr>
                        </m:ctrlPr>
                      </m:dPr>
                      <m:e>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𝟏</m:t>
                            </m:r>
                          </m:sub>
                        </m:sSub>
                        <m:r>
                          <a:rPr lang="en-US" altLang="zh-CN" b="1" i="1" smtClean="0">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𝟐</m:t>
                            </m:r>
                          </m:sub>
                        </m:sSub>
                        <m:r>
                          <a:rPr lang="en-US" altLang="zh-CN" b="1" i="1">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𝒏</m:t>
                            </m:r>
                          </m:sub>
                        </m:sSub>
                      </m:e>
                    </m:d>
                  </m:oMath>
                </a14:m>
                <a:r>
                  <a:rPr lang="en-US" altLang="zh-CN" dirty="0">
                    <a:latin typeface="Arial" panose="020B0604020202020204" pitchFamily="34" charset="0"/>
                    <a:cs typeface="Arial" panose="020B0604020202020204" pitchFamily="34" charset="0"/>
                  </a:rPr>
                  <a:t>;</a:t>
                </a:r>
              </a:p>
              <a:p>
                <a:pPr algn="l"/>
                <a14:m>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𝟏</m:t>
                        </m:r>
                      </m:sub>
                    </m:sSub>
                    <m:r>
                      <a:rPr lang="en-US" altLang="zh-CN" b="1" i="1" smtClean="0">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𝟐</m:t>
                        </m:r>
                      </m:sub>
                    </m:sSub>
                    <m:r>
                      <a:rPr lang="en-US" altLang="zh-CN" b="1" i="1">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𝒙</m:t>
                        </m:r>
                      </m:e>
                      <m:sub>
                        <m:r>
                          <a:rPr lang="en-US" altLang="zh-CN" b="1" i="1" smtClean="0">
                            <a:solidFill>
                              <a:srgbClr val="FF0000"/>
                            </a:solidFill>
                            <a:latin typeface="Cambria Math" panose="02040503050406030204" pitchFamily="18" charset="0"/>
                          </a:rPr>
                          <m:t>𝒏</m:t>
                        </m:r>
                      </m:sub>
                    </m:sSub>
                  </m:oMath>
                </a14:m>
                <a:r>
                  <a:rPr lang="en-US" altLang="zh-CN" dirty="0">
                    <a:latin typeface="Arial Black" panose="020B0A04020102020204" pitchFamily="34" charset="0"/>
                  </a:rPr>
                  <a:t> </a:t>
                </a:r>
                <a:r>
                  <a:rPr lang="en-US" altLang="zh-CN" dirty="0"/>
                  <a:t>are the </a:t>
                </a:r>
                <a:r>
                  <a:rPr lang="en-US" altLang="zh-CN" b="1" dirty="0"/>
                  <a:t>coordinates</a:t>
                </a:r>
                <a:r>
                  <a:rPr lang="en-US" altLang="zh-CN" dirty="0"/>
                  <a:t> of the point </a:t>
                </a:r>
                <a14:m>
                  <m:oMath xmlns:m="http://schemas.openxmlformats.org/officeDocument/2006/math">
                    <m:r>
                      <a:rPr lang="en-US" altLang="zh-CN" i="1">
                        <a:solidFill>
                          <a:srgbClr val="FF0000"/>
                        </a:solidFill>
                        <a:latin typeface="Cambria Math" panose="02040503050406030204" pitchFamily="18" charset="0"/>
                      </a:rPr>
                      <m:t>𝑋</m:t>
                    </m:r>
                  </m:oMath>
                </a14:m>
                <a:r>
                  <a:rPr lang="en-US" altLang="zh-CN" dirty="0"/>
                  <a:t>;</a:t>
                </a:r>
              </a:p>
              <a:p>
                <a:pPr algn="l"/>
                <a:r>
                  <a:rPr lang="en-US" altLang="zh-CN" dirty="0"/>
                  <a:t>Denote n- space by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𝒏</m:t>
                        </m:r>
                      </m:sup>
                    </m:sSup>
                  </m:oMath>
                </a14:m>
                <a:r>
                  <a:rPr lang="en-US" altLang="zh-CN" b="1" i="1" dirty="0"/>
                  <a:t>.</a:t>
                </a: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9675" y="168872"/>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60" y="0"/>
            <a:ext cx="3942080" cy="1198880"/>
          </a:xfrm>
          <a:prstGeom prst="rect">
            <a:avLst/>
          </a:prstGeom>
        </p:spPr>
      </p:pic>
      <p:sp>
        <p:nvSpPr>
          <p:cNvPr id="6" name="日期占位符 5"/>
          <p:cNvSpPr>
            <a:spLocks noGrp="1"/>
          </p:cNvSpPr>
          <p:nvPr>
            <p:ph type="dt" sz="half" idx="10"/>
          </p:nvPr>
        </p:nvSpPr>
        <p:spPr/>
        <p:txBody>
          <a:bodyPr/>
          <a:lstStyle/>
          <a:p>
            <a:fld id="{E33CD6C8-AC5F-4D66-8229-CFC16371615B}"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99471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Example 1.1</a:t>
            </a:r>
          </a:p>
          <a:p>
            <a:pPr algn="l"/>
            <a:r>
              <a:rPr lang="en-US" altLang="zh-CN" dirty="0"/>
              <a:t>One classical example of 3-space is of course the space we live in. After we have selected an origin and a coordinate system, we can describe the position of a point (body, particle, etc.) by 3 coordinates. Furthermore, as was known long ago, it is convenient to extend this space to a 4-dimensional space, with the fourth coordinate as time, the time origin being selected, say, as the birth of Christ-although this is purely arbitrary (it might be more convenient to select the birth of the solar system, or the birth of the earth as the origin, if we could determine these accurately). Then a point with negative time coordinate is a BC point, and a point with positive time coordinate is an AD point. </a:t>
            </a:r>
          </a:p>
          <a:p>
            <a:pPr algn="l"/>
            <a:r>
              <a:rPr lang="en-US" altLang="zh-CN" b="1" dirty="0">
                <a:solidFill>
                  <a:srgbClr val="FF0000"/>
                </a:solidFill>
              </a:rPr>
              <a:t>Note: Don't get the idea that "time is the fourth dimension ", however. The above 4-dimensional space is only one possible example. </a:t>
            </a:r>
            <a:endParaRPr lang="en-US" altLang="zh-CN" b="1" dirty="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53927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39" y="1490375"/>
                <a:ext cx="10792315" cy="4488583"/>
              </a:xfrm>
            </p:spPr>
            <p:txBody>
              <a:bodyPr>
                <a:normAutofit/>
              </a:bodyPr>
              <a:lstStyle/>
              <a:p>
                <a:pPr algn="l"/>
                <a:r>
                  <a:rPr lang="en-US" altLang="zh-CN" dirty="0"/>
                  <a:t>D' Alembert  visualized clearly higher dimensional spaces as</a:t>
                </a:r>
              </a:p>
              <a:p>
                <a:pPr algn="l"/>
                <a:r>
                  <a:rPr lang="en-US" altLang="zh-CN" dirty="0"/>
                  <a:t> "</a:t>
                </a:r>
                <a:r>
                  <a:rPr lang="en-US" altLang="zh-CN" b="1" dirty="0"/>
                  <a:t>products</a:t>
                </a:r>
                <a:r>
                  <a:rPr lang="en-US" altLang="zh-CN" dirty="0"/>
                  <a:t>" of lower dimensional spaces. </a:t>
                </a:r>
              </a:p>
              <a:p>
                <a:pPr algn="l"/>
                <a:r>
                  <a:rPr lang="en-US" altLang="zh-CN" dirty="0"/>
                  <a:t>For instance, we can view 3-space as putting side by side the </a:t>
                </a:r>
              </a:p>
              <a:p>
                <a:pPr algn="l"/>
                <a:r>
                  <a:rPr lang="en-US" altLang="zh-CN" dirty="0"/>
                  <a:t>first two coordinates </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a:t> and then the third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a14:m>
                <a:r>
                  <a:rPr lang="en-US" altLang="zh-CN" dirty="0"/>
                  <a:t>. Thus we </a:t>
                </a:r>
              </a:p>
              <a:p>
                <a:pPr algn="l"/>
                <a:r>
                  <a:rPr lang="en-US" altLang="zh-CN" dirty="0"/>
                  <a:t>write</a:t>
                </a:r>
              </a:p>
              <a:p>
                <a:pPr algn="l"/>
                <a:r>
                  <a:rPr lang="en-US" altLang="zh-CN" b="1" dirty="0"/>
                  <a:t>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𝟑</m:t>
                        </m:r>
                      </m:sup>
                    </m:sSup>
                    <m:r>
                      <a:rPr lang="en-US" altLang="zh-CN" b="0" i="0" dirty="0" smtClean="0">
                        <a:latin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𝟐</m:t>
                        </m:r>
                      </m:sup>
                    </m:sSup>
                    <m:r>
                      <a:rPr lang="en-US" altLang="zh-CN" b="1" i="1" dirty="0" smtClean="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𝟏</m:t>
                        </m:r>
                      </m:sup>
                    </m:sSup>
                  </m:oMath>
                </a14:m>
                <a:endParaRPr lang="en-US" altLang="zh-CN" dirty="0"/>
              </a:p>
              <a:p>
                <a:pPr algn="l"/>
                <a:r>
                  <a:rPr lang="en-US" altLang="zh-CN" dirty="0"/>
                  <a:t>So </a:t>
                </a:r>
              </a:p>
              <a:p>
                <a:pPr algn="l"/>
                <a:r>
                  <a:rPr lang="en-US" altLang="zh-CN" b="1" dirty="0"/>
                  <a:t>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𝟒</m:t>
                        </m:r>
                      </m:sup>
                    </m:sSup>
                    <m:r>
                      <a:rPr lang="en-US" altLang="zh-CN" b="0" i="0" dirty="0" smtClean="0">
                        <a:latin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𝟐</m:t>
                        </m:r>
                      </m:sup>
                    </m:sSup>
                    <m:r>
                      <a:rPr lang="en-US" altLang="zh-CN" b="1" i="1" dirty="0" smtClean="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𝟐</m:t>
                        </m:r>
                      </m:sup>
                    </m:sSup>
                  </m:oMath>
                </a14:m>
                <a:r>
                  <a:rPr lang="en-US" altLang="zh-CN" dirty="0"/>
                  <a:t>  or </a:t>
                </a:r>
                <a14:m>
                  <m:oMath xmlns:m="http://schemas.openxmlformats.org/officeDocument/2006/math">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a:latin typeface="Cambria Math" panose="02040503050406030204" pitchFamily="18" charset="0"/>
                          </a:rPr>
                          <m:t>𝟒</m:t>
                        </m:r>
                      </m:sup>
                    </m:sSup>
                    <m:r>
                      <a:rPr lang="en-US" altLang="zh-CN" dirty="0">
                        <a:latin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𝟏</m:t>
                        </m:r>
                      </m:sup>
                    </m:sSup>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𝑹</m:t>
                        </m:r>
                      </m:e>
                      <m:sup>
                        <m:r>
                          <a:rPr lang="en-US" altLang="zh-CN" b="1" i="1" dirty="0" smtClean="0">
                            <a:latin typeface="Cambria Math" panose="02040503050406030204" pitchFamily="18" charset="0"/>
                          </a:rPr>
                          <m:t>𝟑</m:t>
                        </m:r>
                      </m:sup>
                    </m:sSup>
                  </m:oMath>
                </a14:m>
                <a:r>
                  <a:rPr lang="en-US" altLang="zh-CN" dirty="0"/>
                  <a:t> </a:t>
                </a:r>
              </a:p>
              <a:p>
                <a:pPr algn="l"/>
                <a:r>
                  <a:rPr lang="en-US" altLang="zh-CN" b="1" dirty="0">
                    <a:solidFill>
                      <a:srgbClr val="FF0000"/>
                    </a:solidFill>
                  </a:rPr>
                  <a:t> Note: It is not the product of numbers.</a:t>
                </a: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39" y="1490375"/>
                <a:ext cx="10792315" cy="4488583"/>
              </a:xfrm>
              <a:blipFill>
                <a:blip r:embed="rId3"/>
                <a:stretch>
                  <a:fillRect l="-90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9675" y="168872"/>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60" y="0"/>
            <a:ext cx="3942080" cy="1198880"/>
          </a:xfrm>
          <a:prstGeom prst="rect">
            <a:avLst/>
          </a:prstGeom>
        </p:spPr>
      </p:pic>
      <p:sp>
        <p:nvSpPr>
          <p:cNvPr id="6" name="日期占位符 5"/>
          <p:cNvSpPr>
            <a:spLocks noGrp="1"/>
          </p:cNvSpPr>
          <p:nvPr>
            <p:ph type="dt" sz="half" idx="10"/>
          </p:nvPr>
        </p:nvSpPr>
        <p:spPr/>
        <p:txBody>
          <a:bodyPr/>
          <a:lstStyle/>
          <a:p>
            <a:fld id="{E33CD6C8-AC5F-4D66-8229-CFC16371615B}"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grpSp>
        <p:nvGrpSpPr>
          <p:cNvPr id="10" name="组合 9">
            <a:extLst>
              <a:ext uri="{FF2B5EF4-FFF2-40B4-BE49-F238E27FC236}">
                <a16:creationId xmlns:a16="http://schemas.microsoft.com/office/drawing/2014/main" id="{13F0AC3D-3198-4762-AF47-F2F3DCD37766}"/>
              </a:ext>
            </a:extLst>
          </p:cNvPr>
          <p:cNvGrpSpPr/>
          <p:nvPr/>
        </p:nvGrpSpPr>
        <p:grpSpPr>
          <a:xfrm>
            <a:off x="8952772" y="1307251"/>
            <a:ext cx="3139246" cy="3797727"/>
            <a:chOff x="8952772" y="1307251"/>
            <a:chExt cx="3139246" cy="3797727"/>
          </a:xfrm>
        </p:grpSpPr>
        <p:pic>
          <p:nvPicPr>
            <p:cNvPr id="8" name="图片 7">
              <a:extLst>
                <a:ext uri="{FF2B5EF4-FFF2-40B4-BE49-F238E27FC236}">
                  <a16:creationId xmlns:a16="http://schemas.microsoft.com/office/drawing/2014/main" id="{A134342F-8427-4365-9645-8C11C3F358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0086" y="1307251"/>
              <a:ext cx="2540000" cy="3136900"/>
            </a:xfrm>
            <a:prstGeom prst="rect">
              <a:avLst/>
            </a:prstGeom>
          </p:spPr>
        </p:pic>
        <p:sp>
          <p:nvSpPr>
            <p:cNvPr id="9" name="文本框 8">
              <a:extLst>
                <a:ext uri="{FF2B5EF4-FFF2-40B4-BE49-F238E27FC236}">
                  <a16:creationId xmlns:a16="http://schemas.microsoft.com/office/drawing/2014/main" id="{C9125B09-C509-489D-8474-C5CCE2F0A38E}"/>
                </a:ext>
              </a:extLst>
            </p:cNvPr>
            <p:cNvSpPr txBox="1"/>
            <p:nvPr/>
          </p:nvSpPr>
          <p:spPr>
            <a:xfrm>
              <a:off x="8952772" y="4735646"/>
              <a:ext cx="3139246" cy="369332"/>
            </a:xfrm>
            <a:prstGeom prst="rect">
              <a:avLst/>
            </a:prstGeom>
            <a:noFill/>
          </p:spPr>
          <p:txBody>
            <a:bodyPr wrap="square" rtlCol="0">
              <a:spAutoFit/>
            </a:bodyPr>
            <a:lstStyle/>
            <a:p>
              <a:r>
                <a:rPr lang="en-US" altLang="zh-CN" sz="1800" b="1" dirty="0">
                  <a:solidFill>
                    <a:srgbClr val="333333"/>
                  </a:solidFill>
                  <a:latin typeface="arial" panose="020B0604020202020204" pitchFamily="34" charset="0"/>
                </a:rPr>
                <a:t>Jean le </a:t>
              </a:r>
              <a:r>
                <a:rPr lang="en-US" altLang="zh-CN" sz="1800" b="1" dirty="0" err="1">
                  <a:solidFill>
                    <a:srgbClr val="333333"/>
                  </a:solidFill>
                  <a:latin typeface="arial" panose="020B0604020202020204" pitchFamily="34" charset="0"/>
                </a:rPr>
                <a:t>Rond</a:t>
              </a:r>
              <a:r>
                <a:rPr lang="en-US" altLang="zh-CN" sz="1800" b="1" dirty="0">
                  <a:solidFill>
                    <a:srgbClr val="333333"/>
                  </a:solidFill>
                  <a:latin typeface="arial" panose="020B0604020202020204" pitchFamily="34" charset="0"/>
                </a:rPr>
                <a:t> </a:t>
              </a:r>
              <a:r>
                <a:rPr lang="en-US" altLang="zh-CN" sz="1800" b="1" dirty="0" err="1">
                  <a:solidFill>
                    <a:srgbClr val="333333"/>
                  </a:solidFill>
                  <a:latin typeface="arial" panose="020B0604020202020204" pitchFamily="34" charset="0"/>
                </a:rPr>
                <a:t>d'Alembert</a:t>
              </a:r>
              <a:endParaRPr lang="zh-CN" altLang="en-US" dirty="0"/>
            </a:p>
          </p:txBody>
        </p:sp>
      </p:grpSp>
    </p:spTree>
    <p:extLst>
      <p:ext uri="{BB962C8B-B14F-4D97-AF65-F5344CB8AC3E}">
        <p14:creationId xmlns:p14="http://schemas.microsoft.com/office/powerpoint/2010/main" val="32921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a:bodyPr>
              <a:lstStyle/>
              <a:p>
                <a:pPr algn="l"/>
                <a:r>
                  <a:rPr lang="en-US" altLang="zh-CN" dirty="0">
                    <a:solidFill>
                      <a:srgbClr val="0070C0"/>
                    </a:solidFill>
                    <a:latin typeface="Arial Black" panose="020B0A04020102020204" pitchFamily="34" charset="0"/>
                  </a:rPr>
                  <a:t>Addition of Points</a:t>
                </a:r>
              </a:p>
              <a:p>
                <a:pPr algn="l"/>
                <a:r>
                  <a:rPr lang="en-US" altLang="zh-CN" dirty="0"/>
                  <a:t>If </a:t>
                </a:r>
                <a:r>
                  <a:rPr lang="en-US" altLang="zh-CN" i="1" dirty="0"/>
                  <a:t>A, B </a:t>
                </a:r>
                <a:r>
                  <a:rPr lang="en-US" altLang="zh-CN" dirty="0"/>
                  <a:t>are two points, say in 3-space</a:t>
                </a:r>
              </a:p>
              <a:p>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3</m:t>
                            </m:r>
                          </m:sub>
                        </m:sSub>
                      </m:e>
                    </m:d>
                  </m:oMath>
                </a14:m>
                <a:r>
                  <a:rPr lang="en-US" altLang="zh-CN" dirty="0">
                    <a:solidFill>
                      <a:schemeClr val="tx1"/>
                    </a:solidFill>
                    <a:latin typeface="Arial Black" panose="020B0A04020102020204" pitchFamily="34" charset="0"/>
                  </a:rPr>
                  <a:t> </a:t>
                </a:r>
                <a:r>
                  <a:rPr lang="en-US" altLang="zh-CN" dirty="0">
                    <a:solidFill>
                      <a:schemeClr val="tx1"/>
                    </a:solidFill>
                  </a:rPr>
                  <a:t>and </a:t>
                </a:r>
                <a14:m>
                  <m:oMath xmlns:m="http://schemas.openxmlformats.org/officeDocument/2006/math">
                    <m:r>
                      <a:rPr lang="en-US" altLang="zh-CN" b="0" i="1" smtClean="0">
                        <a:solidFill>
                          <a:schemeClr val="tx1"/>
                        </a:solidFill>
                        <a:latin typeface="Cambria Math" panose="02040503050406030204" pitchFamily="18" charset="0"/>
                      </a:rPr>
                      <m:t>𝐵</m:t>
                    </m:r>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3</m:t>
                            </m:r>
                          </m:sub>
                        </m:sSub>
                      </m:e>
                    </m:d>
                  </m:oMath>
                </a14:m>
                <a:endParaRPr lang="en-US" altLang="zh-CN" dirty="0">
                  <a:latin typeface="Arial Black" panose="020B0A04020102020204" pitchFamily="34" charset="0"/>
                </a:endParaRPr>
              </a:p>
              <a:p>
                <a:pPr algn="l"/>
                <a:r>
                  <a:rPr lang="en-US" altLang="zh-CN" dirty="0"/>
                  <a:t>then we define </a:t>
                </a:r>
                <a:r>
                  <a:rPr lang="en-US" altLang="zh-CN" i="1" dirty="0"/>
                  <a:t>A + B </a:t>
                </a:r>
                <a:r>
                  <a:rPr lang="en-US" altLang="zh-CN" dirty="0"/>
                  <a:t>to be the point whose coordinates are</a:t>
                </a:r>
                <a:r>
                  <a:rPr lang="en-US" altLang="zh-CN" dirty="0">
                    <a:solidFill>
                      <a:schemeClr val="tx1"/>
                    </a:solidFill>
                    <a:latin typeface="Arial Black" panose="020B0A04020102020204" pitchFamily="34" charset="0"/>
                  </a:rPr>
                  <a:t> </a:t>
                </a:r>
              </a:p>
              <a:p>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3</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3</m:t>
                            </m:r>
                          </m:sub>
                        </m:sSub>
                      </m:e>
                    </m:d>
                  </m:oMath>
                </a14:m>
                <a:r>
                  <a:rPr lang="en-US" altLang="zh-CN" dirty="0">
                    <a:solidFill>
                      <a:schemeClr val="tx1"/>
                    </a:solidFill>
                  </a:rPr>
                  <a:t>.</a:t>
                </a:r>
              </a:p>
              <a:p>
                <a:pPr algn="l"/>
                <a:r>
                  <a:rPr lang="en-US" altLang="zh-CN" dirty="0">
                    <a:solidFill>
                      <a:srgbClr val="0070C0"/>
                    </a:solidFill>
                    <a:latin typeface="Arial Black" panose="020B0A04020102020204" pitchFamily="34" charset="0"/>
                  </a:rPr>
                  <a:t>Example 1.2</a:t>
                </a:r>
              </a:p>
              <a:p>
                <a:pPr algn="l"/>
                <a:r>
                  <a:rPr lang="en-US" altLang="zh-CN" dirty="0"/>
                  <a:t>In 3-space, if </a:t>
                </a: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1, 2, 3 </m:t>
                        </m:r>
                      </m:e>
                    </m:d>
                  </m:oMath>
                </a14:m>
                <a:r>
                  <a:rPr lang="en-US" altLang="zh-CN" dirty="0">
                    <a:solidFill>
                      <a:schemeClr val="tx1"/>
                    </a:solidFill>
                    <a:latin typeface="Arial Black" panose="020B0A04020102020204" pitchFamily="34" charset="0"/>
                  </a:rPr>
                  <a:t> </a:t>
                </a:r>
                <a:r>
                  <a:rPr lang="en-US" altLang="zh-CN" dirty="0">
                    <a:solidFill>
                      <a:schemeClr val="tx1"/>
                    </a:solidFill>
                  </a:rPr>
                  <a:t>and </a:t>
                </a:r>
                <a14:m>
                  <m:oMath xmlns:m="http://schemas.openxmlformats.org/officeDocument/2006/math">
                    <m:r>
                      <a:rPr lang="en-US" altLang="zh-CN" b="0" i="1" smtClean="0">
                        <a:solidFill>
                          <a:schemeClr val="tx1"/>
                        </a:solidFill>
                        <a:latin typeface="Cambria Math" panose="02040503050406030204" pitchFamily="18" charset="0"/>
                      </a:rPr>
                      <m:t>𝐵</m:t>
                    </m:r>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r>
                          <a:rPr lang="en-US" altLang="zh-CN"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7</m:t>
                        </m:r>
                      </m:e>
                    </m:d>
                    <m:r>
                      <a:rPr lang="en-US" altLang="zh-CN" i="1">
                        <a:solidFill>
                          <a:schemeClr val="tx1"/>
                        </a:solidFill>
                        <a:latin typeface="Cambria Math" panose="02040503050406030204" pitchFamily="18" charset="0"/>
                      </a:rPr>
                      <m:t> </m:t>
                    </m:r>
                  </m:oMath>
                </a14:m>
                <a:r>
                  <a:rPr lang="en-US" altLang="zh-CN" dirty="0"/>
                  <a:t>then </a:t>
                </a:r>
              </a:p>
              <a:p>
                <a:pPr algn="l"/>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1+</m:t>
                          </m:r>
                          <m:d>
                            <m:dPr>
                              <m:ctrlPr>
                                <a:rPr lang="en-US" altLang="zh-CN" b="0" i="1" smtClean="0">
                                  <a:solidFill>
                                    <a:schemeClr val="tx1"/>
                                  </a:solidFill>
                                  <a:latin typeface="Cambria Math" panose="02040503050406030204" pitchFamily="18" charset="0"/>
                                </a:rPr>
                              </m:ctrlPr>
                            </m:dPr>
                            <m:e>
                              <m:r>
                                <a:rPr lang="en-US" altLang="zh-CN" b="0" i="0" smtClean="0">
                                  <a:solidFill>
                                    <a:schemeClr val="tx1"/>
                                  </a:solidFill>
                                  <a:latin typeface="Cambria Math" panose="02040503050406030204" pitchFamily="18" charset="0"/>
                                </a:rPr>
                                <m:t>−1</m:t>
                              </m:r>
                            </m:e>
                          </m:d>
                          <m:r>
                            <a:rPr lang="en-US" altLang="zh-CN" b="0" i="0" smtClean="0">
                              <a:solidFill>
                                <a:schemeClr val="tx1"/>
                              </a:solidFill>
                              <a:latin typeface="Cambria Math" panose="02040503050406030204" pitchFamily="18" charset="0"/>
                            </a:rPr>
                            <m:t>, 2+2, 3+7</m:t>
                          </m:r>
                        </m:e>
                      </m:d>
                      <m:r>
                        <a:rPr lang="en-US" altLang="zh-CN" b="0" i="0" smtClean="0">
                          <a:solidFill>
                            <a:schemeClr val="tx1"/>
                          </a:solidFill>
                          <a:latin typeface="Cambria Math" panose="02040503050406030204" pitchFamily="18" charset="0"/>
                        </a:rPr>
                        <m:t>=(0, 4, 10)</m:t>
                      </m:r>
                    </m:oMath>
                  </m:oMathPara>
                </a14:m>
                <a:endParaRPr lang="en-US" altLang="zh-CN" dirty="0">
                  <a:solidFill>
                    <a:schemeClr val="tx1"/>
                  </a:solidFill>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954" t="-1900"/>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31141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1107440" y="1490375"/>
                <a:ext cx="10231120" cy="4488583"/>
              </a:xfrm>
            </p:spPr>
            <p:txBody>
              <a:bodyPr>
                <a:normAutofit fontScale="92500" lnSpcReduction="10000"/>
              </a:bodyPr>
              <a:lstStyle/>
              <a:p>
                <a:pPr algn="l"/>
                <a:r>
                  <a:rPr lang="en-US" altLang="zh-CN" dirty="0">
                    <a:solidFill>
                      <a:srgbClr val="0070C0"/>
                    </a:solidFill>
                    <a:latin typeface="Arial Black" panose="020B0A04020102020204" pitchFamily="34" charset="0"/>
                  </a:rPr>
                  <a:t>Addition of Points</a:t>
                </a:r>
              </a:p>
              <a:p>
                <a:pPr algn="l"/>
                <a:r>
                  <a:rPr lang="en-US" altLang="zh-CN" dirty="0">
                    <a:solidFill>
                      <a:srgbClr val="0070C0"/>
                    </a:solidFill>
                    <a:latin typeface="Arial Black" panose="020B0A04020102020204" pitchFamily="34" charset="0"/>
                  </a:rPr>
                  <a:t>Definition 1.1</a:t>
                </a:r>
              </a:p>
              <a:p>
                <a:pPr algn="l"/>
                <a:r>
                  <a:rPr lang="en-US" altLang="zh-CN" dirty="0"/>
                  <a:t>If </a:t>
                </a:r>
                <a:r>
                  <a:rPr lang="en-US" altLang="zh-CN" i="1" dirty="0"/>
                  <a:t>A, B </a:t>
                </a:r>
                <a:r>
                  <a:rPr lang="en-US" altLang="zh-CN" dirty="0"/>
                  <a:t>are two points, say in n-space</a:t>
                </a:r>
              </a:p>
              <a:p>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𝑛</m:t>
                            </m:r>
                          </m:sub>
                        </m:sSub>
                      </m:e>
                    </m:d>
                  </m:oMath>
                </a14:m>
                <a:r>
                  <a:rPr lang="en-US" altLang="zh-CN" dirty="0">
                    <a:solidFill>
                      <a:schemeClr val="tx1"/>
                    </a:solidFill>
                    <a:latin typeface="Arial Black" panose="020B0A04020102020204" pitchFamily="34" charset="0"/>
                  </a:rPr>
                  <a:t> </a:t>
                </a:r>
                <a:r>
                  <a:rPr lang="en-US" altLang="zh-CN" dirty="0">
                    <a:solidFill>
                      <a:schemeClr val="tx1"/>
                    </a:solidFill>
                  </a:rPr>
                  <a:t>and </a:t>
                </a:r>
                <a14:m>
                  <m:oMath xmlns:m="http://schemas.openxmlformats.org/officeDocument/2006/math">
                    <m:r>
                      <a:rPr lang="en-US" altLang="zh-CN" b="0" i="1" smtClean="0">
                        <a:solidFill>
                          <a:schemeClr val="tx1"/>
                        </a:solidFill>
                        <a:latin typeface="Cambria Math" panose="02040503050406030204" pitchFamily="18" charset="0"/>
                      </a:rPr>
                      <m:t>𝐵</m:t>
                    </m:r>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𝑏</m:t>
                            </m:r>
                          </m:e>
                          <m:sub>
                            <m:r>
                              <a:rPr lang="en-US" altLang="zh-CN" b="0" i="1" smtClean="0">
                                <a:solidFill>
                                  <a:schemeClr val="tx1"/>
                                </a:solidFill>
                                <a:latin typeface="Cambria Math" panose="02040503050406030204" pitchFamily="18" charset="0"/>
                              </a:rPr>
                              <m:t>𝑛</m:t>
                            </m:r>
                          </m:sub>
                        </m:sSub>
                      </m:e>
                    </m:d>
                  </m:oMath>
                </a14:m>
                <a:endParaRPr lang="en-US" altLang="zh-CN" dirty="0">
                  <a:latin typeface="Arial Black" panose="020B0A04020102020204" pitchFamily="34" charset="0"/>
                </a:endParaRPr>
              </a:p>
              <a:p>
                <a:pPr algn="l"/>
                <a:r>
                  <a:rPr lang="en-US" altLang="zh-CN" dirty="0"/>
                  <a:t>then we define </a:t>
                </a:r>
                <a:r>
                  <a:rPr lang="en-US" altLang="zh-CN" i="1" dirty="0"/>
                  <a:t>A + B </a:t>
                </a:r>
                <a:r>
                  <a:rPr lang="en-US" altLang="zh-CN" dirty="0"/>
                  <a:t>to be the point whose coordinates are</a:t>
                </a:r>
                <a:r>
                  <a:rPr lang="en-US" altLang="zh-CN" dirty="0">
                    <a:solidFill>
                      <a:schemeClr val="tx1"/>
                    </a:solidFill>
                    <a:latin typeface="Arial Black" panose="020B0A04020102020204" pitchFamily="34" charset="0"/>
                  </a:rPr>
                  <a:t> </a:t>
                </a:r>
              </a:p>
              <a:p>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rPr>
                              <m:t>𝑎</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𝑛</m:t>
                            </m:r>
                          </m:sub>
                        </m:sSub>
                      </m:e>
                    </m:d>
                  </m:oMath>
                </a14:m>
                <a:r>
                  <a:rPr lang="en-US" altLang="zh-CN" dirty="0">
                    <a:solidFill>
                      <a:schemeClr val="tx1"/>
                    </a:solidFill>
                  </a:rPr>
                  <a:t>.</a:t>
                </a:r>
              </a:p>
              <a:p>
                <a:pPr algn="l"/>
                <a:r>
                  <a:rPr lang="en-US" altLang="zh-CN" dirty="0">
                    <a:solidFill>
                      <a:srgbClr val="0070C0"/>
                    </a:solidFill>
                    <a:latin typeface="Arial Black" panose="020B0A04020102020204" pitchFamily="34" charset="0"/>
                  </a:rPr>
                  <a:t>The following rules are satisfied:</a:t>
                </a:r>
              </a:p>
              <a:p>
                <a:pPr marL="457200" indent="-457200" algn="l">
                  <a:buFont typeface="+mj-lt"/>
                  <a:buAutoNum type="arabicPeriod"/>
                </a:pPr>
                <a14:m>
                  <m:oMath xmlns:m="http://schemas.openxmlformats.org/officeDocument/2006/math">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𝐶</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𝐶</m:t>
                        </m:r>
                      </m:e>
                    </m:d>
                    <m:r>
                      <a:rPr lang="en-US" altLang="zh-CN" b="0" i="1" smtClean="0">
                        <a:solidFill>
                          <a:schemeClr val="tx1"/>
                        </a:solidFill>
                        <a:latin typeface="Cambria Math" panose="02040503050406030204" pitchFamily="18" charset="0"/>
                      </a:rPr>
                      <m:t>;</m:t>
                    </m:r>
                  </m:oMath>
                </a14:m>
                <a:endParaRPr lang="en-US" altLang="zh-CN" b="0" dirty="0">
                  <a:solidFill>
                    <a:schemeClr val="tx1"/>
                  </a:solidFill>
                  <a:latin typeface="Arial Black" panose="020B0A04020102020204" pitchFamily="34" charset="0"/>
                </a:endParaRPr>
              </a:p>
              <a:p>
                <a:pPr marL="457200" indent="-457200" algn="l">
                  <a:buFont typeface="+mj-lt"/>
                  <a:buAutoNum type="arabicPeriod"/>
                </a:pP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0" smtClean="0">
                        <a:solidFill>
                          <a:schemeClr val="tx1"/>
                        </a:solidFill>
                        <a:latin typeface="Cambria Math" panose="02040503050406030204" pitchFamily="18" charset="0"/>
                      </a:rPr>
                      <m:t>;</m:t>
                    </m:r>
                  </m:oMath>
                </a14:m>
                <a:endParaRPr lang="en-US" altLang="zh-CN" dirty="0">
                  <a:solidFill>
                    <a:srgbClr val="0070C0"/>
                  </a:solidFill>
                  <a:latin typeface="Arial Black" panose="020B0A04020102020204" pitchFamily="34" charset="0"/>
                </a:endParaRPr>
              </a:p>
              <a:p>
                <a:pPr marL="457200" indent="-457200" algn="l">
                  <a:buFont typeface="+mj-lt"/>
                  <a:buAutoNum type="arabicPeriod"/>
                </a:pP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𝑂</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𝑂</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oMath>
                </a14:m>
                <a:r>
                  <a:rPr lang="en-US" altLang="zh-CN" dirty="0">
                    <a:solidFill>
                      <a:srgbClr val="0070C0"/>
                    </a:solidFill>
                    <a:latin typeface="Arial Black" panose="020B0A04020102020204" pitchFamily="34" charset="0"/>
                  </a:rPr>
                  <a:t> </a:t>
                </a:r>
                <a:r>
                  <a:rPr lang="en-US" altLang="zh-CN" dirty="0"/>
                  <a:t>where </a:t>
                </a:r>
                <a14:m>
                  <m:oMath xmlns:m="http://schemas.openxmlformats.org/officeDocument/2006/math">
                    <m:r>
                      <a:rPr lang="en-US" altLang="zh-CN" i="1" smtClean="0">
                        <a:solidFill>
                          <a:srgbClr val="FF0000"/>
                        </a:solidFill>
                        <a:latin typeface="Cambria Math" panose="02040503050406030204" pitchFamily="18" charset="0"/>
                      </a:rPr>
                      <m:t>𝑂</m:t>
                    </m:r>
                    <m:r>
                      <a:rPr lang="en-US" altLang="zh-CN" b="0" i="1" smtClean="0">
                        <a:solidFill>
                          <a:srgbClr val="FF0000"/>
                        </a:solidFill>
                        <a:latin typeface="Cambria Math" panose="02040503050406030204" pitchFamily="18" charset="0"/>
                      </a:rPr>
                      <m:t>=(0, 0,</m:t>
                    </m:r>
                    <m:r>
                      <a:rPr lang="en-US" altLang="zh-CN" b="0" i="1" smtClean="0">
                        <a:solidFill>
                          <a:srgbClr val="FF0000"/>
                        </a:solidFill>
                        <a:latin typeface="Cambria Math" panose="02040503050406030204" pitchFamily="18" charset="0"/>
                        <a:ea typeface="Cambria Math" panose="02040503050406030204" pitchFamily="18" charset="0"/>
                      </a:rPr>
                      <m:t>⋯,0</m:t>
                    </m:r>
                    <m:r>
                      <a:rPr lang="en-US" altLang="zh-CN" b="0" i="1" smtClean="0">
                        <a:solidFill>
                          <a:srgbClr val="FF0000"/>
                        </a:solidFill>
                        <a:latin typeface="Cambria Math" panose="02040503050406030204" pitchFamily="18" charset="0"/>
                      </a:rPr>
                      <m:t>)</m:t>
                    </m:r>
                  </m:oMath>
                </a14:m>
                <a:r>
                  <a:rPr lang="en-US" altLang="zh-CN" dirty="0">
                    <a:solidFill>
                      <a:srgbClr val="FF0000"/>
                    </a:solidFill>
                  </a:rPr>
                  <a:t>;</a:t>
                </a:r>
                <a:endParaRPr lang="en-US" altLang="zh-CN" dirty="0"/>
              </a:p>
              <a:p>
                <a:pPr marL="457200" indent="-457200" algn="l">
                  <a:buFont typeface="+mj-lt"/>
                  <a:buAutoNum type="arabicPeriod"/>
                </a:pPr>
                <a14:m>
                  <m:oMath xmlns:m="http://schemas.openxmlformats.org/officeDocument/2006/math">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𝑂</m:t>
                    </m:r>
                  </m:oMath>
                </a14:m>
                <a:r>
                  <a:rPr lang="en-US" altLang="zh-CN" dirty="0"/>
                  <a:t> where </a:t>
                </a:r>
                <a14:m>
                  <m:oMath xmlns:m="http://schemas.openxmlformats.org/officeDocument/2006/math">
                    <m:r>
                      <a:rPr lang="en-US" altLang="zh-CN" b="0" i="0" smtClean="0">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𝑎</m:t>
                            </m:r>
                          </m:e>
                          <m:sub>
                            <m:r>
                              <a:rPr lang="en-US" altLang="zh-CN" i="1">
                                <a:latin typeface="Cambria Math" panose="02040503050406030204" pitchFamily="18" charset="0"/>
                              </a:rPr>
                              <m:t>𝑛</m:t>
                            </m:r>
                          </m:sub>
                        </m:sSub>
                      </m:e>
                    </m:d>
                    <m:r>
                      <a:rPr lang="en-US" altLang="zh-CN" b="0" i="0" smtClean="0">
                        <a:latin typeface="Cambria Math" panose="02040503050406030204" pitchFamily="18" charset="0"/>
                      </a:rPr>
                      <m:t>;</m:t>
                    </m:r>
                  </m:oMath>
                </a14:m>
                <a:r>
                  <a:rPr lang="en-US" altLang="zh-CN" dirty="0">
                    <a:latin typeface="Arial Black" panose="020B0A04020102020204" pitchFamily="34" charset="0"/>
                  </a:rPr>
                  <a:t> </a:t>
                </a:r>
                <a:endParaRPr lang="en-US" altLang="zh-CN" dirty="0"/>
              </a:p>
              <a:p>
                <a:pPr algn="l"/>
                <a:endParaRPr lang="en-US" altLang="zh-CN" dirty="0">
                  <a:solidFill>
                    <a:srgbClr val="0070C0"/>
                  </a:solidFill>
                  <a:latin typeface="Arial Black" panose="020B0A04020102020204" pitchFamily="34" charset="0"/>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1107440" y="1490375"/>
                <a:ext cx="10231120" cy="4488583"/>
              </a:xfrm>
              <a:blipFill>
                <a:blip r:embed="rId3"/>
                <a:stretch>
                  <a:fillRect l="-775" t="-2171"/>
                </a:stretch>
              </a:blipFill>
            </p:spPr>
            <p:txBody>
              <a:bodyPr/>
              <a:lstStyle/>
              <a:p>
                <a:r>
                  <a:rPr lang="zh-CN" altLang="en-US">
                    <a:noFill/>
                  </a:rPr>
                  <a:t> </a:t>
                </a:r>
              </a:p>
            </p:txBody>
          </p:sp>
        </mc:Fallback>
      </mc:AlternateContent>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322" y="182611"/>
            <a:ext cx="3180080" cy="94411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1749" y="48879"/>
            <a:ext cx="3942080" cy="1198880"/>
          </a:xfrm>
          <a:prstGeom prst="rect">
            <a:avLst/>
          </a:prstGeom>
        </p:spPr>
      </p:pic>
      <p:sp>
        <p:nvSpPr>
          <p:cNvPr id="6" name="日期占位符 5"/>
          <p:cNvSpPr>
            <a:spLocks noGrp="1"/>
          </p:cNvSpPr>
          <p:nvPr>
            <p:ph type="dt" sz="half" idx="10"/>
          </p:nvPr>
        </p:nvSpPr>
        <p:spPr/>
        <p:txBody>
          <a:bodyPr/>
          <a:lstStyle/>
          <a:p>
            <a:fld id="{2B14B4F8-5BD4-4F15-BE79-8587AE8BFC66}" type="datetime1">
              <a:rPr lang="zh-CN" altLang="en-US" smtClean="0"/>
              <a:t>2021/8/26</a:t>
            </a:fld>
            <a:endParaRPr lang="zh-CN" altLang="en-US" dirty="0"/>
          </a:p>
        </p:txBody>
      </p:sp>
      <p:sp>
        <p:nvSpPr>
          <p:cNvPr id="7" name="页脚占位符 6"/>
          <p:cNvSpPr>
            <a:spLocks noGrp="1"/>
          </p:cNvSpPr>
          <p:nvPr>
            <p:ph type="ftr" sz="quarter" idx="11"/>
          </p:nvPr>
        </p:nvSpPr>
        <p:spPr/>
        <p:txBody>
          <a:bodyPr/>
          <a:lstStyle/>
          <a:p>
            <a:r>
              <a:rPr lang="en-US" altLang="zh-CN"/>
              <a:t>Lecture 1-1</a:t>
            </a:r>
            <a:endParaRPr lang="zh-CN" altLang="en-US" dirty="0"/>
          </a:p>
        </p:txBody>
      </p:sp>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1531769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1780</Words>
  <Application>Microsoft Office PowerPoint</Application>
  <PresentationFormat>宽屏</PresentationFormat>
  <Paragraphs>253</Paragraphs>
  <Slides>21</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Arial</vt:lpstr>
      <vt:lpstr>Arial Black</vt:lpstr>
      <vt:lpstr>Calibri</vt:lpstr>
      <vt:lpstr>Calibri Light</vt:lpstr>
      <vt:lpstr>Cambria Math</vt:lpstr>
      <vt:lpstr>Wingdings</vt:lpstr>
      <vt:lpstr>Office 主题</vt:lpstr>
      <vt:lpstr>Lecture 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jintao</dc:creator>
  <cp:lastModifiedBy>张 金涛</cp:lastModifiedBy>
  <cp:revision>847</cp:revision>
  <dcterms:created xsi:type="dcterms:W3CDTF">2017-08-02T16:53:24Z</dcterms:created>
  <dcterms:modified xsi:type="dcterms:W3CDTF">2021-08-26T01:41:26Z</dcterms:modified>
</cp:coreProperties>
</file>