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47" r:id="rId3"/>
    <p:sldId id="452" r:id="rId4"/>
    <p:sldId id="437" r:id="rId5"/>
    <p:sldId id="453" r:id="rId6"/>
    <p:sldId id="454" r:id="rId7"/>
    <p:sldId id="455" r:id="rId8"/>
    <p:sldId id="457" r:id="rId9"/>
    <p:sldId id="456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6" r:id="rId18"/>
    <p:sldId id="467" r:id="rId19"/>
    <p:sldId id="468" r:id="rId20"/>
    <p:sldId id="469" r:id="rId21"/>
    <p:sldId id="470" r:id="rId22"/>
    <p:sldId id="471" r:id="rId23"/>
    <p:sldId id="45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1003" autoAdjust="0"/>
  </p:normalViewPr>
  <p:slideViewPr>
    <p:cSldViewPr snapToGrid="0">
      <p:cViewPr varScale="1">
        <p:scale>
          <a:sx n="78" d="100"/>
          <a:sy n="78" d="100"/>
        </p:scale>
        <p:origin x="56" y="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5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6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3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53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4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2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81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8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1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19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7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7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73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0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9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2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0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6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6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9FA5-B122-4394-B62F-D439266C3DA9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DAE-BC4D-42C8-8B42-5B2ECCCBE0B2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83C6-00C7-4D3A-A8B5-31051BF6F890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23A3-418C-4AB7-A0FE-336F012B0B5D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666-E71C-4656-A97D-5A6DEB2471ED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60E-4AEA-4B32-A66D-53CC3A6A3406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FB5-F3D2-485C-9BD8-FCD2C71BDF9B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0FA-7F4C-40C9-8D6A-8579E8D8F33F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A12B-1181-4078-8BDC-61EF8833AC8E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CC74-94BB-405F-A60E-B6429B3C291B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E71F-D59D-49AF-96CE-E0F99D1571BA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4DFE-8177-455C-84E3-FDB5E62DBF51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Lecture 1-2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8866"/>
            <a:ext cx="9144000" cy="2199641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The Norm of a Vector</a:t>
            </a:r>
          </a:p>
          <a:p>
            <a:r>
              <a:rPr lang="zh-CN" altLang="en-US" sz="4800" b="1" dirty="0">
                <a:solidFill>
                  <a:srgbClr val="FF0000"/>
                </a:solidFill>
              </a:rPr>
              <a:t>向量的模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9" y="162223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483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4CA5-E438-4D12-BEBD-464654848CDD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1-1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be the sphere of radius 1, centered at the origin. Let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be a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If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is a point of the sphere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:r>
                  <a:rPr lang="en-US" altLang="zh-CN" i="1" dirty="0" err="1"/>
                  <a:t>aX</a:t>
                </a:r>
                <a:r>
                  <a:rPr lang="en-US" altLang="zh-CN" dirty="0"/>
                  <a:t> is a point of the sphere of radius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because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i="1" dirty="0"/>
                  <a:t>.</a:t>
                </a:r>
              </a:p>
              <a:p>
                <a:pPr algn="l"/>
                <a:r>
                  <a:rPr lang="en-US" altLang="zh-CN" b="1" dirty="0"/>
                  <a:t>Proof: </a:t>
                </a:r>
                <a:r>
                  <a:rPr lang="en-US" altLang="zh-CN" dirty="0"/>
                  <a:t>Since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is a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which is a sphere of radius 1, we have</a:t>
                </a:r>
              </a:p>
              <a:p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dirty="0"/>
                  <a:t>By the theorem 2.1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A similar remark applies to the open and closed balls of 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radius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they being obtained from the open and closed 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balls of radius 1 through multiplication by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2578" r="-60" b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B3A09B-26FA-4C8A-9BF2-AA3CEE865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429000"/>
            <a:ext cx="3048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4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/>
                  <a:t>We shall say that a vector </a:t>
                </a:r>
                <a:r>
                  <a:rPr lang="en-US" altLang="zh-CN" i="1" dirty="0"/>
                  <a:t>E</a:t>
                </a:r>
                <a:r>
                  <a:rPr lang="en-US" altLang="zh-CN" dirty="0"/>
                  <a:t> is a </a:t>
                </a:r>
                <a:r>
                  <a:rPr lang="en-US" altLang="zh-CN" b="1" dirty="0"/>
                  <a:t>unit vector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Given any vector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altLang="zh-CN" dirty="0"/>
                  <a:t>is a unit vector.</a:t>
                </a:r>
              </a:p>
              <a:p>
                <a:pPr algn="l"/>
                <a:r>
                  <a:rPr lang="en-US" altLang="zh-CN" dirty="0"/>
                  <a:t>We say that two vectors </a:t>
                </a:r>
                <a:r>
                  <a:rPr lang="en-US" altLang="zh-CN" i="1" dirty="0"/>
                  <a:t>A, B </a:t>
                </a:r>
                <a:r>
                  <a:rPr lang="en-US" altLang="zh-CN" dirty="0"/>
                  <a:t>(neither of which is 0) have the </a:t>
                </a:r>
                <a:r>
                  <a:rPr lang="en-US" altLang="zh-CN" b="1" dirty="0"/>
                  <a:t>same direction </a:t>
                </a:r>
                <a:r>
                  <a:rPr lang="en-US" altLang="zh-CN" dirty="0"/>
                  <a:t>if there is a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why?) </a:t>
                </a:r>
                <a:r>
                  <a:rPr lang="en-US" altLang="zh-CN" dirty="0"/>
                  <a:t>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Note: The norm of two vectors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A, B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(neither of which is 0) may be equal, but their directions may be different.</a:t>
                </a:r>
              </a:p>
              <a:p>
                <a:pPr algn="l"/>
                <a:r>
                  <a:rPr lang="en-US" altLang="zh-CN" dirty="0"/>
                  <a:t>If </a:t>
                </a:r>
                <a:r>
                  <a:rPr lang="en-US" altLang="zh-CN" i="1" dirty="0"/>
                  <a:t>E</a:t>
                </a:r>
                <a:r>
                  <a:rPr lang="en-US" altLang="zh-CN" dirty="0"/>
                  <a:t> is the unit vector in the direction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then </a:t>
                </a:r>
                <a:r>
                  <a:rPr lang="en-US" altLang="zh-CN" i="1" dirty="0"/>
                  <a:t>A = </a:t>
                </a:r>
                <a:r>
                  <a:rPr lang="en-US" altLang="zh-CN" i="1" dirty="0" err="1"/>
                  <a:t>aE</a:t>
                </a:r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2.3 </a:t>
                </a:r>
                <a:r>
                  <a:rPr lang="en-US" altLang="zh-CN" dirty="0"/>
                  <a:t>Let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= (1,2, -3).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(−3)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ra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the unit vector in the direction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1,2,−3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2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0453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/>
                  <a:t>There are as many unit vectors as there are directions. The three standard unit vectors in 3-space, namely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are merely the three unit vectors in the directions of the coordinate axes.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2.1 </a:t>
                </a:r>
                <a:r>
                  <a:rPr lang="en-US" altLang="zh-CN" dirty="0"/>
                  <a:t>Given </a:t>
                </a:r>
                <a:r>
                  <a:rPr lang="en-US" altLang="zh-CN" i="1" dirty="0"/>
                  <a:t>A, B </a:t>
                </a:r>
                <a:r>
                  <a:rPr lang="en-US" altLang="zh-CN" dirty="0"/>
                  <a:t>in the plane,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E49CB7-1A48-421A-B995-675E37E3C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80" y="4118513"/>
            <a:ext cx="5210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2.1 </a:t>
                </a:r>
                <a:r>
                  <a:rPr lang="en-US" altLang="zh-CN" dirty="0"/>
                  <a:t>Given </a:t>
                </a:r>
                <a:r>
                  <a:rPr lang="en-US" altLang="zh-CN" i="1" dirty="0"/>
                  <a:t>A, B </a:t>
                </a:r>
                <a:r>
                  <a:rPr lang="en-US" altLang="zh-CN" dirty="0"/>
                  <a:t>in the plane,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b="1" dirty="0"/>
                  <a:t>Proof:  </a:t>
                </a:r>
                <a:r>
                  <a:rPr lang="en-US" altLang="zh-CN" dirty="0"/>
                  <a:t>We call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"</m:t>
                    </m:r>
                    <m:groupChr>
                      <m:groupChrPr>
                        <m:chr m:val="⇔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altLang="zh-CN" dirty="0"/>
                  <a:t> “ if and only if ” </a:t>
                </a:r>
              </a:p>
              <a:p>
                <a:pPr algn="l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                                      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                                      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                                      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93689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2.2 General Pythagoras theorem</a:t>
                </a:r>
              </a:p>
              <a:p>
                <a:pPr algn="l"/>
                <a:r>
                  <a:rPr lang="en-US" altLang="zh-CN" dirty="0"/>
                  <a:t>If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 are perpendicular,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b="1" dirty="0"/>
                  <a:t>Proof: </a:t>
                </a:r>
                <a:r>
                  <a:rPr lang="en-US" altLang="zh-CN" dirty="0"/>
                  <a:t>By definition, we have </a:t>
                </a:r>
                <a:endParaRPr lang="en-US" altLang="zh-CN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b="0" dirty="0"/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algn="l"/>
                <a:r>
                  <a:rPr lang="en-US" altLang="zh-CN" dirty="0"/>
                  <a:t>because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by definition.</a:t>
                </a:r>
                <a:endParaRPr lang="en-US" altLang="zh-CN" b="0" dirty="0"/>
              </a:p>
              <a:p>
                <a:pPr algn="l"/>
                <a:r>
                  <a:rPr lang="en-US" altLang="zh-CN" b="1" dirty="0"/>
                  <a:t>Remark</a:t>
                </a:r>
                <a:r>
                  <a:rPr lang="zh-CN" altLang="en-US" b="1" dirty="0"/>
                  <a:t>：</a:t>
                </a:r>
                <a:r>
                  <a:rPr lang="en-US" altLang="zh-CN" dirty="0"/>
                  <a:t>If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perpendicular to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is any number, then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also perpendicular to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 b="-2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031411-0B4B-41CD-A440-8800DC88B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490375"/>
            <a:ext cx="2181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Projection </a:t>
                </a:r>
              </a:p>
              <a:p>
                <a:pPr algn="l"/>
                <a:r>
                  <a:rPr lang="en-US" altLang="zh-CN" dirty="0"/>
                  <a:t>Let </a:t>
                </a:r>
                <a:r>
                  <a:rPr lang="en-US" altLang="zh-CN" i="1" dirty="0"/>
                  <a:t>A, B </a:t>
                </a:r>
                <a:r>
                  <a:rPr lang="en-US" altLang="zh-CN" dirty="0"/>
                  <a:t>be two vectors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. Let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be the point on the line through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dirty="0"/>
                  <a:t> is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dirty="0"/>
                  <a:t> , as shown on the following figures.</a:t>
                </a:r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en-US" altLang="zh-CN" dirty="0"/>
                  <a:t>We can write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𝑐𝐵</m:t>
                    </m:r>
                  </m:oMath>
                </a14:m>
                <a:r>
                  <a:rPr lang="en-US" altLang="zh-CN" dirty="0"/>
                  <a:t> for some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and find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explicitly in terms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B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groupChr>
                        <m:groupChrPr>
                          <m:chr m:val="⇔"/>
                          <m:pos m:val="top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𝑐𝐵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𝑐𝐵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i="1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5A995B-BC8C-4431-8EF6-E5E2A92A4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17" y="2705100"/>
            <a:ext cx="45053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Projection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2.3</a:t>
                </a:r>
              </a:p>
              <a:p>
                <a:pPr algn="l"/>
                <a:r>
                  <a:rPr lang="en-US" altLang="zh-CN" dirty="0"/>
                  <a:t>The </a:t>
                </a:r>
                <a:r>
                  <a:rPr lang="en-US" altLang="zh-CN" b="1" dirty="0"/>
                  <a:t>component</a:t>
                </a:r>
                <a:r>
                  <a:rPr lang="en-US" altLang="zh-CN" dirty="0"/>
                  <a:t>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along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 is the number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The </a:t>
                </a:r>
                <a:r>
                  <a:rPr lang="en-US" altLang="zh-CN" b="1" dirty="0"/>
                  <a:t>projection</a:t>
                </a:r>
                <a:r>
                  <a:rPr lang="en-US" altLang="zh-CN" dirty="0"/>
                  <a:t>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along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 is the vector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2.4 </a:t>
                </a:r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,0,⋯,0)</m:t>
                    </m:r>
                  </m:oMath>
                </a14:m>
                <a:r>
                  <a:rPr lang="en-US" altLang="zh-CN" dirty="0"/>
                  <a:t> is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-th</a:t>
                </a:r>
                <a:r>
                  <a:rPr lang="en-US" altLang="zh-CN" dirty="0"/>
                  <a:t> unit vector with 1 in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component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in all other components. </a:t>
                </a:r>
              </a:p>
              <a:p>
                <a:pPr algn="l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ordinary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component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. 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Note: More generally, if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is a unit vector, not necessarily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, then we have simply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 </a:t>
                </a:r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i="1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2578" r="-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61679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Projection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2.5 </a:t>
                </a:r>
              </a:p>
              <a:p>
                <a:pPr algn="l"/>
                <a:r>
                  <a:rPr lang="en-US" altLang="zh-CN" dirty="0"/>
                  <a:t>Let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= (1,2, -3) and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 = (1,1,2). Then the component of A along B is the number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zh-CN" dirty="0"/>
                  <a:t>Hence the projection of A along B is the vector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−1</m:t>
                          </m:r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8523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Projection </a:t>
                </a:r>
              </a:p>
              <a:p>
                <a:pPr algn="l"/>
                <a:r>
                  <a:rPr lang="en-US" altLang="zh-CN" dirty="0"/>
                  <a:t>Our construction gives an immediate geometric interpretation for the scalar product. Namely, 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and look at the angle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between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B.</a:t>
                </a:r>
                <a:r>
                  <a:rPr lang="en-US" altLang="zh-CN" dirty="0"/>
                  <a:t> Then from plane geometry we see that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or substituting the value for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 obtained above.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And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8C4711-31C4-4622-BAB9-6FB155A02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194957"/>
            <a:ext cx="2677042" cy="16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Projection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2.6</a:t>
                </a:r>
              </a:p>
              <a:p>
                <a:pPr algn="l"/>
                <a:r>
                  <a:rPr lang="en-US" altLang="zh-CN" dirty="0"/>
                  <a:t>Find the cosine of the angle between the two located vectors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dirty="0"/>
                  <a:t> where </a:t>
                </a:r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2, −3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b="1" dirty="0"/>
                  <a:t>Solution: </a:t>
                </a:r>
                <a:r>
                  <a:rPr lang="en-US" altLang="zh-CN" dirty="0"/>
                  <a:t>We let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−3, −1, 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Then the angle between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dirty="0"/>
                  <a:t> is the same as that between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and </a:t>
                </a:r>
                <a:r>
                  <a:rPr lang="en-US" altLang="zh-CN" b="1" dirty="0"/>
                  <a:t>B</a:t>
                </a:r>
                <a:r>
                  <a:rPr lang="en-US" altLang="zh-CN" dirty="0"/>
                  <a:t>. Hence its cosine is equal to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 r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4929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Review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Points in Space  </a:t>
            </a:r>
            <a:r>
              <a:rPr lang="zh-CN" altLang="en-US" sz="4000" b="1" dirty="0"/>
              <a:t>空间中的点；</a:t>
            </a:r>
            <a:endParaRPr lang="en-US" altLang="zh-CN" sz="40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Located Vectors in Space </a:t>
            </a:r>
            <a:r>
              <a:rPr lang="zh-CN" altLang="en-US" sz="4000" b="1" dirty="0"/>
              <a:t>空间中的向量；</a:t>
            </a:r>
            <a:endParaRPr lang="en-US" altLang="zh-CN" sz="40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</a:rPr>
              <a:t>Scalar Product  </a:t>
            </a:r>
            <a:r>
              <a:rPr lang="zh-CN" altLang="en-US" sz="4000" b="1" dirty="0"/>
              <a:t>数量积；</a:t>
            </a:r>
            <a:endParaRPr lang="en-US" altLang="zh-CN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19" y="168872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41487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6B34-0B60-48E9-9916-BCEF20F195C6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8212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Schwarz Inequality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2.3 </a:t>
                </a:r>
                <a:r>
                  <a:rPr lang="en-US" altLang="zh-CN" dirty="0"/>
                  <a:t>Let </a:t>
                </a:r>
                <a:r>
                  <a:rPr lang="en-US" altLang="zh-CN" i="1" dirty="0"/>
                  <a:t>A, B </a:t>
                </a:r>
                <a:r>
                  <a:rPr lang="en-US" altLang="zh-CN" dirty="0"/>
                  <a:t>be two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algn="l"/>
                <a:r>
                  <a:rPr lang="en-US" altLang="zh-CN" b="1" dirty="0"/>
                  <a:t>Proof: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, then both sides of the inequality are equal to 0, and so our assertion is obvious. Suppose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. Let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 be the component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along </a:t>
                </a:r>
                <a:r>
                  <a:rPr lang="en-US" altLang="zh-CN" i="1" dirty="0"/>
                  <a:t>B, </a:t>
                </a:r>
              </a:p>
              <a:p>
                <a:pPr algn="l"/>
                <a:r>
                  <a:rPr lang="en-US" altLang="zh-CN" dirty="0"/>
                  <a:t>So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We write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𝑐𝐵</m:t>
                    </m:r>
                  </m:oMath>
                </a14:m>
                <a:r>
                  <a:rPr lang="en-US" altLang="zh-CN" dirty="0"/>
                  <a:t>. By Pythagoras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𝑐𝐵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𝑐𝐵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but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take the square root to conclude the proof.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7147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Schwarz Inequality</a:t>
                </a:r>
              </a:p>
              <a:p>
                <a:pPr algn="l"/>
                <a:r>
                  <a:rPr lang="en-US" altLang="zh-CN" dirty="0"/>
                  <a:t>In view of Theorem 2.3, we see that for vectors </a:t>
                </a:r>
                <a:r>
                  <a:rPr lang="en-US" altLang="zh-CN" i="1" dirty="0"/>
                  <a:t>A, B </a:t>
                </a:r>
                <a:r>
                  <a:rPr lang="en-US" altLang="zh-CN" dirty="0"/>
                  <a:t>in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-space, and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There exists a unique angle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, and such that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We define this angle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to be </a:t>
                </a:r>
                <a:r>
                  <a:rPr lang="en-US" altLang="zh-CN" b="1" dirty="0"/>
                  <a:t>the angle between </a:t>
                </a:r>
                <a:r>
                  <a:rPr lang="en-US" altLang="zh-CN" b="1" i="1" dirty="0"/>
                  <a:t>A</a:t>
                </a:r>
                <a:r>
                  <a:rPr lang="en-US" altLang="zh-CN" b="1" dirty="0"/>
                  <a:t> and </a:t>
                </a:r>
                <a:r>
                  <a:rPr lang="en-US" altLang="zh-CN" b="1" i="1" dirty="0"/>
                  <a:t>B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1030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Triangle Inequality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2.4 </a:t>
                </a:r>
                <a:r>
                  <a:rPr lang="en-US" altLang="zh-CN" dirty="0"/>
                  <a:t>Let </a:t>
                </a:r>
                <a:r>
                  <a:rPr lang="en-US" altLang="zh-CN" i="1" dirty="0"/>
                  <a:t>A, B </a:t>
                </a:r>
                <a:r>
                  <a:rPr lang="en-US" altLang="zh-CN" dirty="0"/>
                  <a:t>be two vectors.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b="1" dirty="0"/>
                  <a:t>Proof</a:t>
                </a:r>
                <a:r>
                  <a:rPr lang="en-US" altLang="zh-CN" b="1" i="1" dirty="0"/>
                  <a:t>: </a:t>
                </a:r>
                <a:r>
                  <a:rPr lang="en-US" altLang="zh-CN" dirty="0"/>
                  <a:t>Both sides of this inequality are positive or 0. Hence it will suffice to prove that their squares satisfy the desired inequality, in other words, </a:t>
                </a:r>
                <a:endParaRPr lang="en-US" altLang="zh-CN" b="1" i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≤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dirty="0"/>
                  <a:t>Here</a:t>
                </a:r>
              </a:p>
              <a:p>
                <a:pPr algn="l"/>
                <a:r>
                  <a:rPr lang="en-US" altLang="zh-CN" b="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b="0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Our theorem is proved.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 r="-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A1D3F1-9F3D-4D28-AA68-FF9E69D39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58" y="3693695"/>
            <a:ext cx="3704544" cy="21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05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Homework 1-2</a:t>
            </a: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Exercise 1.4 Page 29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Q1</a:t>
            </a:r>
            <a:r>
              <a:rPr lang="zh-CN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4(</a:t>
            </a:r>
            <a:r>
              <a:rPr lang="en-US" altLang="zh-CN" dirty="0" err="1">
                <a:solidFill>
                  <a:srgbClr val="FF0000"/>
                </a:solidFill>
                <a:latin typeface="Arial Black" panose="020B0A04020102020204" pitchFamily="34" charset="0"/>
              </a:rPr>
              <a:t>c,d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), Q6(a), Q7, Q8(a), Q9, Q10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986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Outline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Norm of a vector  </a:t>
            </a:r>
            <a:r>
              <a:rPr lang="zh-CN" altLang="en-US" sz="3600" b="1" dirty="0"/>
              <a:t>向量的模；</a:t>
            </a:r>
            <a:endParaRPr lang="en-US" altLang="zh-CN" sz="36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The Distance between A and B </a:t>
            </a:r>
            <a:r>
              <a:rPr lang="zh-CN" altLang="en-US" sz="3600" b="1" dirty="0"/>
              <a:t>两点间距离；</a:t>
            </a:r>
            <a:endParaRPr lang="en-US" altLang="zh-CN" sz="36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General Pythagoras theorem  </a:t>
            </a:r>
            <a:r>
              <a:rPr lang="zh-CN" altLang="en-US" sz="3600" b="1" dirty="0"/>
              <a:t>毕达哥拉斯定理；</a:t>
            </a:r>
            <a:endParaRPr lang="en-US" altLang="zh-CN" sz="36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Schwarz Inequality  </a:t>
            </a:r>
            <a:r>
              <a:rPr lang="zh-CN" altLang="en-US" sz="3600" b="1" dirty="0"/>
              <a:t>施瓦茨不等式</a:t>
            </a:r>
            <a:r>
              <a:rPr lang="en-US" altLang="zh-CN" sz="3600" b="1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19" y="168872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41487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6B34-0B60-48E9-9916-BCEF20F195C6}" type="datetime1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2269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2.1</a:t>
                </a:r>
              </a:p>
              <a:p>
                <a:pPr algn="l"/>
                <a:r>
                  <a:rPr lang="en-US" altLang="zh-CN" dirty="0"/>
                  <a:t>We define the </a:t>
                </a:r>
                <a:r>
                  <a:rPr lang="en-US" altLang="zh-CN" b="1" dirty="0"/>
                  <a:t>norm</a:t>
                </a:r>
                <a:r>
                  <a:rPr lang="en-US" altLang="zh-CN" dirty="0"/>
                  <a:t> of a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and denote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/>
                  <a:t>, the number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rad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dirty="0"/>
                  <a:t>Note: 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, we can take a square root. The norm is also sometimes called the </a:t>
                </a:r>
                <a:r>
                  <a:rPr lang="en-US" altLang="zh-CN" b="1" dirty="0"/>
                  <a:t>magnitude</a:t>
                </a:r>
                <a:r>
                  <a:rPr lang="en-US" altLang="zh-CN" dirty="0"/>
                  <a:t> of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2.1</a:t>
                </a:r>
              </a:p>
              <a:p>
                <a:pPr algn="l"/>
                <a:r>
                  <a:rPr lang="en-US" altLang="zh-CN" dirty="0"/>
                  <a:t>In 2-space,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altLang="zh-CN" dirty="0"/>
                  <a:t>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In 3-space,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altLang="zh-CN" dirty="0"/>
                  <a:t>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2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0DA8BE-B3DC-4B2A-89FC-940AFE56D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85" y="4038384"/>
            <a:ext cx="2286000" cy="1762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D07FBF-F578-4FFA-B4DB-5EF786200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85" y="3657384"/>
            <a:ext cx="27051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/>
                  <a:t>In terms of coordinates,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we see that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zh-CN" dirty="0"/>
                  <a:t> 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because some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so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and</a:t>
                </a: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hence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dirty="0"/>
                  <a:t>For any vector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we have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This is due to the fact that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are said to have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opposite direction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 However, they have the same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norm.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2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1BEA00-1C8A-4905-BAA2-94FE91DEA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632" y="3616236"/>
            <a:ext cx="1660237" cy="13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4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2.2</a:t>
                </a:r>
              </a:p>
              <a:p>
                <a:pPr algn="l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be two points. We define the </a:t>
                </a:r>
                <a:r>
                  <a:rPr lang="en-US" altLang="zh-CN" b="1" dirty="0"/>
                  <a:t>distance</a:t>
                </a:r>
                <a:r>
                  <a:rPr lang="en-US" altLang="zh-CN" dirty="0"/>
                  <a:t>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to be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)∙(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dirty="0"/>
                  <a:t> .</a:t>
                </a:r>
              </a:p>
              <a:p>
                <a:pPr algn="l"/>
                <a:r>
                  <a:rPr lang="en-US" altLang="zh-CN" dirty="0"/>
                  <a:t>This definition coincides with our geometric intuition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are points in the plane. It is the same thing as the length of the located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dirty="0"/>
                  <a:t> or the located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/>
                  <a:t> . 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B86019-A8CB-4C4E-A992-3C1711A19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29" y="4336848"/>
            <a:ext cx="34575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1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2.2</a:t>
                </a:r>
              </a:p>
              <a:p>
                <a:pPr algn="l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=(3, 4)</m:t>
                    </m:r>
                  </m:oMath>
                </a14:m>
                <a:r>
                  <a:rPr lang="en-US" altLang="zh-CN" dirty="0"/>
                  <a:t> . Then the length of the  located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=(4, 2)</m:t>
                    </m:r>
                  </m:oMath>
                </a14:m>
                <a:r>
                  <a:rPr lang="en-US" altLang="zh-CN" dirty="0"/>
                  <a:t>. Thus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(4, 2)∙(4, 2)</m:t>
                        </m:r>
                      </m:e>
                    </m:ra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16+4</m:t>
                        </m:r>
                      </m:e>
                    </m:ra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dirty="0"/>
                  <a:t> .</a:t>
                </a:r>
              </a:p>
              <a:p>
                <a:pPr algn="l"/>
                <a:r>
                  <a:rPr lang="en-US" altLang="zh-CN" dirty="0"/>
                  <a:t>In the picture, we see that the horizontal side has length</a:t>
                </a:r>
              </a:p>
              <a:p>
                <a:pPr algn="l"/>
                <a:r>
                  <a:rPr lang="en-US" altLang="zh-CN" dirty="0"/>
                  <a:t> 4 and the vertical side has length 2. Thus our definitions</a:t>
                </a:r>
              </a:p>
              <a:p>
                <a:pPr algn="l"/>
                <a:r>
                  <a:rPr lang="en-US" altLang="zh-CN" dirty="0"/>
                  <a:t> reflect our geometric intuition derived from Pythagoras.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6D0FB0-0133-48A6-B7BF-7ECF985FA3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80" y="3884295"/>
            <a:ext cx="25431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2.3</a:t>
                </a:r>
              </a:p>
              <a:p>
                <a:pPr algn="l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be a point in </a:t>
                </a:r>
                <a:r>
                  <a:rPr lang="en-US" altLang="zh-CN" b="1" dirty="0"/>
                  <a:t>2(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b="1" dirty="0"/>
                  <a:t>)-D </a:t>
                </a:r>
                <a:r>
                  <a:rPr lang="en-US" altLang="zh-CN" dirty="0"/>
                  <a:t>space, and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be a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l"/>
                <a:r>
                  <a:rPr lang="en-US" altLang="zh-CN" dirty="0"/>
                  <a:t>The set of points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such that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will be called the </a:t>
                </a:r>
                <a:r>
                  <a:rPr lang="en-US" altLang="zh-CN" b="1" dirty="0"/>
                  <a:t>open disc(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ball</a:t>
                </a:r>
                <a:r>
                  <a:rPr lang="en-US" altLang="zh-CN" b="1" dirty="0"/>
                  <a:t>) </a:t>
                </a:r>
                <a:r>
                  <a:rPr lang="en-US" altLang="zh-CN" dirty="0"/>
                  <a:t>of radius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centered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dirty="0"/>
                  <a:t>The set of points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such that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will be called the </a:t>
                </a:r>
                <a:r>
                  <a:rPr lang="en-US" altLang="zh-CN" b="1" dirty="0"/>
                  <a:t>closed disc(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ball</a:t>
                </a:r>
                <a:r>
                  <a:rPr lang="en-US" altLang="zh-CN" b="1" dirty="0"/>
                  <a:t>) </a:t>
                </a:r>
                <a:r>
                  <a:rPr lang="en-US" altLang="zh-CN" dirty="0"/>
                  <a:t>of radius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centered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r>
                  <a:rPr lang="en-US" altLang="zh-CN" dirty="0"/>
                  <a:t>The set of points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such that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/>
                  <a:t>will be called the </a:t>
                </a:r>
                <a:r>
                  <a:rPr lang="en-US" altLang="zh-CN" b="1" dirty="0"/>
                  <a:t>circle(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sphere</a:t>
                </a:r>
                <a:r>
                  <a:rPr lang="en-US" altLang="zh-CN" b="1" dirty="0"/>
                  <a:t>) </a:t>
                </a:r>
                <a:r>
                  <a:rPr lang="en-US" altLang="zh-CN" dirty="0"/>
                  <a:t>of radius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centered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775" t="-2171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FB462C8-A6F6-4330-B5F0-262108347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459" y="2151005"/>
            <a:ext cx="1609725" cy="16859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11E4876-3A68-4575-955D-25C4A2D68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96" y="4079546"/>
            <a:ext cx="1543050" cy="1619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F544DD-B97E-4D4E-BACD-FD9125C993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52" y="1998604"/>
            <a:ext cx="1943100" cy="1990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8E442B-8328-4E30-9469-C43AD38670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64" y="4098319"/>
            <a:ext cx="15144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 of a Vector </a:t>
                </a:r>
              </a:p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2.1</a:t>
                </a:r>
              </a:p>
              <a:p>
                <a:pPr algn="l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be a number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be a point, 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(Here is the absolute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times the norm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.)</a:t>
                </a:r>
              </a:p>
              <a:p>
                <a:pPr algn="l"/>
                <a:r>
                  <a:rPr lang="en-US" altLang="zh-CN" b="1" dirty="0"/>
                  <a:t>Proof: </a:t>
                </a:r>
                <a:r>
                  <a:rPr lang="en-US" altLang="zh-CN" dirty="0"/>
                  <a:t>By definition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properties of the scalar product, we have </a:t>
                </a:r>
                <a:endParaRPr lang="en-US" altLang="zh-CN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𝑐𝐴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)∙(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𝑐𝐴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rad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954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2020/9/13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30983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1912</Words>
  <Application>Microsoft Office PowerPoint</Application>
  <PresentationFormat>宽屏</PresentationFormat>
  <Paragraphs>233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1-2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金涛 张</cp:lastModifiedBy>
  <cp:revision>918</cp:revision>
  <dcterms:created xsi:type="dcterms:W3CDTF">2017-08-02T16:53:24Z</dcterms:created>
  <dcterms:modified xsi:type="dcterms:W3CDTF">2020-09-13T13:16:41Z</dcterms:modified>
</cp:coreProperties>
</file>