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47" r:id="rId3"/>
    <p:sldId id="452" r:id="rId4"/>
    <p:sldId id="438" r:id="rId5"/>
    <p:sldId id="453" r:id="rId6"/>
    <p:sldId id="454" r:id="rId7"/>
    <p:sldId id="455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5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1003" autoAdjust="0"/>
  </p:normalViewPr>
  <p:slideViewPr>
    <p:cSldViewPr snapToGrid="0">
      <p:cViewPr>
        <p:scale>
          <a:sx n="73" d="100"/>
          <a:sy n="73" d="100"/>
        </p:scale>
        <p:origin x="5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58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74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98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85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19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42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5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33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265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26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19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8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70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5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3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89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4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07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6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9FA5-B122-4394-B62F-D439266C3DA9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DAE-BC4D-42C8-8B42-5B2ECCCBE0B2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83C6-00C7-4D3A-A8B5-31051BF6F890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23A3-418C-4AB7-A0FE-336F012B0B5D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4666-E71C-4656-A97D-5A6DEB2471ED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60E-4AEA-4B32-A66D-53CC3A6A3406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AFB5-F3D2-485C-9BD8-FCD2C71BDF9B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0FA-7F4C-40C9-8D6A-8579E8D8F33F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A12B-1181-4078-8BDC-61EF8833AC8E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CC74-94BB-405F-A60E-B6429B3C291B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E71F-D59D-49AF-96CE-E0F99D1571BA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4DFE-8177-455C-84E3-FDB5E62DBF51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/>
              <a:t>Lecture 1-3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8866"/>
            <a:ext cx="9144000" cy="2199641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Parametric Lines and Planes</a:t>
            </a:r>
          </a:p>
          <a:p>
            <a:r>
              <a:rPr lang="zh-CN" altLang="en-US" sz="4800" b="1" dirty="0">
                <a:solidFill>
                  <a:srgbClr val="FF0000"/>
                </a:solidFill>
              </a:rPr>
              <a:t>直线的参数方程和平面</a:t>
            </a:r>
            <a:endParaRPr lang="en-US" altLang="zh-CN" sz="48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89" y="162223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3483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4CA5-E438-4D12-BEBD-464654848CDD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1-1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Planes</a:t>
                </a:r>
              </a:p>
              <a:p>
                <a:pPr algn="l"/>
                <a:r>
                  <a:rPr lang="en-US" altLang="zh-CN" dirty="0"/>
                  <a:t>Let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be a point in 3-space and consider a located</a:t>
                </a:r>
              </a:p>
              <a:p>
                <a:pPr algn="l"/>
                <a:r>
                  <a:rPr lang="en-US" altLang="zh-CN" dirty="0"/>
                  <a:t>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𝑂𝑁</m:t>
                        </m:r>
                      </m:e>
                    </m:acc>
                  </m:oMath>
                </a14:m>
                <a:r>
                  <a:rPr lang="en-US" altLang="zh-CN" dirty="0"/>
                  <a:t>. We define the </a:t>
                </a:r>
                <a:r>
                  <a:rPr lang="en-US" altLang="zh-CN" b="1" dirty="0"/>
                  <a:t>plane passing through </a:t>
                </a:r>
              </a:p>
              <a:p>
                <a:pPr algn="l"/>
                <a:r>
                  <a:rPr lang="en-US" altLang="zh-CN" b="1" i="1" dirty="0"/>
                  <a:t>P</a:t>
                </a:r>
                <a:r>
                  <a:rPr lang="en-US" altLang="zh-CN" b="1" dirty="0"/>
                  <a:t> perpendicular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𝑂𝑁</m:t>
                        </m:r>
                      </m:e>
                    </m:acc>
                  </m:oMath>
                </a14:m>
                <a:r>
                  <a:rPr lang="en-US" altLang="zh-CN" dirty="0"/>
                  <a:t> to be the collection of all</a:t>
                </a:r>
              </a:p>
              <a:p>
                <a:pPr algn="l"/>
                <a:r>
                  <a:rPr lang="en-US" altLang="zh-CN" dirty="0"/>
                  <a:t> points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 such that the located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𝑃𝑋</m:t>
                        </m:r>
                      </m:e>
                    </m:acc>
                  </m:oMath>
                </a14:m>
                <a:r>
                  <a:rPr lang="en-US" altLang="zh-CN" dirty="0"/>
                  <a:t> is </a:t>
                </a:r>
              </a:p>
              <a:p>
                <a:pPr algn="l"/>
                <a:r>
                  <a:rPr lang="en-US" altLang="zh-CN" dirty="0"/>
                  <a:t>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𝑂𝑁</m:t>
                        </m:r>
                      </m:e>
                    </m:acc>
                  </m:oMath>
                </a14:m>
                <a:r>
                  <a:rPr lang="en-US" altLang="zh-CN" dirty="0"/>
                  <a:t>. According to our definitions,</a:t>
                </a:r>
              </a:p>
              <a:p>
                <a:pPr algn="l"/>
                <a:r>
                  <a:rPr lang="en-US" altLang="zh-CN" dirty="0"/>
                  <a:t> this amounts to the condition</a:t>
                </a:r>
              </a:p>
              <a:p>
                <a:pPr algn="l"/>
                <a:r>
                  <a:rPr lang="en-US" altLang="zh-CN" b="0" dirty="0">
                    <a:solidFill>
                      <a:srgbClr val="0070C0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AED768-E0D8-47CF-8C16-5CB4B445F8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57" y="1995295"/>
            <a:ext cx="4294986" cy="398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5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Planes</a:t>
                </a:r>
              </a:p>
              <a:p>
                <a:pPr algn="l"/>
                <a:r>
                  <a:rPr lang="en-US" altLang="zh-CN" dirty="0"/>
                  <a:t>Instead of saying that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is </a:t>
                </a:r>
                <a:r>
                  <a:rPr lang="en-US" altLang="zh-CN" b="1" dirty="0"/>
                  <a:t>perpendicular</a:t>
                </a:r>
                <a:r>
                  <a:rPr lang="en-US" altLang="zh-CN" dirty="0"/>
                  <a:t> to the plane, one also says that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is </a:t>
                </a:r>
                <a:r>
                  <a:rPr lang="en-US" altLang="zh-CN" b="1" dirty="0"/>
                  <a:t>normal</a:t>
                </a:r>
                <a:r>
                  <a:rPr lang="en-US" altLang="zh-CN" dirty="0"/>
                  <a:t> to the plane. 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be a number. Then the set of points X such that</a:t>
                </a:r>
              </a:p>
              <a:p>
                <a:r>
                  <a:rPr lang="en-US" altLang="zh-CN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dirty="0"/>
                  <a:t>coincides with the set of points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 such that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𝑡𝑁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dirty="0"/>
                  <a:t>Thus we may say that our plane is the plane passing through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and perpendicular to the </a:t>
                </a:r>
                <a:r>
                  <a:rPr lang="en-US" altLang="zh-CN" b="1" dirty="0"/>
                  <a:t>line</a:t>
                </a:r>
                <a:r>
                  <a:rPr lang="en-US" altLang="zh-CN" dirty="0"/>
                  <a:t> in the direction of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. To find the equation of the plane, we could use any vector </a:t>
                </a:r>
                <a:r>
                  <a:rPr lang="en-US" altLang="zh-CN" i="1" dirty="0" err="1"/>
                  <a:t>tN</a:t>
                </a:r>
                <a:r>
                  <a:rPr lang="en-US" altLang="zh-CN" dirty="0"/>
                  <a:t> (with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) instead of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. </a:t>
                </a:r>
                <a:endParaRPr lang="en-US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 r="-1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5955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Planes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3.4 </a:t>
                </a: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2,1,−1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Then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dirty="0"/>
                  <a:t>Therefore the equation of the plane passing through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and perpendicular to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3.5</a:t>
                </a:r>
                <a:endParaRPr lang="en-US" altLang="zh-CN" dirty="0"/>
              </a:p>
              <a:p>
                <a:pPr algn="l"/>
                <a:r>
                  <a:rPr lang="en-US" altLang="zh-CN" dirty="0"/>
                  <a:t>The equation of the line in the (x, y)-plane, passing through (4, -3) and perpendicular to (-5, 2) is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+26=0</m:t>
                      </m:r>
                    </m:oMath>
                  </m:oMathPara>
                </a14:m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2578" b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52076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Planes</a:t>
                </a:r>
              </a:p>
              <a:p>
                <a:pPr algn="l"/>
                <a:r>
                  <a:rPr lang="en-US" altLang="zh-CN" dirty="0"/>
                  <a:t>In any equation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the vector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(a, b) </a:t>
                </a:r>
                <a:r>
                  <a:rPr lang="en-US" altLang="zh-CN" dirty="0"/>
                  <a:t>is perpendicular to the line determined by the equation. Similarly, in 3-space, the vector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(a, b, c) </a:t>
                </a:r>
                <a:r>
                  <a:rPr lang="en-US" altLang="zh-CN" dirty="0"/>
                  <a:t>is perpendicular to the plane determined by the equation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3.6 </a:t>
                </a:r>
                <a:r>
                  <a:rPr lang="en-US" altLang="zh-CN" dirty="0"/>
                  <a:t>The plane determined by the equation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5 </m:t>
                    </m:r>
                  </m:oMath>
                </a14:m>
                <a:r>
                  <a:rPr lang="en-US" altLang="zh-CN" dirty="0"/>
                  <a:t>is perpendicular to the vector (2, - 1, 3).</a:t>
                </a:r>
              </a:p>
              <a:p>
                <a:pPr algn="l"/>
                <a:r>
                  <a:rPr lang="en-US" altLang="zh-CN" dirty="0">
                    <a:solidFill>
                      <a:srgbClr val="FF0000"/>
                    </a:solidFill>
                  </a:rPr>
                  <a:t>Note: If we want to find a point in that plane, we can give arbitrary values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and then solve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 In n-space, the equation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is said to be the equation of a </a:t>
                </a:r>
                <a:r>
                  <a:rPr lang="en-US" altLang="zh-CN" b="1" dirty="0">
                    <a:solidFill>
                      <a:schemeClr val="accent5"/>
                    </a:solidFill>
                  </a:rPr>
                  <a:t>hyperplane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2578" r="-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20047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Planes</a:t>
                </a:r>
              </a:p>
              <a:p>
                <a:pPr algn="l"/>
                <a:r>
                  <a:rPr lang="en-US" altLang="zh-CN" b="1" dirty="0"/>
                  <a:t>Two vectors A, B </a:t>
                </a:r>
                <a:r>
                  <a:rPr lang="en-US" altLang="zh-CN" dirty="0"/>
                  <a:t>are said to be </a:t>
                </a:r>
                <a:r>
                  <a:rPr lang="en-US" altLang="zh-CN" b="1" dirty="0"/>
                  <a:t>parallel</a:t>
                </a:r>
                <a:r>
                  <a:rPr lang="en-US" altLang="zh-CN" dirty="0"/>
                  <a:t> if there exists a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𝒄𝑨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algn="l"/>
                <a:r>
                  <a:rPr lang="en-US" altLang="zh-CN" b="1" dirty="0"/>
                  <a:t>Two lines </a:t>
                </a:r>
                <a:r>
                  <a:rPr lang="en-US" altLang="zh-CN" dirty="0"/>
                  <a:t>are said to be </a:t>
                </a:r>
                <a:r>
                  <a:rPr lang="en-US" altLang="zh-CN" b="1" dirty="0"/>
                  <a:t>parallel</a:t>
                </a:r>
                <a:r>
                  <a:rPr lang="en-US" altLang="zh-CN" dirty="0"/>
                  <a:t> if, given two distinct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on the first line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on the second, </a:t>
                </a:r>
                <a:r>
                  <a:rPr lang="en-US" altLang="zh-CN" b="1" dirty="0"/>
                  <a:t>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/>
                  <a:t> are parallel</a:t>
                </a:r>
                <a:r>
                  <a:rPr lang="en-US" altLang="zh-CN" dirty="0"/>
                  <a:t>. </a:t>
                </a:r>
              </a:p>
              <a:p>
                <a:pPr algn="l"/>
                <a:endParaRPr lang="en-US" altLang="zh-CN" dirty="0"/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zh-CN" b="1" dirty="0"/>
                  <a:t>Two planes </a:t>
                </a:r>
                <a:r>
                  <a:rPr lang="en-US" altLang="zh-CN" dirty="0"/>
                  <a:t>are said to </a:t>
                </a:r>
                <a:r>
                  <a:rPr lang="en-US" altLang="zh-CN" b="1" dirty="0"/>
                  <a:t>be parallel </a:t>
                </a:r>
                <a:r>
                  <a:rPr lang="en-US" altLang="zh-CN" dirty="0"/>
                  <a:t>if </a:t>
                </a:r>
                <a:r>
                  <a:rPr lang="en-US" altLang="zh-CN" b="1" dirty="0"/>
                  <a:t>their normal vectors are parallel</a:t>
                </a:r>
                <a:r>
                  <a:rPr lang="en-US" altLang="zh-CN" dirty="0"/>
                  <a:t>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They are said to </a:t>
                </a:r>
                <a:r>
                  <a:rPr lang="en-US" altLang="zh-CN" b="1" dirty="0"/>
                  <a:t>be perpendicular </a:t>
                </a:r>
                <a:r>
                  <a:rPr lang="en-US" altLang="zh-CN" dirty="0"/>
                  <a:t>if </a:t>
                </a:r>
                <a:r>
                  <a:rPr lang="en-US" altLang="zh-CN" b="1" dirty="0"/>
                  <a:t>their normal vectors are perpendicular</a:t>
                </a:r>
                <a:r>
                  <a:rPr lang="en-US" altLang="zh-CN" dirty="0"/>
                  <a:t>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zh-CN" b="1" dirty="0"/>
                  <a:t>The angle between two planes </a:t>
                </a:r>
                <a:r>
                  <a:rPr lang="en-US" altLang="zh-CN" dirty="0"/>
                  <a:t>is defined to be the angle </a:t>
                </a:r>
                <a:r>
                  <a:rPr lang="en-US" altLang="zh-CN" b="1" dirty="0"/>
                  <a:t>between their normal vectors. </a:t>
                </a:r>
                <a:endParaRPr lang="en-US" altLang="zh-CN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00938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Planes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3.7 </a:t>
                </a:r>
                <a:r>
                  <a:rPr lang="en-US" altLang="zh-CN" dirty="0"/>
                  <a:t>Find the cosine of the angle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between the planes.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Solution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algn="l"/>
                <a:r>
                  <a:rPr lang="en-US" altLang="zh-CN" dirty="0"/>
                  <a:t>This cosine is the cosine of the angle between the vectors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 −1, 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2, −1)</m:t>
                      </m:r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Therefore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3078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Planes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3.8 </a:t>
                </a: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1, 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=(1, 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Find the point of intersection of the line through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in the direction of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, and the plane through 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 perpendicular to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.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Solution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algn="l"/>
                <a:r>
                  <a:rPr lang="en-US" altLang="zh-CN" dirty="0"/>
                  <a:t>The parametric representation of the line through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in the direction of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is </a:t>
                </a:r>
              </a:p>
              <a:p>
                <a:pPr algn="l"/>
                <a:r>
                  <a:rPr lang="en-US" altLang="zh-CN" dirty="0"/>
                  <a:t>(1)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𝑡𝑁</m:t>
                    </m:r>
                  </m:oMath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The equation of the plane through 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 perpendicular to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is </a:t>
                </a:r>
              </a:p>
              <a:p>
                <a:pPr algn="l"/>
                <a:r>
                  <a:rPr lang="en-US" altLang="zh-CN" dirty="0"/>
                  <a:t>(2)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=0.</m:t>
                    </m:r>
                  </m:oMath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We must find the value of t such that the vector X in (1) also satisfies (2), that 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𝑡𝑁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Thus the desired point of intersection is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775" t="-2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66596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Planes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3.9</a:t>
                </a:r>
                <a:r>
                  <a:rPr lang="en-US" altLang="zh-CN" dirty="0"/>
                  <a:t> Find the equation of the plane passing through the three points</a:t>
                </a:r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endParaRPr lang="en-US" altLang="zh-CN" dirty="0"/>
              </a:p>
              <a:p>
                <a:pPr algn="l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Solution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algn="l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We must solve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=0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in other words,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− 2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0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0. </m:t>
                    </m:r>
                  </m:oMath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We take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altLang="zh-CN" dirty="0"/>
                  <a:t>and solve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altLang="zh-CN" dirty="0"/>
                  <a:t>. 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=(2, 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algn="l"/>
                <a:r>
                  <a:rPr lang="en-US" altLang="zh-CN" dirty="0"/>
                  <a:t>Its equation is therefore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=0,</m:t>
                    </m:r>
                  </m:oMath>
                </a14:m>
                <a:r>
                  <a:rPr lang="en-US" altLang="zh-CN" dirty="0"/>
                  <a:t> that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 r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74011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Distance Between a Point and a Plane</a:t>
                </a:r>
              </a:p>
              <a:p>
                <a:pPr algn="l"/>
                <a:r>
                  <a:rPr lang="en-US" altLang="zh-CN" dirty="0"/>
                  <a:t>From the geometry, we have: </a:t>
                </a:r>
              </a:p>
              <a:p>
                <a:pPr algn="l"/>
                <a:r>
                  <a:rPr lang="en-US" altLang="zh-CN" dirty="0"/>
                  <a:t>length of the segment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𝑄𝑄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altLang="zh-CN" dirty="0"/>
                  <a:t>= length of the projection</a:t>
                </a:r>
              </a:p>
              <a:p>
                <a:pPr algn="l"/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𝑄𝑃</m:t>
                        </m:r>
                      </m:e>
                    </m:acc>
                  </m:oMath>
                </a14:m>
                <a:r>
                  <a:rPr lang="en-US" altLang="zh-CN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𝑄𝑄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′.</m:t>
                        </m:r>
                      </m:e>
                    </m:acc>
                  </m:oMath>
                </a14:m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dirty="0"/>
                  <a:t>Then the length of the 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𝑄𝑃</m:t>
                        </m:r>
                      </m:e>
                    </m:acc>
                  </m:oMath>
                </a14:m>
                <a:r>
                  <a:rPr lang="en-US" altLang="zh-CN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𝑄𝑄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altLang="zh-CN" dirty="0"/>
                  <a:t>is</a:t>
                </a:r>
              </a:p>
              <a:p>
                <a:pPr algn="l"/>
                <a:r>
                  <a:rPr lang="en-US" altLang="zh-CN" b="0" dirty="0"/>
                  <a:t>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)∙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This can also be written in the form:</a:t>
                </a:r>
              </a:p>
              <a:p>
                <a:pPr algn="l"/>
                <a:r>
                  <a:rPr lang="en-US" altLang="zh-CN" b="1" dirty="0"/>
                  <a:t>Distance between </a:t>
                </a:r>
                <a:r>
                  <a:rPr lang="en-US" altLang="zh-CN" b="1" i="1" dirty="0"/>
                  <a:t>Q </a:t>
                </a:r>
                <a:r>
                  <a:rPr lang="en-US" altLang="zh-CN" b="1" dirty="0"/>
                  <a:t>and the plane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)∙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den>
                    </m:f>
                  </m:oMath>
                </a14:m>
                <a:endParaRPr lang="en-US" altLang="zh-CN" b="1" dirty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9C6CD0-E84A-4258-968B-C39236A29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60" y="1968580"/>
            <a:ext cx="4268532" cy="32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0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3.10</a:t>
                </a:r>
                <a:r>
                  <a:rPr lang="en-US" altLang="zh-CN" dirty="0"/>
                  <a:t>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algn="l"/>
                <a:r>
                  <a:rPr lang="en-US" altLang="zh-CN" dirty="0"/>
                  <a:t>The equation of the plane is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=−5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algn="l"/>
                <a:r>
                  <a:rPr lang="en-US" altLang="zh-CN" dirty="0"/>
                  <a:t>We find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=(2, 2,−2)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</m:t>
                    </m:r>
                  </m:oMath>
                </a14:m>
                <a:endParaRPr lang="en-US" altLang="zh-CN" i="1" dirty="0"/>
              </a:p>
              <a:p>
                <a:pPr algn="l"/>
                <a:r>
                  <a:rPr lang="en-US" altLang="zh-CN" dirty="0"/>
                  <a:t>Hence the distance between 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 and the plane is</a:t>
                </a:r>
                <a:endParaRPr lang="en-US" altLang="zh-CN" i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i="1" dirty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86138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Review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</a:rPr>
              <a:t>Norm of a vector  </a:t>
            </a:r>
            <a:r>
              <a:rPr lang="zh-CN" altLang="en-US" sz="4000" b="1" dirty="0"/>
              <a:t>向量的模；</a:t>
            </a:r>
            <a:endParaRPr lang="en-US" altLang="zh-CN" sz="40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</a:rPr>
              <a:t>The Distance between A and B </a:t>
            </a:r>
            <a:r>
              <a:rPr lang="zh-CN" altLang="en-US" sz="4000" b="1" dirty="0"/>
              <a:t>两点间距离；</a:t>
            </a:r>
            <a:endParaRPr lang="en-US" altLang="zh-CN" sz="40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</a:rPr>
              <a:t>General Pythagoras theorem  </a:t>
            </a:r>
            <a:r>
              <a:rPr lang="zh-CN" altLang="en-US" sz="4000" b="1" dirty="0"/>
              <a:t>毕达哥拉斯定理；</a:t>
            </a:r>
            <a:endParaRPr lang="en-US" altLang="zh-CN" sz="40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</a:rPr>
              <a:t>Schwarz Inequality  </a:t>
            </a:r>
            <a:r>
              <a:rPr lang="zh-CN" altLang="en-US" sz="4000" b="1" dirty="0"/>
              <a:t>施瓦茨不等式</a:t>
            </a:r>
            <a:endParaRPr lang="en-US" altLang="zh-CN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619" y="168872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" y="41487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6B34-0B60-48E9-9916-BCEF20F195C6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982127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Homework 1-3</a:t>
            </a:r>
          </a:p>
          <a:p>
            <a:pPr algn="l"/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Exercise 1.5 Page 34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Q1, Q5</a:t>
            </a:r>
            <a:endParaRPr lang="en-US" altLang="zh-CN" dirty="0">
              <a:solidFill>
                <a:srgbClr val="FF0000"/>
              </a:solidFill>
            </a:endParaRPr>
          </a:p>
          <a:p>
            <a:pPr algn="l"/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Exercise 1.6 Page 40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Q2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Q10, Q15</a:t>
            </a:r>
            <a:endParaRPr lang="en-US" altLang="zh-CN" dirty="0">
              <a:solidFill>
                <a:srgbClr val="FF0000"/>
              </a:solidFill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9864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Outline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</a:rPr>
              <a:t>Parametric Lines  </a:t>
            </a:r>
            <a:r>
              <a:rPr lang="zh-CN" altLang="en-US" sz="4000" b="1" dirty="0"/>
              <a:t>直线的参数方程；</a:t>
            </a:r>
            <a:endParaRPr lang="en-US" altLang="zh-CN" sz="40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</a:rPr>
              <a:t>Planes </a:t>
            </a:r>
            <a:r>
              <a:rPr lang="zh-CN" altLang="en-US" sz="4000" b="1" dirty="0"/>
              <a:t>平面；</a:t>
            </a:r>
            <a:endParaRPr lang="en-US" altLang="zh-CN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619" y="168872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" y="41487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6B34-0B60-48E9-9916-BCEF20F195C6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2269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Parametric Lines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3.1</a:t>
                </a:r>
              </a:p>
              <a:p>
                <a:pPr algn="l"/>
                <a:r>
                  <a:rPr lang="en-US" altLang="zh-CN" dirty="0"/>
                  <a:t>We define </a:t>
                </a:r>
                <a:r>
                  <a:rPr lang="en-US" altLang="zh-CN" b="1" dirty="0"/>
                  <a:t>the parametric equation </a:t>
                </a:r>
                <a:r>
                  <a:rPr lang="en-US" altLang="zh-CN" dirty="0"/>
                  <a:t>or </a:t>
                </a:r>
                <a:r>
                  <a:rPr lang="en-US" altLang="zh-CN" b="1" dirty="0"/>
                  <a:t>parametric representation </a:t>
                </a:r>
                <a:r>
                  <a:rPr lang="en-US" altLang="zh-CN" dirty="0"/>
                  <a:t>of a straight line passing through a point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in the direction of a vector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altLang="zh-CN" dirty="0"/>
                  <a:t>to be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𝑡𝐴</m:t>
                      </m:r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where </a:t>
                </a:r>
                <a:r>
                  <a:rPr lang="en-US" altLang="zh-CN" i="1" dirty="0"/>
                  <a:t>t</a:t>
                </a:r>
                <a:r>
                  <a:rPr lang="en-US" altLang="zh-CN" dirty="0"/>
                  <a:t> runs through all numbers.</a:t>
                </a:r>
              </a:p>
              <a:p>
                <a:pPr algn="l"/>
                <a:r>
                  <a:rPr lang="en-US" altLang="zh-CN" dirty="0">
                    <a:solidFill>
                      <a:srgbClr val="FF0000"/>
                    </a:solidFill>
                  </a:rPr>
                  <a:t>We may interpret physically the parametric </a:t>
                </a:r>
              </a:p>
              <a:p>
                <a:pPr algn="l"/>
                <a:r>
                  <a:rPr lang="en-US" altLang="zh-CN" dirty="0">
                    <a:solidFill>
                      <a:srgbClr val="FF0000"/>
                    </a:solidFill>
                  </a:rPr>
                  <a:t>representation as a description of motion, in which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l"/>
                <a:r>
                  <a:rPr lang="en-US" altLang="zh-CN" dirty="0">
                    <a:solidFill>
                      <a:srgbClr val="FF0000"/>
                    </a:solidFill>
                  </a:rPr>
                  <a:t>is interpreted as the velocity of the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bug.At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a given</a:t>
                </a:r>
              </a:p>
              <a:p>
                <a:pPr algn="l"/>
                <a:r>
                  <a:rPr lang="en-US" altLang="zh-CN" dirty="0">
                    <a:solidFill>
                      <a:srgbClr val="FF0000"/>
                    </a:solidFill>
                  </a:rPr>
                  <a:t>time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the bug is at the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𝑡𝐴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en-US" altLang="zh-CN" dirty="0">
                    <a:solidFill>
                      <a:srgbClr val="FF0000"/>
                    </a:solidFill>
                  </a:rPr>
                  <a:t>which is called the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position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of the bug at time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. </a:t>
                </a:r>
              </a:p>
              <a:p>
                <a:pPr algn="l"/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2578" b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40D3B1-88B2-447F-87B4-67F3EE3D6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43" y="3584139"/>
            <a:ext cx="4547459" cy="24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6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Parametric Lines </a:t>
                </a:r>
              </a:p>
              <a:p>
                <a:pPr algn="l"/>
                <a:r>
                  <a:rPr lang="en-US" altLang="zh-CN" dirty="0"/>
                  <a:t>Let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 be two points. Then the </a:t>
                </a:r>
                <a:r>
                  <a:rPr lang="en-US" altLang="zh-CN" b="1" dirty="0"/>
                  <a:t>segment</a:t>
                </a:r>
                <a:r>
                  <a:rPr lang="en-US" altLang="zh-CN" dirty="0"/>
                  <a:t> between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and 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 consists of all the points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we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we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dirty="0"/>
                  <a:t>As </a:t>
                </a:r>
                <a:r>
                  <a:rPr lang="en-US" altLang="zh-CN" i="1" dirty="0"/>
                  <a:t>t</a:t>
                </a:r>
                <a:r>
                  <a:rPr lang="en-US" altLang="zh-CN" dirty="0"/>
                  <a:t> goes from 0 to 1, the point goes from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to </a:t>
                </a:r>
                <a:r>
                  <a:rPr lang="en-US" altLang="zh-CN" i="1" dirty="0"/>
                  <a:t>Q.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3.1: </a:t>
                </a:r>
                <a:r>
                  <a:rPr lang="en-US" altLang="zh-CN" dirty="0"/>
                  <a:t>Let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= (1, - 3, 4) and 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 = (5, 1, - 2). Find the coordinates of the point which lies one third of the distance from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to 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.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−3, 4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 4,−6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 r="-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01359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Parametric Lines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3.2: </a:t>
                </a:r>
                <a:r>
                  <a:rPr lang="en-US" altLang="zh-CN" dirty="0"/>
                  <a:t>Find a parametric representation for the line passing through the two points </a:t>
                </a:r>
                <a:r>
                  <a:rPr lang="en-US" altLang="zh-CN" i="1" dirty="0"/>
                  <a:t>P </a:t>
                </a:r>
                <a:r>
                  <a:rPr lang="en-US" altLang="zh-CN" dirty="0"/>
                  <a:t>= (1, -3, 1) and 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 = ( -2,4,5). We first have to find a vector in the direction of the line. We let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=(3,−7,−4)</m:t>
                      </m:r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The parametric representation of the line is therefore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𝑡𝐴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1,−3,1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(3,−7,−4)</m:t>
                      </m:r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dirty="0"/>
                  <a:t>It would be equally correct to give a parametric representation of the line as</a:t>
                </a:r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14753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Parametric Lines </a:t>
                </a:r>
              </a:p>
              <a:p>
                <a:pPr algn="l"/>
                <a:r>
                  <a:rPr lang="en-US" altLang="zh-CN" dirty="0"/>
                  <a:t>Suppose that we work in the plane, and write the coordinates of a point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 as (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). Let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= (p, q) and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= (a, b). Then in terms of the coordinates, we can write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𝑡𝑎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𝑡𝑏</m:t>
                      </m:r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dirty="0"/>
                  <a:t>We can then eliminate </a:t>
                </a:r>
                <a:r>
                  <a:rPr lang="en-US" altLang="zh-CN" i="1" dirty="0"/>
                  <a:t>t</a:t>
                </a:r>
                <a:r>
                  <a:rPr lang="en-US" altLang="zh-CN" dirty="0"/>
                  <a:t> and obtain the usual equation relating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 and </a:t>
                </a:r>
                <a:r>
                  <a:rPr lang="en-US" altLang="zh-CN" i="1" dirty="0"/>
                  <a:t>y.</a:t>
                </a:r>
                <a:r>
                  <a:rPr lang="en-US" altLang="zh-CN" dirty="0"/>
                  <a:t>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3.3 </a:t>
                </a:r>
                <a:r>
                  <a:rPr lang="en-US" altLang="zh-CN" dirty="0"/>
                  <a:t>Let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= (2, 1) and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= ( -1, 5). Then the parametric representation of the line through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in the direction of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gives us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=2−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=1+5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dirty="0"/>
                  <a:t>Multiplying the first equation by 5 and adding yields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dirty="0"/>
                  <a:t>which is the familiar equation of a line.</a:t>
                </a:r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74762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Parametric Lines </a:t>
                </a:r>
              </a:p>
              <a:p>
                <a:pPr algn="l"/>
                <a:r>
                  <a:rPr lang="en-US" altLang="zh-CN" dirty="0"/>
                  <a:t>When we parametrize a straight line in the form</a:t>
                </a:r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𝑡𝐴</m:t>
                      </m:r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dirty="0"/>
                  <a:t>we have of course infinitely many choices for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on the line, and also infinitely many choices for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, differing by a scalar multiple. We can always select at least one. Namely, given an equation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b="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dirty="0"/>
                  <a:t>with numbers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, suppose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 then we can solve for x, namely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dirty="0"/>
                  <a:t>The equation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can be expressed parametrically, namely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b="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77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62163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Parametric Lines </a:t>
                </a:r>
              </a:p>
              <a:p>
                <a:pPr algn="l"/>
                <a:r>
                  <a:rPr lang="en-US" altLang="zh-CN" dirty="0"/>
                  <a:t>In higher dimensions, starting with a parametric representation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𝑡𝐴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algn="l"/>
                <a:r>
                  <a:rPr lang="en-US" altLang="zh-CN" dirty="0"/>
                  <a:t>we cannot eliminate </a:t>
                </a:r>
                <a:r>
                  <a:rPr lang="en-US" altLang="zh-CN" i="1" dirty="0"/>
                  <a:t>t</a:t>
                </a:r>
                <a:r>
                  <a:rPr lang="en-US" altLang="zh-CN" dirty="0"/>
                  <a:t>, and thus the parametric representation is the only one available to describe a straight line.</a:t>
                </a:r>
                <a:endParaRPr lang="en-US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16831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1789</Words>
  <Application>Microsoft Office PowerPoint</Application>
  <PresentationFormat>宽屏</PresentationFormat>
  <Paragraphs>203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Cambria Math</vt:lpstr>
      <vt:lpstr>Wingdings</vt:lpstr>
      <vt:lpstr>Office 主题</vt:lpstr>
      <vt:lpstr>Lecture 1-3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jintao</dc:creator>
  <cp:lastModifiedBy>金涛 张</cp:lastModifiedBy>
  <cp:revision>896</cp:revision>
  <dcterms:created xsi:type="dcterms:W3CDTF">2017-08-02T16:53:24Z</dcterms:created>
  <dcterms:modified xsi:type="dcterms:W3CDTF">2020-09-16T14:34:05Z</dcterms:modified>
</cp:coreProperties>
</file>