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4" r:id="rId5"/>
    <p:sldId id="309" r:id="rId6"/>
    <p:sldId id="328" r:id="rId7"/>
    <p:sldId id="330" r:id="rId8"/>
    <p:sldId id="340" r:id="rId9"/>
    <p:sldId id="331" r:id="rId10"/>
    <p:sldId id="341" r:id="rId11"/>
    <p:sldId id="342" r:id="rId12"/>
    <p:sldId id="320" r:id="rId13"/>
    <p:sldId id="344" r:id="rId14"/>
    <p:sldId id="345" r:id="rId15"/>
    <p:sldId id="325" r:id="rId16"/>
    <p:sldId id="322" r:id="rId17"/>
    <p:sldId id="347" r:id="rId18"/>
    <p:sldId id="346" r:id="rId19"/>
    <p:sldId id="339" r:id="rId20"/>
    <p:sldId id="319" r:id="rId21"/>
  </p:sldIdLst>
  <p:sldSz cx="9144000" cy="5143500" type="screen16x9"/>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C00000"/>
    <a:srgbClr val="FDFDFD"/>
    <a:srgbClr val="C3002F"/>
    <a:srgbClr val="FF99FF"/>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09" autoAdjust="0"/>
    <p:restoredTop sz="75878" autoAdjust="0"/>
  </p:normalViewPr>
  <p:slideViewPr>
    <p:cSldViewPr>
      <p:cViewPr varScale="1">
        <p:scale>
          <a:sx n="80" d="100"/>
          <a:sy n="80" d="100"/>
        </p:scale>
        <p:origin x="560" y="48"/>
      </p:cViewPr>
      <p:guideLst>
        <p:guide orient="horz" pos="161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E7D6D9D-387E-4F5C-B8AE-4D774A80FA7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201F753E-5897-4714-8317-CCAD00978481}">
      <dgm:prSet phldrT="[文本]" custT="1"/>
      <dgm:spPr>
        <a:solidFill>
          <a:srgbClr val="D9D9D9"/>
        </a:solidFill>
      </dgm:spPr>
      <dgm:t>
        <a:bodyPr/>
        <a:lstStyle/>
        <a:p>
          <a:endParaRPr lang="zh-CN" altLang="en-US" sz="2000" dirty="0"/>
        </a:p>
      </dgm:t>
    </dgm:pt>
    <dgm:pt modelId="{5A981407-8115-4314-8FDB-1739E92C1DFB}" cxnId="{7320D729-79DC-48DD-8906-9B14BF5564C1}" type="parTrans">
      <dgm:prSet/>
      <dgm:spPr/>
      <dgm:t>
        <a:bodyPr/>
        <a:lstStyle/>
        <a:p>
          <a:endParaRPr lang="zh-CN" altLang="en-US"/>
        </a:p>
      </dgm:t>
    </dgm:pt>
    <dgm:pt modelId="{D9E14BA3-9867-4642-A785-EB49B5F62EA1}" cxnId="{7320D729-79DC-48DD-8906-9B14BF5564C1}" type="sibTrans">
      <dgm:prSet/>
      <dgm:spPr/>
      <dgm:t>
        <a:bodyPr/>
        <a:lstStyle/>
        <a:p>
          <a:endParaRPr lang="zh-CN" altLang="en-US"/>
        </a:p>
      </dgm:t>
    </dgm:pt>
    <dgm:pt modelId="{70645E0B-CEBC-4A9F-B1AC-5C8D7C44980B}">
      <dgm:prSet phldrT="[文本]"/>
      <dgm:spPr>
        <a:solidFill>
          <a:srgbClr val="C00000"/>
        </a:solidFill>
      </dgm:spPr>
      <dgm:t>
        <a:bodyPr/>
        <a:lstStyle/>
        <a:p>
          <a:r>
            <a:rPr lang="en-GB" b="1" dirty="0">
              <a:latin typeface="微软雅黑" panose="020B0503020204020204" pitchFamily="34" charset="-122"/>
              <a:ea typeface="微软雅黑" panose="020B0503020204020204" pitchFamily="34" charset="-122"/>
            </a:rPr>
            <a:t>Upper Basset  Lower Basset</a:t>
          </a:r>
          <a:endParaRPr lang="zh-CN" altLang="en-US" b="1" dirty="0">
            <a:latin typeface="微软雅黑" panose="020B0503020204020204" pitchFamily="34" charset="-122"/>
            <a:ea typeface="微软雅黑" panose="020B0503020204020204" pitchFamily="34" charset="-122"/>
          </a:endParaRPr>
        </a:p>
      </dgm:t>
    </dgm:pt>
    <dgm:pt modelId="{10036935-EF08-4010-8EC4-F1D322620B56}" cxnId="{4499B217-995A-47CC-8BF4-47D75DD4C2D6}" type="parTrans">
      <dgm:prSet/>
      <dgm:spPr/>
      <dgm:t>
        <a:bodyPr/>
        <a:lstStyle/>
        <a:p>
          <a:endParaRPr lang="zh-CN" altLang="en-US"/>
        </a:p>
      </dgm:t>
    </dgm:pt>
    <dgm:pt modelId="{323839A8-1B31-44F6-97C2-9B855F2039AF}" cxnId="{4499B217-995A-47CC-8BF4-47D75DD4C2D6}" type="sibTrans">
      <dgm:prSet/>
      <dgm:spPr/>
      <dgm:t>
        <a:bodyPr/>
        <a:lstStyle/>
        <a:p>
          <a:endParaRPr lang="zh-CN" altLang="en-US"/>
        </a:p>
      </dgm:t>
    </dgm:pt>
    <dgm:pt modelId="{37899197-717B-45AE-AA39-F455CEF68FFF}">
      <dgm:prSet phldrT="[文本]"/>
      <dgm:spPr>
        <a:solidFill>
          <a:srgbClr val="C00000"/>
        </a:solidFill>
      </dgm:spPr>
      <dgm:t>
        <a:bodyPr/>
        <a:lstStyle/>
        <a:p>
          <a:r>
            <a:rPr lang="en-GB" b="1" dirty="0">
              <a:latin typeface="微软雅黑" panose="020B0503020204020204" pitchFamily="34" charset="-122"/>
              <a:ea typeface="微软雅黑" panose="020B0503020204020204" pitchFamily="34" charset="-122"/>
            </a:rPr>
            <a:t>operating at about 80% capacity</a:t>
          </a:r>
          <a:endParaRPr lang="zh-CN" altLang="en-US" b="1" dirty="0">
            <a:latin typeface="微软雅黑" panose="020B0503020204020204" pitchFamily="34" charset="-122"/>
            <a:ea typeface="微软雅黑" panose="020B0503020204020204" pitchFamily="34" charset="-122"/>
          </a:endParaRPr>
        </a:p>
      </dgm:t>
    </dgm:pt>
    <dgm:pt modelId="{721C3BDA-E041-41C9-8857-3F6A3552C4AF}" cxnId="{44D95C21-2DEC-403C-BEA7-C9FB37484B84}" type="parTrans">
      <dgm:prSet/>
      <dgm:spPr/>
      <dgm:t>
        <a:bodyPr/>
        <a:lstStyle/>
        <a:p>
          <a:endParaRPr lang="zh-CN" altLang="en-US"/>
        </a:p>
      </dgm:t>
    </dgm:pt>
    <dgm:pt modelId="{A237DE7A-A330-4C77-9158-47BBBE277431}" cxnId="{44D95C21-2DEC-403C-BEA7-C9FB37484B84}" type="sibTrans">
      <dgm:prSet/>
      <dgm:spPr/>
      <dgm:t>
        <a:bodyPr/>
        <a:lstStyle/>
        <a:p>
          <a:endParaRPr lang="zh-CN" altLang="en-US"/>
        </a:p>
      </dgm:t>
    </dgm:pt>
    <dgm:pt modelId="{4E5C88CA-9F63-4A1A-A51A-08BFDC0EDE06}">
      <dgm:prSet phldrT="[文本]"/>
      <dgm:spPr>
        <a:solidFill>
          <a:srgbClr val="C00000"/>
        </a:solidFill>
      </dgm:spPr>
      <dgm:t>
        <a:bodyPr/>
        <a:lstStyle/>
        <a:p>
          <a:endParaRPr lang="zh-CN" altLang="en-US" dirty="0"/>
        </a:p>
      </dgm:t>
    </dgm:pt>
    <dgm:pt modelId="{17AC22C0-1365-40EC-B076-D05011A6ACEA}" cxnId="{1900FAF8-9341-42B9-8C13-8835754E6D97}" type="parTrans">
      <dgm:prSet/>
      <dgm:spPr/>
      <dgm:t>
        <a:bodyPr/>
        <a:lstStyle/>
        <a:p>
          <a:endParaRPr lang="zh-CN" altLang="en-US"/>
        </a:p>
      </dgm:t>
    </dgm:pt>
    <dgm:pt modelId="{12DF3CD9-572C-464C-BBB9-F023AEB9F87C}" cxnId="{1900FAF8-9341-42B9-8C13-8835754E6D97}" type="sibTrans">
      <dgm:prSet/>
      <dgm:spPr/>
      <dgm:t>
        <a:bodyPr/>
        <a:lstStyle/>
        <a:p>
          <a:endParaRPr lang="zh-CN" altLang="en-US"/>
        </a:p>
      </dgm:t>
    </dgm:pt>
    <dgm:pt modelId="{89605148-8908-4D24-83DB-73F819B8341F}">
      <dgm:prSet phldrT="[文本]"/>
      <dgm:spPr>
        <a:solidFill>
          <a:srgbClr val="D9D9D9"/>
        </a:solidFill>
      </dgm:spPr>
      <dgm:t>
        <a:bodyPr/>
        <a:lstStyle/>
        <a:p>
          <a:r>
            <a:rPr lang="en-US" altLang="zh-CN" b="1" dirty="0">
              <a:solidFill>
                <a:schemeClr val="tx2">
                  <a:lumMod val="60000"/>
                  <a:lumOff val="40000"/>
                </a:schemeClr>
              </a:solidFill>
              <a:latin typeface="微软雅黑" panose="020B0503020204020204" pitchFamily="34" charset="-122"/>
              <a:ea typeface="微软雅黑" panose="020B0503020204020204" pitchFamily="34" charset="-122"/>
            </a:rPr>
            <a:t>Blue</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GB" b="1" dirty="0">
              <a:solidFill>
                <a:schemeClr val="tx1">
                  <a:lumMod val="85000"/>
                  <a:lumOff val="15000"/>
                </a:schemeClr>
              </a:solidFill>
              <a:latin typeface="微软雅黑" panose="020B0503020204020204" pitchFamily="34" charset="-122"/>
              <a:ea typeface="微软雅黑" panose="020B0503020204020204" pitchFamily="34" charset="-122"/>
            </a:rPr>
            <a:t>to be more price sensitive</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dgm:t>
    </dgm:pt>
    <dgm:pt modelId="{FAC7E324-1946-42FE-B593-EBB1E702D2D7}" cxnId="{4BDDF936-7D6D-48C3-80B8-9F5B1BF16CED}" type="parTrans">
      <dgm:prSet/>
      <dgm:spPr/>
      <dgm:t>
        <a:bodyPr/>
        <a:lstStyle/>
        <a:p>
          <a:endParaRPr lang="zh-CN" altLang="en-US"/>
        </a:p>
      </dgm:t>
    </dgm:pt>
    <dgm:pt modelId="{9CE6E159-4D09-4C34-BD9F-0EB72B913B3D}" cxnId="{4BDDF936-7D6D-48C3-80B8-9F5B1BF16CED}" type="sibTrans">
      <dgm:prSet/>
      <dgm:spPr/>
      <dgm:t>
        <a:bodyPr/>
        <a:lstStyle/>
        <a:p>
          <a:endParaRPr lang="zh-CN" altLang="en-US"/>
        </a:p>
      </dgm:t>
    </dgm:pt>
    <dgm:pt modelId="{9BFBDF57-0014-45AF-AC9B-B71FF07BD3B1}">
      <dgm:prSet phldrT="[文本]"/>
      <dgm:spPr>
        <a:solidFill>
          <a:srgbClr val="D9D9D9"/>
        </a:solidFill>
      </dgm:spPr>
      <dgm:t>
        <a:bodyPr/>
        <a:lstStyle/>
        <a:p>
          <a:endParaRPr lang="zh-CN" altLang="en-US" dirty="0"/>
        </a:p>
      </dgm:t>
    </dgm:pt>
    <dgm:pt modelId="{FDFE11A4-4860-4C10-84FD-3D8E48B28532}" cxnId="{E8432A0A-70F0-4E9A-A4DF-BCF0FCFE116A}" type="sibTrans">
      <dgm:prSet/>
      <dgm:spPr/>
      <dgm:t>
        <a:bodyPr/>
        <a:lstStyle/>
        <a:p>
          <a:endParaRPr lang="zh-CN" altLang="en-US"/>
        </a:p>
      </dgm:t>
    </dgm:pt>
    <dgm:pt modelId="{EEED6573-A8C6-465A-9DBF-406B05313A79}" cxnId="{E8432A0A-70F0-4E9A-A4DF-BCF0FCFE116A}" type="parTrans">
      <dgm:prSet/>
      <dgm:spPr/>
      <dgm:t>
        <a:bodyPr/>
        <a:lstStyle/>
        <a:p>
          <a:endParaRPr lang="zh-CN" altLang="en-US"/>
        </a:p>
      </dgm:t>
    </dgm:pt>
    <dgm:pt modelId="{C77E201A-DD46-48A7-81C3-0516930937EE}" type="pres">
      <dgm:prSet presAssocID="{9E7D6D9D-387E-4F5C-B8AE-4D774A80FA75}" presName="Name0" presStyleCnt="0">
        <dgm:presLayoutVars>
          <dgm:chPref val="1"/>
          <dgm:dir/>
          <dgm:animOne val="branch"/>
          <dgm:animLvl val="lvl"/>
          <dgm:resizeHandles/>
        </dgm:presLayoutVars>
      </dgm:prSet>
      <dgm:spPr/>
    </dgm:pt>
    <dgm:pt modelId="{A2C7BD1D-462D-4AE1-B706-CADF21DCEC3E}" type="pres">
      <dgm:prSet presAssocID="{201F753E-5897-4714-8317-CCAD00978481}" presName="vertOne" presStyleCnt="0"/>
      <dgm:spPr/>
    </dgm:pt>
    <dgm:pt modelId="{0C9E1F9C-6BB2-4631-9D96-012BA79A3B87}" type="pres">
      <dgm:prSet presAssocID="{201F753E-5897-4714-8317-CCAD00978481}" presName="txOne" presStyleLbl="node0" presStyleIdx="0" presStyleCnt="1" custScaleX="100176" custLinFactNeighborY="69899">
        <dgm:presLayoutVars>
          <dgm:chPref val="3"/>
        </dgm:presLayoutVars>
      </dgm:prSet>
      <dgm:spPr/>
    </dgm:pt>
    <dgm:pt modelId="{9CB568FA-DA66-4F7D-9D84-883BA2E9029E}" type="pres">
      <dgm:prSet presAssocID="{201F753E-5897-4714-8317-CCAD00978481}" presName="parTransOne" presStyleCnt="0"/>
      <dgm:spPr/>
    </dgm:pt>
    <dgm:pt modelId="{F1D8D620-584D-4E8D-9CE6-CAC1EEBBB0B5}" type="pres">
      <dgm:prSet presAssocID="{201F753E-5897-4714-8317-CCAD00978481}" presName="horzOne" presStyleCnt="0"/>
      <dgm:spPr/>
    </dgm:pt>
    <dgm:pt modelId="{5824A5DA-4223-42F7-8FB0-7ABE6BBC1C10}" type="pres">
      <dgm:prSet presAssocID="{9BFBDF57-0014-45AF-AC9B-B71FF07BD3B1}" presName="vertTwo" presStyleCnt="0"/>
      <dgm:spPr/>
    </dgm:pt>
    <dgm:pt modelId="{03E0AAB6-260D-4AC7-90CE-73249632BEB4}" type="pres">
      <dgm:prSet presAssocID="{9BFBDF57-0014-45AF-AC9B-B71FF07BD3B1}" presName="txTwo" presStyleLbl="node2" presStyleIdx="0" presStyleCnt="2" custLinFactNeighborX="-1164" custLinFactNeighborY="30991">
        <dgm:presLayoutVars>
          <dgm:chPref val="3"/>
        </dgm:presLayoutVars>
      </dgm:prSet>
      <dgm:spPr/>
    </dgm:pt>
    <dgm:pt modelId="{4C83A688-2EBA-4D52-838A-A874532ED796}" type="pres">
      <dgm:prSet presAssocID="{9BFBDF57-0014-45AF-AC9B-B71FF07BD3B1}" presName="parTransTwo" presStyleCnt="0"/>
      <dgm:spPr/>
    </dgm:pt>
    <dgm:pt modelId="{E26A9A88-19A9-473A-B52D-15802E362C83}" type="pres">
      <dgm:prSet presAssocID="{9BFBDF57-0014-45AF-AC9B-B71FF07BD3B1}" presName="horzTwo" presStyleCnt="0"/>
      <dgm:spPr/>
    </dgm:pt>
    <dgm:pt modelId="{50A1BB41-733F-4D2C-A98C-E519EE1F7F1F}" type="pres">
      <dgm:prSet presAssocID="{70645E0B-CEBC-4A9F-B1AC-5C8D7C44980B}" presName="vertThree" presStyleCnt="0"/>
      <dgm:spPr/>
    </dgm:pt>
    <dgm:pt modelId="{09C036B8-18F8-48A9-A0AC-0660DD3FCC90}" type="pres">
      <dgm:prSet presAssocID="{70645E0B-CEBC-4A9F-B1AC-5C8D7C44980B}" presName="txThree" presStyleLbl="node3" presStyleIdx="0" presStyleCnt="3" custLinFactNeighborX="-1532" custLinFactNeighborY="-63">
        <dgm:presLayoutVars>
          <dgm:chPref val="3"/>
        </dgm:presLayoutVars>
      </dgm:prSet>
      <dgm:spPr/>
    </dgm:pt>
    <dgm:pt modelId="{8C0EF0AA-6E2F-4A53-83ED-E953FC4FAD0A}" type="pres">
      <dgm:prSet presAssocID="{70645E0B-CEBC-4A9F-B1AC-5C8D7C44980B}" presName="horzThree" presStyleCnt="0"/>
      <dgm:spPr/>
    </dgm:pt>
    <dgm:pt modelId="{F76A7E34-FF33-49F1-A3B7-112832D1BC2C}" type="pres">
      <dgm:prSet presAssocID="{323839A8-1B31-44F6-97C2-9B855F2039AF}" presName="sibSpaceThree" presStyleCnt="0"/>
      <dgm:spPr/>
    </dgm:pt>
    <dgm:pt modelId="{481916BF-FCB1-42A1-986D-0C1500009236}" type="pres">
      <dgm:prSet presAssocID="{37899197-717B-45AE-AA39-F455CEF68FFF}" presName="vertThree" presStyleCnt="0"/>
      <dgm:spPr/>
    </dgm:pt>
    <dgm:pt modelId="{F8B70C81-A850-46D7-B8DD-11B156134037}" type="pres">
      <dgm:prSet presAssocID="{37899197-717B-45AE-AA39-F455CEF68FFF}" presName="txThree" presStyleLbl="node3" presStyleIdx="1" presStyleCnt="3">
        <dgm:presLayoutVars>
          <dgm:chPref val="3"/>
        </dgm:presLayoutVars>
      </dgm:prSet>
      <dgm:spPr/>
    </dgm:pt>
    <dgm:pt modelId="{3D4E06E2-275E-45CC-8D85-7F4BA734B4FA}" type="pres">
      <dgm:prSet presAssocID="{37899197-717B-45AE-AA39-F455CEF68FFF}" presName="horzThree" presStyleCnt="0"/>
      <dgm:spPr/>
    </dgm:pt>
    <dgm:pt modelId="{3DCDEB93-8848-4A1D-911F-2E634AC06820}" type="pres">
      <dgm:prSet presAssocID="{FDFE11A4-4860-4C10-84FD-3D8E48B28532}" presName="sibSpaceTwo" presStyleCnt="0"/>
      <dgm:spPr/>
    </dgm:pt>
    <dgm:pt modelId="{E4F12EB1-9FE3-46CA-BA9C-7961F79585FB}" type="pres">
      <dgm:prSet presAssocID="{4E5C88CA-9F63-4A1A-A51A-08BFDC0EDE06}" presName="vertTwo" presStyleCnt="0"/>
      <dgm:spPr/>
    </dgm:pt>
    <dgm:pt modelId="{ABC55F64-3AFC-4D29-97D1-D48AE56019E2}" type="pres">
      <dgm:prSet presAssocID="{4E5C88CA-9F63-4A1A-A51A-08BFDC0EDE06}" presName="txTwo" presStyleLbl="node2" presStyleIdx="1" presStyleCnt="2">
        <dgm:presLayoutVars>
          <dgm:chPref val="3"/>
        </dgm:presLayoutVars>
      </dgm:prSet>
      <dgm:spPr/>
    </dgm:pt>
    <dgm:pt modelId="{C2B6C2A0-D66D-43AB-954B-B24619BA8D4C}" type="pres">
      <dgm:prSet presAssocID="{4E5C88CA-9F63-4A1A-A51A-08BFDC0EDE06}" presName="parTransTwo" presStyleCnt="0"/>
      <dgm:spPr/>
    </dgm:pt>
    <dgm:pt modelId="{E598E12C-0F0C-4C9F-8176-B34D5B11BEFD}" type="pres">
      <dgm:prSet presAssocID="{4E5C88CA-9F63-4A1A-A51A-08BFDC0EDE06}" presName="horzTwo" presStyleCnt="0"/>
      <dgm:spPr/>
    </dgm:pt>
    <dgm:pt modelId="{A24FD8C2-416F-4127-8F10-A2BE6DD3BE59}" type="pres">
      <dgm:prSet presAssocID="{89605148-8908-4D24-83DB-73F819B8341F}" presName="vertThree" presStyleCnt="0"/>
      <dgm:spPr/>
    </dgm:pt>
    <dgm:pt modelId="{7545533F-E689-4BA2-BAA8-1F21377A67A9}" type="pres">
      <dgm:prSet presAssocID="{89605148-8908-4D24-83DB-73F819B8341F}" presName="txThree" presStyleLbl="node3" presStyleIdx="2" presStyleCnt="3">
        <dgm:presLayoutVars>
          <dgm:chPref val="3"/>
        </dgm:presLayoutVars>
      </dgm:prSet>
      <dgm:spPr/>
    </dgm:pt>
    <dgm:pt modelId="{18F5419A-063C-471F-9B95-C793F0127DDD}" type="pres">
      <dgm:prSet presAssocID="{89605148-8908-4D24-83DB-73F819B8341F}" presName="horzThree" presStyleCnt="0"/>
      <dgm:spPr/>
    </dgm:pt>
  </dgm:ptLst>
  <dgm:cxnLst>
    <dgm:cxn modelId="{E8432A0A-70F0-4E9A-A4DF-BCF0FCFE116A}" srcId="{201F753E-5897-4714-8317-CCAD00978481}" destId="{9BFBDF57-0014-45AF-AC9B-B71FF07BD3B1}" srcOrd="0" destOrd="0" parTransId="{EEED6573-A8C6-465A-9DBF-406B05313A79}" sibTransId="{FDFE11A4-4860-4C10-84FD-3D8E48B28532}"/>
    <dgm:cxn modelId="{4499B217-995A-47CC-8BF4-47D75DD4C2D6}" srcId="{9BFBDF57-0014-45AF-AC9B-B71FF07BD3B1}" destId="{70645E0B-CEBC-4A9F-B1AC-5C8D7C44980B}" srcOrd="0" destOrd="0" parTransId="{10036935-EF08-4010-8EC4-F1D322620B56}" sibTransId="{323839A8-1B31-44F6-97C2-9B855F2039AF}"/>
    <dgm:cxn modelId="{44D95C21-2DEC-403C-BEA7-C9FB37484B84}" srcId="{9BFBDF57-0014-45AF-AC9B-B71FF07BD3B1}" destId="{37899197-717B-45AE-AA39-F455CEF68FFF}" srcOrd="1" destOrd="0" parTransId="{721C3BDA-E041-41C9-8857-3F6A3552C4AF}" sibTransId="{A237DE7A-A330-4C77-9158-47BBBE277431}"/>
    <dgm:cxn modelId="{7320D729-79DC-48DD-8906-9B14BF5564C1}" srcId="{9E7D6D9D-387E-4F5C-B8AE-4D774A80FA75}" destId="{201F753E-5897-4714-8317-CCAD00978481}" srcOrd="0" destOrd="0" parTransId="{5A981407-8115-4314-8FDB-1739E92C1DFB}" sibTransId="{D9E14BA3-9867-4642-A785-EB49B5F62EA1}"/>
    <dgm:cxn modelId="{4BDDF936-7D6D-48C3-80B8-9F5B1BF16CED}" srcId="{4E5C88CA-9F63-4A1A-A51A-08BFDC0EDE06}" destId="{89605148-8908-4D24-83DB-73F819B8341F}" srcOrd="0" destOrd="0" parTransId="{FAC7E324-1946-42FE-B593-EBB1E702D2D7}" sibTransId="{9CE6E159-4D09-4C34-BD9F-0EB72B913B3D}"/>
    <dgm:cxn modelId="{2467C25D-427D-41E5-9477-EC8CF8EFD124}" type="presOf" srcId="{37899197-717B-45AE-AA39-F455CEF68FFF}" destId="{F8B70C81-A850-46D7-B8DD-11B156134037}" srcOrd="0" destOrd="0" presId="urn:microsoft.com/office/officeart/2005/8/layout/hierarchy4"/>
    <dgm:cxn modelId="{150E8066-9440-4C32-8044-6E37C0B6B100}" type="presOf" srcId="{201F753E-5897-4714-8317-CCAD00978481}" destId="{0C9E1F9C-6BB2-4631-9D96-012BA79A3B87}" srcOrd="0" destOrd="0" presId="urn:microsoft.com/office/officeart/2005/8/layout/hierarchy4"/>
    <dgm:cxn modelId="{1BD4584E-F0C4-44CD-B236-0954669B7619}" type="presOf" srcId="{9E7D6D9D-387E-4F5C-B8AE-4D774A80FA75}" destId="{C77E201A-DD46-48A7-81C3-0516930937EE}" srcOrd="0" destOrd="0" presId="urn:microsoft.com/office/officeart/2005/8/layout/hierarchy4"/>
    <dgm:cxn modelId="{71DA8854-1862-48AA-863C-E4259A7991ED}" type="presOf" srcId="{70645E0B-CEBC-4A9F-B1AC-5C8D7C44980B}" destId="{09C036B8-18F8-48A9-A0AC-0660DD3FCC90}" srcOrd="0" destOrd="0" presId="urn:microsoft.com/office/officeart/2005/8/layout/hierarchy4"/>
    <dgm:cxn modelId="{3F05CA74-2963-4218-8864-B8C5D4C2B93B}" type="presOf" srcId="{9BFBDF57-0014-45AF-AC9B-B71FF07BD3B1}" destId="{03E0AAB6-260D-4AC7-90CE-73249632BEB4}" srcOrd="0" destOrd="0" presId="urn:microsoft.com/office/officeart/2005/8/layout/hierarchy4"/>
    <dgm:cxn modelId="{DBA67BB0-89DF-4BC0-A638-6438AD02F23C}" type="presOf" srcId="{4E5C88CA-9F63-4A1A-A51A-08BFDC0EDE06}" destId="{ABC55F64-3AFC-4D29-97D1-D48AE56019E2}" srcOrd="0" destOrd="0" presId="urn:microsoft.com/office/officeart/2005/8/layout/hierarchy4"/>
    <dgm:cxn modelId="{C99BC8B5-1D09-49DD-BA1A-329F19D2723D}" type="presOf" srcId="{89605148-8908-4D24-83DB-73F819B8341F}" destId="{7545533F-E689-4BA2-BAA8-1F21377A67A9}" srcOrd="0" destOrd="0" presId="urn:microsoft.com/office/officeart/2005/8/layout/hierarchy4"/>
    <dgm:cxn modelId="{1900FAF8-9341-42B9-8C13-8835754E6D97}" srcId="{201F753E-5897-4714-8317-CCAD00978481}" destId="{4E5C88CA-9F63-4A1A-A51A-08BFDC0EDE06}" srcOrd="1" destOrd="0" parTransId="{17AC22C0-1365-40EC-B076-D05011A6ACEA}" sibTransId="{12DF3CD9-572C-464C-BBB9-F023AEB9F87C}"/>
    <dgm:cxn modelId="{6B0EDE91-E402-470D-97D2-49714D2801C6}" type="presParOf" srcId="{C77E201A-DD46-48A7-81C3-0516930937EE}" destId="{A2C7BD1D-462D-4AE1-B706-CADF21DCEC3E}" srcOrd="0" destOrd="0" presId="urn:microsoft.com/office/officeart/2005/8/layout/hierarchy4"/>
    <dgm:cxn modelId="{105AB8A1-70AD-4930-95D6-A2F04BB59A17}" type="presParOf" srcId="{A2C7BD1D-462D-4AE1-B706-CADF21DCEC3E}" destId="{0C9E1F9C-6BB2-4631-9D96-012BA79A3B87}" srcOrd="0" destOrd="0" presId="urn:microsoft.com/office/officeart/2005/8/layout/hierarchy4"/>
    <dgm:cxn modelId="{5CD3E8B5-17AC-49D5-AC9C-87A1C5ABCD1F}" type="presParOf" srcId="{A2C7BD1D-462D-4AE1-B706-CADF21DCEC3E}" destId="{9CB568FA-DA66-4F7D-9D84-883BA2E9029E}" srcOrd="1" destOrd="0" presId="urn:microsoft.com/office/officeart/2005/8/layout/hierarchy4"/>
    <dgm:cxn modelId="{6AC77EDD-2F21-4794-A6A1-7961CB156F88}" type="presParOf" srcId="{A2C7BD1D-462D-4AE1-B706-CADF21DCEC3E}" destId="{F1D8D620-584D-4E8D-9CE6-CAC1EEBBB0B5}" srcOrd="2" destOrd="0" presId="urn:microsoft.com/office/officeart/2005/8/layout/hierarchy4"/>
    <dgm:cxn modelId="{19469EA2-7C05-486A-A24C-640047359A57}" type="presParOf" srcId="{F1D8D620-584D-4E8D-9CE6-CAC1EEBBB0B5}" destId="{5824A5DA-4223-42F7-8FB0-7ABE6BBC1C10}" srcOrd="0" destOrd="0" presId="urn:microsoft.com/office/officeart/2005/8/layout/hierarchy4"/>
    <dgm:cxn modelId="{1AA88A0C-C3D9-4DFB-981C-0FF1542D6BBC}" type="presParOf" srcId="{5824A5DA-4223-42F7-8FB0-7ABE6BBC1C10}" destId="{03E0AAB6-260D-4AC7-90CE-73249632BEB4}" srcOrd="0" destOrd="0" presId="urn:microsoft.com/office/officeart/2005/8/layout/hierarchy4"/>
    <dgm:cxn modelId="{EEC5D94D-363A-4BB8-9274-BF38F8EFA17B}" type="presParOf" srcId="{5824A5DA-4223-42F7-8FB0-7ABE6BBC1C10}" destId="{4C83A688-2EBA-4D52-838A-A874532ED796}" srcOrd="1" destOrd="0" presId="urn:microsoft.com/office/officeart/2005/8/layout/hierarchy4"/>
    <dgm:cxn modelId="{4293BF84-0EA3-4A1C-B846-A8A5EA6B288E}" type="presParOf" srcId="{5824A5DA-4223-42F7-8FB0-7ABE6BBC1C10}" destId="{E26A9A88-19A9-473A-B52D-15802E362C83}" srcOrd="2" destOrd="0" presId="urn:microsoft.com/office/officeart/2005/8/layout/hierarchy4"/>
    <dgm:cxn modelId="{46E67BE6-CBB5-466E-9219-CBEDE9BD3538}" type="presParOf" srcId="{E26A9A88-19A9-473A-B52D-15802E362C83}" destId="{50A1BB41-733F-4D2C-A98C-E519EE1F7F1F}" srcOrd="0" destOrd="0" presId="urn:microsoft.com/office/officeart/2005/8/layout/hierarchy4"/>
    <dgm:cxn modelId="{4A96A834-517F-4707-8DCF-A47C8171F208}" type="presParOf" srcId="{50A1BB41-733F-4D2C-A98C-E519EE1F7F1F}" destId="{09C036B8-18F8-48A9-A0AC-0660DD3FCC90}" srcOrd="0" destOrd="0" presId="urn:microsoft.com/office/officeart/2005/8/layout/hierarchy4"/>
    <dgm:cxn modelId="{43EED358-BB28-4F87-AC50-9F79251CF644}" type="presParOf" srcId="{50A1BB41-733F-4D2C-A98C-E519EE1F7F1F}" destId="{8C0EF0AA-6E2F-4A53-83ED-E953FC4FAD0A}" srcOrd="1" destOrd="0" presId="urn:microsoft.com/office/officeart/2005/8/layout/hierarchy4"/>
    <dgm:cxn modelId="{68A77086-2EE0-4D42-B945-F7388F48C22E}" type="presParOf" srcId="{E26A9A88-19A9-473A-B52D-15802E362C83}" destId="{F76A7E34-FF33-49F1-A3B7-112832D1BC2C}" srcOrd="1" destOrd="0" presId="urn:microsoft.com/office/officeart/2005/8/layout/hierarchy4"/>
    <dgm:cxn modelId="{F0CB2B8F-CFC1-4E34-851E-8644C0828269}" type="presParOf" srcId="{E26A9A88-19A9-473A-B52D-15802E362C83}" destId="{481916BF-FCB1-42A1-986D-0C1500009236}" srcOrd="2" destOrd="0" presId="urn:microsoft.com/office/officeart/2005/8/layout/hierarchy4"/>
    <dgm:cxn modelId="{E7571724-FF85-40FA-AA27-5BA19A8A99AF}" type="presParOf" srcId="{481916BF-FCB1-42A1-986D-0C1500009236}" destId="{F8B70C81-A850-46D7-B8DD-11B156134037}" srcOrd="0" destOrd="0" presId="urn:microsoft.com/office/officeart/2005/8/layout/hierarchy4"/>
    <dgm:cxn modelId="{4E6CE013-E32F-4870-A8FC-C21B5C401D27}" type="presParOf" srcId="{481916BF-FCB1-42A1-986D-0C1500009236}" destId="{3D4E06E2-275E-45CC-8D85-7F4BA734B4FA}" srcOrd="1" destOrd="0" presId="urn:microsoft.com/office/officeart/2005/8/layout/hierarchy4"/>
    <dgm:cxn modelId="{26F18B5A-3EA0-43EF-B8CA-A99634C23C81}" type="presParOf" srcId="{F1D8D620-584D-4E8D-9CE6-CAC1EEBBB0B5}" destId="{3DCDEB93-8848-4A1D-911F-2E634AC06820}" srcOrd="1" destOrd="0" presId="urn:microsoft.com/office/officeart/2005/8/layout/hierarchy4"/>
    <dgm:cxn modelId="{792D1D72-C220-40DF-9939-F36F8CE112A7}" type="presParOf" srcId="{F1D8D620-584D-4E8D-9CE6-CAC1EEBBB0B5}" destId="{E4F12EB1-9FE3-46CA-BA9C-7961F79585FB}" srcOrd="2" destOrd="0" presId="urn:microsoft.com/office/officeart/2005/8/layout/hierarchy4"/>
    <dgm:cxn modelId="{0C2D289B-D7C5-4E4B-9CE5-B5E50DE51A29}" type="presParOf" srcId="{E4F12EB1-9FE3-46CA-BA9C-7961F79585FB}" destId="{ABC55F64-3AFC-4D29-97D1-D48AE56019E2}" srcOrd="0" destOrd="0" presId="urn:microsoft.com/office/officeart/2005/8/layout/hierarchy4"/>
    <dgm:cxn modelId="{4451C50B-0C03-4148-82D6-A4FFAC38B654}" type="presParOf" srcId="{E4F12EB1-9FE3-46CA-BA9C-7961F79585FB}" destId="{C2B6C2A0-D66D-43AB-954B-B24619BA8D4C}" srcOrd="1" destOrd="0" presId="urn:microsoft.com/office/officeart/2005/8/layout/hierarchy4"/>
    <dgm:cxn modelId="{0DDB16FE-E536-438C-A7CE-BC8F342891C5}" type="presParOf" srcId="{E4F12EB1-9FE3-46CA-BA9C-7961F79585FB}" destId="{E598E12C-0F0C-4C9F-8176-B34D5B11BEFD}" srcOrd="2" destOrd="0" presId="urn:microsoft.com/office/officeart/2005/8/layout/hierarchy4"/>
    <dgm:cxn modelId="{9CBF411A-C475-4803-99A4-5B734748CEFD}" type="presParOf" srcId="{E598E12C-0F0C-4C9F-8176-B34D5B11BEFD}" destId="{A24FD8C2-416F-4127-8F10-A2BE6DD3BE59}" srcOrd="0" destOrd="0" presId="urn:microsoft.com/office/officeart/2005/8/layout/hierarchy4"/>
    <dgm:cxn modelId="{E0C323D3-93C7-42D1-89C0-7670B5C521E3}" type="presParOf" srcId="{A24FD8C2-416F-4127-8F10-A2BE6DD3BE59}" destId="{7545533F-E689-4BA2-BAA8-1F21377A67A9}" srcOrd="0" destOrd="0" presId="urn:microsoft.com/office/officeart/2005/8/layout/hierarchy4"/>
    <dgm:cxn modelId="{46EB8243-5645-406C-BE91-56E46A8BB837}" type="presParOf" srcId="{A24FD8C2-416F-4127-8F10-A2BE6DD3BE59}" destId="{18F5419A-063C-471F-9B95-C793F0127DDD}" srcOrd="1" destOrd="0" presId="urn:microsoft.com/office/officeart/2005/8/layout/hierarchy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183B56-3065-41ED-95D0-04A57726C5D6}"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9FB5DEDA-456E-4DD9-809B-5925FDC5A77D}">
      <dgm:prSet phldrT="[文本]" phldr="0" custT="0"/>
      <dgm:spPr>
        <a:solidFill>
          <a:srgbClr val="C00000"/>
        </a:solidFill>
      </dgm:spPr>
      <dgm:t>
        <a:bodyPr vert="horz" wrap="square"/>
        <a:p>
          <a:pPr>
            <a:lnSpc>
              <a:spcPct val="100000"/>
            </a:lnSpc>
            <a:spcBef>
              <a:spcPct val="0"/>
            </a:spcBef>
            <a:spcAft>
              <a:spcPct val="35000"/>
            </a:spcAft>
          </a:pPr>
          <a:r>
            <a:rPr lang="en-US" altLang="zh-CN" b="1" dirty="0">
              <a:effectLst/>
              <a:latin typeface="微软雅黑" panose="020B0503020204020204" pitchFamily="34" charset="-122"/>
              <a:ea typeface="微软雅黑" panose="020B0503020204020204" pitchFamily="34" charset="-122"/>
            </a:rPr>
            <a:t>Producing 750t blue cheese, 300t white cheese    and 450t red cheese in 52 weeks.</a:t>
          </a:r>
          <a:r>
            <a:rPr lang="zh-CN" altLang="zh-CN" b="1" dirty="0">
              <a:effectLst/>
              <a:latin typeface="微软雅黑" panose="020B0503020204020204" pitchFamily="34" charset="-122"/>
              <a:ea typeface="微软雅黑" panose="020B0503020204020204" pitchFamily="34" charset="-122"/>
            </a:rPr>
            <a:t/>
          </a:r>
          <a:endParaRPr lang="zh-CN" altLang="zh-CN" b="1" dirty="0">
            <a:effectLst/>
            <a:latin typeface="微软雅黑" panose="020B0503020204020204" pitchFamily="34" charset="-122"/>
            <a:ea typeface="微软雅黑" panose="020B0503020204020204" pitchFamily="34" charset="-122"/>
          </a:endParaRPr>
        </a:p>
      </dgm:t>
    </dgm:pt>
    <dgm:pt modelId="{51AC5B43-2AB5-40B5-95FC-E121E8A53961}" cxnId="{1BCBF5D7-2572-4D74-8B28-AB58C46CBE08}" type="parTrans">
      <dgm:prSet/>
      <dgm:spPr/>
      <dgm:t>
        <a:bodyPr/>
        <a:lstStyle/>
        <a:p>
          <a:endParaRPr lang="zh-CN" altLang="en-US"/>
        </a:p>
      </dgm:t>
    </dgm:pt>
    <dgm:pt modelId="{132B5577-35A8-4063-808A-DFE5A84EB084}" cxnId="{1BCBF5D7-2572-4D74-8B28-AB58C46CBE08}" type="sibTrans">
      <dgm:prSet/>
      <dgm:spPr/>
      <dgm:t>
        <a:bodyPr/>
        <a:lstStyle/>
        <a:p>
          <a:endParaRPr lang="zh-CN" altLang="en-US"/>
        </a:p>
      </dgm:t>
    </dgm:pt>
    <dgm:pt modelId="{7B388895-D259-40C5-81F1-512D7267457A}">
      <dgm:prSet/>
      <dgm:spPr>
        <a:solidFill>
          <a:srgbClr val="D9D9D9"/>
        </a:solidFill>
      </dgm:spPr>
      <dgm:t>
        <a:bodyPr/>
        <a:lstStyle/>
        <a:p>
          <a:r>
            <a:rPr lang="en-US" altLang="zh-CN" b="1" dirty="0">
              <a:solidFill>
                <a:schemeClr val="tx1">
                  <a:lumMod val="75000"/>
                  <a:lumOff val="25000"/>
                </a:schemeClr>
              </a:solidFill>
              <a:effectLst/>
              <a:latin typeface="微软雅黑" panose="020B0503020204020204" pitchFamily="34" charset="-122"/>
              <a:ea typeface="微软雅黑" panose="020B0503020204020204" pitchFamily="34" charset="-122"/>
            </a:rPr>
            <a:t>Red cheese can only be produced by Lower Plant.</a:t>
          </a:r>
        </a:p>
        <a:p>
          <a:r>
            <a:rPr lang="en-US" altLang="zh-CN" b="1" dirty="0">
              <a:solidFill>
                <a:schemeClr val="tx1">
                  <a:lumMod val="75000"/>
                  <a:lumOff val="25000"/>
                </a:schemeClr>
              </a:solidFill>
              <a:effectLst/>
              <a:latin typeface="微软雅黑" panose="020B0503020204020204" pitchFamily="34" charset="-122"/>
              <a:ea typeface="微软雅黑" panose="020B0503020204020204" pitchFamily="34" charset="-122"/>
            </a:rPr>
            <a:t> To concentrate on red cheese, the maximal amount of Lower Plant can produce in one week is 750 / 80% / 52 = 18.03</a:t>
          </a:r>
          <a:r>
            <a:rPr lang="en-US" altLang="zh-CN" b="1" i="1" dirty="0">
              <a:solidFill>
                <a:schemeClr val="tx1">
                  <a:lumMod val="75000"/>
                  <a:lumOff val="25000"/>
                </a:schemeClr>
              </a:solidFill>
              <a:effectLst/>
              <a:latin typeface="微软雅黑" panose="020B0503020204020204" pitchFamily="34" charset="-122"/>
              <a:ea typeface="微软雅黑" panose="020B0503020204020204" pitchFamily="34" charset="-122"/>
            </a:rPr>
            <a:t>t</a:t>
          </a:r>
          <a:r>
            <a:rPr lang="en-US" altLang="zh-CN" b="1" dirty="0">
              <a:solidFill>
                <a:schemeClr val="tx1">
                  <a:lumMod val="75000"/>
                  <a:lumOff val="25000"/>
                </a:schemeClr>
              </a:solidFill>
              <a:effectLst/>
              <a:latin typeface="微软雅黑" panose="020B0503020204020204" pitchFamily="34" charset="-122"/>
              <a:ea typeface="微软雅黑" panose="020B0503020204020204" pitchFamily="34" charset="-122"/>
            </a:rPr>
            <a:t>. </a:t>
          </a:r>
        </a:p>
      </dgm:t>
    </dgm:pt>
    <dgm:pt modelId="{D81BC645-2FA2-47AC-A80E-FB27BBB3BDB6}" cxnId="{B7ECDF06-18A1-4C10-BAC6-36FCFC28064D}" type="parTrans">
      <dgm:prSet/>
      <dgm:spPr/>
      <dgm:t>
        <a:bodyPr/>
        <a:lstStyle/>
        <a:p>
          <a:endParaRPr lang="zh-CN" altLang="en-US"/>
        </a:p>
      </dgm:t>
    </dgm:pt>
    <dgm:pt modelId="{69AF1B1A-4284-4B6F-8B59-31124FE35883}" cxnId="{B7ECDF06-18A1-4C10-BAC6-36FCFC28064D}" type="sibTrans">
      <dgm:prSet/>
      <dgm:spPr/>
      <dgm:t>
        <a:bodyPr/>
        <a:lstStyle/>
        <a:p>
          <a:endParaRPr lang="zh-CN" altLang="en-US"/>
        </a:p>
      </dgm:t>
    </dgm:pt>
    <dgm:pt modelId="{558BC1C4-F5E0-41FE-9728-B87A066CA99F}">
      <dgm:prSet phldrT="[文本]" phldr="0" custT="1"/>
      <dgm:spPr>
        <a:solidFill>
          <a:srgbClr val="D9D9D9"/>
        </a:solidFill>
      </dgm:spPr>
      <dgm:t>
        <a:bodyPr vert="horz" wrap="square"/>
        <a:p>
          <a:pPr>
            <a:lnSpc>
              <a:spcPct val="100000"/>
            </a:lnSpc>
            <a:spcBef>
              <a:spcPct val="0"/>
            </a:spcBef>
            <a:spcAft>
              <a:spcPct val="35000"/>
            </a:spcAft>
          </a:pPr>
          <a:r>
            <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rPr>
            <a:t/>
          </a:r>
          <a:endPar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rPr>
            <a:t>It needs 450 / 18.03 = 25 weeks to produce the annual target of red cheese.</a:t>
          </a: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rPr>
            <a:t/>
          </a:r>
          <a:endPar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There remains 52 weeks of Upper Plant and 27 weeks of Lower Plant to produce the blue and white cheese. </a:t>
          </a:r>
          <a:r>
            <a:rPr lang="zh-CN"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rPr>
            <a:t/>
          </a:r>
          <a:endParaRPr lang="zh-CN"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00000"/>
            </a:lnSpc>
            <a:spcBef>
              <a:spcPct val="0"/>
            </a:spcBef>
            <a:spcAft>
              <a:spcPct val="35000"/>
            </a:spcAft>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
          </a:r>
          <a:endPar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endParaRPr>
        </a:p>
      </dgm:t>
    </dgm:pt>
    <dgm:pt modelId="{39891ADA-F728-43C1-AF92-8DE410233298}" cxnId="{A8DE96C0-ADD9-4423-897E-E6FCC9545A4C}" type="parTrans">
      <dgm:prSet/>
      <dgm:spPr/>
      <dgm:t>
        <a:bodyPr/>
        <a:lstStyle/>
        <a:p>
          <a:endParaRPr lang="zh-CN" altLang="en-US"/>
        </a:p>
      </dgm:t>
    </dgm:pt>
    <dgm:pt modelId="{51C5E4E2-3146-4E01-B3E5-5E8A7C5B80E7}" cxnId="{A8DE96C0-ADD9-4423-897E-E6FCC9545A4C}" type="sibTrans">
      <dgm:prSet/>
      <dgm:spPr/>
      <dgm:t>
        <a:bodyPr/>
        <a:lstStyle/>
        <a:p>
          <a:endParaRPr lang="zh-CN" altLang="en-US"/>
        </a:p>
      </dgm:t>
    </dgm:pt>
    <dgm:pt modelId="{591909E5-86F1-4F5D-B3BD-9A9406C53D5F}">
      <dgm:prSet phldrT="[文本]" phldr="0" custT="1"/>
      <dgm:spPr>
        <a:solidFill>
          <a:srgbClr val="D9D9D9"/>
        </a:solidFill>
      </dgm:spPr>
      <dgm:t>
        <a:bodyPr vert="horz" wrap="square"/>
        <a:p>
          <a:pPr>
            <a:lnSpc>
              <a:spcPct val="100000"/>
            </a:lnSpc>
            <a:spcBef>
              <a:spcPct val="0"/>
            </a:spcBef>
            <a:spcAft>
              <a:spcPct val="35000"/>
            </a:spcAft>
          </a:pP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From the model of the unit cost, we find that it is cheaper to </a:t>
          </a: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produce white cheese in Lower Plant, whil</a:t>
          </a:r>
          <a:r>
            <a:rPr lang="en-US" altLang="zh-CN" sz="1500" b="1"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e the unit cost of blue is roughly the same.</a:t>
          </a:r>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
          </a:r>
          <a:endPar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00389DC7-2D89-4E3D-9354-FCBB152D0D00}" cxnId="{2F0DC416-BF49-4B38-A76F-88FA64743794}" type="parTrans">
      <dgm:prSet/>
      <dgm:spPr/>
      <dgm:t>
        <a:bodyPr/>
        <a:lstStyle/>
        <a:p>
          <a:endParaRPr lang="zh-CN" altLang="en-US"/>
        </a:p>
      </dgm:t>
    </dgm:pt>
    <dgm:pt modelId="{909648B7-D227-4EBA-951D-59A30A62B04A}" cxnId="{2F0DC416-BF49-4B38-A76F-88FA64743794}" type="sibTrans">
      <dgm:prSet/>
      <dgm:spPr/>
      <dgm:t>
        <a:bodyPr/>
        <a:lstStyle/>
        <a:p>
          <a:endParaRPr lang="zh-CN" altLang="en-US"/>
        </a:p>
      </dgm:t>
    </dgm:pt>
    <dgm:pt modelId="{EA6FAD8A-C8F1-4EB9-AB45-8D9B9D1CD887}" type="pres">
      <dgm:prSet presAssocID="{09183B56-3065-41ED-95D0-04A57726C5D6}" presName="composite" presStyleCnt="0">
        <dgm:presLayoutVars>
          <dgm:chMax val="1"/>
          <dgm:dir/>
          <dgm:resizeHandles val="exact"/>
        </dgm:presLayoutVars>
      </dgm:prSet>
      <dgm:spPr/>
    </dgm:pt>
    <dgm:pt modelId="{6D3A417B-F067-49A4-8BA2-B34F2F886C2E}" type="pres">
      <dgm:prSet presAssocID="{9FB5DEDA-456E-4DD9-809B-5925FDC5A77D}" presName="roof" presStyleLbl="dkBgShp" presStyleIdx="0" presStyleCnt="2" custScaleY="70703" custLinFactNeighborY="13132"/>
      <dgm:spPr/>
    </dgm:pt>
    <dgm:pt modelId="{F4203458-21FF-4874-B66F-5B36EC421762}" type="pres">
      <dgm:prSet presAssocID="{9FB5DEDA-456E-4DD9-809B-5925FDC5A77D}" presName="pillars" presStyleCnt="0"/>
      <dgm:spPr/>
    </dgm:pt>
    <dgm:pt modelId="{5816F084-8B56-4489-98C7-5306B58471EF}" type="pres">
      <dgm:prSet presAssocID="{9FB5DEDA-456E-4DD9-809B-5925FDC5A77D}" presName="pillar1" presStyleLbl="node1" presStyleIdx="0" presStyleCnt="3" custLinFactNeighborX="-545" custLinFactNeighborY="324">
        <dgm:presLayoutVars>
          <dgm:bulletEnabled val="1"/>
        </dgm:presLayoutVars>
      </dgm:prSet>
      <dgm:spPr/>
    </dgm:pt>
    <dgm:pt modelId="{BB837178-9819-4DA7-B9E5-2C8AD14AC87C}" type="pres">
      <dgm:prSet presAssocID="{558BC1C4-F5E0-41FE-9728-B87A066CA99F}" presName="pillarX" presStyleLbl="node1" presStyleIdx="1" presStyleCnt="3">
        <dgm:presLayoutVars>
          <dgm:bulletEnabled val="1"/>
        </dgm:presLayoutVars>
      </dgm:prSet>
      <dgm:spPr/>
    </dgm:pt>
    <dgm:pt modelId="{55929FCD-30F6-4913-A512-79876B3E4D5E}" type="pres">
      <dgm:prSet presAssocID="{591909E5-86F1-4F5D-B3BD-9A9406C53D5F}" presName="pillarX" presStyleLbl="node1" presStyleIdx="2" presStyleCnt="3">
        <dgm:presLayoutVars>
          <dgm:bulletEnabled val="1"/>
        </dgm:presLayoutVars>
      </dgm:prSet>
      <dgm:spPr/>
    </dgm:pt>
    <dgm:pt modelId="{052CB246-2A85-4EAD-B863-27C08905AC34}" type="pres">
      <dgm:prSet presAssocID="{9FB5DEDA-456E-4DD9-809B-5925FDC5A77D}" presName="base" presStyleLbl="dkBgShp" presStyleIdx="1" presStyleCnt="2" custLinFactNeighborX="-36760" custLinFactNeighborY="31750"/>
      <dgm:spPr>
        <a:solidFill>
          <a:srgbClr val="C00000"/>
        </a:solidFill>
      </dgm:spPr>
    </dgm:pt>
  </dgm:ptLst>
  <dgm:cxnLst>
    <dgm:cxn modelId="{1BCBF5D7-2572-4D74-8B28-AB58C46CBE08}" srcId="{09183B56-3065-41ED-95D0-04A57726C5D6}" destId="{9FB5DEDA-456E-4DD9-809B-5925FDC5A77D}" srcOrd="0" destOrd="0" parTransId="{51AC5B43-2AB5-40B5-95FC-E121E8A53961}" sibTransId="{132B5577-35A8-4063-808A-DFE5A84EB084}"/>
    <dgm:cxn modelId="{B7ECDF06-18A1-4C10-BAC6-36FCFC28064D}" srcId="{9FB5DEDA-456E-4DD9-809B-5925FDC5A77D}" destId="{7B388895-D259-40C5-81F1-512D7267457A}" srcOrd="0" destOrd="0" parTransId="{D81BC645-2FA2-47AC-A80E-FB27BBB3BDB6}" sibTransId="{69AF1B1A-4284-4B6F-8B59-31124FE35883}"/>
    <dgm:cxn modelId="{A8DE96C0-ADD9-4423-897E-E6FCC9545A4C}" srcId="{9FB5DEDA-456E-4DD9-809B-5925FDC5A77D}" destId="{558BC1C4-F5E0-41FE-9728-B87A066CA99F}" srcOrd="1" destOrd="0" parTransId="{39891ADA-F728-43C1-AF92-8DE410233298}" sibTransId="{51C5E4E2-3146-4E01-B3E5-5E8A7C5B80E7}"/>
    <dgm:cxn modelId="{2F0DC416-BF49-4B38-A76F-88FA64743794}" srcId="{9FB5DEDA-456E-4DD9-809B-5925FDC5A77D}" destId="{591909E5-86F1-4F5D-B3BD-9A9406C53D5F}" srcOrd="2" destOrd="0" parTransId="{00389DC7-2D89-4E3D-9354-FCBB152D0D00}" sibTransId="{909648B7-D227-4EBA-951D-59A30A62B04A}"/>
    <dgm:cxn modelId="{E71F5A13-0E7C-4F7E-A381-3443C9AF4E44}" type="presOf" srcId="{09183B56-3065-41ED-95D0-04A57726C5D6}" destId="{EA6FAD8A-C8F1-4EB9-AB45-8D9B9D1CD887}" srcOrd="0" destOrd="0" presId="urn:microsoft.com/office/officeart/2005/8/layout/hList3"/>
    <dgm:cxn modelId="{B7D9D734-3F73-4FFF-965C-64733C6DE146}" type="presParOf" srcId="{EA6FAD8A-C8F1-4EB9-AB45-8D9B9D1CD887}" destId="{6D3A417B-F067-49A4-8BA2-B34F2F886C2E}" srcOrd="0" destOrd="0" presId="urn:microsoft.com/office/officeart/2005/8/layout/hList3"/>
    <dgm:cxn modelId="{61CA8BAE-48DA-4ADC-8743-65727D6523B5}" type="presOf" srcId="{9FB5DEDA-456E-4DD9-809B-5925FDC5A77D}" destId="{6D3A417B-F067-49A4-8BA2-B34F2F886C2E}" srcOrd="0" destOrd="0" presId="urn:microsoft.com/office/officeart/2005/8/layout/hList3"/>
    <dgm:cxn modelId="{115A6878-4CA7-4206-852B-1C22D4D13946}" type="presParOf" srcId="{EA6FAD8A-C8F1-4EB9-AB45-8D9B9D1CD887}" destId="{F4203458-21FF-4874-B66F-5B36EC421762}" srcOrd="1" destOrd="0" presId="urn:microsoft.com/office/officeart/2005/8/layout/hList3"/>
    <dgm:cxn modelId="{C6976D08-387B-426B-B405-6E8AA8807A1B}" type="presParOf" srcId="{F4203458-21FF-4874-B66F-5B36EC421762}" destId="{5816F084-8B56-4489-98C7-5306B58471EF}" srcOrd="0" destOrd="1" presId="urn:microsoft.com/office/officeart/2005/8/layout/hList3"/>
    <dgm:cxn modelId="{EE1A4A5D-0156-492C-BFD2-C355172FEA6B}" type="presOf" srcId="{7B388895-D259-40C5-81F1-512D7267457A}" destId="{5816F084-8B56-4489-98C7-5306B58471EF}" srcOrd="0" destOrd="0" presId="urn:microsoft.com/office/officeart/2005/8/layout/hList3"/>
    <dgm:cxn modelId="{4C573708-8096-4EAC-8B57-AAD1F5435058}" type="presParOf" srcId="{F4203458-21FF-4874-B66F-5B36EC421762}" destId="{BB837178-9819-4DA7-B9E5-2C8AD14AC87C}" srcOrd="1" destOrd="1" presId="urn:microsoft.com/office/officeart/2005/8/layout/hList3"/>
    <dgm:cxn modelId="{CEE1AC95-002D-48BA-8797-2446311C2B73}" type="presOf" srcId="{558BC1C4-F5E0-41FE-9728-B87A066CA99F}" destId="{BB837178-9819-4DA7-B9E5-2C8AD14AC87C}" srcOrd="0" destOrd="0" presId="urn:microsoft.com/office/officeart/2005/8/layout/hList3"/>
    <dgm:cxn modelId="{868D90A4-8868-4E5C-A566-173E71E34CD8}" type="presParOf" srcId="{F4203458-21FF-4874-B66F-5B36EC421762}" destId="{55929FCD-30F6-4913-A512-79876B3E4D5E}" srcOrd="2" destOrd="1" presId="urn:microsoft.com/office/officeart/2005/8/layout/hList3"/>
    <dgm:cxn modelId="{0F799BC4-C263-4885-8B4B-613166F0CDB4}" type="presOf" srcId="{591909E5-86F1-4F5D-B3BD-9A9406C53D5F}" destId="{55929FCD-30F6-4913-A512-79876B3E4D5E}" srcOrd="0" destOrd="0" presId="urn:microsoft.com/office/officeart/2005/8/layout/hList3"/>
    <dgm:cxn modelId="{CFB8482F-F5BA-46EC-9606-03235AE25FE4}" type="presParOf" srcId="{EA6FAD8A-C8F1-4EB9-AB45-8D9B9D1CD887}" destId="{052CB246-2A85-4EAD-B863-27C08905AC34}"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E1F9C-6BB2-4631-9D96-012BA79A3B87}">
      <dsp:nvSpPr>
        <dsp:cNvPr id="0" name=""/>
        <dsp:cNvSpPr/>
      </dsp:nvSpPr>
      <dsp:spPr>
        <a:xfrm>
          <a:off x="5703" y="93552"/>
          <a:ext cx="7453253" cy="1205018"/>
        </a:xfrm>
        <a:prstGeom prst="roundRect">
          <a:avLst>
            <a:gd name="adj" fmla="val 10000"/>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dsp:txBody>
      <dsp:txXfrm>
        <a:off x="40997" y="128846"/>
        <a:ext cx="7382665" cy="1134430"/>
      </dsp:txXfrm>
    </dsp:sp>
    <dsp:sp modelId="{03E0AAB6-260D-4AC7-90CE-73249632BEB4}">
      <dsp:nvSpPr>
        <dsp:cNvPr id="0" name=""/>
        <dsp:cNvSpPr/>
      </dsp:nvSpPr>
      <dsp:spPr>
        <a:xfrm>
          <a:off x="0" y="1377876"/>
          <a:ext cx="4860142" cy="1205018"/>
        </a:xfrm>
        <a:prstGeom prst="roundRect">
          <a:avLst>
            <a:gd name="adj" fmla="val 10000"/>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endParaRPr lang="zh-CN" altLang="en-US" sz="5200" kern="1200" dirty="0"/>
        </a:p>
      </dsp:txBody>
      <dsp:txXfrm>
        <a:off x="35294" y="1413170"/>
        <a:ext cx="4789554" cy="1134430"/>
      </dsp:txXfrm>
    </dsp:sp>
    <dsp:sp modelId="{09C036B8-18F8-48A9-A0AC-0660DD3FCC90}">
      <dsp:nvSpPr>
        <dsp:cNvPr id="0" name=""/>
        <dsp:cNvSpPr/>
      </dsp:nvSpPr>
      <dsp:spPr>
        <a:xfrm>
          <a:off x="0" y="2671720"/>
          <a:ext cx="2380089" cy="1205018"/>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微软雅黑" panose="020B0503020204020204" pitchFamily="34" charset="-122"/>
              <a:ea typeface="微软雅黑" panose="020B0503020204020204" pitchFamily="34" charset="-122"/>
            </a:rPr>
            <a:t>Upper Basset  Lower Basset</a:t>
          </a:r>
          <a:endParaRPr lang="zh-CN" altLang="en-US" sz="1800" b="1" kern="1200" dirty="0">
            <a:latin typeface="微软雅黑" panose="020B0503020204020204" pitchFamily="34" charset="-122"/>
            <a:ea typeface="微软雅黑" panose="020B0503020204020204" pitchFamily="34" charset="-122"/>
          </a:endParaRPr>
        </a:p>
      </dsp:txBody>
      <dsp:txXfrm>
        <a:off x="35294" y="2707014"/>
        <a:ext cx="2309501" cy="1134430"/>
      </dsp:txXfrm>
    </dsp:sp>
    <dsp:sp modelId="{F8B70C81-A850-46D7-B8DD-11B156134037}">
      <dsp:nvSpPr>
        <dsp:cNvPr id="0" name=""/>
        <dsp:cNvSpPr/>
      </dsp:nvSpPr>
      <dsp:spPr>
        <a:xfrm>
          <a:off x="2492303" y="2672479"/>
          <a:ext cx="2380089" cy="1205018"/>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微软雅黑" panose="020B0503020204020204" pitchFamily="34" charset="-122"/>
              <a:ea typeface="微软雅黑" panose="020B0503020204020204" pitchFamily="34" charset="-122"/>
            </a:rPr>
            <a:t>operating at about 80% capacity</a:t>
          </a:r>
          <a:endParaRPr lang="zh-CN" altLang="en-US" sz="1800" b="1" kern="1200" dirty="0">
            <a:latin typeface="微软雅黑" panose="020B0503020204020204" pitchFamily="34" charset="-122"/>
            <a:ea typeface="微软雅黑" panose="020B0503020204020204" pitchFamily="34" charset="-122"/>
          </a:endParaRPr>
        </a:p>
      </dsp:txBody>
      <dsp:txXfrm>
        <a:off x="2527597" y="2707773"/>
        <a:ext cx="2309501" cy="1134430"/>
      </dsp:txXfrm>
    </dsp:sp>
    <dsp:sp modelId="{ABC55F64-3AFC-4D29-97D1-D48AE56019E2}">
      <dsp:nvSpPr>
        <dsp:cNvPr id="0" name=""/>
        <dsp:cNvSpPr/>
      </dsp:nvSpPr>
      <dsp:spPr>
        <a:xfrm>
          <a:off x="5072320" y="1337645"/>
          <a:ext cx="2380089" cy="1205018"/>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endParaRPr lang="zh-CN" altLang="en-US" sz="5200" kern="1200" dirty="0"/>
        </a:p>
      </dsp:txBody>
      <dsp:txXfrm>
        <a:off x="5107614" y="1372939"/>
        <a:ext cx="2309501" cy="1134430"/>
      </dsp:txXfrm>
    </dsp:sp>
    <dsp:sp modelId="{7545533F-E689-4BA2-BAA8-1F21377A67A9}">
      <dsp:nvSpPr>
        <dsp:cNvPr id="0" name=""/>
        <dsp:cNvSpPr/>
      </dsp:nvSpPr>
      <dsp:spPr>
        <a:xfrm>
          <a:off x="5072320" y="2672479"/>
          <a:ext cx="2380089" cy="1205018"/>
        </a:xfrm>
        <a:prstGeom prst="roundRect">
          <a:avLst>
            <a:gd name="adj" fmla="val 10000"/>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2">
                  <a:lumMod val="60000"/>
                  <a:lumOff val="40000"/>
                </a:schemeClr>
              </a:solidFill>
              <a:latin typeface="微软雅黑" panose="020B0503020204020204" pitchFamily="34" charset="-122"/>
              <a:ea typeface="微软雅黑" panose="020B0503020204020204" pitchFamily="34" charset="-122"/>
            </a:rPr>
            <a:t>Blue</a:t>
          </a:r>
          <a:r>
            <a:rPr lang="en-US" altLang="zh-CN" sz="1800" b="1" kern="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GB" sz="1800" b="1" kern="1200" dirty="0">
              <a:solidFill>
                <a:schemeClr val="tx1">
                  <a:lumMod val="85000"/>
                  <a:lumOff val="15000"/>
                </a:schemeClr>
              </a:solidFill>
              <a:latin typeface="微软雅黑" panose="020B0503020204020204" pitchFamily="34" charset="-122"/>
              <a:ea typeface="微软雅黑" panose="020B0503020204020204" pitchFamily="34" charset="-122"/>
            </a:rPr>
            <a:t>to be more price sensitive</a:t>
          </a:r>
          <a:endParaRPr lang="zh-CN" altLang="en-US" sz="1800" b="1" kern="1200" dirty="0">
            <a:solidFill>
              <a:schemeClr val="tx1">
                <a:lumMod val="85000"/>
                <a:lumOff val="15000"/>
              </a:schemeClr>
            </a:solidFill>
            <a:latin typeface="微软雅黑" panose="020B0503020204020204" pitchFamily="34" charset="-122"/>
            <a:ea typeface="微软雅黑" panose="020B0503020204020204" pitchFamily="34" charset="-122"/>
          </a:endParaRPr>
        </a:p>
      </dsp:txBody>
      <dsp:txXfrm>
        <a:off x="5107614" y="2707773"/>
        <a:ext cx="2309501" cy="1134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A417B-F067-49A4-8BA2-B34F2F886C2E}">
      <dsp:nvSpPr>
        <dsp:cNvPr id="0" name=""/>
        <dsp:cNvSpPr/>
      </dsp:nvSpPr>
      <dsp:spPr>
        <a:xfrm>
          <a:off x="0" y="253630"/>
          <a:ext cx="6120680" cy="876624"/>
        </a:xfrm>
        <a:prstGeom prst="rect">
          <a:avLst/>
        </a:prstGeom>
        <a:solidFill>
          <a:srgbClr val="C00000"/>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effectLst/>
              <a:latin typeface="微软雅黑" panose="020B0503020204020204" pitchFamily="34" charset="-122"/>
              <a:ea typeface="微软雅黑" panose="020B0503020204020204" pitchFamily="34" charset="-122"/>
            </a:rPr>
            <a:t>Producing 900t blue cheese, 300t white cheese    and 450t red cheese in 52 weeks.</a:t>
          </a:r>
          <a:endParaRPr lang="zh-CN" altLang="zh-CN" sz="1800" b="1" kern="1200" dirty="0">
            <a:effectLst/>
            <a:latin typeface="微软雅黑" panose="020B0503020204020204" pitchFamily="34" charset="-122"/>
            <a:ea typeface="微软雅黑" panose="020B0503020204020204" pitchFamily="34" charset="-122"/>
          </a:endParaRPr>
        </a:p>
      </dsp:txBody>
      <dsp:txXfrm>
        <a:off x="0" y="253630"/>
        <a:ext cx="6120680" cy="876624"/>
      </dsp:txXfrm>
    </dsp:sp>
    <dsp:sp modelId="{5816F084-8B56-4489-98C7-5306B58471EF}">
      <dsp:nvSpPr>
        <dsp:cNvPr id="0" name=""/>
        <dsp:cNvSpPr/>
      </dsp:nvSpPr>
      <dsp:spPr>
        <a:xfrm>
          <a:off x="0" y="1157493"/>
          <a:ext cx="2038234" cy="2603724"/>
        </a:xfrm>
        <a:prstGeom prst="rect">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b="1" kern="1200" dirty="0">
              <a:solidFill>
                <a:schemeClr val="tx1">
                  <a:lumMod val="75000"/>
                  <a:lumOff val="25000"/>
                </a:schemeClr>
              </a:solidFill>
              <a:effectLst/>
              <a:latin typeface="微软雅黑" panose="020B0503020204020204" pitchFamily="34" charset="-122"/>
              <a:ea typeface="微软雅黑" panose="020B0503020204020204" pitchFamily="34" charset="-122"/>
            </a:rPr>
            <a:t>Red cheese can only be produced by Lower Plant.</a:t>
          </a:r>
        </a:p>
        <a:p>
          <a:pPr marL="0" lvl="0" indent="0" algn="ctr" defTabSz="577850">
            <a:lnSpc>
              <a:spcPct val="90000"/>
            </a:lnSpc>
            <a:spcBef>
              <a:spcPct val="0"/>
            </a:spcBef>
            <a:spcAft>
              <a:spcPct val="35000"/>
            </a:spcAft>
            <a:buNone/>
          </a:pPr>
          <a:r>
            <a:rPr lang="en-US" altLang="zh-CN" sz="1300" b="1" kern="1200" dirty="0">
              <a:solidFill>
                <a:schemeClr val="tx1">
                  <a:lumMod val="75000"/>
                  <a:lumOff val="25000"/>
                </a:schemeClr>
              </a:solidFill>
              <a:effectLst/>
              <a:latin typeface="微软雅黑" panose="020B0503020204020204" pitchFamily="34" charset="-122"/>
              <a:ea typeface="微软雅黑" panose="020B0503020204020204" pitchFamily="34" charset="-122"/>
            </a:rPr>
            <a:t> To concentrate on red cheese, the maximal amount of Lower Plant can produce in one week is 750 / 80% / 52 = 18.03</a:t>
          </a:r>
          <a:r>
            <a:rPr lang="en-US" altLang="zh-CN" sz="1300" b="1" i="1" kern="1200" dirty="0">
              <a:solidFill>
                <a:schemeClr val="tx1">
                  <a:lumMod val="75000"/>
                  <a:lumOff val="25000"/>
                </a:schemeClr>
              </a:solidFill>
              <a:effectLst/>
              <a:latin typeface="微软雅黑" panose="020B0503020204020204" pitchFamily="34" charset="-122"/>
              <a:ea typeface="微软雅黑" panose="020B0503020204020204" pitchFamily="34" charset="-122"/>
            </a:rPr>
            <a:t>t</a:t>
          </a:r>
          <a:r>
            <a:rPr lang="en-US" altLang="zh-CN" sz="1300" b="1" kern="1200" dirty="0">
              <a:solidFill>
                <a:schemeClr val="tx1">
                  <a:lumMod val="75000"/>
                  <a:lumOff val="25000"/>
                </a:schemeClr>
              </a:solidFill>
              <a:effectLst/>
              <a:latin typeface="微软雅黑" panose="020B0503020204020204" pitchFamily="34" charset="-122"/>
              <a:ea typeface="微软雅黑" panose="020B0503020204020204" pitchFamily="34" charset="-122"/>
            </a:rPr>
            <a:t>. </a:t>
          </a:r>
        </a:p>
      </dsp:txBody>
      <dsp:txXfrm>
        <a:off x="0" y="1157493"/>
        <a:ext cx="2038234" cy="2603724"/>
      </dsp:txXfrm>
    </dsp:sp>
    <dsp:sp modelId="{BB837178-9819-4DA7-B9E5-2C8AD14AC87C}">
      <dsp:nvSpPr>
        <dsp:cNvPr id="0" name=""/>
        <dsp:cNvSpPr/>
      </dsp:nvSpPr>
      <dsp:spPr>
        <a:xfrm>
          <a:off x="2041222" y="1149057"/>
          <a:ext cx="2038234" cy="2603724"/>
        </a:xfrm>
        <a:prstGeom prst="rect">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altLang="zh-CN" sz="1200" b="1"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en-US" altLang="zh-CN" sz="1200" b="1" kern="1200" dirty="0">
              <a:solidFill>
                <a:schemeClr val="tx1">
                  <a:lumMod val="75000"/>
                  <a:lumOff val="25000"/>
                </a:schemeClr>
              </a:solidFill>
              <a:effectLst/>
              <a:latin typeface="微软雅黑" panose="020B0503020204020204" pitchFamily="34" charset="-122"/>
              <a:ea typeface="微软雅黑" panose="020B0503020204020204" pitchFamily="34" charset="-122"/>
            </a:rPr>
            <a:t>It needs 450 / 18.03 = 25 weeks to produce the annual target of red cheese.</a:t>
          </a:r>
        </a:p>
        <a:p>
          <a:pPr marL="0" lvl="0" indent="0" algn="ctr" defTabSz="533400">
            <a:lnSpc>
              <a:spcPct val="90000"/>
            </a:lnSpc>
            <a:spcBef>
              <a:spcPct val="0"/>
            </a:spcBef>
            <a:spcAft>
              <a:spcPct val="35000"/>
            </a:spcAft>
            <a:buNone/>
          </a:pPr>
          <a:r>
            <a:rPr lang="en-US" altLang="zh-CN" sz="1200" b="1"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There remains 52 weeks of Upper Plant and 27 weeks of Lower Plant to produce the blue and white cheese. </a:t>
          </a:r>
          <a:endParaRPr lang="zh-CN" altLang="zh-CN" sz="1200" b="1" kern="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endParaRPr lang="zh-CN" altLang="en-US" sz="1100" b="1" kern="1200" dirty="0">
            <a:solidFill>
              <a:schemeClr val="tx1">
                <a:lumMod val="85000"/>
                <a:lumOff val="15000"/>
              </a:schemeClr>
            </a:solidFill>
            <a:latin typeface="微软雅黑" panose="020B0503020204020204" pitchFamily="34" charset="-122"/>
            <a:ea typeface="微软雅黑" panose="020B0503020204020204" pitchFamily="34" charset="-122"/>
          </a:endParaRPr>
        </a:p>
      </dsp:txBody>
      <dsp:txXfrm>
        <a:off x="2041222" y="1149057"/>
        <a:ext cx="2038234" cy="2603724"/>
      </dsp:txXfrm>
    </dsp:sp>
    <dsp:sp modelId="{55929FCD-30F6-4913-A512-79876B3E4D5E}">
      <dsp:nvSpPr>
        <dsp:cNvPr id="0" name=""/>
        <dsp:cNvSpPr/>
      </dsp:nvSpPr>
      <dsp:spPr>
        <a:xfrm>
          <a:off x="4079457" y="1149057"/>
          <a:ext cx="2038234" cy="2603724"/>
        </a:xfrm>
        <a:prstGeom prst="rect">
          <a:avLst/>
        </a:prstGeom>
        <a:solidFill>
          <a:srgbClr val="D9D9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rPr>
            <a:t>From the model of the unit cost, we find that it is cheaper to produce white cheese in Lower Plant, while the unit cost of blue is roughly the same.</a:t>
          </a:r>
          <a:endParaRPr lang="zh-CN" altLang="en-US" sz="1400" b="1"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4079457" y="1149057"/>
        <a:ext cx="2038234" cy="2603724"/>
      </dsp:txXfrm>
    </dsp:sp>
    <dsp:sp modelId="{052CB246-2A85-4EAD-B863-27C08905AC34}">
      <dsp:nvSpPr>
        <dsp:cNvPr id="0" name=""/>
        <dsp:cNvSpPr/>
      </dsp:nvSpPr>
      <dsp:spPr>
        <a:xfrm>
          <a:off x="0" y="3843593"/>
          <a:ext cx="6120680" cy="289302"/>
        </a:xfrm>
        <a:prstGeom prst="rect">
          <a:avLst/>
        </a:prstGeom>
        <a:solidFill>
          <a:srgbClr val="C00000"/>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Good afternoon, we are a team from the University of Leicester, UK. Our team member is </a:t>
            </a:r>
            <a:r>
              <a:rPr lang="zh-CN" altLang="en-US" dirty="0"/>
              <a:t>泽洲 王，奕蕾 黄，知声 韩</a:t>
            </a:r>
            <a:r>
              <a:rPr lang="en-US" altLang="zh-CN" dirty="0"/>
              <a:t>and </a:t>
            </a:r>
            <a:r>
              <a:rPr lang="zh-CN" altLang="en-US" dirty="0"/>
              <a:t>迅阁 张</a:t>
            </a:r>
            <a:r>
              <a:rPr lang="en-US" altLang="zh-CN" dirty="0"/>
              <a:t>. Today</a:t>
            </a:r>
            <a:r>
              <a:rPr lang="zh-CN" altLang="en-US" dirty="0"/>
              <a:t>， </a:t>
            </a:r>
            <a:r>
              <a:rPr lang="en-US" altLang="zh-CN" dirty="0"/>
              <a:t>our presentation is about Recommendations for the Treatment of Colliery.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case of unlimited user demand, </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dirty="0">
                <a:effectLst/>
                <a:latin typeface="Times New Roman Regular"/>
                <a:ea typeface="等线" panose="02010600030101010101" pitchFamily="2" charset="-122"/>
                <a:cs typeface="Arial" panose="020B0604020202020204" pitchFamily="34" charset="0"/>
              </a:rPr>
              <a:t>BDL’s operations: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Overall great, but need to adjust the proportion of allocated cost of Lower Plant from 30%: 25%: 45% to 30.0%: 15.4%: 54.6%.</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Improvement: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In first Christmas-production and odd weeks, only produce blue and white cheese at 100% capacity, and in second Christmas-production week, only produce blue and white cheese at </a:t>
            </a:r>
            <a:r>
              <a:rPr lang="en-US" altLang="zh-CN" sz="1800" i="1" dirty="0">
                <a:effectLst/>
                <a:latin typeface="Times New Roman Regular"/>
                <a:ea typeface="等线" panose="02010600030101010101" pitchFamily="2" charset="-122"/>
                <a:cs typeface="Arial" panose="020B0604020202020204" pitchFamily="34" charset="0"/>
              </a:rPr>
              <a:t>1-p</a:t>
            </a:r>
            <a:r>
              <a:rPr lang="en-US" altLang="zh-CN" sz="1800" dirty="0">
                <a:effectLst/>
                <a:latin typeface="Times New Roman Regular"/>
                <a:ea typeface="等线" panose="02010600030101010101" pitchFamily="2" charset="-122"/>
                <a:cs typeface="Arial" panose="020B0604020202020204" pitchFamily="34" charset="0"/>
              </a:rPr>
              <a:t> capacity, where </a:t>
            </a:r>
            <a:r>
              <a:rPr lang="en-US" altLang="zh-CN" sz="1800" i="1" dirty="0">
                <a:effectLst/>
                <a:latin typeface="Times New Roman Regular"/>
                <a:ea typeface="等线" panose="02010600030101010101" pitchFamily="2" charset="-122"/>
                <a:cs typeface="Arial" panose="020B0604020202020204" pitchFamily="34" charset="0"/>
              </a:rPr>
              <a:t>p </a:t>
            </a:r>
            <a:r>
              <a:rPr lang="en-US" altLang="zh-CN" sz="1800" dirty="0">
                <a:effectLst/>
                <a:latin typeface="Times New Roman Regular"/>
                <a:ea typeface="等线" panose="02010600030101010101" pitchFamily="2" charset="-122"/>
                <a:cs typeface="Arial" panose="020B0604020202020204" pitchFamily="34" charset="0"/>
              </a:rPr>
              <a:t>is the percentage of increased needed amount of blue and white cheese in Christmas.</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等线" panose="02010600030101010101" pitchFamily="2" charset="-122"/>
                <a:cs typeface="Arial" panose="020B0604020202020204" pitchFamily="34" charset="0"/>
              </a:rPr>
              <a:t>In even weeks, only produce red cheese at 100% capacity.</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presentation, we will first describe the problem again and then analyze the mixed case and purification case under different demand situation. The order is as shown on the screen.</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Problem description:</a:t>
            </a:r>
            <a:endParaRPr lang="en-US" altLang="zh-CN" dirty="0"/>
          </a:p>
          <a:p>
            <a:r>
              <a:rPr lang="en-US" altLang="zh-CN" dirty="0"/>
              <a:t>Belvoir Dairies Limited (BDL) is a producer of high-quality cheese for specialist cheese shops, delicatessens and similar outlets. It operates two dairies on the edge of the Vale of Belvoir (pronounced bee-</a:t>
            </a:r>
            <a:r>
              <a:rPr lang="en-US" altLang="zh-CN" dirty="0" err="1"/>
              <a:t>vər</a:t>
            </a:r>
            <a:r>
              <a:rPr lang="en-US" altLang="zh-CN" dirty="0"/>
              <a:t>) in North East Leicestershire, and it produces three types of cheese, Blue Belvoir, White Belvoir, Red Belvoir.</a:t>
            </a:r>
            <a:endParaRPr lang="en-US" altLang="zh-CN" dirty="0"/>
          </a:p>
          <a:p>
            <a:r>
              <a:rPr lang="en-US" altLang="zh-CN" dirty="0"/>
              <a:t>The company has invited us to examine BDL’s operations and suggest improvements.</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know that your company’s main customers are local power stations, but your company cannot directly provide coal to meet the energy content needs of customers, so we need to improve the energy content of coal.  The basic condition is as shown on the screen now.</a:t>
            </a:r>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case, we need to take out part of the coal mine with a weekly output of 20000 tons for post-processing, and then mix the post-processing coal with the rest of the coal mine to meet customer demand. </a:t>
            </a:r>
            <a:endParaRPr lang="en-US" altLang="zh-CN" dirty="0"/>
          </a:p>
          <a:p>
            <a:r>
              <a:rPr lang="zh-CN" altLang="en-US" dirty="0"/>
              <a:t>点</a:t>
            </a:r>
            <a:r>
              <a:rPr lang="en-US" altLang="zh-CN" dirty="0"/>
              <a:t>We calculated that we need to carry out the post-treatment of 13651.88t coal. </a:t>
            </a:r>
            <a:endParaRPr lang="en-US" altLang="zh-CN" dirty="0"/>
          </a:p>
          <a:p>
            <a:r>
              <a:rPr lang="zh-CN" altLang="en-US" dirty="0"/>
              <a:t>点</a:t>
            </a:r>
            <a:r>
              <a:rPr lang="en-US" altLang="zh-CN" dirty="0"/>
              <a:t>The post-treatment and mixing process will cost 91433.45 pounds, </a:t>
            </a:r>
            <a:endParaRPr lang="en-US" altLang="zh-CN" dirty="0"/>
          </a:p>
          <a:p>
            <a:r>
              <a:rPr lang="zh-CN" altLang="en-US" dirty="0"/>
              <a:t>点</a:t>
            </a:r>
            <a:r>
              <a:rPr lang="en-US" altLang="zh-CN" dirty="0"/>
              <a:t>of which the net profit is 418955.63 pounds. We found that this is better than the profit obtained by choosing any option</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a:t>
            </a:r>
            <a:r>
              <a:rPr lang="zh-CN" altLang="en-US" dirty="0"/>
              <a:t> </a:t>
            </a:r>
            <a:r>
              <a:rPr lang="en-US" altLang="zh-CN" dirty="0"/>
              <a:t>we</a:t>
            </a:r>
            <a:r>
              <a:rPr lang="zh-CN" altLang="en-US" dirty="0"/>
              <a:t> </a:t>
            </a:r>
            <a:r>
              <a:rPr lang="en-US" altLang="zh-CN" dirty="0"/>
              <a:t>talk</a:t>
            </a:r>
            <a:r>
              <a:rPr lang="zh-CN" altLang="en-US" dirty="0"/>
              <a:t> </a:t>
            </a:r>
            <a:r>
              <a:rPr lang="en-US" altLang="zh-CN" dirty="0"/>
              <a:t>about</a:t>
            </a:r>
            <a:r>
              <a:rPr lang="zh-CN" altLang="en-US" dirty="0"/>
              <a:t> </a:t>
            </a:r>
            <a:r>
              <a:rPr lang="en-US" altLang="zh-CN" dirty="0"/>
              <a:t>limited</a:t>
            </a:r>
            <a:r>
              <a:rPr lang="zh-CN" altLang="en-US" dirty="0"/>
              <a:t> </a:t>
            </a:r>
            <a:r>
              <a:rPr lang="en-US" altLang="zh-CN" dirty="0"/>
              <a:t>demand</a:t>
            </a:r>
            <a:r>
              <a:rPr lang="zh-CN" altLang="en-US" dirty="0"/>
              <a:t> </a:t>
            </a:r>
            <a:r>
              <a:rPr lang="en-US" altLang="zh-CN" dirty="0"/>
              <a:t>situation</a:t>
            </a:r>
            <a:r>
              <a:rPr lang="zh-CN" altLang="en-US" dirty="0"/>
              <a:t> </a:t>
            </a:r>
            <a:r>
              <a:rPr lang="en-US" altLang="zh-CN" dirty="0"/>
              <a:t>for</a:t>
            </a:r>
            <a:r>
              <a:rPr lang="zh-CN" altLang="en-US" dirty="0"/>
              <a:t> </a:t>
            </a:r>
            <a:r>
              <a:rPr lang="en-US" altLang="zh-CN" dirty="0"/>
              <a:t>mixed case.</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case of limited customer demand, we can analyze the situation by calculating how much profit we can get per ton of products sold. </a:t>
            </a:r>
            <a:endParaRPr lang="en-US" altLang="zh-CN" dirty="0"/>
          </a:p>
          <a:p>
            <a:r>
              <a:rPr lang="zh-CN" altLang="en-US" dirty="0"/>
              <a:t>点</a:t>
            </a:r>
            <a:r>
              <a:rPr lang="en-US" altLang="zh-CN" dirty="0"/>
              <a:t>We can find that in this case, option 6 is the best option, with a profit of 19.73 per ton. </a:t>
            </a:r>
            <a:endParaRPr lang="en-US" altLang="zh-CN" dirty="0"/>
          </a:p>
          <a:p>
            <a:r>
              <a:rPr lang="en-US" altLang="zh-CN" dirty="0"/>
              <a:t>It should be noted that we need to ensure that this is discussed under the condition that the weekly output of coal mine is 20000 tons, that is to say, the demand of our customers should be less than 22857t, which is the minimum value after mixing among all options, so the coal mines with two options should be mixed between 22857t and 40000 tons to meet the requirements of customers.</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a:fillRect/>
          </a:stretch>
        </p:blipFill>
        <p:spPr>
          <a:xfrm>
            <a:off x="0" y="0"/>
            <a:ext cx="9144000" cy="5143500"/>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3.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3.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0" name="Text Placeholder 12"/>
          <p:cNvSpPr txBox="1"/>
          <p:nvPr/>
        </p:nvSpPr>
        <p:spPr>
          <a:xfrm>
            <a:off x="2393156" y="3723878"/>
            <a:ext cx="4357688" cy="936104"/>
          </a:xfrm>
          <a:prstGeom prst="rect">
            <a:avLst/>
          </a:prstGeom>
        </p:spPr>
        <p:txBody>
          <a:bodyPr lIns="0" rIns="0" anchor="ctr">
            <a:noAutofit/>
          </a:bodyPr>
          <a:lstStyle>
            <a:lvl1pPr marL="0" indent="0" algn="ctr" defTabSz="914400" rtl="0" eaLnBrk="1" latinLnBrk="0" hangingPunct="1">
              <a:spcBef>
                <a:spcPct val="20000"/>
              </a:spcBef>
              <a:buFont typeface="Arial" panose="020B0604020202020204"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MA1254  –  BC Group 17</a:t>
            </a:r>
            <a:endPar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a:p>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Jiajun</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Sun    Xunge Zhang</a:t>
            </a:r>
            <a:endPar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a:p>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Yingzhe</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Sun   </a:t>
            </a:r>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Jihang</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Zhao</a:t>
            </a:r>
            <a:endParaRPr lang="en-GB"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p:txBody>
      </p:sp>
      <p:cxnSp>
        <p:nvCxnSpPr>
          <p:cNvPr id="11" name="直接连接符 10"/>
          <p:cNvCxnSpPr/>
          <p:nvPr/>
        </p:nvCxnSpPr>
        <p:spPr>
          <a:xfrm>
            <a:off x="1607233" y="3579862"/>
            <a:ext cx="592953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六边形 11"/>
          <p:cNvSpPr/>
          <p:nvPr/>
        </p:nvSpPr>
        <p:spPr>
          <a:xfrm flipH="1">
            <a:off x="755247" y="1860480"/>
            <a:ext cx="7633502" cy="1378231"/>
          </a:xfrm>
          <a:prstGeom prst="hexagon">
            <a:avLst>
              <a:gd name="adj" fmla="val 27124"/>
              <a:gd name="vf" fmla="val 115470"/>
            </a:avLst>
          </a:prstGeom>
          <a:solidFill>
            <a:srgbClr val="C00000"/>
          </a:solidFill>
          <a:ln w="38100">
            <a:gradFill>
              <a:gsLst>
                <a:gs pos="0">
                  <a:schemeClr val="bg1"/>
                </a:gs>
                <a:gs pos="100000">
                  <a:srgbClr val="CBCBCB"/>
                </a:gs>
              </a:gsLst>
              <a:lin ang="5400000" scaled="0"/>
            </a:gradFill>
            <a:miter lim="800000"/>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 Placeholder 12"/>
          <p:cNvSpPr txBox="1"/>
          <p:nvPr/>
        </p:nvSpPr>
        <p:spPr>
          <a:xfrm>
            <a:off x="1157099" y="2355726"/>
            <a:ext cx="6829799" cy="387741"/>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3600" b="1" dirty="0">
                <a:solidFill>
                  <a:schemeClr val="bg1"/>
                </a:solidFill>
                <a:effectLst/>
                <a:latin typeface="Calibri" panose="020F0502020204030204" pitchFamily="34" charset="0"/>
                <a:ea typeface="等线" panose="02010600030101010101" pitchFamily="2" charset="-122"/>
                <a:cs typeface="Arial" panose="020B0604020202020204" pitchFamily="34" charset="0"/>
              </a:rPr>
              <a:t>Consulting for Belvoir Dairy Limited</a:t>
            </a:r>
            <a:endParaRPr lang="zh-CN" altLang="zh-CN" sz="3600" dirty="0">
              <a:solidFill>
                <a:schemeClr val="bg1"/>
              </a:solidFill>
              <a:effectLst/>
              <a:latin typeface="Calibri" panose="020F0502020204030204" pitchFamily="34" charset="0"/>
              <a:ea typeface="等线" panose="02010600030101010101" pitchFamily="2" charset="-122"/>
              <a:cs typeface="Arial" panose="020B0604020202020204" pitchFamily="34" charset="0"/>
            </a:endParaRPr>
          </a:p>
        </p:txBody>
      </p:sp>
      <p:pic>
        <p:nvPicPr>
          <p:cNvPr id="13" name="图片 12"/>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5" y="2150090"/>
            <a:ext cx="6097343" cy="500139"/>
          </a:xfrm>
          <a:prstGeom prst="rect">
            <a:avLst/>
          </a:prstGeom>
          <a:noFill/>
        </p:spPr>
        <p:txBody>
          <a:bodyPr wrap="square" lIns="68584" tIns="34291" rIns="68584" bIns="34291" rtlCol="0">
            <a:spAutoFit/>
          </a:bodyPr>
          <a:lstStyle/>
          <a:p>
            <a:r>
              <a:rPr lang="en-GB" altLang="zh-CN" sz="2800" b="1" dirty="0">
                <a:solidFill>
                  <a:schemeClr val="tx1">
                    <a:lumMod val="75000"/>
                    <a:lumOff val="25000"/>
                  </a:schemeClr>
                </a:solidFill>
                <a:latin typeface="微软雅黑" panose="020B0503020204020204" pitchFamily="34" charset="-122"/>
                <a:ea typeface="微软雅黑" panose="020B0503020204020204" pitchFamily="34" charset="-122"/>
              </a:rPr>
              <a:t>Improvement methods</a:t>
            </a:r>
            <a:endParaRPr lang="en-GB"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446028" y="2698179"/>
            <a:ext cx="4114304"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Speaker of this section: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Jiajun</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Sun</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a:off x="5013577" y="3498334"/>
            <a:ext cx="3744416" cy="648072"/>
          </a:xfrm>
          <a:prstGeom prst="roundRect">
            <a:avLst/>
          </a:prstGeom>
          <a:solidFill>
            <a:srgbClr val="D9D9D9"/>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p:nvPr/>
        </p:nvPicPr>
        <p:blipFill>
          <a:blip r:embed="rId1" cstate="print">
            <a:extLst>
              <a:ext uri="{28A0092B-C50C-407E-A947-70E740481C1C}">
                <a14:useLocalDpi xmlns:a14="http://schemas.microsoft.com/office/drawing/2010/main" val="0"/>
              </a:ext>
            </a:extLst>
          </a:blip>
          <a:stretch>
            <a:fillRect/>
          </a:stretch>
        </p:blipFill>
        <p:spPr>
          <a:xfrm>
            <a:off x="539552" y="1059582"/>
            <a:ext cx="3428365" cy="2104390"/>
          </a:xfrm>
          <a:prstGeom prst="rect">
            <a:avLst/>
          </a:prstGeom>
        </p:spPr>
      </p:pic>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5119651" y="1059582"/>
            <a:ext cx="3459480" cy="2104390"/>
          </a:xfrm>
          <a:prstGeom prst="rect">
            <a:avLst/>
          </a:prstGeom>
        </p:spPr>
      </p:pic>
      <p:sp>
        <p:nvSpPr>
          <p:cNvPr id="10" name="文本框 9"/>
          <p:cNvSpPr txBox="1"/>
          <p:nvPr/>
        </p:nvSpPr>
        <p:spPr>
          <a:xfrm>
            <a:off x="252119" y="3793965"/>
            <a:ext cx="4572000" cy="369332"/>
          </a:xfrm>
          <a:prstGeom prst="rect">
            <a:avLst/>
          </a:prstGeom>
          <a:noFill/>
        </p:spPr>
        <p:txBody>
          <a:bodyPr wrap="square">
            <a:spAutoFit/>
          </a:bodyPr>
          <a:lstStyle/>
          <a:p>
            <a:r>
              <a:rPr lang="en-US" altLang="zh-CN" sz="1800" dirty="0">
                <a:effectLst/>
                <a:latin typeface="Times New Roman Regular"/>
                <a:ea typeface="Calibri" panose="020F0502020204030204" pitchFamily="34" charset="0"/>
              </a:rPr>
              <a:t> the white cheese produced by Upper Plant </a:t>
            </a:r>
            <a:endParaRPr lang="zh-CN" altLang="en-US" dirty="0"/>
          </a:p>
        </p:txBody>
      </p:sp>
      <p:pic>
        <p:nvPicPr>
          <p:cNvPr id="13" name="图片 1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20698"/>
            <a:ext cx="2472903" cy="734162"/>
          </a:xfrm>
          <a:prstGeom prst="rect">
            <a:avLst/>
          </a:prstGeom>
        </p:spPr>
      </p:pic>
      <p:sp>
        <p:nvSpPr>
          <p:cNvPr id="14" name="文本框 13"/>
          <p:cNvSpPr txBox="1"/>
          <p:nvPr/>
        </p:nvSpPr>
        <p:spPr>
          <a:xfrm>
            <a:off x="366204" y="3511893"/>
            <a:ext cx="4572000" cy="369332"/>
          </a:xfrm>
          <a:prstGeom prst="rect">
            <a:avLst/>
          </a:prstGeom>
          <a:noFill/>
        </p:spPr>
        <p:txBody>
          <a:bodyPr wrap="square">
            <a:spAutoFit/>
          </a:bodyPr>
          <a:lstStyle/>
          <a:p>
            <a:r>
              <a:rPr lang="en-US" altLang="zh-CN" sz="1800" dirty="0">
                <a:effectLst/>
                <a:latin typeface="Times New Roman Regular"/>
                <a:ea typeface="Calibri" panose="020F0502020204030204" pitchFamily="34" charset="0"/>
              </a:rPr>
              <a:t>the plot of amounts and prices in </a:t>
            </a:r>
            <a:r>
              <a:rPr lang="en-US" altLang="zh-CN" sz="1800" i="1" dirty="0" err="1">
                <a:effectLst/>
                <a:latin typeface="Times New Roman Regular"/>
                <a:ea typeface="Calibri" panose="020F0502020204030204" pitchFamily="34" charset="0"/>
              </a:rPr>
              <a:t>Rstudio</a:t>
            </a:r>
            <a:endParaRPr lang="zh-CN" altLang="en-US" dirty="0"/>
          </a:p>
        </p:txBody>
      </p:sp>
      <mc:AlternateContent xmlns:mc="http://schemas.openxmlformats.org/markup-compatibility/2006">
        <mc:Choice xmlns:a14="http://schemas.microsoft.com/office/drawing/2010/main" Requires="a14">
          <p:sp>
            <p:nvSpPr>
              <p:cNvPr id="15" name="文本框 14"/>
              <p:cNvSpPr txBox="1"/>
              <p:nvPr/>
            </p:nvSpPr>
            <p:spPr>
              <a:xfrm>
                <a:off x="4466083" y="3523668"/>
                <a:ext cx="4824536" cy="646331"/>
              </a:xfrm>
              <a:prstGeom prst="rect">
                <a:avLst/>
              </a:prstGeom>
              <a:noFill/>
            </p:spPr>
            <p:txBody>
              <a:bodyPr wrap="square">
                <a:spAutoFit/>
              </a:bodyPr>
              <a:lstStyle/>
              <a:p>
                <a:pPr algn="ctr"/>
                <a:r>
                  <a:rPr lang="en-US" altLang="zh-CN" dirty="0">
                    <a:latin typeface="Times New Roman" panose="02020603050405020304" charset="0"/>
                    <a:cs typeface="Times New Roman" panose="02020603050405020304" charset="0"/>
                  </a:rPr>
                  <a:t>the linear model</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𝑦</m:t>
                    </m:r>
                    <m:r>
                      <a:rPr lang="zh-CN" altLang="en-US" i="0">
                        <a:latin typeface="Cambria Math" panose="02040503050406030204" pitchFamily="18" charset="0"/>
                      </a:rPr>
                      <m:t>= </m:t>
                    </m:r>
                    <m:r>
                      <a:rPr lang="zh-CN" altLang="en-US" i="1">
                        <a:latin typeface="Cambria Math" panose="02040503050406030204" pitchFamily="18" charset="0"/>
                      </a:rPr>
                      <m:t>𝑎𝑥</m:t>
                    </m:r>
                    <m:r>
                      <a:rPr lang="zh-CN" altLang="en-US" i="0">
                        <a:latin typeface="Cambria Math" panose="02040503050406030204" pitchFamily="18" charset="0"/>
                      </a:rPr>
                      <m:t>+</m:t>
                    </m:r>
                    <m:r>
                      <m:rPr>
                        <m:sty m:val="p"/>
                      </m:rPr>
                      <a:rPr lang="zh-CN" altLang="en-US" i="0">
                        <a:latin typeface="Cambria Math" panose="02040503050406030204" pitchFamily="18" charset="0"/>
                      </a:rPr>
                      <m:t>b</m:t>
                    </m:r>
                  </m:oMath>
                </a14:m>
                <a:r>
                  <a:rPr lang="zh-CN" altLang="en-US"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a:p>
                <a:pPr algn="ctr"/>
                <a:r>
                  <a:rPr lang="en-US" altLang="zh-CN" dirty="0">
                    <a:latin typeface="Times New Roman" panose="02020603050405020304" charset="0"/>
                    <a:cs typeface="Times New Roman" panose="02020603050405020304" charset="0"/>
                  </a:rPr>
                  <a:t>is not reasonable</a:t>
                </a:r>
                <a:endParaRPr lang="zh-CN" altLang="en-US" dirty="0">
                  <a:latin typeface="Times New Roman" panose="02020603050405020304" charset="0"/>
                  <a:cs typeface="Times New Roman" panose="020206030504050203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4466083" y="3523668"/>
                <a:ext cx="4824536" cy="646331"/>
              </a:xfrm>
              <a:prstGeom prst="rect">
                <a:avLst/>
              </a:prstGeom>
              <a:blipFill rotWithShape="1">
                <a:blip r:embed="rId4"/>
                <a:stretch>
                  <a:fillRect l="-3" t="-8" r="12" b="91"/>
                </a:stretch>
              </a:blipFill>
            </p:spPr>
            <p:txBody>
              <a:bodyPr/>
              <a:lstStyle/>
              <a:p>
                <a:r>
                  <a:rPr lang="zh-CN" altLang="en-US">
                    <a:noFill/>
                  </a:rPr>
                  <a:t> </a:t>
                </a:r>
              </a:p>
            </p:txBody>
          </p:sp>
        </mc:Fallback>
      </mc:AlternateContent>
      <p:pic>
        <p:nvPicPr>
          <p:cNvPr id="17" name="图片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36601"/>
            <a:ext cx="2472903" cy="734162"/>
          </a:xfrm>
          <a:prstGeom prst="rect">
            <a:avLst/>
          </a:prstGeom>
        </p:spPr>
      </p:pic>
      <p:sp>
        <p:nvSpPr>
          <p:cNvPr id="23" name="圆角矩形 26"/>
          <p:cNvSpPr/>
          <p:nvPr/>
        </p:nvSpPr>
        <p:spPr>
          <a:xfrm>
            <a:off x="174454" y="3485397"/>
            <a:ext cx="4291629" cy="66100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93"/>
          <p:cNvSpPr/>
          <p:nvPr/>
        </p:nvSpPr>
        <p:spPr>
          <a:xfrm>
            <a:off x="163157" y="3469494"/>
            <a:ext cx="177924" cy="315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93"/>
          <p:cNvSpPr/>
          <p:nvPr/>
        </p:nvSpPr>
        <p:spPr>
          <a:xfrm rot="10800000">
            <a:off x="4313282" y="3846834"/>
            <a:ext cx="177924" cy="315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4810209" y="3355862"/>
            <a:ext cx="3744416" cy="998813"/>
          </a:xfrm>
          <a:prstGeom prst="roundRect">
            <a:avLst/>
          </a:prstGeom>
          <a:solidFill>
            <a:srgbClr val="D9D9D9"/>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p:nvPr/>
        </p:nvPicPr>
        <p:blipFill>
          <a:blip r:embed="rId1">
            <a:extLst>
              <a:ext uri="{28A0092B-C50C-407E-A947-70E740481C1C}">
                <a14:useLocalDpi xmlns:a14="http://schemas.microsoft.com/office/drawing/2010/main" val="0"/>
              </a:ext>
            </a:extLst>
          </a:blip>
          <a:stretch>
            <a:fillRect/>
          </a:stretch>
        </p:blipFill>
        <p:spPr>
          <a:xfrm>
            <a:off x="611560" y="1050692"/>
            <a:ext cx="3496310" cy="211582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74195" y="3627550"/>
                <a:ext cx="4291629" cy="651269"/>
              </a:xfrm>
              <a:prstGeom prst="rect">
                <a:avLst/>
              </a:prstGeom>
              <a:noFill/>
            </p:spPr>
            <p:txBody>
              <a:bodyPr wrap="square">
                <a:spAutoFit/>
              </a:bodyPr>
              <a:lstStyle/>
              <a:p>
                <a:pPr algn="ctr"/>
                <a:r>
                  <a:rPr lang="en-US" altLang="zh-CN" dirty="0">
                    <a:latin typeface="Times New Roman" panose="02020603050405020304" charset="0"/>
                    <a:cs typeface="Times New Roman" panose="02020603050405020304" charset="0"/>
                  </a:rPr>
                  <a:t>Use the non-linear model</a:t>
                </a:r>
                <a14:m>
                  <m:oMath xmlns:m="http://schemas.openxmlformats.org/officeDocument/2006/math">
                    <m:r>
                      <a:rPr lang="en-US" altLang="zh-CN" b="0" i="0" smtClean="0">
                        <a:latin typeface="Cambria Math" panose="02040503050406030204" pitchFamily="18" charset="0"/>
                      </a:rPr>
                      <m:t> </m:t>
                    </m:r>
                  </m:oMath>
                </a14:m>
                <a:endParaRPr lang="en-US" altLang="zh-CN" b="0" i="0" dirty="0">
                  <a:latin typeface="Times New Roman" panose="02020603050405020304" charset="0"/>
                  <a:cs typeface="Times New Roman" panose="02020603050405020304" charset="0"/>
                </a:endParaRPr>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𝑎</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𝑏𝑥</m:t>
                          </m:r>
                        </m:sup>
                      </m:sSup>
                      <m:r>
                        <a:rPr lang="zh-CN" altLang="en-US" i="0">
                          <a:latin typeface="Cambria Math" panose="02040503050406030204" pitchFamily="18" charset="0"/>
                        </a:rPr>
                        <m:t>+</m:t>
                      </m:r>
                      <m:r>
                        <a:rPr lang="zh-CN" altLang="en-US" i="1">
                          <a:latin typeface="Cambria Math" panose="02040503050406030204" pitchFamily="18" charset="0"/>
                        </a:rPr>
                        <m:t>𝑐</m:t>
                      </m:r>
                    </m:oMath>
                  </m:oMathPara>
                </a14:m>
                <a:endParaRPr lang="zh-CN" altLang="en-US" dirty="0">
                  <a:latin typeface="Times New Roman" panose="02020603050405020304" charset="0"/>
                  <a:cs typeface="Times New Roman" panose="020206030504050203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274195" y="3627550"/>
                <a:ext cx="4291629" cy="651269"/>
              </a:xfrm>
              <a:prstGeom prst="rect">
                <a:avLst/>
              </a:prstGeom>
              <a:blipFill rotWithShape="1">
                <a:blip r:embed="rId2"/>
                <a:stretch>
                  <a:fillRect l="-12" t="-66" r="4" b="29"/>
                </a:stretch>
              </a:blipFill>
            </p:spPr>
            <p:txBody>
              <a:bodyPr/>
              <a:lstStyle/>
              <a:p>
                <a:r>
                  <a:rPr lang="zh-CN" altLang="en-US">
                    <a:noFill/>
                  </a:rPr>
                  <a:t> </a:t>
                </a:r>
              </a:p>
            </p:txBody>
          </p:sp>
        </mc:Fallback>
      </mc:AlternateContent>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932040" y="1041802"/>
            <a:ext cx="3500755" cy="2133600"/>
          </a:xfrm>
          <a:prstGeom prst="rect">
            <a:avLst/>
          </a:prstGeom>
        </p:spPr>
      </p:pic>
      <p:pic>
        <p:nvPicPr>
          <p:cNvPr id="5" name="图片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36601"/>
            <a:ext cx="2472903" cy="734162"/>
          </a:xfrm>
          <a:prstGeom prst="rect">
            <a:avLst/>
          </a:prstGeom>
        </p:spPr>
      </p:pic>
      <p:sp>
        <p:nvSpPr>
          <p:cNvPr id="7" name="文本框 6"/>
          <p:cNvSpPr txBox="1"/>
          <p:nvPr/>
        </p:nvSpPr>
        <p:spPr>
          <a:xfrm>
            <a:off x="5652120" y="3517153"/>
            <a:ext cx="4572000" cy="369332"/>
          </a:xfrm>
          <a:prstGeom prst="rect">
            <a:avLst/>
          </a:prstGeom>
          <a:noFill/>
        </p:spPr>
        <p:txBody>
          <a:bodyPr wrap="square">
            <a:spAutoFit/>
          </a:bodyPr>
          <a:lstStyle/>
          <a:p>
            <a:r>
              <a:rPr lang="en-US" altLang="zh-CN" dirty="0">
                <a:latin typeface="Times New Roman Regular"/>
                <a:ea typeface="等线" panose="02010600030101010101" pitchFamily="2" charset="-122"/>
              </a:rPr>
              <a:t>T</a:t>
            </a:r>
            <a:r>
              <a:rPr lang="en-US" altLang="zh-CN" sz="1800" dirty="0">
                <a:effectLst/>
                <a:latin typeface="Times New Roman Regular"/>
                <a:ea typeface="等线" panose="02010600030101010101" pitchFamily="2" charset="-122"/>
              </a:rPr>
              <a:t>he red need more data.</a:t>
            </a:r>
            <a:endParaRPr lang="zh-CN" altLang="en-US" dirty="0"/>
          </a:p>
        </p:txBody>
      </p:sp>
      <p:sp>
        <p:nvSpPr>
          <p:cNvPr id="9" name="文本框 8"/>
          <p:cNvSpPr txBox="1"/>
          <p:nvPr/>
        </p:nvSpPr>
        <p:spPr>
          <a:xfrm>
            <a:off x="4175480" y="3836831"/>
            <a:ext cx="5148468" cy="368300"/>
          </a:xfrm>
          <a:prstGeom prst="rect">
            <a:avLst/>
          </a:prstGeom>
          <a:noFill/>
        </p:spPr>
        <p:txBody>
          <a:bodyPr wrap="square">
            <a:spAutoFit/>
          </a:bodyPr>
          <a:lstStyle/>
          <a:p>
            <a:pPr algn="ctr"/>
            <a:r>
              <a:rPr lang="en-US" altLang="zh-CN" dirty="0">
                <a:latin typeface="Times New Roman Regular"/>
                <a:ea typeface="等线" panose="02010600030101010101" pitchFamily="2" charset="-122"/>
              </a:rPr>
              <a:t>U</a:t>
            </a:r>
            <a:r>
              <a:rPr lang="en-US" altLang="zh-CN" sz="1800" dirty="0">
                <a:effectLst/>
                <a:latin typeface="Times New Roman Regular"/>
                <a:ea typeface="等线" panose="02010600030101010101" pitchFamily="2" charset="-122"/>
              </a:rPr>
              <a:t>se the simplest linear model.</a:t>
            </a:r>
            <a:endParaRPr lang="zh-CN" altLang="en-US" dirty="0"/>
          </a:p>
        </p:txBody>
      </p:sp>
      <p:sp>
        <p:nvSpPr>
          <p:cNvPr id="14" name="圆角矩形 26"/>
          <p:cNvSpPr/>
          <p:nvPr/>
        </p:nvSpPr>
        <p:spPr>
          <a:xfrm>
            <a:off x="648212" y="3624065"/>
            <a:ext cx="3459658" cy="66100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93"/>
          <p:cNvSpPr/>
          <p:nvPr/>
        </p:nvSpPr>
        <p:spPr>
          <a:xfrm>
            <a:off x="626026" y="3571437"/>
            <a:ext cx="177924" cy="315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93"/>
          <p:cNvSpPr/>
          <p:nvPr/>
        </p:nvSpPr>
        <p:spPr>
          <a:xfrm rot="10800000">
            <a:off x="3962015" y="4039274"/>
            <a:ext cx="177924" cy="315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anim calcmode="lin" valueType="num">
                                      <p:cBhvr>
                                        <p:cTn id="10" dur="500" fill="hold"/>
                                        <p:tgtEl>
                                          <p:spTgt spid="15"/>
                                        </p:tgtEl>
                                        <p:attrNameLst>
                                          <p:attrName>ppt_x</p:attrName>
                                        </p:attrNameLst>
                                      </p:cBhvr>
                                      <p:tavLst>
                                        <p:tav tm="0">
                                          <p:val>
                                            <p:fltVal val="0.5"/>
                                          </p:val>
                                        </p:tav>
                                        <p:tav tm="100000">
                                          <p:val>
                                            <p:strVal val="#ppt_x"/>
                                          </p:val>
                                        </p:tav>
                                      </p:tavLst>
                                    </p:anim>
                                    <p:anim calcmode="lin" valueType="num">
                                      <p:cBhvr>
                                        <p:cTn id="11" dur="500" fill="hold"/>
                                        <p:tgtEl>
                                          <p:spTgt spid="1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fltVal val="0.5"/>
                                          </p:val>
                                        </p:tav>
                                        <p:tav tm="100000">
                                          <p:val>
                                            <p:strVal val="#ppt_x"/>
                                          </p:val>
                                        </p:tav>
                                      </p:tavLst>
                                    </p:anim>
                                    <p:anim calcmode="lin" valueType="num">
                                      <p:cBhvr>
                                        <p:cTn id="18" dur="500" fill="hold"/>
                                        <p:tgtEl>
                                          <p:spTgt spid="1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p:cNvSpPr/>
          <p:nvPr/>
        </p:nvSpPr>
        <p:spPr>
          <a:xfrm>
            <a:off x="5032140" y="4016556"/>
            <a:ext cx="3581672" cy="646331"/>
          </a:xfrm>
          <a:prstGeom prst="roundRect">
            <a:avLst/>
          </a:prstGeom>
          <a:solidFill>
            <a:srgbClr val="D9D9D9"/>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
        <p:nvSpPr>
          <p:cNvPr id="2" name="矩形: 剪去对角 1"/>
          <p:cNvSpPr/>
          <p:nvPr/>
        </p:nvSpPr>
        <p:spPr>
          <a:xfrm>
            <a:off x="467544" y="1023578"/>
            <a:ext cx="2446534" cy="576064"/>
          </a:xfrm>
          <a:prstGeom prst="snip2DiagRect">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effectLst/>
                <a:latin typeface="微软雅黑" panose="020B0503020204020204" pitchFamily="34" charset="-122"/>
                <a:ea typeface="微软雅黑" panose="020B0503020204020204" pitchFamily="34" charset="-122"/>
              </a:rPr>
              <a:t>Conclusion</a:t>
            </a:r>
            <a:endParaRPr lang="zh-CN" altLang="en-US" sz="2000" b="1" dirty="0">
              <a:latin typeface="微软雅黑" panose="020B0503020204020204" pitchFamily="34" charset="-122"/>
              <a:ea typeface="微软雅黑" panose="020B0503020204020204" pitchFamily="34" charset="-122"/>
            </a:endParaRPr>
          </a:p>
        </p:txBody>
      </p:sp>
      <p:sp>
        <p:nvSpPr>
          <p:cNvPr id="4" name="矩形: 圆角 3"/>
          <p:cNvSpPr/>
          <p:nvPr/>
        </p:nvSpPr>
        <p:spPr>
          <a:xfrm>
            <a:off x="3347864" y="987574"/>
            <a:ext cx="3744416" cy="648072"/>
          </a:xfrm>
          <a:prstGeom prst="roundRect">
            <a:avLst/>
          </a:prstGeom>
          <a:solidFill>
            <a:srgbClr val="D9D9D9"/>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67844" y="1126944"/>
            <a:ext cx="4104456" cy="369332"/>
          </a:xfrm>
          <a:prstGeom prst="rect">
            <a:avLst/>
          </a:prstGeom>
          <a:noFill/>
        </p:spPr>
        <p:txBody>
          <a:bodyPr wrap="square">
            <a:spAutoFit/>
          </a:bodyPr>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P</a:t>
            </a:r>
            <a:r>
              <a:rPr lang="en-US" altLang="zh-CN" sz="1800" b="1" dirty="0">
                <a:solidFill>
                  <a:schemeClr val="tx1">
                    <a:lumMod val="75000"/>
                    <a:lumOff val="25000"/>
                  </a:schemeClr>
                </a:solidFill>
                <a:effectLst/>
                <a:latin typeface="微软雅黑" panose="020B0503020204020204" pitchFamily="34" charset="-122"/>
                <a:ea typeface="微软雅黑" panose="020B0503020204020204" pitchFamily="34" charset="-122"/>
              </a:rPr>
              <a:t>roduce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a:t>
            </a:r>
            <a:r>
              <a:rPr lang="en-US" altLang="zh-CN" sz="1800" b="1" dirty="0">
                <a:solidFill>
                  <a:schemeClr val="tx1">
                    <a:lumMod val="75000"/>
                    <a:lumOff val="25000"/>
                  </a:schemeClr>
                </a:solidFill>
                <a:effectLst/>
                <a:latin typeface="微软雅黑" panose="020B0503020204020204" pitchFamily="34" charset="-122"/>
                <a:ea typeface="微软雅黑" panose="020B0503020204020204" pitchFamily="34" charset="-122"/>
              </a:rPr>
              <a:t>ore Blue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en-US" altLang="zh-CN" sz="1800" b="1" dirty="0">
                <a:solidFill>
                  <a:schemeClr val="tx1">
                    <a:lumMod val="75000"/>
                    <a:lumOff val="25000"/>
                  </a:schemeClr>
                </a:solidFill>
                <a:effectLst/>
                <a:latin typeface="微软雅黑" panose="020B0503020204020204" pitchFamily="34" charset="-122"/>
                <a:ea typeface="微软雅黑" panose="020B0503020204020204" pitchFamily="34" charset="-122"/>
              </a:rPr>
              <a:t>heese</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67737" y="1837524"/>
            <a:ext cx="7348386" cy="646331"/>
          </a:xfrm>
          <a:prstGeom prst="rect">
            <a:avLst/>
          </a:prstGeom>
          <a:noFill/>
        </p:spPr>
        <p:txBody>
          <a:bodyPr wrap="square">
            <a:spAutoFit/>
          </a:bodyPr>
          <a:lstStyle/>
          <a:p>
            <a:r>
              <a:rPr lang="en-US" altLang="zh-CN" sz="1800" dirty="0">
                <a:effectLst/>
                <a:latin typeface="Times New Roman Regular"/>
                <a:ea typeface="等线" panose="02010600030101010101" pitchFamily="2" charset="-122"/>
              </a:rPr>
              <a:t> non-linear model</a:t>
            </a:r>
            <a:r>
              <a:rPr lang="en-US" altLang="zh-CN" dirty="0">
                <a:latin typeface="Times New Roman Regular"/>
                <a:ea typeface="等线" panose="02010600030101010101" pitchFamily="2" charset="-122"/>
              </a:rPr>
              <a:t>     </a:t>
            </a:r>
            <a:endParaRPr lang="en-US" altLang="zh-CN" dirty="0">
              <a:latin typeface="Times New Roman Regular"/>
              <a:ea typeface="等线" panose="02010600030101010101" pitchFamily="2" charset="-122"/>
            </a:endParaRPr>
          </a:p>
          <a:p>
            <a:r>
              <a:rPr lang="en-US" altLang="zh-CN" sz="1800" dirty="0">
                <a:effectLst/>
                <a:latin typeface="Times New Roman Regular"/>
                <a:ea typeface="等线" panose="02010600030101010101" pitchFamily="2" charset="-122"/>
              </a:rPr>
              <a:t>(y represents price and x represents sale amount)</a:t>
            </a:r>
            <a:endParaRPr lang="zh-CN" altLang="en-US" dirty="0"/>
          </a:p>
        </p:txBody>
      </p:sp>
      <mc:AlternateContent xmlns:mc="http://schemas.openxmlformats.org/markup-compatibility/2006">
        <mc:Choice xmlns:a14="http://schemas.microsoft.com/office/drawing/2010/main" Requires="a14">
          <p:sp>
            <p:nvSpPr>
              <p:cNvPr id="14" name="文本框 13"/>
              <p:cNvSpPr txBox="1"/>
              <p:nvPr/>
            </p:nvSpPr>
            <p:spPr>
              <a:xfrm>
                <a:off x="-658914" y="2452185"/>
                <a:ext cx="4572000" cy="60642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𝑦</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0</m:t>
                          </m:r>
                          <m:r>
                            <a:rPr lang="zh-CN" altLang="en-US" i="0">
                              <a:latin typeface="Cambria Math" panose="02040503050406030204" pitchFamily="18" charset="0"/>
                            </a:rPr>
                            <m:t>.</m:t>
                          </m:r>
                          <m:r>
                            <a:rPr lang="zh-CN" altLang="en-US" i="0">
                              <a:latin typeface="Cambria Math" panose="02040503050406030204" pitchFamily="18" charset="0"/>
                            </a:rPr>
                            <m:t>26</m:t>
                          </m:r>
                        </m:den>
                      </m:f>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ln</m:t>
                          </m:r>
                        </m:fName>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100</m:t>
                              </m:r>
                              <m:r>
                                <a:rPr lang="zh-CN" altLang="en-US" i="0">
                                  <a:latin typeface="Cambria Math" panose="02040503050406030204" pitchFamily="18" charset="0"/>
                                </a:rPr>
                                <m:t>.</m:t>
                              </m:r>
                              <m:r>
                                <a:rPr lang="zh-CN" altLang="en-US" i="0">
                                  <a:latin typeface="Cambria Math" panose="02040503050406030204" pitchFamily="18" charset="0"/>
                                </a:rPr>
                                <m:t>22</m:t>
                              </m:r>
                            </m:num>
                            <m:den>
                              <m:r>
                                <a:rPr lang="zh-CN" altLang="en-US" i="0">
                                  <a:latin typeface="Cambria Math" panose="02040503050406030204" pitchFamily="18" charset="0"/>
                                </a:rPr>
                                <m:t>5827</m:t>
                              </m:r>
                              <m:r>
                                <a:rPr lang="zh-CN" altLang="en-US" i="0">
                                  <a:latin typeface="Cambria Math" panose="02040503050406030204" pitchFamily="18" charset="0"/>
                                </a:rPr>
                                <m:t>.</m:t>
                              </m:r>
                              <m:r>
                                <a:rPr lang="zh-CN" altLang="en-US" i="0">
                                  <a:latin typeface="Cambria Math" panose="02040503050406030204" pitchFamily="18" charset="0"/>
                                </a:rPr>
                                <m:t>93</m:t>
                              </m:r>
                            </m:den>
                          </m:f>
                        </m:e>
                      </m:func>
                    </m:oMath>
                  </m:oMathPara>
                </a14:m>
                <a:endParaRPr lang="en-US" altLang="zh-CN" dirty="0"/>
              </a:p>
            </p:txBody>
          </p:sp>
        </mc:Choice>
        <mc:Fallback>
          <p:sp>
            <p:nvSpPr>
              <p:cNvPr id="14" name="文本框 13"/>
              <p:cNvSpPr txBox="1">
                <a:spLocks noRot="1" noChangeAspect="1" noMove="1" noResize="1" noEditPoints="1" noAdjustHandles="1" noChangeArrowheads="1" noChangeShapeType="1" noTextEdit="1"/>
              </p:cNvSpPr>
              <p:nvPr/>
            </p:nvSpPr>
            <p:spPr>
              <a:xfrm>
                <a:off x="-658914" y="2452185"/>
                <a:ext cx="4572000" cy="606425"/>
              </a:xfrm>
              <a:prstGeom prst="rect">
                <a:avLst/>
              </a:prstGeom>
              <a:blipFill rotWithShape="1">
                <a:blip r:embed="rId2"/>
                <a:stretch>
                  <a:fillRect l="9" t="-74" r="5"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1908720" y="3679642"/>
                <a:ext cx="6804756" cy="88979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r>
                        <a:rPr lang="zh-CN" altLang="en-US" i="0">
                          <a:latin typeface="Cambria Math" panose="02040503050406030204" pitchFamily="18" charset="0"/>
                        </a:rPr>
                        <m:t>=</m:t>
                      </m:r>
                      <m:r>
                        <a:rPr lang="zh-CN" altLang="en-US" i="1">
                          <a:latin typeface="Cambria Math" panose="02040503050406030204" pitchFamily="18" charset="0"/>
                        </a:rPr>
                        <m:t>𝑥𝑦</m:t>
                      </m:r>
                      <m:r>
                        <a:rPr lang="zh-CN" altLang="en-US" i="0">
                          <a:latin typeface="Cambria Math" panose="02040503050406030204" pitchFamily="18" charset="0"/>
                        </a:rPr>
                        <m:t>−</m:t>
                      </m:r>
                      <m:r>
                        <a:rPr lang="zh-CN" altLang="en-US" i="0">
                          <a:latin typeface="Cambria Math" panose="02040503050406030204" pitchFamily="18" charset="0"/>
                        </a:rPr>
                        <m:t>0</m:t>
                      </m:r>
                      <m:r>
                        <a:rPr lang="zh-CN" altLang="en-US" i="0">
                          <a:latin typeface="Cambria Math" panose="02040503050406030204" pitchFamily="18" charset="0"/>
                        </a:rPr>
                        <m:t>.</m:t>
                      </m:r>
                      <m:r>
                        <a:rPr lang="zh-CN" altLang="en-US" i="0">
                          <a:latin typeface="Cambria Math" panose="02040503050406030204" pitchFamily="18" charset="0"/>
                        </a:rPr>
                        <m:t>4</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450</m:t>
                          </m:r>
                        </m:e>
                      </m:d>
                    </m:oMath>
                  </m:oMathPara>
                </a14:m>
                <a:endParaRPr lang="en-US" altLang="zh-CN"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𝑥</m:t>
                          </m:r>
                        </m:num>
                        <m:den>
                          <m:r>
                            <a:rPr lang="zh-CN" altLang="en-US" i="0">
                              <a:latin typeface="Cambria Math" panose="02040503050406030204" pitchFamily="18" charset="0"/>
                            </a:rPr>
                            <m:t>0</m:t>
                          </m:r>
                          <m:r>
                            <a:rPr lang="zh-CN" altLang="en-US" i="0">
                              <a:latin typeface="Cambria Math" panose="02040503050406030204" pitchFamily="18" charset="0"/>
                            </a:rPr>
                            <m:t>.</m:t>
                          </m:r>
                          <m:r>
                            <a:rPr lang="zh-CN" altLang="en-US" i="0">
                              <a:latin typeface="Cambria Math" panose="02040503050406030204" pitchFamily="18" charset="0"/>
                            </a:rPr>
                            <m:t>26</m:t>
                          </m:r>
                        </m:den>
                      </m:f>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ln</m:t>
                          </m:r>
                        </m:fName>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100</m:t>
                              </m:r>
                              <m:r>
                                <a:rPr lang="zh-CN" altLang="en-US" i="0">
                                  <a:latin typeface="Cambria Math" panose="02040503050406030204" pitchFamily="18" charset="0"/>
                                </a:rPr>
                                <m:t>.</m:t>
                              </m:r>
                              <m:r>
                                <a:rPr lang="zh-CN" altLang="en-US" i="0">
                                  <a:latin typeface="Cambria Math" panose="02040503050406030204" pitchFamily="18" charset="0"/>
                                </a:rPr>
                                <m:t>22</m:t>
                              </m:r>
                            </m:num>
                            <m:den>
                              <m:r>
                                <a:rPr lang="zh-CN" altLang="en-US" i="0">
                                  <a:latin typeface="Cambria Math" panose="02040503050406030204" pitchFamily="18" charset="0"/>
                                </a:rPr>
                                <m:t>5827</m:t>
                              </m:r>
                              <m:r>
                                <a:rPr lang="zh-CN" altLang="en-US" i="0">
                                  <a:latin typeface="Cambria Math" panose="02040503050406030204" pitchFamily="18" charset="0"/>
                                </a:rPr>
                                <m:t>.</m:t>
                              </m:r>
                              <m:r>
                                <a:rPr lang="zh-CN" altLang="en-US" i="0">
                                  <a:latin typeface="Cambria Math" panose="02040503050406030204" pitchFamily="18" charset="0"/>
                                </a:rPr>
                                <m:t>93</m:t>
                              </m:r>
                            </m:den>
                          </m:f>
                        </m:e>
                      </m:func>
                      <m:r>
                        <a:rPr lang="zh-CN" altLang="en-US" i="0">
                          <a:latin typeface="Cambria Math" panose="02040503050406030204" pitchFamily="18" charset="0"/>
                        </a:rPr>
                        <m:t>−</m:t>
                      </m:r>
                      <m:r>
                        <a:rPr lang="zh-CN" altLang="en-US" i="0">
                          <a:latin typeface="Cambria Math" panose="02040503050406030204" pitchFamily="18" charset="0"/>
                        </a:rPr>
                        <m:t>0</m:t>
                      </m:r>
                      <m:r>
                        <a:rPr lang="zh-CN" altLang="en-US" i="0">
                          <a:latin typeface="Cambria Math" panose="02040503050406030204" pitchFamily="18" charset="0"/>
                        </a:rPr>
                        <m:t>.</m:t>
                      </m:r>
                      <m:r>
                        <a:rPr lang="zh-CN" altLang="en-US" i="0">
                          <a:latin typeface="Cambria Math" panose="02040503050406030204" pitchFamily="18" charset="0"/>
                        </a:rPr>
                        <m:t>4</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200</m:t>
                      </m:r>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1908720" y="3679642"/>
                <a:ext cx="6804756" cy="889795"/>
              </a:xfrm>
              <a:prstGeom prst="rect">
                <a:avLst/>
              </a:prstGeom>
              <a:blipFill rotWithShape="1">
                <a:blip r:embed="rId3"/>
                <a:stretch>
                  <a:fillRect l="8" t="-51" r="3" b="69"/>
                </a:stretch>
              </a:blipFill>
            </p:spPr>
            <p:txBody>
              <a:bodyPr/>
              <a:lstStyle/>
              <a:p>
                <a:r>
                  <a:rPr lang="zh-CN" altLang="en-US">
                    <a:noFill/>
                  </a:rPr>
                  <a:t> </a:t>
                </a:r>
              </a:p>
            </p:txBody>
          </p:sp>
        </mc:Fallback>
      </mc:AlternateContent>
      <p:sp>
        <p:nvSpPr>
          <p:cNvPr id="18" name="文本框 17"/>
          <p:cNvSpPr txBox="1"/>
          <p:nvPr/>
        </p:nvSpPr>
        <p:spPr>
          <a:xfrm>
            <a:off x="294407" y="3228701"/>
            <a:ext cx="4572000" cy="369332"/>
          </a:xfrm>
          <a:prstGeom prst="rect">
            <a:avLst/>
          </a:prstGeom>
          <a:noFill/>
        </p:spPr>
        <p:txBody>
          <a:bodyPr wrap="square">
            <a:spAutoFit/>
          </a:bodyPr>
          <a:lstStyle/>
          <a:p>
            <a:r>
              <a:rPr lang="en-US" altLang="zh-CN" sz="1800" dirty="0">
                <a:effectLst/>
                <a:latin typeface="Times New Roman Regular"/>
                <a:ea typeface="等线" panose="02010600030101010101" pitchFamily="2" charset="-122"/>
                <a:cs typeface="Arial" panose="020B0604020202020204" pitchFamily="34" charset="0"/>
              </a:rPr>
              <a:t>The function of profit (</a:t>
            </a:r>
            <a:r>
              <a:rPr lang="en-US" altLang="zh-CN" sz="1800" i="1" dirty="0">
                <a:effectLst/>
                <a:latin typeface="Times New Roman Regular"/>
                <a:ea typeface="等线" panose="02010600030101010101" pitchFamily="2" charset="-122"/>
                <a:cs typeface="Arial" panose="020B0604020202020204" pitchFamily="34" charset="0"/>
              </a:rPr>
              <a:t>p</a:t>
            </a:r>
            <a:r>
              <a:rPr lang="en-US" altLang="zh-CN" sz="1800" dirty="0">
                <a:effectLst/>
                <a:latin typeface="Times New Roman Regular"/>
                <a:ea typeface="等线" panose="02010600030101010101" pitchFamily="2" charset="-122"/>
                <a:cs typeface="Arial" panose="020B0604020202020204" pitchFamily="34" charset="0"/>
              </a:rPr>
              <a:t>) is:</a:t>
            </a:r>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p:txBody>
      </p:sp>
      <p:pic>
        <p:nvPicPr>
          <p:cNvPr id="19" name="图片 18"/>
          <p:cNvPicPr/>
          <p:nvPr/>
        </p:nvPicPr>
        <p:blipFill>
          <a:blip r:embed="rId4" cstate="print">
            <a:extLst>
              <a:ext uri="{28A0092B-C50C-407E-A947-70E740481C1C}">
                <a14:useLocalDpi xmlns:a14="http://schemas.microsoft.com/office/drawing/2010/main" val="0"/>
              </a:ext>
            </a:extLst>
          </a:blip>
          <a:stretch>
            <a:fillRect/>
          </a:stretch>
        </p:blipFill>
        <p:spPr>
          <a:xfrm>
            <a:off x="5188486" y="1963493"/>
            <a:ext cx="3268980" cy="1903730"/>
          </a:xfrm>
          <a:prstGeom prst="rect">
            <a:avLst/>
          </a:prstGeom>
        </p:spPr>
      </p:pic>
      <p:sp>
        <p:nvSpPr>
          <p:cNvPr id="20" name="文本框 19"/>
          <p:cNvSpPr txBox="1"/>
          <p:nvPr/>
        </p:nvSpPr>
        <p:spPr>
          <a:xfrm>
            <a:off x="5116195" y="4016375"/>
            <a:ext cx="3496945" cy="645160"/>
          </a:xfrm>
          <a:prstGeom prst="rect">
            <a:avLst/>
          </a:prstGeom>
          <a:noFill/>
        </p:spPr>
        <p:txBody>
          <a:bodyPr wrap="square">
            <a:spAutoFit/>
          </a:bodyPr>
          <a:lstStyle/>
          <a:p>
            <a:r>
              <a:rPr lang="en-US" altLang="zh-CN" sz="1800" dirty="0">
                <a:effectLst/>
                <a:latin typeface="Times New Roman Regular"/>
                <a:ea typeface="等线" panose="02010600030101010101" pitchFamily="2" charset="-122"/>
                <a:cs typeface="Arial" panose="020B0604020202020204" pitchFamily="34" charset="0"/>
              </a:rPr>
              <a:t>It is profitable to produce as much blue cheese as we can, </a:t>
            </a:r>
            <a:r>
              <a:rPr lang="en-US" altLang="zh-CN" dirty="0">
                <a:latin typeface="Times New Roman Regular"/>
                <a:ea typeface="等线" panose="02010600030101010101" pitchFamily="2" charset="-122"/>
                <a:cs typeface="Arial" panose="020B0604020202020204" pitchFamily="34" charset="0"/>
              </a:rPr>
              <a:t>that</a:t>
            </a:r>
            <a:r>
              <a:rPr lang="en-US" altLang="zh-CN" sz="1800" dirty="0">
                <a:effectLst/>
                <a:latin typeface="Times New Roman Regular"/>
                <a:ea typeface="等线" panose="02010600030101010101" pitchFamily="2" charset="-122"/>
                <a:cs typeface="Arial" panose="020B0604020202020204" pitchFamily="34" charset="0"/>
              </a:rPr>
              <a:t> is, 750t.</a:t>
            </a:r>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p:txBody>
      </p:sp>
      <p:sp>
        <p:nvSpPr>
          <p:cNvPr id="5" name="文本框 4"/>
          <p:cNvSpPr txBox="1"/>
          <p:nvPr/>
        </p:nvSpPr>
        <p:spPr>
          <a:xfrm>
            <a:off x="4356100" y="2555875"/>
            <a:ext cx="436880" cy="398780"/>
          </a:xfrm>
          <a:prstGeom prst="rect">
            <a:avLst/>
          </a:prstGeom>
          <a:noFill/>
        </p:spPr>
        <p:txBody>
          <a:bodyPr wrap="none" rtlCol="0">
            <a:spAutoFit/>
          </a:bodyPr>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①</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9590" y="4046220"/>
            <a:ext cx="436880" cy="398780"/>
          </a:xfrm>
          <a:prstGeom prst="rect">
            <a:avLst/>
          </a:prstGeom>
          <a:noFill/>
        </p:spPr>
        <p:txBody>
          <a:bodyPr wrap="none" rtlCol="0">
            <a:spAutoFit/>
          </a:bodyPr>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②</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0077" y="2199781"/>
            <a:ext cx="7498681" cy="438584"/>
          </a:xfrm>
          <a:prstGeom prst="rect">
            <a:avLst/>
          </a:prstGeom>
          <a:noFill/>
        </p:spPr>
        <p:txBody>
          <a:bodyPr wrap="square" lIns="68584" tIns="34291" rIns="68584" bIns="34291"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Recommendation and Improvements</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446028" y="2698179"/>
            <a:ext cx="4114304"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Speaker of this section: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Yingzhe</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Sun</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示 21"/>
          <p:cNvGraphicFramePr/>
          <p:nvPr/>
        </p:nvGraphicFramePr>
        <p:xfrm>
          <a:off x="1547664" y="805953"/>
          <a:ext cx="6120680" cy="41328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图片 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
        <p:nvSpPr>
          <p:cNvPr id="8" name="矩形: 剪去对角 7"/>
          <p:cNvSpPr/>
          <p:nvPr/>
        </p:nvSpPr>
        <p:spPr>
          <a:xfrm>
            <a:off x="3239852" y="370005"/>
            <a:ext cx="2736304" cy="576064"/>
          </a:xfrm>
          <a:prstGeom prst="snip2DiagRect">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I</a:t>
            </a:r>
            <a:r>
              <a:rPr lang="en-US" altLang="zh-CN" sz="2000" b="1" dirty="0">
                <a:effectLst/>
                <a:latin typeface="微软雅黑" panose="020B0503020204020204" pitchFamily="34" charset="-122"/>
                <a:ea typeface="微软雅黑" panose="020B0503020204020204" pitchFamily="34" charset="-122"/>
              </a:rPr>
              <a:t>mprovement Plan</a:t>
            </a:r>
            <a:endParaRPr lang="en-US" altLang="zh-CN" sz="2000" b="1" dirty="0">
              <a:effectLst/>
              <a:latin typeface="微软雅黑" panose="020B0503020204020204" pitchFamily="34" charset="-122"/>
              <a:ea typeface="微软雅黑" panose="020B0503020204020204" pitchFamily="34" charset="-122"/>
            </a:endParaRPr>
          </a:p>
          <a:p>
            <a:pPr algn="ct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251520" y="1700736"/>
            <a:ext cx="8064896" cy="3033264"/>
          </a:xfrm>
          <a:prstGeom prst="roundRect">
            <a:avLst/>
          </a:prstGeom>
          <a:solidFill>
            <a:srgbClr val="D9D9D9"/>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五边形 1"/>
          <p:cNvSpPr/>
          <p:nvPr/>
        </p:nvSpPr>
        <p:spPr>
          <a:xfrm>
            <a:off x="251520" y="937895"/>
            <a:ext cx="4320480" cy="648072"/>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effectLst/>
                <a:latin typeface="微软雅黑" panose="020B0503020204020204" pitchFamily="34" charset="-122"/>
                <a:ea typeface="微软雅黑" panose="020B0503020204020204" pitchFamily="34" charset="-122"/>
              </a:rPr>
              <a:t>blue and white should be</a:t>
            </a:r>
            <a:endParaRPr lang="en-US" altLang="zh-CN" sz="1800" b="1" dirty="0">
              <a:effectLst/>
              <a:latin typeface="微软雅黑" panose="020B0503020204020204" pitchFamily="34" charset="-122"/>
              <a:ea typeface="微软雅黑" panose="020B0503020204020204" pitchFamily="34" charset="-122"/>
            </a:endParaRPr>
          </a:p>
          <a:p>
            <a:pPr algn="ctr"/>
            <a:r>
              <a:rPr lang="en-US" altLang="zh-CN" sz="1800" b="1" dirty="0">
                <a:effectLst/>
                <a:latin typeface="微软雅黑" panose="020B0503020204020204" pitchFamily="34" charset="-122"/>
                <a:ea typeface="微软雅黑" panose="020B0503020204020204" pitchFamily="34" charset="-122"/>
              </a:rPr>
              <a:t> launched every other week. </a:t>
            </a:r>
            <a:endParaRPr lang="en-US" altLang="zh-CN" sz="1800" b="1" dirty="0">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467544" y="1735531"/>
                <a:ext cx="7308304" cy="138747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ctrlPr>
                            <a:rPr lang="zh-CN" altLang="zh-CN" sz="1800" i="1" smtClean="0">
                              <a:effectLst/>
                              <a:latin typeface="Cambria Math" panose="02040503050406030204" pitchFamily="18" charset="0"/>
                              <a:ea typeface="Cambria Math" panose="02040503050406030204" pitchFamily="18" charset="0"/>
                              <a:cs typeface="Times New Roman Regular"/>
                            </a:rPr>
                          </m:ctrlPr>
                        </m:dPr>
                        <m:e>
                          <m:r>
                            <a:rPr lang="en-US" altLang="zh-CN" sz="1800" i="1">
                              <a:effectLst/>
                              <a:latin typeface="Cambria Math" panose="02040503050406030204" pitchFamily="18" charset="0"/>
                              <a:ea typeface="等线" panose="02010600030101010101" pitchFamily="2" charset="-122"/>
                              <a:cs typeface="Times New Roman Regular"/>
                            </a:rPr>
                            <m:t>792</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23</m:t>
                          </m:r>
                          <m:sSup>
                            <m:sSupPr>
                              <m:ctrlPr>
                                <a:rPr lang="zh-CN" altLang="zh-CN" sz="1800" i="1">
                                  <a:effectLst/>
                                  <a:latin typeface="Cambria Math" panose="02040503050406030204" pitchFamily="18" charset="0"/>
                                  <a:ea typeface="Cambria Math" panose="02040503050406030204" pitchFamily="18" charset="0"/>
                                  <a:cs typeface="Times New Roman Regular"/>
                                </a:rPr>
                              </m:ctrlPr>
                            </m:sSupPr>
                            <m:e>
                              <m:r>
                                <a:rPr lang="en-US" altLang="zh-CN" sz="1800" i="1">
                                  <a:effectLst/>
                                  <a:latin typeface="Cambria Math" panose="02040503050406030204" pitchFamily="18" charset="0"/>
                                  <a:ea typeface="等线" panose="02010600030101010101" pitchFamily="2" charset="-122"/>
                                  <a:cs typeface="Times New Roman Regular"/>
                                </a:rPr>
                                <m:t>𝑒</m:t>
                              </m:r>
                            </m:e>
                            <m:sup>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1</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60</m:t>
                              </m:r>
                              <m:r>
                                <a:rPr lang="zh-CN" altLang="zh-CN" sz="1800">
                                  <a:effectLst/>
                                  <a:latin typeface="Cambria Math" panose="02040503050406030204" pitchFamily="18" charset="0"/>
                                  <a:ea typeface="等线" panose="02010600030101010101" pitchFamily="2" charset="-122"/>
                                  <a:cs typeface="Times New Roman Regular"/>
                                </a:rPr>
                                <m:t>×</m:t>
                              </m:r>
                              <m:f>
                                <m:fPr>
                                  <m:ctrlPr>
                                    <a:rPr lang="zh-CN" altLang="zh-CN" sz="1800" i="1">
                                      <a:effectLst/>
                                      <a:latin typeface="Cambria Math" panose="02040503050406030204" pitchFamily="18" charset="0"/>
                                      <a:ea typeface="Cambria Math" panose="02040503050406030204" pitchFamily="18" charset="0"/>
                                      <a:cs typeface="Times New Roman Regular"/>
                                    </a:rPr>
                                  </m:ctrlPr>
                                </m:fPr>
                                <m:num>
                                  <m:r>
                                    <a:rPr lang="en-US" altLang="zh-CN" sz="1800" i="1">
                                      <a:effectLst/>
                                      <a:latin typeface="Cambria Math" panose="02040503050406030204" pitchFamily="18" charset="0"/>
                                      <a:ea typeface="等线" panose="02010600030101010101" pitchFamily="2" charset="-122"/>
                                      <a:cs typeface="Times New Roman Regular"/>
                                    </a:rPr>
                                    <m:t>25</m:t>
                                  </m:r>
                                  <m:r>
                                    <a:rPr lang="en-US" altLang="zh-CN" sz="1800" i="1">
                                      <a:effectLst/>
                                      <a:latin typeface="Cambria Math" panose="02040503050406030204" pitchFamily="18" charset="0"/>
                                      <a:ea typeface="等线" panose="02010600030101010101" pitchFamily="2" charset="-122"/>
                                      <a:cs typeface="Times New Roman Regular"/>
                                    </a:rPr>
                                    <m:t>0</m:t>
                                  </m:r>
                                  <m:r>
                                    <a:rPr lang="en-US" altLang="zh-CN" sz="1800" i="1">
                                      <a:effectLst/>
                                      <a:latin typeface="Cambria Math" panose="02040503050406030204" pitchFamily="18" charset="0"/>
                                      <a:ea typeface="等线" panose="02010600030101010101" pitchFamily="2" charset="-122"/>
                                      <a:cs typeface="Times New Roman Regular"/>
                                    </a:rPr>
                                    <m:t>𝑡</m:t>
                                  </m:r>
                                </m:num>
                                <m:den>
                                  <m:r>
                                    <a:rPr lang="en-US" altLang="zh-CN" sz="1800" i="1">
                                      <a:effectLst/>
                                      <a:latin typeface="Cambria Math" panose="02040503050406030204" pitchFamily="18" charset="0"/>
                                      <a:ea typeface="等线" panose="02010600030101010101" pitchFamily="2" charset="-122"/>
                                      <a:cs typeface="Times New Roman Regular"/>
                                    </a:rPr>
                                    <m:t>9</m:t>
                                  </m:r>
                                </m:den>
                              </m:f>
                            </m:sup>
                          </m:sSup>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7</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51</m:t>
                          </m:r>
                        </m:e>
                      </m:d>
                      <m:r>
                        <a:rPr lang="en-US" altLang="zh-CN" sz="1800" i="1">
                          <a:effectLst/>
                          <a:latin typeface="Cambria Math" panose="02040503050406030204" pitchFamily="18" charset="0"/>
                          <a:ea typeface="等线" panose="02010600030101010101" pitchFamily="2" charset="-122"/>
                          <a:cs typeface="Times New Roman Regular"/>
                        </a:rPr>
                        <m:t>𝑡</m:t>
                      </m:r>
                      <m:r>
                        <a:rPr lang="en-US" altLang="zh-CN" sz="1800" i="1">
                          <a:effectLst/>
                          <a:latin typeface="Cambria Math" panose="02040503050406030204" pitchFamily="18" charset="0"/>
                          <a:ea typeface="等线" panose="02010600030101010101" pitchFamily="2" charset="-122"/>
                          <a:cs typeface="Times New Roman Regular"/>
                        </a:rPr>
                        <m:t>+</m:t>
                      </m:r>
                      <m:d>
                        <m:dPr>
                          <m:ctrlPr>
                            <a:rPr lang="zh-CN" altLang="zh-CN" sz="1800" i="1">
                              <a:effectLst/>
                              <a:latin typeface="Cambria Math" panose="02040503050406030204" pitchFamily="18" charset="0"/>
                              <a:ea typeface="Cambria Math" panose="02040503050406030204" pitchFamily="18" charset="0"/>
                              <a:cs typeface="Times New Roman Regular"/>
                            </a:rPr>
                          </m:ctrlPr>
                        </m:dPr>
                        <m:e>
                          <m:r>
                            <a:rPr lang="en-US" altLang="zh-CN" sz="1800" i="1">
                              <a:effectLst/>
                              <a:latin typeface="Cambria Math" panose="02040503050406030204" pitchFamily="18" charset="0"/>
                              <a:ea typeface="等线" panose="02010600030101010101" pitchFamily="2" charset="-122"/>
                              <a:cs typeface="Times New Roman Regular"/>
                            </a:rPr>
                            <m:t>22</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79</m:t>
                          </m:r>
                          <m:sSup>
                            <m:sSupPr>
                              <m:ctrlPr>
                                <a:rPr lang="zh-CN" altLang="zh-CN" sz="1800" i="1">
                                  <a:effectLst/>
                                  <a:latin typeface="Cambria Math" panose="02040503050406030204" pitchFamily="18" charset="0"/>
                                  <a:ea typeface="Cambria Math" panose="02040503050406030204" pitchFamily="18" charset="0"/>
                                  <a:cs typeface="Times New Roman Regular"/>
                                </a:rPr>
                              </m:ctrlPr>
                            </m:sSupPr>
                            <m:e>
                              <m:r>
                                <a:rPr lang="en-US" altLang="zh-CN" sz="1800" i="1">
                                  <a:effectLst/>
                                  <a:latin typeface="Cambria Math" panose="02040503050406030204" pitchFamily="18" charset="0"/>
                                  <a:ea typeface="等线" panose="02010600030101010101" pitchFamily="2" charset="-122"/>
                                  <a:cs typeface="Times New Roman Regular"/>
                                </a:rPr>
                                <m:t>𝑒</m:t>
                              </m:r>
                            </m:e>
                            <m:sup>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0</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51</m:t>
                              </m:r>
                              <m:r>
                                <a:rPr lang="zh-CN" altLang="zh-CN" sz="1800">
                                  <a:effectLst/>
                                  <a:latin typeface="Cambria Math" panose="02040503050406030204" pitchFamily="18" charset="0"/>
                                  <a:ea typeface="等线" panose="02010600030101010101" pitchFamily="2" charset="-122"/>
                                  <a:cs typeface="Times New Roman Regular"/>
                                </a:rPr>
                                <m:t>×</m:t>
                              </m:r>
                              <m:f>
                                <m:fPr>
                                  <m:ctrlPr>
                                    <a:rPr lang="zh-CN" altLang="zh-CN" sz="1800" i="1">
                                      <a:effectLst/>
                                      <a:latin typeface="Cambria Math" panose="02040503050406030204" pitchFamily="18" charset="0"/>
                                      <a:ea typeface="Cambria Math" panose="02040503050406030204" pitchFamily="18" charset="0"/>
                                      <a:cs typeface="Times New Roman Regular"/>
                                    </a:rPr>
                                  </m:ctrlPr>
                                </m:fPr>
                                <m:num>
                                  <m:r>
                                    <a:rPr lang="en-US" altLang="zh-CN" sz="1800" i="1">
                                      <a:effectLst/>
                                      <a:latin typeface="Cambria Math" panose="02040503050406030204" pitchFamily="18" charset="0"/>
                                      <a:ea typeface="等线" panose="02010600030101010101" pitchFamily="2" charset="-122"/>
                                      <a:cs typeface="Times New Roman Regular"/>
                                    </a:rPr>
                                    <m:t>25</m:t>
                                  </m:r>
                                  <m:r>
                                    <a:rPr lang="en-US" altLang="zh-CN" sz="1800" i="1">
                                      <a:effectLst/>
                                      <a:latin typeface="Cambria Math" panose="02040503050406030204" pitchFamily="18" charset="0"/>
                                      <a:ea typeface="等线" panose="02010600030101010101" pitchFamily="2" charset="-122"/>
                                      <a:cs typeface="Times New Roman Regular"/>
                                    </a:rPr>
                                    <m:t>0</m:t>
                                  </m:r>
                                  <m:d>
                                    <m:dPr>
                                      <m:ctrlPr>
                                        <a:rPr lang="zh-CN" altLang="zh-CN" sz="1800" i="1">
                                          <a:effectLst/>
                                          <a:latin typeface="Cambria Math" panose="02040503050406030204" pitchFamily="18" charset="0"/>
                                          <a:ea typeface="Cambria Math" panose="02040503050406030204" pitchFamily="18" charset="0"/>
                                          <a:cs typeface="Times New Roman Regular"/>
                                        </a:rPr>
                                      </m:ctrlPr>
                                    </m:dPr>
                                    <m:e>
                                      <m:r>
                                        <a:rPr lang="en-US" altLang="zh-CN" sz="1800" i="1">
                                          <a:effectLst/>
                                          <a:latin typeface="Cambria Math" panose="02040503050406030204" pitchFamily="18" charset="0"/>
                                          <a:ea typeface="等线" panose="02010600030101010101" pitchFamily="2" charset="-122"/>
                                          <a:cs typeface="Times New Roman Regular"/>
                                        </a:rPr>
                                        <m:t>1</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𝑡</m:t>
                                      </m:r>
                                    </m:e>
                                  </m:d>
                                </m:num>
                                <m:den>
                                  <m:r>
                                    <a:rPr lang="en-US" altLang="zh-CN" sz="1800" i="1">
                                      <a:effectLst/>
                                      <a:latin typeface="Cambria Math" panose="02040503050406030204" pitchFamily="18" charset="0"/>
                                      <a:ea typeface="等线" panose="02010600030101010101" pitchFamily="2" charset="-122"/>
                                      <a:cs typeface="Times New Roman Regular"/>
                                    </a:rPr>
                                    <m:t>9</m:t>
                                  </m:r>
                                </m:den>
                              </m:f>
                            </m:sup>
                          </m:sSup>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5</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69</m:t>
                          </m:r>
                        </m:e>
                      </m:d>
                      <m:d>
                        <m:dPr>
                          <m:ctrlPr>
                            <a:rPr lang="zh-CN" altLang="zh-CN" sz="1800" i="1">
                              <a:effectLst/>
                              <a:latin typeface="Cambria Math" panose="02040503050406030204" pitchFamily="18" charset="0"/>
                              <a:ea typeface="Cambria Math" panose="02040503050406030204" pitchFamily="18" charset="0"/>
                              <a:cs typeface="Times New Roman Regular"/>
                            </a:rPr>
                          </m:ctrlPr>
                        </m:dPr>
                        <m:e>
                          <m:r>
                            <a:rPr lang="en-US" altLang="zh-CN" sz="1800" i="1">
                              <a:effectLst/>
                              <a:latin typeface="Cambria Math" panose="02040503050406030204" pitchFamily="18" charset="0"/>
                              <a:ea typeface="等线" panose="02010600030101010101" pitchFamily="2" charset="-122"/>
                              <a:cs typeface="Times New Roman Regular"/>
                            </a:rPr>
                            <m:t>1</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𝑡</m:t>
                          </m:r>
                        </m:e>
                      </m:d>
                    </m:oMath>
                  </m:oMathPara>
                </a14:m>
                <a:endParaRPr lang="en-US" altLang="zh-CN" sz="1600" dirty="0">
                  <a:effectLst/>
                  <a:latin typeface="Calibri" panose="020F0502020204030204" pitchFamily="34" charset="0"/>
                  <a:ea typeface="等线" panose="02010600030101010101" pitchFamily="2" charset="-122"/>
                  <a:cs typeface="Arial" panose="020B0604020202020204" pitchFamily="34" charset="0"/>
                </a:endParaRPr>
              </a:p>
              <a:p>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a:p>
                <a:r>
                  <a:rPr lang="en-US" altLang="zh-CN" sz="1800" dirty="0">
                    <a:effectLst/>
                    <a:latin typeface="Times New Roman Regular"/>
                    <a:ea typeface="等线" panose="02010600030101010101" pitchFamily="2" charset="-122"/>
                    <a:cs typeface="Arial" panose="020B0604020202020204" pitchFamily="34" charset="0"/>
                  </a:rPr>
                  <a:t>    By using Solver, the above terms get the minimum at 18.1%.</a:t>
                </a:r>
                <a:endParaRPr lang="en-US" altLang="zh-CN" sz="1800" dirty="0">
                  <a:effectLst/>
                  <a:latin typeface="Times New Roman Regular"/>
                  <a:ea typeface="等线" panose="02010600030101010101" pitchFamily="2" charset="-122"/>
                  <a:cs typeface="Arial" panose="020B0604020202020204" pitchFamily="34" charset="0"/>
                </a:endParaRPr>
              </a:p>
              <a:p>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67544" y="1735531"/>
                <a:ext cx="7308304" cy="1387475"/>
              </a:xfrm>
              <a:prstGeom prst="rect">
                <a:avLst/>
              </a:prstGeom>
              <a:blipFill rotWithShape="1">
                <a:blip r:embed="rId2"/>
                <a:stretch>
                  <a:fillRect l="-3" t="-5" r="4"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683568" y="2787774"/>
                <a:ext cx="7920880" cy="1689100"/>
              </a:xfrm>
              <a:prstGeom prst="rect">
                <a:avLst/>
              </a:prstGeom>
              <a:noFill/>
            </p:spPr>
            <p:txBody>
              <a:bodyPr wrap="square">
                <a:spAutoFit/>
              </a:bodyPr>
              <a:lstStyle/>
              <a:p>
                <a:r>
                  <a:rPr lang="en-US" altLang="zh-CN" sz="1800" dirty="0">
                    <a:effectLst/>
                    <a:latin typeface="Times New Roman Regular"/>
                    <a:ea typeface="等线" panose="02010600030101010101" pitchFamily="2" charset="-122"/>
                    <a:cs typeface="Arial" panose="020B0604020202020204" pitchFamily="34" charset="0"/>
                  </a:rPr>
                  <a:t>Lower Plant needs to produce</a:t>
                </a:r>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a:p>
                <a:pPr algn="ct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Regular"/>
                      </a:rPr>
                      <m:t>81</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9</m:t>
                    </m:r>
                    <m:r>
                      <a:rPr lang="en-US" altLang="zh-CN" sz="1800" i="1">
                        <a:effectLst/>
                        <a:latin typeface="Cambria Math" panose="02040503050406030204" pitchFamily="18" charset="0"/>
                        <a:ea typeface="等线" panose="02010600030101010101" pitchFamily="2" charset="-122"/>
                        <a:cs typeface="Times New Roman Regular"/>
                      </a:rPr>
                      <m:t>%</m:t>
                    </m:r>
                    <m:r>
                      <a:rPr lang="zh-CN" altLang="zh-CN" sz="1800">
                        <a:effectLst/>
                        <a:latin typeface="Cambria Math" panose="02040503050406030204" pitchFamily="18" charset="0"/>
                        <a:ea typeface="等线" panose="02010600030101010101" pitchFamily="2" charset="-122"/>
                        <a:cs typeface="Times New Roman Regular"/>
                      </a:rPr>
                      <m:t>×</m:t>
                    </m:r>
                    <m:f>
                      <m:fPr>
                        <m:ctrlPr>
                          <a:rPr lang="zh-CN" altLang="zh-CN" sz="1800" i="1">
                            <a:effectLst/>
                            <a:latin typeface="Cambria Math" panose="02040503050406030204" pitchFamily="18" charset="0"/>
                            <a:ea typeface="Cambria Math" panose="02040503050406030204" pitchFamily="18" charset="0"/>
                            <a:cs typeface="Times New Roman Regular"/>
                          </a:rPr>
                        </m:ctrlPr>
                      </m:fPr>
                      <m:num>
                        <m:r>
                          <a:rPr lang="en-US" altLang="zh-CN" sz="1800" i="1">
                            <a:effectLst/>
                            <a:latin typeface="Cambria Math" panose="02040503050406030204" pitchFamily="18" charset="0"/>
                            <a:ea typeface="等线" panose="02010600030101010101" pitchFamily="2" charset="-122"/>
                            <a:cs typeface="Times New Roman Regular"/>
                          </a:rPr>
                          <m:t>75</m:t>
                        </m:r>
                        <m:r>
                          <a:rPr lang="en-US" altLang="zh-CN" sz="1800" i="1">
                            <a:effectLst/>
                            <a:latin typeface="Cambria Math" panose="02040503050406030204" pitchFamily="18" charset="0"/>
                            <a:ea typeface="等线" panose="02010600030101010101" pitchFamily="2" charset="-122"/>
                            <a:cs typeface="Times New Roman Regular"/>
                          </a:rPr>
                          <m:t>0</m:t>
                        </m:r>
                      </m:num>
                      <m:den>
                        <m:r>
                          <a:rPr lang="en-US" altLang="zh-CN" sz="1800" i="1">
                            <a:effectLst/>
                            <a:latin typeface="Cambria Math" panose="02040503050406030204" pitchFamily="18" charset="0"/>
                            <a:ea typeface="等线" panose="02010600030101010101" pitchFamily="2" charset="-122"/>
                            <a:cs typeface="Times New Roman Regular"/>
                          </a:rPr>
                          <m:t>27</m:t>
                        </m:r>
                      </m:den>
                    </m:f>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28</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3</m:t>
                    </m:r>
                    <m:r>
                      <a:rPr lang="en-US" altLang="zh-CN" sz="1800" i="1">
                        <a:effectLst/>
                        <a:latin typeface="Cambria Math" panose="02040503050406030204" pitchFamily="18" charset="0"/>
                        <a:ea typeface="等线" panose="02010600030101010101" pitchFamily="2" charset="-122"/>
                        <a:cs typeface="Times New Roman Regular"/>
                      </a:rPr>
                      <m:t> </m:t>
                    </m:r>
                    <m:r>
                      <a:rPr lang="en-US" altLang="zh-CN" sz="1800" i="1">
                        <a:effectLst/>
                        <a:latin typeface="Cambria Math" panose="02040503050406030204" pitchFamily="18" charset="0"/>
                        <a:ea typeface="等线" panose="02010600030101010101" pitchFamily="2" charset="-122"/>
                        <a:cs typeface="Times New Roman Regular"/>
                      </a:rPr>
                      <m:t>𝑡</m:t>
                    </m:r>
                  </m:oMath>
                </a14:m>
                <a:r>
                  <a:rPr lang="en-US" altLang="zh-CN" sz="1800" dirty="0">
                    <a:effectLst/>
                    <a:latin typeface="Times New Roman Regular"/>
                    <a:ea typeface="等线" panose="02010600030101010101" pitchFamily="2" charset="-122"/>
                    <a:cs typeface="Arial" panose="020B0604020202020204" pitchFamily="34" charset="0"/>
                  </a:rPr>
                  <a:t> &gt; </a:t>
                </a:r>
                <a14:m>
                  <m:oMath xmlns:m="http://schemas.openxmlformats.org/officeDocument/2006/math">
                    <m:f>
                      <m:fPr>
                        <m:ctrlPr>
                          <a:rPr lang="zh-CN" altLang="zh-CN" sz="1800" i="1">
                            <a:effectLst/>
                            <a:latin typeface="Cambria Math" panose="02040503050406030204" pitchFamily="18" charset="0"/>
                            <a:ea typeface="Cambria Math" panose="02040503050406030204" pitchFamily="18" charset="0"/>
                            <a:cs typeface="Times New Roman Regular"/>
                          </a:rPr>
                        </m:ctrlPr>
                      </m:fPr>
                      <m:num>
                        <m:r>
                          <a:rPr lang="en-US" altLang="zh-CN" sz="1800" i="1">
                            <a:effectLst/>
                            <a:latin typeface="Cambria Math" panose="02040503050406030204" pitchFamily="18" charset="0"/>
                            <a:ea typeface="等线" panose="02010600030101010101" pitchFamily="2" charset="-122"/>
                            <a:cs typeface="Times New Roman Regular"/>
                          </a:rPr>
                          <m:t>750</m:t>
                        </m:r>
                        <m:r>
                          <m:rPr>
                            <m:lit/>
                          </m:rP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80</m:t>
                        </m:r>
                        <m:r>
                          <a:rPr lang="en-US" altLang="zh-CN" sz="1800" i="1">
                            <a:effectLst/>
                            <a:latin typeface="Cambria Math" panose="02040503050406030204" pitchFamily="18" charset="0"/>
                            <a:ea typeface="等线" panose="02010600030101010101" pitchFamily="2" charset="-122"/>
                            <a:cs typeface="Times New Roman Regular"/>
                          </a:rPr>
                          <m:t>%</m:t>
                        </m:r>
                      </m:num>
                      <m:den>
                        <m:r>
                          <a:rPr lang="en-US" altLang="zh-CN" sz="1800" i="1">
                            <a:effectLst/>
                            <a:latin typeface="Cambria Math" panose="02040503050406030204" pitchFamily="18" charset="0"/>
                            <a:ea typeface="等线" panose="02010600030101010101" pitchFamily="2" charset="-122"/>
                            <a:cs typeface="Times New Roman Regular"/>
                          </a:rPr>
                          <m:t>52</m:t>
                        </m:r>
                      </m:den>
                    </m:f>
                    <m:d>
                      <m:dPr>
                        <m:ctrlPr>
                          <a:rPr lang="zh-CN" altLang="zh-CN" sz="1800" i="1">
                            <a:effectLst/>
                            <a:latin typeface="Cambria Math" panose="02040503050406030204" pitchFamily="18" charset="0"/>
                            <a:ea typeface="Cambria Math" panose="02040503050406030204" pitchFamily="18" charset="0"/>
                            <a:cs typeface="Times New Roman Regular"/>
                          </a:rPr>
                        </m:ctrlPr>
                      </m:dPr>
                      <m:e>
                        <m:r>
                          <a:rPr lang="en-US" altLang="zh-CN" sz="1800" i="1">
                            <a:effectLst/>
                            <a:latin typeface="Cambria Math" panose="02040503050406030204" pitchFamily="18" charset="0"/>
                            <a:ea typeface="等线" panose="02010600030101010101" pitchFamily="2" charset="-122"/>
                            <a:cs typeface="Times New Roman Regular"/>
                          </a:rPr>
                          <m:t>1</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32</m:t>
                        </m:r>
                        <m:r>
                          <a:rPr lang="en-US" altLang="zh-CN" sz="1800" i="1">
                            <a:effectLst/>
                            <a:latin typeface="Cambria Math" panose="02040503050406030204" pitchFamily="18" charset="0"/>
                            <a:ea typeface="等线" panose="02010600030101010101" pitchFamily="2" charset="-122"/>
                            <a:cs typeface="Times New Roman Regular"/>
                          </a:rPr>
                          <m:t>%</m:t>
                        </m:r>
                      </m:e>
                    </m:d>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12</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26</m:t>
                    </m:r>
                    <m:r>
                      <a:rPr lang="en-US" altLang="zh-CN" sz="1800" i="1">
                        <a:effectLst/>
                        <a:latin typeface="Cambria Math" panose="02040503050406030204" pitchFamily="18" charset="0"/>
                        <a:ea typeface="等线" panose="02010600030101010101" pitchFamily="2" charset="-122"/>
                        <a:cs typeface="Times New Roman Regular"/>
                      </a:rPr>
                      <m:t> </m:t>
                    </m:r>
                    <m:r>
                      <a:rPr lang="en-US" altLang="zh-CN" sz="1800" i="1">
                        <a:effectLst/>
                        <a:latin typeface="Cambria Math" panose="02040503050406030204" pitchFamily="18" charset="0"/>
                        <a:ea typeface="等线" panose="02010600030101010101" pitchFamily="2" charset="-122"/>
                        <a:cs typeface="Times New Roman Regular"/>
                      </a:rPr>
                      <m:t>𝑡</m:t>
                    </m:r>
                  </m:oMath>
                </a14:m>
                <a:r>
                  <a:rPr lang="en-US" altLang="zh-CN" sz="1800" dirty="0">
                    <a:effectLst/>
                    <a:latin typeface="Times New Roman Regular"/>
                    <a:ea typeface="等线" panose="02010600030101010101" pitchFamily="2" charset="-122"/>
                    <a:cs typeface="Arial" panose="020B0604020202020204" pitchFamily="34" charset="0"/>
                  </a:rPr>
                  <a:t> </a:t>
                </a:r>
                <a:endParaRPr lang="en-US" altLang="zh-CN" sz="1800" dirty="0">
                  <a:effectLst/>
                  <a:latin typeface="Times New Roman Regular"/>
                  <a:ea typeface="等线" panose="02010600030101010101" pitchFamily="2" charset="-122"/>
                  <a:cs typeface="Arial" panose="020B0604020202020204" pitchFamily="34" charset="0"/>
                </a:endParaRPr>
              </a:p>
              <a:p>
                <a:pPr algn="ctr"/>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a:p>
                <a:r>
                  <a:rPr lang="en-US" altLang="zh-CN" sz="1800" dirty="0">
                    <a:effectLst/>
                    <a:latin typeface="Times New Roman Regular"/>
                    <a:ea typeface="等线" panose="02010600030101010101" pitchFamily="2" charset="-122"/>
                    <a:cs typeface="Arial" panose="020B0604020202020204" pitchFamily="34" charset="0"/>
                  </a:rPr>
                  <a:t>In one week, Lower Plant should produce 12.26 t blue cheese and Upper Plant should produce </a:t>
                </a:r>
                <a14:m>
                  <m:oMath xmlns:m="http://schemas.openxmlformats.org/officeDocument/2006/math">
                    <m:f>
                      <m:fPr>
                        <m:ctrlPr>
                          <a:rPr lang="zh-CN" altLang="zh-CN" sz="1800" i="1">
                            <a:effectLst/>
                            <a:latin typeface="Cambria Math" panose="02040503050406030204" pitchFamily="18" charset="0"/>
                            <a:ea typeface="Cambria Math" panose="02040503050406030204" pitchFamily="18" charset="0"/>
                            <a:cs typeface="Times New Roman Regular"/>
                          </a:rPr>
                        </m:ctrlPr>
                      </m:fPr>
                      <m:num>
                        <m:r>
                          <a:rPr lang="en-US" altLang="zh-CN" sz="1800" i="1">
                            <a:effectLst/>
                            <a:latin typeface="Cambria Math" panose="02040503050406030204" pitchFamily="18" charset="0"/>
                            <a:ea typeface="等线" panose="02010600030101010101" pitchFamily="2" charset="-122"/>
                            <a:cs typeface="Times New Roman Regular"/>
                          </a:rPr>
                          <m:t>750</m:t>
                        </m:r>
                        <m:r>
                          <m:rPr>
                            <m:lit/>
                          </m:rP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80</m:t>
                        </m:r>
                      </m:num>
                      <m:den>
                        <m:r>
                          <a:rPr lang="en-US" altLang="zh-CN" sz="1800" i="1">
                            <a:effectLst/>
                            <a:latin typeface="Cambria Math" panose="02040503050406030204" pitchFamily="18" charset="0"/>
                            <a:ea typeface="等线" panose="02010600030101010101" pitchFamily="2" charset="-122"/>
                            <a:cs typeface="Times New Roman Regular"/>
                          </a:rPr>
                          <m:t>52</m:t>
                        </m:r>
                      </m:den>
                    </m:f>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12</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26</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5</m:t>
                    </m:r>
                    <m:r>
                      <a:rPr lang="en-US" altLang="zh-CN" sz="1800" i="1">
                        <a:effectLst/>
                        <a:latin typeface="Cambria Math" panose="02040503050406030204" pitchFamily="18" charset="0"/>
                        <a:ea typeface="等线" panose="02010600030101010101" pitchFamily="2" charset="-122"/>
                        <a:cs typeface="Times New Roman Regular"/>
                      </a:rPr>
                      <m:t>.</m:t>
                    </m:r>
                    <m:r>
                      <a:rPr lang="en-US" altLang="zh-CN" sz="1800" i="1">
                        <a:effectLst/>
                        <a:latin typeface="Cambria Math" panose="02040503050406030204" pitchFamily="18" charset="0"/>
                        <a:ea typeface="等线" panose="02010600030101010101" pitchFamily="2" charset="-122"/>
                        <a:cs typeface="Times New Roman Regular"/>
                      </a:rPr>
                      <m:t>77</m:t>
                    </m:r>
                    <m:r>
                      <a:rPr lang="en-US" altLang="zh-CN" sz="1800" i="1">
                        <a:effectLst/>
                        <a:latin typeface="Cambria Math" panose="02040503050406030204" pitchFamily="18" charset="0"/>
                        <a:ea typeface="等线" panose="02010600030101010101" pitchFamily="2" charset="-122"/>
                        <a:cs typeface="Times New Roman Regular"/>
                      </a:rPr>
                      <m:t> </m:t>
                    </m:r>
                    <m:r>
                      <a:rPr lang="en-US" altLang="zh-CN" sz="1800" i="1">
                        <a:effectLst/>
                        <a:latin typeface="Cambria Math" panose="02040503050406030204" pitchFamily="18" charset="0"/>
                        <a:ea typeface="等线" panose="02010600030101010101" pitchFamily="2" charset="-122"/>
                        <a:cs typeface="Times New Roman Regular"/>
                      </a:rPr>
                      <m:t>𝑡</m:t>
                    </m:r>
                  </m:oMath>
                </a14:m>
                <a:r>
                  <a:rPr lang="en-US" altLang="zh-CN" sz="1800" dirty="0">
                    <a:effectLst/>
                    <a:latin typeface="Times New Roman Regular"/>
                    <a:ea typeface="等线" panose="02010600030101010101" pitchFamily="2" charset="-122"/>
                    <a:cs typeface="Arial" panose="020B0604020202020204" pitchFamily="34" charset="0"/>
                  </a:rPr>
                  <a:t> blue cheese.</a:t>
                </a:r>
                <a:endParaRPr lang="zh-CN" altLang="zh-CN" sz="1600" dirty="0">
                  <a:effectLst/>
                  <a:latin typeface="Calibri" panose="020F0502020204030204" pitchFamily="34" charset="0"/>
                  <a:ea typeface="等线" panose="02010600030101010101" pitchFamily="2" charset="-122"/>
                  <a:cs typeface="Arial" panose="020B0604020202020204" pitchFamily="3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83568" y="2787774"/>
                <a:ext cx="7920880" cy="1689100"/>
              </a:xfrm>
              <a:prstGeom prst="rect">
                <a:avLst/>
              </a:prstGeom>
              <a:blipFill rotWithShape="1">
                <a:blip r:embed="rId3"/>
                <a:stretch>
                  <a:fillRect l="-4" t="-7" r="2" b="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搜索【幻雨工作室】_5"/>
          <p:cNvSpPr/>
          <p:nvPr/>
        </p:nvSpPr>
        <p:spPr bwMode="auto">
          <a:xfrm>
            <a:off x="3448502" y="854693"/>
            <a:ext cx="1348250" cy="1253094"/>
          </a:xfrm>
          <a:custGeom>
            <a:avLst/>
            <a:gdLst>
              <a:gd name="T0" fmla="*/ 1099 w 1099"/>
              <a:gd name="T1" fmla="*/ 340 h 794"/>
              <a:gd name="T2" fmla="*/ 549 w 1099"/>
              <a:gd name="T3" fmla="*/ 794 h 794"/>
              <a:gd name="T4" fmla="*/ 0 w 1099"/>
              <a:gd name="T5" fmla="*/ 340 h 794"/>
              <a:gd name="T6" fmla="*/ 237 w 1099"/>
              <a:gd name="T7" fmla="*/ 340 h 794"/>
              <a:gd name="T8" fmla="*/ 237 w 1099"/>
              <a:gd name="T9" fmla="*/ 0 h 794"/>
              <a:gd name="T10" fmla="*/ 549 w 1099"/>
              <a:gd name="T11" fmla="*/ 258 h 794"/>
              <a:gd name="T12" fmla="*/ 863 w 1099"/>
              <a:gd name="T13" fmla="*/ 0 h 794"/>
              <a:gd name="T14" fmla="*/ 863 w 1099"/>
              <a:gd name="T15" fmla="*/ 340 h 794"/>
              <a:gd name="T16" fmla="*/ 1099 w 1099"/>
              <a:gd name="T17" fmla="*/ 34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9" h="794">
                <a:moveTo>
                  <a:pt x="1099" y="340"/>
                </a:moveTo>
                <a:lnTo>
                  <a:pt x="549" y="794"/>
                </a:lnTo>
                <a:lnTo>
                  <a:pt x="0" y="340"/>
                </a:lnTo>
                <a:lnTo>
                  <a:pt x="237" y="340"/>
                </a:lnTo>
                <a:lnTo>
                  <a:pt x="237" y="0"/>
                </a:lnTo>
                <a:lnTo>
                  <a:pt x="549" y="258"/>
                </a:lnTo>
                <a:lnTo>
                  <a:pt x="863" y="0"/>
                </a:lnTo>
                <a:lnTo>
                  <a:pt x="863" y="340"/>
                </a:lnTo>
                <a:lnTo>
                  <a:pt x="1099" y="340"/>
                </a:lnTo>
                <a:close/>
              </a:path>
            </a:pathLst>
          </a:custGeom>
          <a:solidFill>
            <a:srgbClr val="C00000"/>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665">
              <a:solidFill>
                <a:schemeClr val="bg1"/>
              </a:solidFill>
            </a:endParaRPr>
          </a:p>
        </p:txBody>
      </p:sp>
      <p:sp>
        <p:nvSpPr>
          <p:cNvPr id="3" name="稻壳儿搜索【幻雨工作室】_7"/>
          <p:cNvSpPr/>
          <p:nvPr/>
        </p:nvSpPr>
        <p:spPr bwMode="auto">
          <a:xfrm>
            <a:off x="3469564" y="1945203"/>
            <a:ext cx="1348250" cy="1253094"/>
          </a:xfrm>
          <a:custGeom>
            <a:avLst/>
            <a:gdLst>
              <a:gd name="T0" fmla="*/ 1099 w 1099"/>
              <a:gd name="T1" fmla="*/ 340 h 794"/>
              <a:gd name="T2" fmla="*/ 549 w 1099"/>
              <a:gd name="T3" fmla="*/ 794 h 794"/>
              <a:gd name="T4" fmla="*/ 0 w 1099"/>
              <a:gd name="T5" fmla="*/ 340 h 794"/>
              <a:gd name="T6" fmla="*/ 237 w 1099"/>
              <a:gd name="T7" fmla="*/ 340 h 794"/>
              <a:gd name="T8" fmla="*/ 237 w 1099"/>
              <a:gd name="T9" fmla="*/ 0 h 794"/>
              <a:gd name="T10" fmla="*/ 549 w 1099"/>
              <a:gd name="T11" fmla="*/ 258 h 794"/>
              <a:gd name="T12" fmla="*/ 863 w 1099"/>
              <a:gd name="T13" fmla="*/ 0 h 794"/>
              <a:gd name="T14" fmla="*/ 863 w 1099"/>
              <a:gd name="T15" fmla="*/ 340 h 794"/>
              <a:gd name="T16" fmla="*/ 1099 w 1099"/>
              <a:gd name="T17" fmla="*/ 34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9" h="794">
                <a:moveTo>
                  <a:pt x="1099" y="340"/>
                </a:moveTo>
                <a:lnTo>
                  <a:pt x="549" y="794"/>
                </a:lnTo>
                <a:lnTo>
                  <a:pt x="0" y="340"/>
                </a:lnTo>
                <a:lnTo>
                  <a:pt x="237" y="340"/>
                </a:lnTo>
                <a:lnTo>
                  <a:pt x="237" y="0"/>
                </a:lnTo>
                <a:lnTo>
                  <a:pt x="549" y="258"/>
                </a:lnTo>
                <a:lnTo>
                  <a:pt x="863" y="0"/>
                </a:lnTo>
                <a:lnTo>
                  <a:pt x="863" y="340"/>
                </a:lnTo>
                <a:lnTo>
                  <a:pt x="1099" y="340"/>
                </a:lnTo>
                <a:close/>
              </a:path>
            </a:pathLst>
          </a:custGeom>
          <a:solidFill>
            <a:schemeClr val="accent3">
              <a:lumMod val="40000"/>
              <a:lumOff val="6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665">
              <a:solidFill>
                <a:schemeClr val="bg1"/>
              </a:solidFill>
            </a:endParaRPr>
          </a:p>
        </p:txBody>
      </p:sp>
      <p:sp>
        <p:nvSpPr>
          <p:cNvPr id="4" name="稻壳儿搜索【幻雨工作室】_9"/>
          <p:cNvSpPr/>
          <p:nvPr/>
        </p:nvSpPr>
        <p:spPr bwMode="auto">
          <a:xfrm>
            <a:off x="3469564" y="3009059"/>
            <a:ext cx="1348250" cy="1253094"/>
          </a:xfrm>
          <a:custGeom>
            <a:avLst/>
            <a:gdLst>
              <a:gd name="T0" fmla="*/ 1099 w 1099"/>
              <a:gd name="T1" fmla="*/ 340 h 794"/>
              <a:gd name="T2" fmla="*/ 549 w 1099"/>
              <a:gd name="T3" fmla="*/ 794 h 794"/>
              <a:gd name="T4" fmla="*/ 0 w 1099"/>
              <a:gd name="T5" fmla="*/ 340 h 794"/>
              <a:gd name="T6" fmla="*/ 237 w 1099"/>
              <a:gd name="T7" fmla="*/ 340 h 794"/>
              <a:gd name="T8" fmla="*/ 237 w 1099"/>
              <a:gd name="T9" fmla="*/ 0 h 794"/>
              <a:gd name="T10" fmla="*/ 549 w 1099"/>
              <a:gd name="T11" fmla="*/ 258 h 794"/>
              <a:gd name="T12" fmla="*/ 863 w 1099"/>
              <a:gd name="T13" fmla="*/ 0 h 794"/>
              <a:gd name="T14" fmla="*/ 863 w 1099"/>
              <a:gd name="T15" fmla="*/ 340 h 794"/>
              <a:gd name="T16" fmla="*/ 1099 w 1099"/>
              <a:gd name="T17" fmla="*/ 34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9" h="794">
                <a:moveTo>
                  <a:pt x="1099" y="340"/>
                </a:moveTo>
                <a:lnTo>
                  <a:pt x="549" y="794"/>
                </a:lnTo>
                <a:lnTo>
                  <a:pt x="0" y="340"/>
                </a:lnTo>
                <a:lnTo>
                  <a:pt x="237" y="340"/>
                </a:lnTo>
                <a:lnTo>
                  <a:pt x="237" y="0"/>
                </a:lnTo>
                <a:lnTo>
                  <a:pt x="549" y="258"/>
                </a:lnTo>
                <a:lnTo>
                  <a:pt x="863" y="0"/>
                </a:lnTo>
                <a:lnTo>
                  <a:pt x="863" y="340"/>
                </a:lnTo>
                <a:lnTo>
                  <a:pt x="1099" y="340"/>
                </a:lnTo>
                <a:close/>
              </a:path>
            </a:pathLst>
          </a:custGeom>
          <a:solidFill>
            <a:srgbClr val="C00000"/>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665">
              <a:solidFill>
                <a:srgbClr val="CF4848"/>
              </a:solidFill>
            </a:endParaRPr>
          </a:p>
        </p:txBody>
      </p:sp>
      <p:cxnSp>
        <p:nvCxnSpPr>
          <p:cNvPr id="5" name="稻壳儿搜索【幻雨工作室】_13"/>
          <p:cNvCxnSpPr/>
          <p:nvPr/>
        </p:nvCxnSpPr>
        <p:spPr>
          <a:xfrm>
            <a:off x="4929280" y="1406088"/>
            <a:ext cx="689801"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稻壳儿搜索【幻雨工作室】_14"/>
          <p:cNvSpPr/>
          <p:nvPr/>
        </p:nvSpPr>
        <p:spPr>
          <a:xfrm>
            <a:off x="5759724" y="624489"/>
            <a:ext cx="2531367" cy="17851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b="1" dirty="0"/>
          </a:p>
          <a:p>
            <a:r>
              <a:rPr lang="en-US" altLang="zh-CN" dirty="0">
                <a:solidFill>
                  <a:schemeClr val="tx1">
                    <a:lumMod val="65000"/>
                    <a:lumOff val="35000"/>
                  </a:schemeClr>
                </a:solidFill>
                <a:latin typeface="Times New Roman" panose="02020603050405020304" charset="0"/>
                <a:cs typeface="Times New Roman" panose="02020603050405020304" charset="0"/>
              </a:rPr>
              <a:t>adjust the proportion of allocated cost of Lower Plant from :</a:t>
            </a:r>
            <a:endParaRPr lang="en-US" altLang="zh-CN" dirty="0">
              <a:solidFill>
                <a:schemeClr val="tx1">
                  <a:lumMod val="65000"/>
                  <a:lumOff val="35000"/>
                </a:schemeClr>
              </a:solidFill>
              <a:latin typeface="Times New Roman" panose="02020603050405020304" charset="0"/>
              <a:cs typeface="Times New Roman" panose="02020603050405020304" charset="0"/>
            </a:endParaRPr>
          </a:p>
          <a:p>
            <a:r>
              <a:rPr lang="en-US" altLang="zh-CN" dirty="0">
                <a:solidFill>
                  <a:schemeClr val="tx1">
                    <a:lumMod val="65000"/>
                    <a:lumOff val="35000"/>
                  </a:schemeClr>
                </a:solidFill>
                <a:latin typeface="Times New Roman" panose="02020603050405020304" charset="0"/>
                <a:cs typeface="Times New Roman" panose="02020603050405020304" charset="0"/>
              </a:rPr>
              <a:t>30%: 25%: 45% to 30.0%: 15.4%: 54.6%.</a:t>
            </a:r>
            <a:endParaRPr lang="zh-CN" altLang="zh-CN" dirty="0">
              <a:solidFill>
                <a:schemeClr val="tx1">
                  <a:lumMod val="65000"/>
                  <a:lumOff val="35000"/>
                </a:schemeClr>
              </a:solidFill>
              <a:latin typeface="Times New Roman" panose="02020603050405020304" charset="0"/>
              <a:cs typeface="Times New Roman" panose="02020603050405020304" charset="0"/>
            </a:endParaRPr>
          </a:p>
        </p:txBody>
      </p:sp>
      <p:cxnSp>
        <p:nvCxnSpPr>
          <p:cNvPr id="7" name="稻壳儿搜索【幻雨工作室】_15"/>
          <p:cNvCxnSpPr/>
          <p:nvPr/>
        </p:nvCxnSpPr>
        <p:spPr>
          <a:xfrm>
            <a:off x="4817814" y="3908702"/>
            <a:ext cx="689801"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稻壳儿搜索【幻雨工作室】_16"/>
          <p:cNvSpPr/>
          <p:nvPr/>
        </p:nvSpPr>
        <p:spPr>
          <a:xfrm>
            <a:off x="107504" y="1481240"/>
            <a:ext cx="3340998" cy="258532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a:p>
          <a:p>
            <a:r>
              <a:rPr lang="en-US" altLang="zh-CN" b="1" dirty="0"/>
              <a:t>Odd Weeks &amp; </a:t>
            </a:r>
            <a:endParaRPr lang="en-US" altLang="zh-CN" b="1" dirty="0"/>
          </a:p>
          <a:p>
            <a:r>
              <a:rPr lang="en-US" altLang="zh-CN" b="1" dirty="0">
                <a:latin typeface="等线" panose="02010600030101010101" pitchFamily="2" charset="-122"/>
                <a:ea typeface="等线" panose="02010600030101010101" pitchFamily="2" charset="-122"/>
              </a:rPr>
              <a:t>Christmas-production weeks </a:t>
            </a:r>
            <a:r>
              <a:rPr lang="en-US" altLang="zh-CN" b="1" dirty="0"/>
              <a:t>:</a:t>
            </a:r>
            <a:endParaRPr lang="en-US" altLang="zh-CN" b="1" dirty="0"/>
          </a:p>
          <a:p>
            <a:endParaRPr lang="en-US" altLang="zh-CN" b="1" dirty="0"/>
          </a:p>
          <a:p>
            <a:r>
              <a:rPr lang="en-US" altLang="zh-CN" dirty="0">
                <a:solidFill>
                  <a:schemeClr val="tx1">
                    <a:lumMod val="85000"/>
                    <a:lumOff val="15000"/>
                  </a:schemeClr>
                </a:solidFill>
                <a:latin typeface="Times New Roman" panose="02020603050405020304" charset="0"/>
                <a:cs typeface="Times New Roman" panose="02020603050405020304" charset="0"/>
              </a:rPr>
              <a:t>Upper Plant produces 5.77</a:t>
            </a:r>
            <a:r>
              <a:rPr lang="en-US" altLang="zh-CN" i="1" dirty="0">
                <a:solidFill>
                  <a:schemeClr val="tx1">
                    <a:lumMod val="85000"/>
                    <a:lumOff val="15000"/>
                  </a:schemeClr>
                </a:solidFill>
                <a:latin typeface="Times New Roman" panose="02020603050405020304" charset="0"/>
                <a:cs typeface="Times New Roman" panose="02020603050405020304" charset="0"/>
              </a:rPr>
              <a:t>t </a:t>
            </a:r>
            <a:r>
              <a:rPr lang="en-US" altLang="zh-CN" dirty="0">
                <a:solidFill>
                  <a:schemeClr val="tx1">
                    <a:lumMod val="85000"/>
                    <a:lumOff val="15000"/>
                  </a:schemeClr>
                </a:solidFill>
                <a:latin typeface="Times New Roman" panose="02020603050405020304" charset="0"/>
                <a:cs typeface="Times New Roman" panose="02020603050405020304" charset="0"/>
              </a:rPr>
              <a:t>blue cheese and Lower Plant produces 12.26</a:t>
            </a:r>
            <a:r>
              <a:rPr lang="en-US" altLang="zh-CN" i="1" dirty="0">
                <a:solidFill>
                  <a:schemeClr val="tx1">
                    <a:lumMod val="85000"/>
                    <a:lumOff val="15000"/>
                  </a:schemeClr>
                </a:solidFill>
                <a:latin typeface="Times New Roman" panose="02020603050405020304" charset="0"/>
                <a:cs typeface="Times New Roman" panose="02020603050405020304" charset="0"/>
              </a:rPr>
              <a:t>t</a:t>
            </a:r>
            <a:r>
              <a:rPr lang="en-US" altLang="zh-CN" dirty="0">
                <a:solidFill>
                  <a:schemeClr val="tx1">
                    <a:lumMod val="85000"/>
                    <a:lumOff val="15000"/>
                  </a:schemeClr>
                </a:solidFill>
                <a:latin typeface="Times New Roman" panose="02020603050405020304" charset="0"/>
                <a:cs typeface="Times New Roman" panose="02020603050405020304" charset="0"/>
              </a:rPr>
              <a:t> blue cheese and 11.11t white cheese</a:t>
            </a:r>
            <a:r>
              <a:rPr lang="en-US" altLang="zh-CN" i="1" dirty="0">
                <a:solidFill>
                  <a:schemeClr val="tx1">
                    <a:lumMod val="85000"/>
                    <a:lumOff val="15000"/>
                  </a:schemeClr>
                </a:solidFill>
                <a:latin typeface="Times New Roman" panose="02020603050405020304" charset="0"/>
                <a:cs typeface="Times New Roman" panose="02020603050405020304" charset="0"/>
              </a:rPr>
              <a:t>.</a:t>
            </a:r>
            <a:endParaRPr lang="zh-CN" altLang="zh-CN" dirty="0">
              <a:solidFill>
                <a:schemeClr val="tx1">
                  <a:lumMod val="85000"/>
                  <a:lumOff val="15000"/>
                </a:schemeClr>
              </a:solidFill>
              <a:latin typeface="Times New Roman" panose="02020603050405020304" charset="0"/>
              <a:cs typeface="Times New Roman" panose="02020603050405020304" charset="0"/>
            </a:endParaRPr>
          </a:p>
          <a:p>
            <a:endParaRPr lang="en-US" altLang="zh-CN" b="1" dirty="0"/>
          </a:p>
        </p:txBody>
      </p:sp>
      <p:sp>
        <p:nvSpPr>
          <p:cNvPr id="10" name="文本框 9"/>
          <p:cNvSpPr txBox="1"/>
          <p:nvPr/>
        </p:nvSpPr>
        <p:spPr>
          <a:xfrm>
            <a:off x="5453321" y="2643758"/>
            <a:ext cx="3690679" cy="1753235"/>
          </a:xfrm>
          <a:prstGeom prst="rect">
            <a:avLst/>
          </a:prstGeom>
          <a:noFill/>
        </p:spPr>
        <p:txBody>
          <a:bodyPr wrap="square">
            <a:spAutoFit/>
          </a:bodyPr>
          <a:lstStyle/>
          <a:p>
            <a:r>
              <a:rPr lang="en-US" altLang="zh-CN" b="1" dirty="0"/>
              <a:t>Even Weeks except Christmas-production weeks:</a:t>
            </a:r>
            <a:endParaRPr lang="en-US" altLang="zh-CN" b="1" dirty="0"/>
          </a:p>
          <a:p>
            <a:endParaRPr lang="en-US" altLang="zh-CN" b="1" dirty="0">
              <a:latin typeface="等线" panose="02010600030101010101" pitchFamily="2" charset="-122"/>
              <a:ea typeface="等线" panose="02010600030101010101" pitchFamily="2" charset="-122"/>
            </a:endParaRPr>
          </a:p>
          <a:p>
            <a:r>
              <a:rPr lang="en-US" altLang="zh-CN" dirty="0">
                <a:solidFill>
                  <a:schemeClr val="tx1">
                    <a:lumMod val="65000"/>
                    <a:lumOff val="35000"/>
                  </a:schemeClr>
                </a:solidFill>
                <a:latin typeface="Times New Roman" panose="02020603050405020304" charset="0"/>
                <a:cs typeface="Times New Roman" panose="02020603050405020304" charset="0"/>
              </a:rPr>
              <a:t>Upper Plant does not produce cheese and Lower Plant produced 18.03</a:t>
            </a:r>
            <a:r>
              <a:rPr lang="en-US" altLang="zh-CN" i="1" dirty="0">
                <a:solidFill>
                  <a:schemeClr val="tx1">
                    <a:lumMod val="65000"/>
                    <a:lumOff val="35000"/>
                  </a:schemeClr>
                </a:solidFill>
                <a:latin typeface="Times New Roman" panose="02020603050405020304" charset="0"/>
                <a:cs typeface="Times New Roman" panose="02020603050405020304" charset="0"/>
              </a:rPr>
              <a:t>t</a:t>
            </a:r>
            <a:r>
              <a:rPr lang="en-US" altLang="zh-CN" dirty="0">
                <a:solidFill>
                  <a:schemeClr val="tx1">
                    <a:lumMod val="65000"/>
                    <a:lumOff val="35000"/>
                  </a:schemeClr>
                </a:solidFill>
                <a:latin typeface="Times New Roman" panose="02020603050405020304" charset="0"/>
                <a:cs typeface="Times New Roman" panose="02020603050405020304" charset="0"/>
              </a:rPr>
              <a:t> red cheese.</a:t>
            </a:r>
            <a:endParaRPr lang="en-US" altLang="zh-CN" b="1" dirty="0">
              <a:solidFill>
                <a:schemeClr val="tx1">
                  <a:lumMod val="65000"/>
                  <a:lumOff val="35000"/>
                </a:schemeClr>
              </a:solidFill>
              <a:latin typeface="Times New Roman" panose="02020603050405020304" charset="0"/>
              <a:ea typeface="等线" panose="02010600030101010101" pitchFamily="2" charset="-122"/>
              <a:cs typeface="Times New Roman" panose="02020603050405020304" charset="0"/>
            </a:endParaRPr>
          </a:p>
        </p:txBody>
      </p:sp>
      <p:pic>
        <p:nvPicPr>
          <p:cNvPr id="12" name="图片 11"/>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50864"/>
            <a:ext cx="2472903" cy="734162"/>
          </a:xfrm>
          <a:prstGeom prst="rect">
            <a:avLst/>
          </a:prstGeom>
        </p:spPr>
      </p:pic>
      <p:sp>
        <p:nvSpPr>
          <p:cNvPr id="14" name="文本框 13"/>
          <p:cNvSpPr txBox="1"/>
          <p:nvPr/>
        </p:nvSpPr>
        <p:spPr>
          <a:xfrm>
            <a:off x="2123728" y="2134441"/>
            <a:ext cx="4583926" cy="369332"/>
          </a:xfrm>
          <a:prstGeom prst="rect">
            <a:avLst/>
          </a:prstGeom>
          <a:noFill/>
        </p:spPr>
        <p:txBody>
          <a:bodyPr wrap="square">
            <a:spAutoFit/>
          </a:bodyPr>
          <a:lstStyle/>
          <a:p>
            <a:endParaRPr lang="en-US" altLang="zh-CN" sz="1800" b="1" dirty="0"/>
          </a:p>
        </p:txBody>
      </p:sp>
      <p:sp>
        <p:nvSpPr>
          <p:cNvPr id="15" name="箭头: 五边形 14"/>
          <p:cNvSpPr/>
          <p:nvPr/>
        </p:nvSpPr>
        <p:spPr>
          <a:xfrm>
            <a:off x="360680" y="865505"/>
            <a:ext cx="2745105" cy="648335"/>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Recommandation</a:t>
            </a:r>
            <a:endParaRPr lang="en-US" altLang="zh-CN" sz="2400" b="1" dirty="0"/>
          </a:p>
        </p:txBody>
      </p:sp>
      <p:sp>
        <p:nvSpPr>
          <p:cNvPr id="17" name="文本框 16"/>
          <p:cNvSpPr txBox="1"/>
          <p:nvPr/>
        </p:nvSpPr>
        <p:spPr>
          <a:xfrm>
            <a:off x="5724128" y="600360"/>
            <a:ext cx="4583926" cy="369332"/>
          </a:xfrm>
          <a:prstGeom prst="rect">
            <a:avLst/>
          </a:prstGeom>
          <a:noFill/>
        </p:spPr>
        <p:txBody>
          <a:bodyPr wrap="square">
            <a:spAutoFit/>
          </a:bodyPr>
          <a:lstStyle/>
          <a:p>
            <a:r>
              <a:rPr lang="en-US" altLang="zh-CN" sz="1800" b="1" dirty="0"/>
              <a:t>BDL’s operations:</a:t>
            </a:r>
            <a:endParaRPr lang="en-US" altLang="zh-CN" sz="18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1680" y="1131590"/>
            <a:ext cx="4230470" cy="1718036"/>
          </a:xfrm>
          <a:prstGeom prst="rect">
            <a:avLst/>
          </a:prstGeom>
          <a:noFill/>
        </p:spPr>
        <p:txBody>
          <a:bodyPr wrap="square" lIns="68584" tIns="34291" rIns="68584" bIns="34291" rtlCol="0">
            <a:spAutoFit/>
          </a:bodyPr>
          <a:lstStyle/>
          <a:p>
            <a:pPr eaLnBrk="0" hangingPunct="0">
              <a:lnSpc>
                <a:spcPct val="150000"/>
              </a:lnSpc>
            </a:pPr>
            <a:r>
              <a:rPr lang="en-US" altLang="zh-CN" sz="8000" dirty="0">
                <a:solidFill>
                  <a:schemeClr val="tx1">
                    <a:lumMod val="85000"/>
                    <a:lumOff val="15000"/>
                  </a:schemeClr>
                </a:solidFill>
                <a:latin typeface="全新硬笔隶书简" panose="02010600040101010101" pitchFamily="2" charset="-122"/>
                <a:ea typeface="全新硬笔隶书简" panose="02010600040101010101" pitchFamily="2" charset="-122"/>
                <a:sym typeface="微软雅黑" panose="020B0503020204020204" pitchFamily="34" charset="-122"/>
              </a:rPr>
              <a:t>Thanks</a:t>
            </a:r>
            <a:endParaRPr lang="en-US" altLang="zh-CN" sz="8000" dirty="0">
              <a:solidFill>
                <a:schemeClr val="tx1">
                  <a:lumMod val="85000"/>
                  <a:lumOff val="15000"/>
                </a:schemeClr>
              </a:solidFill>
              <a:latin typeface="全新硬笔隶书简" panose="02010600040101010101" pitchFamily="2" charset="-122"/>
              <a:ea typeface="全新硬笔隶书简" panose="02010600040101010101" pitchFamily="2" charset="-122"/>
              <a:sym typeface="微软雅黑" panose="020B0503020204020204" pitchFamily="34" charset="-122"/>
            </a:endParaRPr>
          </a:p>
        </p:txBody>
      </p:sp>
      <p:sp>
        <p:nvSpPr>
          <p:cNvPr id="11" name="Parallelogram 21"/>
          <p:cNvSpPr/>
          <p:nvPr/>
        </p:nvSpPr>
        <p:spPr>
          <a:xfrm>
            <a:off x="7136070" y="-18768"/>
            <a:ext cx="1658880" cy="3606733"/>
          </a:xfrm>
          <a:prstGeom prst="parallelogram">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52669"/>
            <a:ext cx="1658880" cy="3606733"/>
          </a:xfrm>
          <a:prstGeom prst="parallelogram">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35596" y="2787774"/>
            <a:ext cx="547260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pic>
        <p:nvPicPr>
          <p:cNvPr id="3" name="图片 2"/>
          <p:cNvPicPr>
            <a:picLocks noChangeAspect="1"/>
          </p:cNvPicPr>
          <p:nvPr/>
        </p:nvPicPr>
        <p:blipFill>
          <a:blip r:embed="rId2">
            <a:clrChange>
              <a:clrFrom>
                <a:srgbClr val="EBEBEB"/>
              </a:clrFrom>
              <a:clrTo>
                <a:srgbClr val="EBEBEB">
                  <a:alpha val="0"/>
                </a:srgbClr>
              </a:clrTo>
            </a:clrChange>
          </a:blip>
          <a:stretch>
            <a:fillRect/>
          </a:stretch>
        </p:blipFill>
        <p:spPr>
          <a:xfrm>
            <a:off x="179512" y="3483481"/>
            <a:ext cx="1512168" cy="1545041"/>
          </a:xfrm>
          <a:prstGeom prst="rect">
            <a:avLst/>
          </a:prstGeom>
        </p:spPr>
      </p:pic>
      <p:sp>
        <p:nvSpPr>
          <p:cNvPr id="9" name="Text Placeholder 12"/>
          <p:cNvSpPr txBox="1"/>
          <p:nvPr/>
        </p:nvSpPr>
        <p:spPr>
          <a:xfrm>
            <a:off x="2151946" y="3075806"/>
            <a:ext cx="4357688" cy="936104"/>
          </a:xfrm>
          <a:prstGeom prst="rect">
            <a:avLst/>
          </a:prstGeom>
        </p:spPr>
        <p:txBody>
          <a:bodyPr lIns="0" rIns="0" anchor="ctr">
            <a:noAutofit/>
          </a:bodyPr>
          <a:lstStyle>
            <a:lvl1pPr marL="0" indent="0" algn="ctr" defTabSz="914400" rtl="0" eaLnBrk="1" latinLnBrk="0" hangingPunct="1">
              <a:spcBef>
                <a:spcPct val="20000"/>
              </a:spcBef>
              <a:buFont typeface="Arial" panose="020B0604020202020204"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MA1254  –  BC Group 17</a:t>
            </a:r>
            <a:endPar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a:p>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Jiajun</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Sun    Xunge Zhang</a:t>
            </a:r>
            <a:endPar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a:p>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Yingzhe</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Sun   </a:t>
            </a:r>
            <a:r>
              <a:rPr lang="en-US" altLang="zh-CN" sz="1600" dirty="0" err="1">
                <a:solidFill>
                  <a:schemeClr val="tx1">
                    <a:lumMod val="75000"/>
                    <a:lumOff val="25000"/>
                  </a:schemeClr>
                </a:solidFill>
                <a:latin typeface="全新硬笔楷书简" panose="02010600040101010101" pitchFamily="2" charset="-122"/>
                <a:ea typeface="全新硬笔楷书简" panose="02010600040101010101" pitchFamily="2" charset="-122"/>
              </a:rPr>
              <a:t>Jihang</a:t>
            </a:r>
            <a:r>
              <a:rPr lang="en-US"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rPr>
              <a:t> Zhao</a:t>
            </a:r>
            <a:endParaRPr lang="en-GB" altLang="zh-CN" sz="1600" dirty="0">
              <a:solidFill>
                <a:schemeClr val="tx1">
                  <a:lumMod val="75000"/>
                  <a:lumOff val="25000"/>
                </a:schemeClr>
              </a:solidFill>
              <a:latin typeface="全新硬笔楷书简" panose="02010600040101010101" pitchFamily="2" charset="-122"/>
              <a:ea typeface="全新硬笔楷书简"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084168" y="771550"/>
            <a:ext cx="251889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b="1" dirty="0">
                <a:solidFill>
                  <a:srgbClr val="C00000"/>
                </a:solidFill>
                <a:latin typeface="微软雅黑" panose="020B0503020204020204" pitchFamily="34" charset="-122"/>
                <a:ea typeface="微软雅黑" panose="020B0503020204020204" pitchFamily="34" charset="-122"/>
              </a:rPr>
              <a:t>CONTENTS</a:t>
            </a:r>
            <a:endParaRPr lang="en-GB" b="1" dirty="0">
              <a:solidFill>
                <a:srgbClr val="C00000"/>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268334"/>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686148" y="1765118"/>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686148" y="2444732"/>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686148" y="3146580"/>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686148" y="3846736"/>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365400" y="1778429"/>
            <a:ext cx="5248005" cy="459690"/>
            <a:chOff x="4315150" y="953426"/>
            <a:chExt cx="3857250" cy="540057"/>
          </a:xfrm>
        </p:grpSpPr>
        <p:sp>
          <p:nvSpPr>
            <p:cNvPr id="61" name="矩形 60"/>
            <p:cNvSpPr/>
            <p:nvPr/>
          </p:nvSpPr>
          <p:spPr>
            <a:xfrm>
              <a:off x="4609066" y="1035504"/>
              <a:ext cx="2827147" cy="406783"/>
            </a:xfrm>
            <a:prstGeom prst="rect">
              <a:avLst/>
            </a:prstGeom>
            <a:ln w="15875">
              <a:noFill/>
            </a:ln>
          </p:spPr>
          <p:txBody>
            <a:bodyPr wrap="square" lIns="68580" tIns="34290" rIns="68580" bIns="34290">
              <a:spAutoFit/>
            </a:body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General Description</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365401" y="2472582"/>
            <a:ext cx="5460368" cy="459690"/>
            <a:chOff x="4315150" y="1647579"/>
            <a:chExt cx="4293725" cy="540057"/>
          </a:xfrm>
        </p:grpSpPr>
        <p:sp>
          <p:nvSpPr>
            <p:cNvPr id="64" name="矩形 63"/>
            <p:cNvSpPr/>
            <p:nvPr/>
          </p:nvSpPr>
          <p:spPr>
            <a:xfrm>
              <a:off x="4629599" y="1715730"/>
              <a:ext cx="397927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Operation Analysis</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4126734" cy="540057"/>
            </a:xfrm>
            <a:prstGeom prst="parallelogram">
              <a:avLst>
                <a:gd name="adj" fmla="val 48207"/>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365400" y="3166734"/>
            <a:ext cx="5248005" cy="459690"/>
            <a:chOff x="4315150" y="2341731"/>
            <a:chExt cx="3857250" cy="540057"/>
          </a:xfrm>
        </p:grpSpPr>
        <p:sp>
          <p:nvSpPr>
            <p:cNvPr id="67" name="矩形 66"/>
            <p:cNvSpPr/>
            <p:nvPr/>
          </p:nvSpPr>
          <p:spPr>
            <a:xfrm>
              <a:off x="4609066" y="2401519"/>
              <a:ext cx="2940684" cy="406783"/>
            </a:xfrm>
            <a:prstGeom prst="rect">
              <a:avLst/>
            </a:prstGeom>
            <a:ln w="15875">
              <a:noFill/>
            </a:ln>
          </p:spPr>
          <p:txBody>
            <a:bodyPr wrap="square" lIns="68580" tIns="34290" rIns="68580" bIns="34290">
              <a:spAutoFit/>
            </a:bodyPr>
            <a:lstStyle/>
            <a:p>
              <a:r>
                <a:rPr lang="en-GB" altLang="zh-CN" b="1" dirty="0">
                  <a:solidFill>
                    <a:schemeClr val="tx1">
                      <a:lumMod val="75000"/>
                      <a:lumOff val="25000"/>
                    </a:schemeClr>
                  </a:solidFill>
                  <a:latin typeface="微软雅黑" panose="020B0503020204020204" pitchFamily="34" charset="-122"/>
                  <a:ea typeface="微软雅黑" panose="020B0503020204020204" pitchFamily="34" charset="-122"/>
                </a:rPr>
                <a:t>Improvement Methods</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365401" y="3893116"/>
            <a:ext cx="5809198" cy="459690"/>
            <a:chOff x="4315150" y="3730038"/>
            <a:chExt cx="4269724" cy="540057"/>
          </a:xfrm>
        </p:grpSpPr>
        <p:sp>
          <p:nvSpPr>
            <p:cNvPr id="73" name="矩形 72"/>
            <p:cNvSpPr/>
            <p:nvPr/>
          </p:nvSpPr>
          <p:spPr>
            <a:xfrm>
              <a:off x="4609464" y="3795159"/>
              <a:ext cx="3975410" cy="406783"/>
            </a:xfrm>
            <a:prstGeom prst="rect">
              <a:avLst/>
            </a:prstGeom>
            <a:ln w="15875">
              <a:noFill/>
            </a:ln>
          </p:spPr>
          <p:txBody>
            <a:bodyPr wrap="square" lIns="68580" tIns="34290" rIns="68580" bIns="34290">
              <a:spAutoFit/>
            </a:bodyPr>
            <a:lstStyle/>
            <a:p>
              <a:r>
                <a:rPr lang="en-GB" altLang="zh-CN" b="1" dirty="0">
                  <a:solidFill>
                    <a:schemeClr val="tx1">
                      <a:lumMod val="75000"/>
                      <a:lumOff val="25000"/>
                    </a:schemeClr>
                  </a:solidFill>
                  <a:latin typeface="微软雅黑" panose="020B0503020204020204" pitchFamily="34" charset="-122"/>
                  <a:ea typeface="微软雅黑" panose="020B0503020204020204" pitchFamily="34" charset="-122"/>
                </a:rPr>
                <a:t>Recommendations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and Improvements</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pic>
        <p:nvPicPr>
          <p:cNvPr id="34" name="图片 33"/>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300" fill="hold"/>
                                        <p:tgtEl>
                                          <p:spTgt spid="45"/>
                                        </p:tgtEl>
                                        <p:attrNameLst>
                                          <p:attrName>ppt_x</p:attrName>
                                        </p:attrNameLst>
                                      </p:cBhvr>
                                      <p:tavLst>
                                        <p:tav tm="0">
                                          <p:val>
                                            <p:strVal val="0-#ppt_w/2"/>
                                          </p:val>
                                        </p:tav>
                                        <p:tav tm="100000">
                                          <p:val>
                                            <p:strVal val="#ppt_x"/>
                                          </p:val>
                                        </p:tav>
                                      </p:tavLst>
                                    </p:anim>
                                    <p:anim calcmode="lin" valueType="num">
                                      <p:cBhvr additive="base">
                                        <p:cTn id="8" dur="3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300" fill="hold"/>
                                        <p:tgtEl>
                                          <p:spTgt spid="60"/>
                                        </p:tgtEl>
                                        <p:attrNameLst>
                                          <p:attrName>ppt_x</p:attrName>
                                        </p:attrNameLst>
                                      </p:cBhvr>
                                      <p:tavLst>
                                        <p:tav tm="0">
                                          <p:val>
                                            <p:strVal val="1+#ppt_w/2"/>
                                          </p:val>
                                        </p:tav>
                                        <p:tav tm="100000">
                                          <p:val>
                                            <p:strVal val="#ppt_x"/>
                                          </p:val>
                                        </p:tav>
                                      </p:tavLst>
                                    </p:anim>
                                    <p:anim calcmode="lin" valueType="num">
                                      <p:cBhvr additive="base">
                                        <p:cTn id="12" dur="3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300" fill="hold"/>
                                        <p:tgtEl>
                                          <p:spTgt spid="48"/>
                                        </p:tgtEl>
                                        <p:attrNameLst>
                                          <p:attrName>ppt_x</p:attrName>
                                        </p:attrNameLst>
                                      </p:cBhvr>
                                      <p:tavLst>
                                        <p:tav tm="0">
                                          <p:val>
                                            <p:strVal val="0-#ppt_w/2"/>
                                          </p:val>
                                        </p:tav>
                                        <p:tav tm="100000">
                                          <p:val>
                                            <p:strVal val="#ppt_x"/>
                                          </p:val>
                                        </p:tav>
                                      </p:tavLst>
                                    </p:anim>
                                    <p:anim calcmode="lin" valueType="num">
                                      <p:cBhvr additive="base">
                                        <p:cTn id="17" dur="3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300" fill="hold"/>
                                        <p:tgtEl>
                                          <p:spTgt spid="63"/>
                                        </p:tgtEl>
                                        <p:attrNameLst>
                                          <p:attrName>ppt_x</p:attrName>
                                        </p:attrNameLst>
                                      </p:cBhvr>
                                      <p:tavLst>
                                        <p:tav tm="0">
                                          <p:val>
                                            <p:strVal val="1+#ppt_w/2"/>
                                          </p:val>
                                        </p:tav>
                                        <p:tav tm="100000">
                                          <p:val>
                                            <p:strVal val="#ppt_x"/>
                                          </p:val>
                                        </p:tav>
                                      </p:tavLst>
                                    </p:anim>
                                    <p:anim calcmode="lin" valueType="num">
                                      <p:cBhvr additive="base">
                                        <p:cTn id="21" dur="3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300" fill="hold"/>
                                        <p:tgtEl>
                                          <p:spTgt spid="51"/>
                                        </p:tgtEl>
                                        <p:attrNameLst>
                                          <p:attrName>ppt_x</p:attrName>
                                        </p:attrNameLst>
                                      </p:cBhvr>
                                      <p:tavLst>
                                        <p:tav tm="0">
                                          <p:val>
                                            <p:strVal val="0-#ppt_w/2"/>
                                          </p:val>
                                        </p:tav>
                                        <p:tav tm="100000">
                                          <p:val>
                                            <p:strVal val="#ppt_x"/>
                                          </p:val>
                                        </p:tav>
                                      </p:tavLst>
                                    </p:anim>
                                    <p:anim calcmode="lin" valueType="num">
                                      <p:cBhvr additive="base">
                                        <p:cTn id="26" dur="3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300" fill="hold"/>
                                        <p:tgtEl>
                                          <p:spTgt spid="66"/>
                                        </p:tgtEl>
                                        <p:attrNameLst>
                                          <p:attrName>ppt_x</p:attrName>
                                        </p:attrNameLst>
                                      </p:cBhvr>
                                      <p:tavLst>
                                        <p:tav tm="0">
                                          <p:val>
                                            <p:strVal val="1+#ppt_w/2"/>
                                          </p:val>
                                        </p:tav>
                                        <p:tav tm="100000">
                                          <p:val>
                                            <p:strVal val="#ppt_x"/>
                                          </p:val>
                                        </p:tav>
                                      </p:tavLst>
                                    </p:anim>
                                    <p:anim calcmode="lin" valueType="num">
                                      <p:cBhvr additive="base">
                                        <p:cTn id="30" dur="3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300" fill="hold"/>
                                        <p:tgtEl>
                                          <p:spTgt spid="57"/>
                                        </p:tgtEl>
                                        <p:attrNameLst>
                                          <p:attrName>ppt_x</p:attrName>
                                        </p:attrNameLst>
                                      </p:cBhvr>
                                      <p:tavLst>
                                        <p:tav tm="0">
                                          <p:val>
                                            <p:strVal val="0-#ppt_w/2"/>
                                          </p:val>
                                        </p:tav>
                                        <p:tav tm="100000">
                                          <p:val>
                                            <p:strVal val="#ppt_x"/>
                                          </p:val>
                                        </p:tav>
                                      </p:tavLst>
                                    </p:anim>
                                    <p:anim calcmode="lin" valueType="num">
                                      <p:cBhvr additive="base">
                                        <p:cTn id="35" dur="300" fill="hold"/>
                                        <p:tgtEl>
                                          <p:spTgt spid="57"/>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 calcmode="lin" valueType="num">
                                      <p:cBhvr additive="base">
                                        <p:cTn id="38" dur="300" fill="hold"/>
                                        <p:tgtEl>
                                          <p:spTgt spid="72"/>
                                        </p:tgtEl>
                                        <p:attrNameLst>
                                          <p:attrName>ppt_x</p:attrName>
                                        </p:attrNameLst>
                                      </p:cBhvr>
                                      <p:tavLst>
                                        <p:tav tm="0">
                                          <p:val>
                                            <p:strVal val="1+#ppt_w/2"/>
                                          </p:val>
                                        </p:tav>
                                        <p:tav tm="100000">
                                          <p:val>
                                            <p:strVal val="#ppt_x"/>
                                          </p:val>
                                        </p:tav>
                                      </p:tavLst>
                                    </p:anim>
                                    <p:anim calcmode="lin" valueType="num">
                                      <p:cBhvr additive="base">
                                        <p:cTn id="39" dur="3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General Description</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446028" y="2698179"/>
            <a:ext cx="4114304"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Speaker of this section: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Jihang</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Zhao</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839670" y="830686"/>
          <a:ext cx="7464660" cy="38803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2"/>
          <p:cNvSpPr txBox="1"/>
          <p:nvPr/>
        </p:nvSpPr>
        <p:spPr>
          <a:xfrm>
            <a:off x="5888003" y="2291551"/>
            <a:ext cx="2376264" cy="101566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GB" altLang="zh-CN" b="1" dirty="0">
                <a:solidFill>
                  <a:schemeClr val="tx2">
                    <a:lumMod val="40000"/>
                    <a:lumOff val="60000"/>
                  </a:schemeClr>
                </a:solidFill>
              </a:rPr>
              <a:t>Blue</a:t>
            </a:r>
            <a:r>
              <a:rPr lang="en-GB" altLang="zh-CN" b="1" dirty="0"/>
              <a:t> and White must be sold at peak maturity</a:t>
            </a:r>
            <a:endParaRPr lang="zh-CN" altLang="en-US" sz="2400" b="1" dirty="0"/>
          </a:p>
        </p:txBody>
      </p:sp>
      <p:sp>
        <p:nvSpPr>
          <p:cNvPr id="5" name="TextBox 33"/>
          <p:cNvSpPr txBox="1"/>
          <p:nvPr/>
        </p:nvSpPr>
        <p:spPr>
          <a:xfrm>
            <a:off x="1115616" y="1222741"/>
            <a:ext cx="5904656" cy="782074"/>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ready for sale after 9 weeks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sold within 2-3 weeks</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74971"/>
            <a:ext cx="2472903" cy="734162"/>
          </a:xfrm>
          <a:prstGeom prst="rect">
            <a:avLst/>
          </a:prstGeom>
        </p:spPr>
      </p:pic>
      <p:sp>
        <p:nvSpPr>
          <p:cNvPr id="9" name="文本框 8"/>
          <p:cNvSpPr txBox="1"/>
          <p:nvPr/>
        </p:nvSpPr>
        <p:spPr>
          <a:xfrm>
            <a:off x="1327774" y="960324"/>
            <a:ext cx="4572000" cy="369332"/>
          </a:xfrm>
          <a:prstGeom prst="rect">
            <a:avLst/>
          </a:prstGeom>
          <a:noFill/>
        </p:spPr>
        <p:txBody>
          <a:bodyPr wrap="square">
            <a:spAutoFit/>
          </a:bodyPr>
          <a:lstStyle/>
          <a:p>
            <a:r>
              <a:rPr lang="en-US" altLang="zh-CN" b="1" dirty="0">
                <a:solidFill>
                  <a:schemeClr val="tx2">
                    <a:lumMod val="60000"/>
                    <a:lumOff val="40000"/>
                  </a:schemeClr>
                </a:solidFill>
                <a:latin typeface="微软雅黑" panose="020B0503020204020204" pitchFamily="34" charset="-122"/>
                <a:ea typeface="微软雅黑" panose="020B0503020204020204" pitchFamily="34" charset="-122"/>
              </a:rPr>
              <a:t>Blue</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and </a:t>
            </a:r>
            <a:r>
              <a:rPr lang="en-US" altLang="zh-CN" b="1" dirty="0">
                <a:solidFill>
                  <a:srgbClr val="FDFDFD"/>
                </a:solidFill>
                <a:latin typeface="微软雅黑" panose="020B0503020204020204" pitchFamily="34" charset="-122"/>
                <a:ea typeface="微软雅黑" panose="020B0503020204020204" pitchFamily="34" charset="-122"/>
              </a:rPr>
              <a:t>White</a:t>
            </a:r>
            <a:endParaRPr lang="zh-CN" altLang="en-US" dirty="0">
              <a:solidFill>
                <a:srgbClr val="FDFDFD"/>
              </a:solidFill>
            </a:endParaRPr>
          </a:p>
        </p:txBody>
      </p:sp>
      <p:sp>
        <p:nvSpPr>
          <p:cNvPr id="11" name="文本框 10"/>
          <p:cNvSpPr txBox="1"/>
          <p:nvPr/>
        </p:nvSpPr>
        <p:spPr>
          <a:xfrm>
            <a:off x="4571387" y="1154727"/>
            <a:ext cx="3777272" cy="87440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stores better</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can be sold at 3-12 months</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46430" y="930314"/>
            <a:ext cx="4572000" cy="369332"/>
          </a:xfrm>
          <a:prstGeom prst="rect">
            <a:avLst/>
          </a:prstGeom>
          <a:noFill/>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Red</a:t>
            </a:r>
            <a:endParaRPr lang="zh-CN" altLang="en-US" dirty="0">
              <a:solidFill>
                <a:srgbClr val="C00000"/>
              </a:solidFill>
            </a:endParaRPr>
          </a:p>
        </p:txBody>
      </p:sp>
      <p:sp>
        <p:nvSpPr>
          <p:cNvPr id="18" name="文本框 17"/>
          <p:cNvSpPr txBox="1"/>
          <p:nvPr/>
        </p:nvSpPr>
        <p:spPr>
          <a:xfrm>
            <a:off x="1343955" y="2268289"/>
            <a:ext cx="4572000" cy="369332"/>
          </a:xfrm>
          <a:prstGeom prst="rect">
            <a:avLst/>
          </a:prstGeom>
          <a:noFill/>
        </p:spPr>
        <p:txBody>
          <a:bodyPr wrap="square">
            <a:spAutoFit/>
          </a:bodyPr>
          <a:lstStyle/>
          <a:p>
            <a:r>
              <a:rPr lang="en-US" altLang="zh-CN" b="1" dirty="0">
                <a:solidFill>
                  <a:schemeClr val="tx2">
                    <a:lumMod val="60000"/>
                    <a:lumOff val="40000"/>
                  </a:schemeClr>
                </a:solidFill>
                <a:latin typeface="微软雅黑" panose="020B0503020204020204" pitchFamily="34" charset="-122"/>
                <a:ea typeface="微软雅黑" panose="020B0503020204020204" pitchFamily="34" charset="-122"/>
              </a:rPr>
              <a:t>Blue</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and </a:t>
            </a:r>
            <a:r>
              <a:rPr lang="en-US" altLang="zh-CN" b="1" dirty="0">
                <a:solidFill>
                  <a:srgbClr val="FDFDFD"/>
                </a:solidFill>
                <a:latin typeface="微软雅黑" panose="020B0503020204020204" pitchFamily="34" charset="-122"/>
                <a:ea typeface="微软雅黑" panose="020B0503020204020204" pitchFamily="34" charset="-122"/>
              </a:rPr>
              <a:t>White</a:t>
            </a:r>
            <a:endParaRPr lang="zh-CN" altLang="en-US" dirty="0">
              <a:solidFill>
                <a:srgbClr val="FDFDFD"/>
              </a:solidFill>
            </a:endParaRPr>
          </a:p>
        </p:txBody>
      </p:sp>
      <p:sp>
        <p:nvSpPr>
          <p:cNvPr id="20" name="文本框 19"/>
          <p:cNvSpPr txBox="1"/>
          <p:nvPr/>
        </p:nvSpPr>
        <p:spPr>
          <a:xfrm>
            <a:off x="853385" y="2513792"/>
            <a:ext cx="4760752" cy="128990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highly seasonal</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sold at peak maturity</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18487" y="2245206"/>
            <a:ext cx="1597729" cy="369332"/>
          </a:xfrm>
          <a:prstGeom prst="rect">
            <a:avLst/>
          </a:prstGeom>
          <a:noFill/>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Red</a:t>
            </a:r>
            <a:endParaRPr lang="zh-CN" altLang="en-US" dirty="0">
              <a:solidFill>
                <a:srgbClr val="C00000"/>
              </a:solidFill>
            </a:endParaRPr>
          </a:p>
        </p:txBody>
      </p:sp>
      <p:sp>
        <p:nvSpPr>
          <p:cNvPr id="24" name="文本框 23"/>
          <p:cNvSpPr txBox="1"/>
          <p:nvPr/>
        </p:nvSpPr>
        <p:spPr>
          <a:xfrm>
            <a:off x="3834608" y="2519439"/>
            <a:ext cx="1969884" cy="87440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similar trend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lesser extent</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203848" y="2046770"/>
            <a:ext cx="5050408"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Operation Analysis</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446028" y="2698179"/>
            <a:ext cx="4114304"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Speaker of this section:  Xunge Zhang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50864"/>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88964"/>
            <a:ext cx="2472903" cy="734162"/>
          </a:xfrm>
          <a:prstGeom prst="rect">
            <a:avLst/>
          </a:prstGeom>
        </p:spPr>
      </p:pic>
      <p:sp>
        <p:nvSpPr>
          <p:cNvPr id="11" name="矩形 14"/>
          <p:cNvSpPr/>
          <p:nvPr/>
        </p:nvSpPr>
        <p:spPr>
          <a:xfrm flipV="1">
            <a:off x="124055" y="3051524"/>
            <a:ext cx="3171816" cy="189637"/>
          </a:xfrm>
          <a:custGeom>
            <a:avLst/>
            <a:gdLst/>
            <a:ahLst/>
            <a:cxnLst/>
            <a:rect l="l" t="t" r="r" b="b"/>
            <a:pathLst>
              <a:path w="4571707" h="242218">
                <a:moveTo>
                  <a:pt x="0" y="242218"/>
                </a:moveTo>
                <a:lnTo>
                  <a:pt x="4571707" y="242218"/>
                </a:lnTo>
                <a:lnTo>
                  <a:pt x="4571707" y="0"/>
                </a:lnTo>
                <a:lnTo>
                  <a:pt x="0" y="0"/>
                </a:lnTo>
                <a:close/>
              </a:path>
            </a:pathLst>
          </a:cu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2" name="组合 11"/>
          <p:cNvGrpSpPr/>
          <p:nvPr/>
        </p:nvGrpSpPr>
        <p:grpSpPr>
          <a:xfrm>
            <a:off x="2613329" y="3052626"/>
            <a:ext cx="1339514" cy="1338488"/>
            <a:chOff x="3225639" y="4543565"/>
            <a:chExt cx="1735762" cy="1734334"/>
          </a:xfrm>
        </p:grpSpPr>
        <p:sp>
          <p:nvSpPr>
            <p:cNvPr id="13" name="椭圆 12"/>
            <p:cNvSpPr/>
            <p:nvPr/>
          </p:nvSpPr>
          <p:spPr>
            <a:xfrm flipV="1">
              <a:off x="3225639" y="4543565"/>
              <a:ext cx="1735762" cy="1734334"/>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4" name="椭圆 13"/>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rgbClr val="C00000"/>
                  </a:solidFill>
                  <a:latin typeface="微软雅黑" panose="020B0503020204020204" pitchFamily="34" charset="-122"/>
                  <a:ea typeface="微软雅黑" panose="020B0503020204020204" pitchFamily="34" charset="-122"/>
                </a:rPr>
                <a:t>02</a:t>
              </a:r>
              <a:endParaRPr lang="zh-CN" altLang="en-US" sz="3100" b="1" kern="0" dirty="0">
                <a:solidFill>
                  <a:srgbClr val="C00000"/>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124054" y="2625398"/>
            <a:ext cx="7256257" cy="207998"/>
          </a:xfrm>
          <a:custGeom>
            <a:avLst/>
            <a:gdLst/>
            <a:ahLst/>
            <a:cxnLst/>
            <a:rect l="l" t="t" r="r" b="b"/>
            <a:pathLst>
              <a:path w="4571707" h="242218">
                <a:moveTo>
                  <a:pt x="0" y="0"/>
                </a:moveTo>
                <a:lnTo>
                  <a:pt x="4571707" y="0"/>
                </a:lnTo>
                <a:lnTo>
                  <a:pt x="4571707" y="242218"/>
                </a:lnTo>
                <a:lnTo>
                  <a:pt x="0" y="242218"/>
                </a:lnTo>
                <a:close/>
              </a:path>
            </a:pathLst>
          </a:cu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6" name="组合 15"/>
          <p:cNvGrpSpPr/>
          <p:nvPr/>
        </p:nvGrpSpPr>
        <p:grpSpPr>
          <a:xfrm>
            <a:off x="6588224" y="1493805"/>
            <a:ext cx="1339514" cy="1339591"/>
            <a:chOff x="6131016" y="674750"/>
            <a:chExt cx="1735762" cy="1735763"/>
          </a:xfrm>
        </p:grpSpPr>
        <p:sp>
          <p:nvSpPr>
            <p:cNvPr id="17" name="椭圆 16"/>
            <p:cNvSpPr/>
            <p:nvPr/>
          </p:nvSpPr>
          <p:spPr>
            <a:xfrm>
              <a:off x="6131016" y="674750"/>
              <a:ext cx="1735762" cy="1735763"/>
            </a:xfrm>
            <a:prstGeom prst="ellipse">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8" name="椭圆 17"/>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dirty="0">
                  <a:solidFill>
                    <a:srgbClr val="C00000"/>
                  </a:solidFill>
                  <a:latin typeface="微软雅黑" panose="020B0503020204020204" pitchFamily="34" charset="-122"/>
                  <a:ea typeface="微软雅黑" panose="020B0503020204020204" pitchFamily="34" charset="-122"/>
                </a:rPr>
                <a:t>01</a:t>
              </a:r>
              <a:endParaRPr lang="zh-CN" altLang="en-US" sz="3100" b="1" kern="0" dirty="0">
                <a:solidFill>
                  <a:srgbClr val="C00000"/>
                </a:solidFill>
                <a:latin typeface="微软雅黑" panose="020B0503020204020204" pitchFamily="34" charset="-122"/>
                <a:ea typeface="微软雅黑" panose="020B0503020204020204" pitchFamily="34" charset="-122"/>
              </a:endParaRPr>
            </a:p>
          </p:txBody>
        </p:sp>
      </p:grpSp>
      <p:sp>
        <p:nvSpPr>
          <p:cNvPr id="19" name="矩形 14"/>
          <p:cNvSpPr/>
          <p:nvPr/>
        </p:nvSpPr>
        <p:spPr>
          <a:xfrm flipV="1">
            <a:off x="4827818" y="3051523"/>
            <a:ext cx="4439261" cy="189637"/>
          </a:xfrm>
          <a:custGeom>
            <a:avLst/>
            <a:gdLst/>
            <a:ahLst/>
            <a:cxnLst/>
            <a:rect l="l" t="t" r="r" b="b"/>
            <a:pathLst>
              <a:path w="4571707" h="242218">
                <a:moveTo>
                  <a:pt x="0" y="242218"/>
                </a:moveTo>
                <a:lnTo>
                  <a:pt x="4571707" y="242218"/>
                </a:lnTo>
                <a:lnTo>
                  <a:pt x="4571707" y="0"/>
                </a:lnTo>
                <a:lnTo>
                  <a:pt x="0" y="0"/>
                </a:lnTo>
                <a:close/>
              </a:path>
            </a:pathLst>
          </a:cu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20" name="组合 19"/>
          <p:cNvGrpSpPr/>
          <p:nvPr/>
        </p:nvGrpSpPr>
        <p:grpSpPr>
          <a:xfrm>
            <a:off x="4158060" y="3052626"/>
            <a:ext cx="1339514" cy="1338488"/>
            <a:chOff x="5227325" y="4543565"/>
            <a:chExt cx="1735762" cy="1734334"/>
          </a:xfrm>
        </p:grpSpPr>
        <p:sp>
          <p:nvSpPr>
            <p:cNvPr id="21" name="椭圆 20"/>
            <p:cNvSpPr/>
            <p:nvPr/>
          </p:nvSpPr>
          <p:spPr>
            <a:xfrm flipV="1">
              <a:off x="5227325" y="4543565"/>
              <a:ext cx="1735762" cy="1734334"/>
            </a:xfrm>
            <a:prstGeom prst="ellipse">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22" name="椭圆 21"/>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dirty="0">
                  <a:solidFill>
                    <a:srgbClr val="C00000"/>
                  </a:solidFill>
                  <a:latin typeface="微软雅黑" panose="020B0503020204020204" pitchFamily="34" charset="-122"/>
                  <a:ea typeface="微软雅黑" panose="020B0503020204020204" pitchFamily="34" charset="-122"/>
                </a:rPr>
                <a:t>03</a:t>
              </a:r>
              <a:endParaRPr lang="zh-CN" altLang="en-US" sz="3100" b="1" kern="0" dirty="0">
                <a:solidFill>
                  <a:srgbClr val="C00000"/>
                </a:solidFill>
                <a:latin typeface="微软雅黑" panose="020B0503020204020204" pitchFamily="34" charset="-122"/>
                <a:ea typeface="微软雅黑" panose="020B0503020204020204" pitchFamily="34" charset="-122"/>
              </a:endParaRPr>
            </a:p>
          </p:txBody>
        </p:sp>
      </p:grpSp>
      <p:sp>
        <p:nvSpPr>
          <p:cNvPr id="24" name="TextBox 16"/>
          <p:cNvSpPr txBox="1"/>
          <p:nvPr/>
        </p:nvSpPr>
        <p:spPr>
          <a:xfrm>
            <a:off x="3028813" y="2038166"/>
            <a:ext cx="3324211" cy="379030"/>
          </a:xfrm>
          <a:prstGeom prst="rect">
            <a:avLst/>
          </a:prstGeom>
          <a:noFill/>
        </p:spPr>
        <p:txBody>
          <a:bodyPr wrap="none" lIns="70564" tIns="35282" rIns="70564" bIns="35282"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The target levels of sales</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18"/>
          <p:cNvSpPr txBox="1"/>
          <p:nvPr/>
        </p:nvSpPr>
        <p:spPr>
          <a:xfrm>
            <a:off x="431782" y="4578374"/>
            <a:ext cx="4785700" cy="379030"/>
          </a:xfrm>
          <a:prstGeom prst="rect">
            <a:avLst/>
          </a:prstGeom>
          <a:noFill/>
        </p:spPr>
        <p:txBody>
          <a:bodyPr wrap="none" lIns="70564" tIns="35282" rIns="70564" bIns="35282" rtlCol="0">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The additional amount of fresh milk</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554672" y="3314488"/>
            <a:ext cx="4572000" cy="369332"/>
          </a:xfrm>
          <a:prstGeom prst="rect">
            <a:avLst/>
          </a:prstGeom>
          <a:noFill/>
        </p:spPr>
        <p:txBody>
          <a:bodyPr wrap="square">
            <a:spAutoFit/>
          </a:bodyPr>
          <a:lstStyle/>
          <a:p>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The allocated cost of plant</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24054" y="987565"/>
            <a:ext cx="4168985" cy="821075"/>
            <a:chOff x="0" y="2671720"/>
            <a:chExt cx="2380089" cy="1205018"/>
          </a:xfrm>
        </p:grpSpPr>
        <p:sp>
          <p:nvSpPr>
            <p:cNvPr id="31" name="矩形: 圆角 30"/>
            <p:cNvSpPr/>
            <p:nvPr/>
          </p:nvSpPr>
          <p:spPr>
            <a:xfrm>
              <a:off x="0" y="2671720"/>
              <a:ext cx="2380089" cy="1205018"/>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矩形: 圆角 4"/>
            <p:cNvSpPr txBox="1"/>
            <p:nvPr/>
          </p:nvSpPr>
          <p:spPr>
            <a:xfrm>
              <a:off x="35294" y="2707014"/>
              <a:ext cx="2309501" cy="1134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endParaRPr lang="zh-CN" altLang="en-US" sz="5000" kern="1200"/>
            </a:p>
          </p:txBody>
        </p:sp>
      </p:grpSp>
      <p:sp>
        <p:nvSpPr>
          <p:cNvPr id="34" name="文本框 33"/>
          <p:cNvSpPr txBox="1"/>
          <p:nvPr/>
        </p:nvSpPr>
        <p:spPr>
          <a:xfrm>
            <a:off x="276315" y="1213436"/>
            <a:ext cx="5064980" cy="369332"/>
          </a:xfrm>
          <a:prstGeom prst="rect">
            <a:avLst/>
          </a:prstGeom>
          <a:noFill/>
        </p:spPr>
        <p:txBody>
          <a:bodyPr wrap="square">
            <a:spAutoFit/>
          </a:bodyPr>
          <a:lstStyle/>
          <a:p>
            <a:r>
              <a:rPr lang="en-US" altLang="zh-CN" sz="1800" b="1" dirty="0">
                <a:solidFill>
                  <a:schemeClr val="bg1"/>
                </a:solidFill>
                <a:latin typeface="微软雅黑" panose="020B0503020204020204" pitchFamily="34" charset="-122"/>
                <a:ea typeface="微软雅黑" panose="020B0503020204020204" pitchFamily="34" charset="-122"/>
              </a:rPr>
              <a:t>Operations that can be adjusted </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200"/>
                                        <p:tgtEl>
                                          <p:spTgt spid="16"/>
                                        </p:tgtEl>
                                      </p:cBhvr>
                                    </p:animEffect>
                                  </p:childTnLst>
                                </p:cTn>
                              </p:par>
                            </p:childTnLst>
                          </p:cTn>
                        </p:par>
                        <p:par>
                          <p:cTn id="12" fill="hold">
                            <p:stCondLst>
                              <p:cond delay="1000"/>
                            </p:stCondLst>
                            <p:childTnLst>
                              <p:par>
                                <p:cTn id="13" presetID="17" presetClass="entr" presetSubtype="1" fill="hold" grpId="0" nodeType="afterEffect">
                                  <p:stCondLst>
                                    <p:cond delay="0"/>
                                  </p:stCondLst>
                                  <p:iterate type="lt">
                                    <p:tmPct val="10000"/>
                                  </p:iterate>
                                  <p:childTnLst>
                                    <p:set>
                                      <p:cBhvr>
                                        <p:cTn id="14" dur="1" fill="hold">
                                          <p:stCondLst>
                                            <p:cond delay="0"/>
                                          </p:stCondLst>
                                        </p:cTn>
                                        <p:tgtEl>
                                          <p:spTgt spid="24"/>
                                        </p:tgtEl>
                                        <p:attrNameLst>
                                          <p:attrName>style.visibility</p:attrName>
                                        </p:attrNameLst>
                                      </p:cBhvr>
                                      <p:to>
                                        <p:strVal val="visible"/>
                                      </p:to>
                                    </p:set>
                                    <p:anim calcmode="lin" valueType="num">
                                      <p:cBhvr>
                                        <p:cTn id="15" dur="200" fill="hold"/>
                                        <p:tgtEl>
                                          <p:spTgt spid="24"/>
                                        </p:tgtEl>
                                        <p:attrNameLst>
                                          <p:attrName>ppt_x</p:attrName>
                                        </p:attrNameLst>
                                      </p:cBhvr>
                                      <p:tavLst>
                                        <p:tav tm="0">
                                          <p:val>
                                            <p:strVal val="#ppt_x"/>
                                          </p:val>
                                        </p:tav>
                                        <p:tav tm="100000">
                                          <p:val>
                                            <p:strVal val="#ppt_x"/>
                                          </p:val>
                                        </p:tav>
                                      </p:tavLst>
                                    </p:anim>
                                    <p:anim calcmode="lin" valueType="num">
                                      <p:cBhvr>
                                        <p:cTn id="16" dur="200" fill="hold"/>
                                        <p:tgtEl>
                                          <p:spTgt spid="24"/>
                                        </p:tgtEl>
                                        <p:attrNameLst>
                                          <p:attrName>ppt_y</p:attrName>
                                        </p:attrNameLst>
                                      </p:cBhvr>
                                      <p:tavLst>
                                        <p:tav tm="0">
                                          <p:val>
                                            <p:strVal val="#ppt_y-#ppt_h/2"/>
                                          </p:val>
                                        </p:tav>
                                        <p:tav tm="100000">
                                          <p:val>
                                            <p:strVal val="#ppt_y"/>
                                          </p:val>
                                        </p:tav>
                                      </p:tavLst>
                                    </p:anim>
                                    <p:anim calcmode="lin" valueType="num">
                                      <p:cBhvr>
                                        <p:cTn id="17" dur="200" fill="hold"/>
                                        <p:tgtEl>
                                          <p:spTgt spid="24"/>
                                        </p:tgtEl>
                                        <p:attrNameLst>
                                          <p:attrName>ppt_w</p:attrName>
                                        </p:attrNameLst>
                                      </p:cBhvr>
                                      <p:tavLst>
                                        <p:tav tm="0">
                                          <p:val>
                                            <p:strVal val="#ppt_w"/>
                                          </p:val>
                                        </p:tav>
                                        <p:tav tm="100000">
                                          <p:val>
                                            <p:strVal val="#ppt_w"/>
                                          </p:val>
                                        </p:tav>
                                      </p:tavLst>
                                    </p:anim>
                                    <p:anim calcmode="lin" valueType="num">
                                      <p:cBhvr>
                                        <p:cTn id="18"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
                                        <p:tgtEl>
                                          <p:spTgt spid="11"/>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200"/>
                                        <p:tgtEl>
                                          <p:spTgt spid="12"/>
                                        </p:tgtEl>
                                      </p:cBhvr>
                                    </p:animEffect>
                                  </p:childTnLst>
                                </p:cTn>
                              </p:par>
                            </p:childTnLst>
                          </p:cTn>
                        </p:par>
                        <p:par>
                          <p:cTn id="28" fill="hold">
                            <p:stCondLst>
                              <p:cond delay="1000"/>
                            </p:stCondLst>
                            <p:childTnLst>
                              <p:par>
                                <p:cTn id="29" presetID="17" presetClass="entr" presetSubtype="1" fill="hold" grpId="0" nodeType="afterEffect">
                                  <p:stCondLst>
                                    <p:cond delay="0"/>
                                  </p:stCondLst>
                                  <p:iterate type="lt">
                                    <p:tmPct val="10000"/>
                                  </p:iterate>
                                  <p:childTnLst>
                                    <p:set>
                                      <p:cBhvr>
                                        <p:cTn id="30" dur="1" fill="hold">
                                          <p:stCondLst>
                                            <p:cond delay="0"/>
                                          </p:stCondLst>
                                        </p:cTn>
                                        <p:tgtEl>
                                          <p:spTgt spid="26"/>
                                        </p:tgtEl>
                                        <p:attrNameLst>
                                          <p:attrName>style.visibility</p:attrName>
                                        </p:attrNameLst>
                                      </p:cBhvr>
                                      <p:to>
                                        <p:strVal val="visible"/>
                                      </p:to>
                                    </p:set>
                                    <p:anim calcmode="lin" valueType="num">
                                      <p:cBhvr>
                                        <p:cTn id="31" dur="200" fill="hold"/>
                                        <p:tgtEl>
                                          <p:spTgt spid="26"/>
                                        </p:tgtEl>
                                        <p:attrNameLst>
                                          <p:attrName>ppt_x</p:attrName>
                                        </p:attrNameLst>
                                      </p:cBhvr>
                                      <p:tavLst>
                                        <p:tav tm="0">
                                          <p:val>
                                            <p:strVal val="#ppt_x"/>
                                          </p:val>
                                        </p:tav>
                                        <p:tav tm="100000">
                                          <p:val>
                                            <p:strVal val="#ppt_x"/>
                                          </p:val>
                                        </p:tav>
                                      </p:tavLst>
                                    </p:anim>
                                    <p:anim calcmode="lin" valueType="num">
                                      <p:cBhvr>
                                        <p:cTn id="32" dur="200" fill="hold"/>
                                        <p:tgtEl>
                                          <p:spTgt spid="26"/>
                                        </p:tgtEl>
                                        <p:attrNameLst>
                                          <p:attrName>ppt_y</p:attrName>
                                        </p:attrNameLst>
                                      </p:cBhvr>
                                      <p:tavLst>
                                        <p:tav tm="0">
                                          <p:val>
                                            <p:strVal val="#ppt_y-#ppt_h/2"/>
                                          </p:val>
                                        </p:tav>
                                        <p:tav tm="100000">
                                          <p:val>
                                            <p:strVal val="#ppt_y"/>
                                          </p:val>
                                        </p:tav>
                                      </p:tavLst>
                                    </p:anim>
                                    <p:anim calcmode="lin" valueType="num">
                                      <p:cBhvr>
                                        <p:cTn id="33" dur="200" fill="hold"/>
                                        <p:tgtEl>
                                          <p:spTgt spid="26"/>
                                        </p:tgtEl>
                                        <p:attrNameLst>
                                          <p:attrName>ppt_w</p:attrName>
                                        </p:attrNameLst>
                                      </p:cBhvr>
                                      <p:tavLst>
                                        <p:tav tm="0">
                                          <p:val>
                                            <p:strVal val="#ppt_w"/>
                                          </p:val>
                                        </p:tav>
                                        <p:tav tm="100000">
                                          <p:val>
                                            <p:strVal val="#ppt_w"/>
                                          </p:val>
                                        </p:tav>
                                      </p:tavLst>
                                    </p:anim>
                                    <p:anim calcmode="lin" valueType="num">
                                      <p:cBhvr>
                                        <p:cTn id="34" dur="2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right)">
                                      <p:cBhvr>
                                        <p:cTn id="39" dur="200"/>
                                        <p:tgtEl>
                                          <p:spTgt spid="19"/>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2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9" grpId="0" animBg="1"/>
      <p:bldP spid="2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27010"/>
            <a:ext cx="2472903" cy="734162"/>
          </a:xfrm>
          <a:prstGeom prst="rect">
            <a:avLst/>
          </a:prstGeom>
        </p:spPr>
      </p:pic>
      <p:grpSp>
        <p:nvGrpSpPr>
          <p:cNvPr id="7" name="组合 6"/>
          <p:cNvGrpSpPr/>
          <p:nvPr/>
        </p:nvGrpSpPr>
        <p:grpSpPr>
          <a:xfrm>
            <a:off x="210419" y="1059582"/>
            <a:ext cx="2224017" cy="667589"/>
            <a:chOff x="5072320" y="2672479"/>
            <a:chExt cx="2485923" cy="1241308"/>
          </a:xfrm>
        </p:grpSpPr>
        <p:sp>
          <p:nvSpPr>
            <p:cNvPr id="8" name="矩形: 圆角 7"/>
            <p:cNvSpPr/>
            <p:nvPr/>
          </p:nvSpPr>
          <p:spPr>
            <a:xfrm>
              <a:off x="5072320" y="2672479"/>
              <a:ext cx="2380089" cy="1205018"/>
            </a:xfrm>
            <a:prstGeom prst="roundRect">
              <a:avLst>
                <a:gd name="adj" fmla="val 10000"/>
              </a:avLst>
            </a:prstGeom>
            <a:solidFill>
              <a:srgbClr val="D9D9D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矩形: 圆角 4"/>
            <p:cNvSpPr txBox="1"/>
            <p:nvPr/>
          </p:nvSpPr>
          <p:spPr>
            <a:xfrm>
              <a:off x="5248742" y="2779357"/>
              <a:ext cx="2309501" cy="1134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p:txBody>
        </p:sp>
      </p:grpSp>
      <p:sp>
        <p:nvSpPr>
          <p:cNvPr id="10" name="文本框 9"/>
          <p:cNvSpPr txBox="1"/>
          <p:nvPr/>
        </p:nvSpPr>
        <p:spPr>
          <a:xfrm>
            <a:off x="377788" y="1183563"/>
            <a:ext cx="4572000" cy="400110"/>
          </a:xfrm>
          <a:prstGeom prst="rect">
            <a:avLst/>
          </a:prstGeom>
          <a:noFill/>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 1</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箭头: 五边形 12"/>
          <p:cNvSpPr/>
          <p:nvPr/>
        </p:nvSpPr>
        <p:spPr>
          <a:xfrm>
            <a:off x="2987823" y="1078564"/>
            <a:ext cx="5945757" cy="648072"/>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effectLst/>
                <a:latin typeface="微软雅黑" panose="020B0503020204020204" pitchFamily="34" charset="-122"/>
                <a:ea typeface="微软雅黑" panose="020B0503020204020204" pitchFamily="34" charset="-122"/>
              </a:rPr>
              <a:t>The current target levels of sales are reasonable.</a:t>
            </a:r>
            <a:endParaRPr lang="zh-CN" altLang="en-US" b="1" dirty="0">
              <a:latin typeface="微软雅黑" panose="020B0503020204020204" pitchFamily="34" charset="-122"/>
              <a:ea typeface="微软雅黑" panose="020B0503020204020204" pitchFamily="34" charset="-122"/>
            </a:endParaRPr>
          </a:p>
        </p:txBody>
      </p:sp>
      <p:sp>
        <p:nvSpPr>
          <p:cNvPr id="16" name="矩形 15"/>
          <p:cNvSpPr/>
          <p:nvPr/>
        </p:nvSpPr>
        <p:spPr>
          <a:xfrm>
            <a:off x="204090" y="1827167"/>
            <a:ext cx="6500198" cy="1008112"/>
          </a:xfrm>
          <a:prstGeom prst="rect">
            <a:avLst/>
          </a:prstGeom>
          <a:solidFill>
            <a:schemeClr val="bg1">
              <a:lumMod val="95000"/>
            </a:schemeClr>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204090" y="1873457"/>
            <a:ext cx="6500198" cy="923330"/>
          </a:xfrm>
          <a:prstGeom prst="rect">
            <a:avLst/>
          </a:prstGeom>
          <a:noFill/>
        </p:spPr>
        <p:txBody>
          <a:bodyPr wrap="square">
            <a:spAutoFit/>
          </a:bodyPr>
          <a:lstStyle/>
          <a:p>
            <a:r>
              <a:rPr lang="en-US" altLang="zh-CN" dirty="0">
                <a:latin typeface="Times New Roman Regular"/>
                <a:ea typeface="Calibri" panose="020F0502020204030204" pitchFamily="34" charset="0"/>
              </a:rPr>
              <a:t>T</a:t>
            </a:r>
            <a:r>
              <a:rPr lang="en-US" altLang="zh-CN" sz="1800" dirty="0">
                <a:effectLst/>
                <a:latin typeface="Times New Roman Regular"/>
                <a:ea typeface="Calibri" panose="020F0502020204030204" pitchFamily="34" charset="0"/>
              </a:rPr>
              <a:t>he overall efficiency of plant should increase by 3 / 12 = 25% . The current efficiency of whole plant should not be greater than 100% / (1+25%) = 80%</a:t>
            </a:r>
            <a:endParaRPr lang="zh-CN" altLang="en-US" dirty="0"/>
          </a:p>
        </p:txBody>
      </p:sp>
      <p:grpSp>
        <p:nvGrpSpPr>
          <p:cNvPr id="17" name="组合 16"/>
          <p:cNvGrpSpPr/>
          <p:nvPr/>
        </p:nvGrpSpPr>
        <p:grpSpPr>
          <a:xfrm>
            <a:off x="210419" y="3078317"/>
            <a:ext cx="2224017" cy="667589"/>
            <a:chOff x="5072320" y="2672479"/>
            <a:chExt cx="2485923" cy="1241308"/>
          </a:xfrm>
        </p:grpSpPr>
        <p:sp>
          <p:nvSpPr>
            <p:cNvPr id="18" name="矩形: 圆角 17"/>
            <p:cNvSpPr/>
            <p:nvPr/>
          </p:nvSpPr>
          <p:spPr>
            <a:xfrm>
              <a:off x="5072320" y="2672479"/>
              <a:ext cx="2380089" cy="1205018"/>
            </a:xfrm>
            <a:prstGeom prst="roundRect">
              <a:avLst>
                <a:gd name="adj" fmla="val 10000"/>
              </a:avLst>
            </a:prstGeom>
            <a:solidFill>
              <a:srgbClr val="D9D9D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矩形: 圆角 4"/>
            <p:cNvSpPr txBox="1"/>
            <p:nvPr/>
          </p:nvSpPr>
          <p:spPr>
            <a:xfrm>
              <a:off x="5248742" y="2779357"/>
              <a:ext cx="2309501" cy="1134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p:txBody>
        </p:sp>
      </p:grpSp>
      <p:sp>
        <p:nvSpPr>
          <p:cNvPr id="20" name="文本框 19"/>
          <p:cNvSpPr txBox="1"/>
          <p:nvPr/>
        </p:nvSpPr>
        <p:spPr>
          <a:xfrm>
            <a:off x="377788" y="3202298"/>
            <a:ext cx="4572000" cy="400110"/>
          </a:xfrm>
          <a:prstGeom prst="rect">
            <a:avLst/>
          </a:prstGeom>
          <a:noFill/>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 2</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箭头: 五边形 20"/>
          <p:cNvSpPr/>
          <p:nvPr/>
        </p:nvSpPr>
        <p:spPr>
          <a:xfrm>
            <a:off x="2987824" y="3097299"/>
            <a:ext cx="5945756" cy="648072"/>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A</a:t>
            </a:r>
            <a:r>
              <a:rPr lang="en-US" altLang="zh-CN" sz="1800" b="1" dirty="0">
                <a:effectLst/>
                <a:latin typeface="微软雅黑" panose="020B0503020204020204" pitchFamily="34" charset="-122"/>
                <a:ea typeface="微软雅黑" panose="020B0503020204020204" pitchFamily="34" charset="-122"/>
              </a:rPr>
              <a:t>dditional 3 million </a:t>
            </a:r>
            <a:r>
              <a:rPr lang="en-US" altLang="zh-CN" sz="1800" b="1" dirty="0" err="1">
                <a:effectLst/>
                <a:latin typeface="微软雅黑" panose="020B0503020204020204" pitchFamily="34" charset="-122"/>
                <a:ea typeface="微软雅黑" panose="020B0503020204020204" pitchFamily="34" charset="-122"/>
              </a:rPr>
              <a:t>litres</a:t>
            </a:r>
            <a:r>
              <a:rPr lang="en-US" altLang="zh-CN" sz="1800" b="1" dirty="0">
                <a:effectLst/>
                <a:latin typeface="微软雅黑" panose="020B0503020204020204" pitchFamily="34" charset="-122"/>
                <a:ea typeface="微软雅黑" panose="020B0503020204020204" pitchFamily="34" charset="-122"/>
              </a:rPr>
              <a:t> milk is reasonable.</a:t>
            </a:r>
            <a:endParaRPr lang="zh-CN" altLang="en-US" b="1" dirty="0">
              <a:latin typeface="微软雅黑" panose="020B0503020204020204" pitchFamily="34" charset="-122"/>
              <a:ea typeface="微软雅黑" panose="020B0503020204020204" pitchFamily="34" charset="-122"/>
            </a:endParaRPr>
          </a:p>
        </p:txBody>
      </p:sp>
      <p:sp>
        <p:nvSpPr>
          <p:cNvPr id="22" name="矩形 21"/>
          <p:cNvSpPr/>
          <p:nvPr/>
        </p:nvSpPr>
        <p:spPr>
          <a:xfrm>
            <a:off x="210419" y="3838671"/>
            <a:ext cx="6500198" cy="1008112"/>
          </a:xfrm>
          <a:prstGeom prst="rect">
            <a:avLst/>
          </a:prstGeom>
          <a:solidFill>
            <a:schemeClr val="bg1">
              <a:lumMod val="95000"/>
            </a:schemeClr>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232042" y="4025077"/>
            <a:ext cx="6500198" cy="1200329"/>
          </a:xfrm>
          <a:prstGeom prst="rect">
            <a:avLst/>
          </a:prstGeom>
          <a:noFill/>
        </p:spPr>
        <p:txBody>
          <a:bodyPr wrap="square">
            <a:spAutoFit/>
          </a:bodyPr>
          <a:lstStyle/>
          <a:p>
            <a:pPr algn="just"/>
            <a:r>
              <a:rPr lang="en-US" altLang="zh-CN" sz="1800" dirty="0">
                <a:effectLst/>
                <a:latin typeface="Times New Roman Regular"/>
                <a:ea typeface="Calibri" panose="020F0502020204030204" pitchFamily="34" charset="0"/>
                <a:cs typeface="Arial" panose="020B0604020202020204" pitchFamily="34" charset="0"/>
              </a:rPr>
              <a:t>the total produced amount of Lower plant is 750 </a:t>
            </a:r>
            <a:r>
              <a:rPr lang="en-US" altLang="zh-CN" sz="1800" dirty="0" err="1">
                <a:effectLst/>
                <a:latin typeface="Times New Roman Regular"/>
                <a:ea typeface="Calibri" panose="020F0502020204030204" pitchFamily="34" charset="0"/>
                <a:cs typeface="Arial" panose="020B0604020202020204" pitchFamily="34" charset="0"/>
              </a:rPr>
              <a:t>tonnes</a:t>
            </a:r>
            <a:r>
              <a:rPr lang="en-US" altLang="zh-CN" sz="1800" dirty="0">
                <a:effectLst/>
                <a:latin typeface="Times New Roman Regular"/>
                <a:ea typeface="Calibri" panose="020F0502020204030204" pitchFamily="34" charset="0"/>
                <a:cs typeface="Arial" panose="020B0604020202020204" pitchFamily="34" charset="0"/>
              </a:rPr>
              <a:t>, </a:t>
            </a:r>
            <a:endParaRPr lang="en-US" altLang="zh-CN" sz="1800" dirty="0">
              <a:effectLst/>
              <a:latin typeface="Times New Roman Regular"/>
              <a:ea typeface="Calibri" panose="020F0502020204030204" pitchFamily="34" charset="0"/>
              <a:cs typeface="Arial" panose="020B0604020202020204" pitchFamily="34" charset="0"/>
            </a:endParaRPr>
          </a:p>
          <a:p>
            <a:pPr algn="just"/>
            <a:r>
              <a:rPr lang="en-US" altLang="zh-CN" dirty="0">
                <a:latin typeface="Times New Roman Regular"/>
                <a:ea typeface="Calibri" panose="020F0502020204030204" pitchFamily="34" charset="0"/>
                <a:cs typeface="Arial" panose="020B0604020202020204" pitchFamily="34" charset="0"/>
              </a:rPr>
              <a:t>The </a:t>
            </a:r>
            <a:r>
              <a:rPr lang="en-US" altLang="zh-CN" sz="1800" dirty="0">
                <a:effectLst/>
                <a:latin typeface="Times New Roman Regular"/>
                <a:ea typeface="Calibri" panose="020F0502020204030204" pitchFamily="34" charset="0"/>
                <a:cs typeface="Arial" panose="020B0604020202020204" pitchFamily="34" charset="0"/>
              </a:rPr>
              <a:t>upper plant is 450 </a:t>
            </a:r>
            <a:r>
              <a:rPr lang="en-US" altLang="zh-CN" sz="1800" dirty="0" err="1">
                <a:effectLst/>
                <a:latin typeface="Times New Roman Regular"/>
                <a:ea typeface="Calibri" panose="020F0502020204030204" pitchFamily="34" charset="0"/>
                <a:cs typeface="Arial" panose="020B0604020202020204" pitchFamily="34" charset="0"/>
              </a:rPr>
              <a:t>tonnes</a:t>
            </a:r>
            <a:r>
              <a:rPr lang="en-US" altLang="zh-CN" sz="1800" dirty="0">
                <a:effectLst/>
                <a:latin typeface="Times New Roman Regular"/>
                <a:ea typeface="Calibri" panose="020F0502020204030204" pitchFamily="34" charset="0"/>
                <a:cs typeface="Arial" panose="020B0604020202020204" pitchFamily="34" charset="0"/>
              </a:rPr>
              <a:t>.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gn="just"/>
            <a:r>
              <a:rPr lang="en-US" altLang="zh-CN" sz="1800" dirty="0">
                <a:effectLst/>
                <a:latin typeface="Times New Roman Regular"/>
                <a:ea typeface="Calibri" panose="020F0502020204030204" pitchFamily="34" charset="0"/>
                <a:cs typeface="Arial" panose="020B0604020202020204" pitchFamily="34" charset="0"/>
              </a:rPr>
              <a:t>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0080" y="3216036"/>
            <a:ext cx="7128792" cy="1656184"/>
          </a:xfrm>
          <a:prstGeom prst="rect">
            <a:avLst/>
          </a:prstGeom>
          <a:solidFill>
            <a:schemeClr val="bg1">
              <a:lumMod val="95000"/>
            </a:schemeClr>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251520" y="1131590"/>
            <a:ext cx="2224017" cy="667589"/>
            <a:chOff x="5072320" y="2672479"/>
            <a:chExt cx="2485923" cy="1241308"/>
          </a:xfrm>
        </p:grpSpPr>
        <p:sp>
          <p:nvSpPr>
            <p:cNvPr id="8" name="矩形: 圆角 7"/>
            <p:cNvSpPr/>
            <p:nvPr/>
          </p:nvSpPr>
          <p:spPr>
            <a:xfrm>
              <a:off x="5072320" y="2672479"/>
              <a:ext cx="2380089" cy="1205018"/>
            </a:xfrm>
            <a:prstGeom prst="roundRect">
              <a:avLst>
                <a:gd name="adj" fmla="val 10000"/>
              </a:avLst>
            </a:prstGeom>
            <a:solidFill>
              <a:srgbClr val="D9D9D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矩形: 圆角 4"/>
            <p:cNvSpPr txBox="1"/>
            <p:nvPr/>
          </p:nvSpPr>
          <p:spPr>
            <a:xfrm>
              <a:off x="5248742" y="2779357"/>
              <a:ext cx="2309501" cy="1134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p:txBody>
        </p:sp>
      </p:grpSp>
      <p:sp>
        <p:nvSpPr>
          <p:cNvPr id="10" name="文本框 9"/>
          <p:cNvSpPr txBox="1"/>
          <p:nvPr/>
        </p:nvSpPr>
        <p:spPr>
          <a:xfrm>
            <a:off x="418889" y="1255571"/>
            <a:ext cx="4572000" cy="400110"/>
          </a:xfrm>
          <a:prstGeom prst="rect">
            <a:avLst/>
          </a:prstGeom>
          <a:noFill/>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 2</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箭头: 五边形 10"/>
          <p:cNvSpPr/>
          <p:nvPr/>
        </p:nvSpPr>
        <p:spPr>
          <a:xfrm>
            <a:off x="3028925" y="1150572"/>
            <a:ext cx="5705720" cy="648072"/>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A</a:t>
            </a:r>
            <a:r>
              <a:rPr lang="en-US" altLang="zh-CN" sz="1800" b="1" dirty="0">
                <a:effectLst/>
                <a:latin typeface="微软雅黑" panose="020B0503020204020204" pitchFamily="34" charset="-122"/>
                <a:ea typeface="微软雅黑" panose="020B0503020204020204" pitchFamily="34" charset="-122"/>
              </a:rPr>
              <a:t>dditional 3 million </a:t>
            </a:r>
            <a:r>
              <a:rPr lang="en-US" altLang="zh-CN" sz="1800" b="1" dirty="0" err="1">
                <a:effectLst/>
                <a:latin typeface="微软雅黑" panose="020B0503020204020204" pitchFamily="34" charset="-122"/>
                <a:ea typeface="微软雅黑" panose="020B0503020204020204" pitchFamily="34" charset="-122"/>
              </a:rPr>
              <a:t>litres</a:t>
            </a:r>
            <a:r>
              <a:rPr lang="en-US" altLang="zh-CN" sz="1800" b="1" dirty="0">
                <a:effectLst/>
                <a:latin typeface="微软雅黑" panose="020B0503020204020204" pitchFamily="34" charset="-122"/>
                <a:ea typeface="微软雅黑" panose="020B0503020204020204" pitchFamily="34" charset="-122"/>
              </a:rPr>
              <a:t> milk is reasonable.</a:t>
            </a:r>
            <a:endParaRPr lang="zh-CN" altLang="en-US" b="1" dirty="0">
              <a:latin typeface="微软雅黑" panose="020B0503020204020204" pitchFamily="34" charset="-122"/>
              <a:ea typeface="微软雅黑" panose="020B0503020204020204" pitchFamily="34" charset="-122"/>
            </a:endParaRPr>
          </a:p>
        </p:txBody>
      </p:sp>
      <p:sp>
        <p:nvSpPr>
          <p:cNvPr id="12" name="矩形 11"/>
          <p:cNvSpPr/>
          <p:nvPr/>
        </p:nvSpPr>
        <p:spPr>
          <a:xfrm>
            <a:off x="251520" y="1972556"/>
            <a:ext cx="7128792" cy="1088676"/>
          </a:xfrm>
          <a:prstGeom prst="rect">
            <a:avLst/>
          </a:prstGeom>
          <a:solidFill>
            <a:schemeClr val="bg1">
              <a:lumMod val="95000"/>
            </a:schemeClr>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20698"/>
            <a:ext cx="2472903" cy="734162"/>
          </a:xfrm>
          <a:prstGeom prst="rect">
            <a:avLst/>
          </a:prstGeom>
        </p:spPr>
      </p:pic>
      <p:sp>
        <p:nvSpPr>
          <p:cNvPr id="15" name="文本框 14"/>
          <p:cNvSpPr txBox="1"/>
          <p:nvPr/>
        </p:nvSpPr>
        <p:spPr>
          <a:xfrm>
            <a:off x="276429" y="1999456"/>
            <a:ext cx="6840760" cy="3139321"/>
          </a:xfrm>
          <a:prstGeom prst="rect">
            <a:avLst/>
          </a:prstGeom>
          <a:noFill/>
        </p:spPr>
        <p:txBody>
          <a:bodyPr wrap="square">
            <a:spAutoFit/>
          </a:bodyPr>
          <a:lstStyle/>
          <a:p>
            <a:r>
              <a:rPr lang="en-US" altLang="zh-CN" dirty="0">
                <a:latin typeface="Times New Roman Regular"/>
                <a:ea typeface="Calibri" panose="020F0502020204030204" pitchFamily="34" charset="0"/>
              </a:rPr>
              <a:t>T</a:t>
            </a:r>
            <a:r>
              <a:rPr lang="en-US" altLang="zh-CN" sz="1800" dirty="0">
                <a:effectLst/>
                <a:latin typeface="Times New Roman Regular"/>
                <a:ea typeface="Calibri" panose="020F0502020204030204" pitchFamily="34" charset="0"/>
              </a:rPr>
              <a:t>he sequence of three kind of cheese is blue: white: red.</a:t>
            </a:r>
            <a:endParaRPr lang="en-US" altLang="zh-CN" sz="1800" dirty="0">
              <a:effectLst/>
              <a:latin typeface="Times New Roman Regular"/>
              <a:ea typeface="Calibri" panose="020F0502020204030204" pitchFamily="34" charset="0"/>
            </a:endParaRPr>
          </a:p>
          <a:p>
            <a:endParaRPr lang="en-US" altLang="zh-CN" sz="1800" dirty="0">
              <a:effectLst/>
              <a:latin typeface="Times New Roman Regular"/>
              <a:ea typeface="Calibri" panose="020F0502020204030204" pitchFamily="34" charset="0"/>
            </a:endParaRPr>
          </a:p>
          <a:p>
            <a:r>
              <a:rPr lang="en-US" altLang="zh-CN" sz="1800" dirty="0">
                <a:effectLst/>
                <a:latin typeface="Times New Roman Regular"/>
                <a:ea typeface="Calibri" panose="020F0502020204030204" pitchFamily="34" charset="0"/>
              </a:rPr>
              <a:t>The unit costs are Upper £7.90: £6.42 and Lower £9.30: £8.31: £7.43.</a:t>
            </a:r>
            <a:endParaRPr lang="en-US" altLang="zh-CN" sz="1800" dirty="0">
              <a:effectLst/>
              <a:latin typeface="Times New Roman Regular"/>
              <a:ea typeface="Calibri" panose="020F0502020204030204" pitchFamily="34" charset="0"/>
            </a:endParaRPr>
          </a:p>
          <a:p>
            <a:r>
              <a:rPr lang="en-US" altLang="zh-CN" sz="1800" dirty="0">
                <a:effectLst/>
                <a:latin typeface="Times New Roman Regular"/>
                <a:ea typeface="Calibri" panose="020F0502020204030204" pitchFamily="34" charset="0"/>
              </a:rPr>
              <a:t> </a:t>
            </a:r>
            <a:endParaRPr lang="en-US" altLang="zh-CN" sz="1800" dirty="0">
              <a:effectLst/>
              <a:latin typeface="Times New Roman Regular"/>
              <a:ea typeface="Calibri" panose="020F0502020204030204" pitchFamily="34" charset="0"/>
            </a:endParaRPr>
          </a:p>
          <a:p>
            <a:endParaRPr lang="en-US" altLang="zh-CN" sz="1800" dirty="0">
              <a:effectLst/>
              <a:latin typeface="Times New Roman Regular"/>
              <a:ea typeface="Calibri" panose="020F0502020204030204" pitchFamily="34" charset="0"/>
            </a:endParaRPr>
          </a:p>
          <a:p>
            <a:r>
              <a:rPr lang="en-US" altLang="zh-CN" dirty="0">
                <a:latin typeface="Times New Roman Regular"/>
                <a:ea typeface="Calibri" panose="020F0502020204030204" pitchFamily="34" charset="0"/>
              </a:rPr>
              <a:t>T</a:t>
            </a:r>
            <a:r>
              <a:rPr lang="en-US" altLang="zh-CN" sz="1800" dirty="0">
                <a:effectLst/>
                <a:latin typeface="Times New Roman Regular"/>
                <a:ea typeface="Calibri" panose="020F0502020204030204" pitchFamily="34" charset="0"/>
              </a:rPr>
              <a:t>he proportion of cost associated with planning proposes are Upper 59.25%: 40.75% and Lower 30.0%: 15.4%: 54.6%.</a:t>
            </a:r>
            <a:endParaRPr lang="en-US" altLang="zh-CN" sz="1800" dirty="0">
              <a:effectLst/>
              <a:latin typeface="Times New Roman Regular"/>
              <a:ea typeface="Calibri" panose="020F0502020204030204" pitchFamily="34" charset="0"/>
            </a:endParaRPr>
          </a:p>
          <a:p>
            <a:endParaRPr lang="en-US" altLang="zh-CN" sz="1800" dirty="0">
              <a:effectLst/>
              <a:latin typeface="Times New Roman Regular"/>
              <a:ea typeface="Calibri" panose="020F0502020204030204" pitchFamily="34" charset="0"/>
            </a:endParaRPr>
          </a:p>
          <a:p>
            <a:r>
              <a:rPr lang="en-US" altLang="zh-CN" sz="1800" dirty="0">
                <a:effectLst/>
                <a:latin typeface="Times New Roman Regular"/>
                <a:ea typeface="Calibri" panose="020F0502020204030204" pitchFamily="34" charset="0"/>
                <a:cs typeface="Arial" panose="020B0604020202020204" pitchFamily="34" charset="0"/>
              </a:rPr>
              <a:t> </a:t>
            </a:r>
            <a:r>
              <a:rPr lang="en-US" altLang="zh-CN" sz="1800" dirty="0">
                <a:effectLst/>
                <a:latin typeface="Times New Roman Regular"/>
                <a:ea typeface="Calibri" panose="020F0502020204030204" pitchFamily="34" charset="0"/>
              </a:rPr>
              <a:t>According to the Finance part from document, </a:t>
            </a:r>
            <a:r>
              <a:rPr lang="en-US" altLang="zh-CN" sz="1800" dirty="0">
                <a:effectLst/>
                <a:latin typeface="Times New Roman Regular"/>
                <a:ea typeface="Calibri" panose="020F0502020204030204" pitchFamily="34" charset="0"/>
                <a:cs typeface="Arial" panose="020B0604020202020204" pitchFamily="34" charset="0"/>
              </a:rPr>
              <a:t>the proportion of allocated costs are Upper 60%: 40% and Lower 30%: 25%: 45%.</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0419" y="1059582"/>
            <a:ext cx="2224017" cy="667589"/>
            <a:chOff x="5072320" y="2672479"/>
            <a:chExt cx="2485923" cy="1241308"/>
          </a:xfrm>
        </p:grpSpPr>
        <p:sp>
          <p:nvSpPr>
            <p:cNvPr id="3" name="矩形: 圆角 2"/>
            <p:cNvSpPr/>
            <p:nvPr/>
          </p:nvSpPr>
          <p:spPr>
            <a:xfrm>
              <a:off x="5072320" y="2672479"/>
              <a:ext cx="2380089" cy="1205018"/>
            </a:xfrm>
            <a:prstGeom prst="roundRect">
              <a:avLst>
                <a:gd name="adj" fmla="val 10000"/>
              </a:avLst>
            </a:prstGeom>
            <a:solidFill>
              <a:srgbClr val="D9D9D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矩形: 圆角 4"/>
            <p:cNvSpPr txBox="1"/>
            <p:nvPr/>
          </p:nvSpPr>
          <p:spPr>
            <a:xfrm>
              <a:off x="5248742" y="2779357"/>
              <a:ext cx="2309501" cy="1134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p:txBody>
        </p:sp>
      </p:grpSp>
      <p:sp>
        <p:nvSpPr>
          <p:cNvPr id="5" name="文本框 4"/>
          <p:cNvSpPr txBox="1"/>
          <p:nvPr/>
        </p:nvSpPr>
        <p:spPr>
          <a:xfrm>
            <a:off x="377788" y="1183563"/>
            <a:ext cx="4572000" cy="400110"/>
          </a:xfrm>
          <a:prstGeom prst="rect">
            <a:avLst/>
          </a:prstGeom>
          <a:noFill/>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Conclusion 3</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箭头: 五边形 5"/>
          <p:cNvSpPr/>
          <p:nvPr/>
        </p:nvSpPr>
        <p:spPr>
          <a:xfrm>
            <a:off x="3059832" y="1065463"/>
            <a:ext cx="4176464" cy="648072"/>
          </a:xfrm>
          <a:prstGeom prst="homePlate">
            <a:avLst/>
          </a:prstGeom>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effectLst/>
                <a:latin typeface="微软雅黑" panose="020B0503020204020204" pitchFamily="34" charset="-122"/>
                <a:ea typeface="微软雅黑" panose="020B0503020204020204" pitchFamily="34" charset="-122"/>
              </a:rPr>
              <a:t>Operations are reasonable</a:t>
            </a:r>
            <a:endParaRPr lang="en-US" altLang="zh-CN" sz="1800" b="1" dirty="0">
              <a:effectLst/>
              <a:latin typeface="微软雅黑" panose="020B0503020204020204" pitchFamily="34" charset="-122"/>
              <a:ea typeface="微软雅黑" panose="020B0503020204020204" pitchFamily="34" charset="-122"/>
            </a:endParaRPr>
          </a:p>
          <a:p>
            <a:pPr algn="ctr"/>
            <a:r>
              <a:rPr lang="en-US" altLang="zh-CN" sz="1800" b="1" dirty="0">
                <a:effectLst/>
                <a:latin typeface="微软雅黑" panose="020B0503020204020204" pitchFamily="34" charset="-122"/>
                <a:ea typeface="微软雅黑" panose="020B0503020204020204" pitchFamily="34" charset="-122"/>
              </a:rPr>
              <a:t> but needs to be adjusted.</a:t>
            </a:r>
            <a:endParaRPr lang="zh-CN" altLang="en-US" b="1" dirty="0">
              <a:latin typeface="微软雅黑" panose="020B0503020204020204" pitchFamily="34" charset="-122"/>
              <a:ea typeface="微软雅黑" panose="020B0503020204020204" pitchFamily="34" charset="-122"/>
            </a:endParaRPr>
          </a:p>
        </p:txBody>
      </p:sp>
      <p:sp>
        <p:nvSpPr>
          <p:cNvPr id="7" name="矩形 6"/>
          <p:cNvSpPr/>
          <p:nvPr/>
        </p:nvSpPr>
        <p:spPr>
          <a:xfrm>
            <a:off x="226686" y="2625626"/>
            <a:ext cx="6888190" cy="1608680"/>
          </a:xfrm>
          <a:prstGeom prst="rect">
            <a:avLst/>
          </a:prstGeom>
          <a:solidFill>
            <a:schemeClr val="bg1">
              <a:lumMod val="95000"/>
            </a:schemeClr>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298694" y="2874972"/>
            <a:ext cx="6744174" cy="922020"/>
          </a:xfrm>
          <a:prstGeom prst="rect">
            <a:avLst/>
          </a:prstGeom>
          <a:noFill/>
        </p:spPr>
        <p:txBody>
          <a:bodyPr wrap="square">
            <a:spAutoFit/>
          </a:bodyPr>
          <a:lstStyle/>
          <a:p>
            <a:pPr algn="just"/>
            <a:r>
              <a:rPr lang="en-US" altLang="zh-CN" sz="1800" dirty="0">
                <a:effectLst/>
                <a:latin typeface="Times New Roman Regular"/>
                <a:ea typeface="Calibri" panose="020F0502020204030204" pitchFamily="34" charset="0"/>
                <a:cs typeface="Arial" panose="020B0604020202020204" pitchFamily="34" charset="0"/>
              </a:rPr>
              <a:t>The proportion of allocated cost of Upper plant is reasonable, but Lower plant’s is not, the cost of white should be decreased by 9.6% and the cost of red should be increased by 9.6%. </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p:txBody>
      </p:sp>
      <p:pic>
        <p:nvPicPr>
          <p:cNvPr id="9" name="图片 8"/>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3156"/>
            <a:ext cx="2472903" cy="7341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ISPRING_ULTRA_SCORM_COURSE_ID" val="2AB77F04-612A-484D-BB1A-E69D00EA9848"/>
  <p:tag name="ISPRING_SCORM_RATE_SLIDES" val="1"/>
  <p:tag name="ISPRINGONLINEFOLDERID" val="0"/>
  <p:tag name="ISPRINGONLINEFOLDERPATH" val="Content List"/>
  <p:tag name="ISPRINGCLOUDFOLDERID" val="0"/>
  <p:tag name="ISPRINGCLOUDFOLDERPATH" val="Content List"/>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HG00072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222">
      <a:dk1>
        <a:sysClr val="windowText" lastClr="000000"/>
      </a:dk1>
      <a:lt1>
        <a:sysClr val="window" lastClr="FFFFFF"/>
      </a:lt1>
      <a:dk2>
        <a:srgbClr val="1F497D"/>
      </a:dk2>
      <a:lt2>
        <a:srgbClr val="EEECE1"/>
      </a:lt2>
      <a:accent1>
        <a:srgbClr val="FFA500"/>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3306</Words>
  <Application>WPS 演示</Application>
  <PresentationFormat>全屏显示(16:9)</PresentationFormat>
  <Paragraphs>194</Paragraphs>
  <Slides>18</Slides>
  <Notes>12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宋体</vt:lpstr>
      <vt:lpstr>Wingdings</vt:lpstr>
      <vt:lpstr>微软雅黑</vt:lpstr>
      <vt:lpstr>Aller Light</vt:lpstr>
      <vt:lpstr>NumberOnly</vt:lpstr>
      <vt:lpstr>Roboto</vt:lpstr>
      <vt:lpstr>Segoe Print</vt:lpstr>
      <vt:lpstr>全新硬笔楷书简</vt:lpstr>
      <vt:lpstr>U.S. 101</vt:lpstr>
      <vt:lpstr>Calibri</vt:lpstr>
      <vt:lpstr>等线</vt:lpstr>
      <vt:lpstr>Impact</vt:lpstr>
      <vt:lpstr>Times New Roman Regular</vt:lpstr>
      <vt:lpstr>Times New Roman</vt:lpstr>
      <vt:lpstr>Cambria Math</vt:lpstr>
      <vt:lpstr>全新硬笔隶书简</vt:lpstr>
      <vt:lpstr>隶书</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
淘宝店：https://dxpu.taobao.com/</dc:description>
  <dc:subject>大侠素材铺</dc:subject>
  <cp:lastModifiedBy>浮生如梦</cp:lastModifiedBy>
  <cp:revision>223</cp:revision>
  <dcterms:created xsi:type="dcterms:W3CDTF">2015-12-11T17:46:00Z</dcterms:created>
  <dcterms:modified xsi:type="dcterms:W3CDTF">2021-06-11T13:02:28Z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2BD6E746A42E4CF6878390EA3A8905D2</vt:lpwstr>
  </property>
  <property fmtid="{D5CDD505-2E9C-101B-9397-08002B2CF9AE}" pid="3" name="KSOProductBuildVer">
    <vt:lpwstr>2052-11.1.0.10577</vt:lpwstr>
  </property>
</Properties>
</file>