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13"/>
  </p:notesMasterIdLst>
  <p:sldIdLst>
    <p:sldId id="328" r:id="rId6"/>
    <p:sldId id="266" r:id="rId7"/>
    <p:sldId id="334" r:id="rId8"/>
    <p:sldId id="329" r:id="rId9"/>
    <p:sldId id="330" r:id="rId10"/>
    <p:sldId id="332" r:id="rId11"/>
    <p:sldId id="33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3">
          <p15:clr>
            <a:srgbClr val="A4A3A4"/>
          </p15:clr>
        </p15:guide>
        <p15:guide id="2" pos="27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BBF46-B8F4-FE44-8FCC-658BEDE48478}" v="20" dt="2021-01-18T07:34:11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2" autoAdjust="0"/>
    <p:restoredTop sz="66783" autoAdjust="0"/>
  </p:normalViewPr>
  <p:slideViewPr>
    <p:cSldViewPr snapToGrid="0" snapToObjects="1" showGuides="1">
      <p:cViewPr varScale="1">
        <p:scale>
          <a:sx n="84" d="100"/>
          <a:sy n="84" d="100"/>
        </p:scale>
        <p:origin x="2192" y="184"/>
      </p:cViewPr>
      <p:guideLst>
        <p:guide orient="horz" pos="1583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01" d="100"/>
          <a:sy n="101" d="100"/>
        </p:scale>
        <p:origin x="-2504" y="-1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ganini, Alberto D.M. (Dr.)" userId="aa30276e-b1cf-491d-b292-66f0ef5615f9" providerId="ADAL" clId="{650BBF46-B8F4-FE44-8FCC-658BEDE48478}"/>
    <pc:docChg chg="custSel modSld">
      <pc:chgData name="Paganini, Alberto D.M. (Dr.)" userId="aa30276e-b1cf-491d-b292-66f0ef5615f9" providerId="ADAL" clId="{650BBF46-B8F4-FE44-8FCC-658BEDE48478}" dt="2021-01-18T07:36:02.795" v="63" actId="1076"/>
      <pc:docMkLst>
        <pc:docMk/>
      </pc:docMkLst>
      <pc:sldChg chg="modAnim">
        <pc:chgData name="Paganini, Alberto D.M. (Dr.)" userId="aa30276e-b1cf-491d-b292-66f0ef5615f9" providerId="ADAL" clId="{650BBF46-B8F4-FE44-8FCC-658BEDE48478}" dt="2021-01-18T07:31:11.651" v="38"/>
        <pc:sldMkLst>
          <pc:docMk/>
          <pc:sldMk cId="3194861719" sldId="266"/>
        </pc:sldMkLst>
      </pc:sldChg>
      <pc:sldChg chg="addSp delSp modSp mod">
        <pc:chgData name="Paganini, Alberto D.M. (Dr.)" userId="aa30276e-b1cf-491d-b292-66f0ef5615f9" providerId="ADAL" clId="{650BBF46-B8F4-FE44-8FCC-658BEDE48478}" dt="2021-01-18T07:23:21.592" v="34" actId="1076"/>
        <pc:sldMkLst>
          <pc:docMk/>
          <pc:sldMk cId="1084189930" sldId="328"/>
        </pc:sldMkLst>
        <pc:spChg chg="mod">
          <ac:chgData name="Paganini, Alberto D.M. (Dr.)" userId="aa30276e-b1cf-491d-b292-66f0ef5615f9" providerId="ADAL" clId="{650BBF46-B8F4-FE44-8FCC-658BEDE48478}" dt="2021-01-18T07:23:05.785" v="31" actId="1076"/>
          <ac:spMkLst>
            <pc:docMk/>
            <pc:sldMk cId="1084189930" sldId="328"/>
            <ac:spMk id="2" creationId="{43FB4AF3-7C44-E44A-8B08-3FB2CCC293D6}"/>
          </ac:spMkLst>
        </pc:spChg>
        <pc:spChg chg="mod">
          <ac:chgData name="Paganini, Alberto D.M. (Dr.)" userId="aa30276e-b1cf-491d-b292-66f0ef5615f9" providerId="ADAL" clId="{650BBF46-B8F4-FE44-8FCC-658BEDE48478}" dt="2021-01-18T07:23:00.171" v="30" actId="14100"/>
          <ac:spMkLst>
            <pc:docMk/>
            <pc:sldMk cId="1084189930" sldId="328"/>
            <ac:spMk id="4" creationId="{9274B437-B4FC-F14C-8C94-C014CA46BA17}"/>
          </ac:spMkLst>
        </pc:spChg>
        <pc:picChg chg="add del mod">
          <ac:chgData name="Paganini, Alberto D.M. (Dr.)" userId="aa30276e-b1cf-491d-b292-66f0ef5615f9" providerId="ADAL" clId="{650BBF46-B8F4-FE44-8FCC-658BEDE48478}" dt="2021-01-17T20:42:27.911" v="7" actId="478"/>
          <ac:picMkLst>
            <pc:docMk/>
            <pc:sldMk cId="1084189930" sldId="328"/>
            <ac:picMk id="6" creationId="{B04E2739-DBE5-4541-A513-A2C6FABF5A98}"/>
          </ac:picMkLst>
        </pc:picChg>
        <pc:picChg chg="add mod">
          <ac:chgData name="Paganini, Alberto D.M. (Dr.)" userId="aa30276e-b1cf-491d-b292-66f0ef5615f9" providerId="ADAL" clId="{650BBF46-B8F4-FE44-8FCC-658BEDE48478}" dt="2021-01-18T07:23:21.592" v="34" actId="1076"/>
          <ac:picMkLst>
            <pc:docMk/>
            <pc:sldMk cId="1084189930" sldId="328"/>
            <ac:picMk id="6" creationId="{C82598AE-A3EB-CF4A-8C60-7B60C5DE1E01}"/>
          </ac:picMkLst>
        </pc:picChg>
        <pc:picChg chg="add mod">
          <ac:chgData name="Paganini, Alberto D.M. (Dr.)" userId="aa30276e-b1cf-491d-b292-66f0ef5615f9" providerId="ADAL" clId="{650BBF46-B8F4-FE44-8FCC-658BEDE48478}" dt="2021-01-18T07:23:15.494" v="33" actId="1076"/>
          <ac:picMkLst>
            <pc:docMk/>
            <pc:sldMk cId="1084189930" sldId="328"/>
            <ac:picMk id="8" creationId="{E5ABB0CD-3F89-BD42-BC4C-4636CE5B90E8}"/>
          </ac:picMkLst>
        </pc:picChg>
      </pc:sldChg>
      <pc:sldChg chg="modSp mod modAnim">
        <pc:chgData name="Paganini, Alberto D.M. (Dr.)" userId="aa30276e-b1cf-491d-b292-66f0ef5615f9" providerId="ADAL" clId="{650BBF46-B8F4-FE44-8FCC-658BEDE48478}" dt="2021-01-18T07:35:18.762" v="60" actId="1076"/>
        <pc:sldMkLst>
          <pc:docMk/>
          <pc:sldMk cId="238133240" sldId="329"/>
        </pc:sldMkLst>
        <pc:spChg chg="mod">
          <ac:chgData name="Paganini, Alberto D.M. (Dr.)" userId="aa30276e-b1cf-491d-b292-66f0ef5615f9" providerId="ADAL" clId="{650BBF46-B8F4-FE44-8FCC-658BEDE48478}" dt="2021-01-18T07:35:18.762" v="60" actId="1076"/>
          <ac:spMkLst>
            <pc:docMk/>
            <pc:sldMk cId="238133240" sldId="329"/>
            <ac:spMk id="5" creationId="{1953C24E-BF18-5249-9354-51CA99DA39F4}"/>
          </ac:spMkLst>
        </pc:spChg>
      </pc:sldChg>
      <pc:sldChg chg="modSp mod modAnim">
        <pc:chgData name="Paganini, Alberto D.M. (Dr.)" userId="aa30276e-b1cf-491d-b292-66f0ef5615f9" providerId="ADAL" clId="{650BBF46-B8F4-FE44-8FCC-658BEDE48478}" dt="2021-01-18T07:36:02.795" v="63" actId="1076"/>
        <pc:sldMkLst>
          <pc:docMk/>
          <pc:sldMk cId="2829056058" sldId="330"/>
        </pc:sldMkLst>
        <pc:spChg chg="mod">
          <ac:chgData name="Paganini, Alberto D.M. (Dr.)" userId="aa30276e-b1cf-491d-b292-66f0ef5615f9" providerId="ADAL" clId="{650BBF46-B8F4-FE44-8FCC-658BEDE48478}" dt="2021-01-18T07:33:44.303" v="54" actId="1076"/>
          <ac:spMkLst>
            <pc:docMk/>
            <pc:sldMk cId="2829056058" sldId="330"/>
            <ac:spMk id="3" creationId="{BBB77900-8952-8445-B858-044AD60E20F3}"/>
          </ac:spMkLst>
        </pc:spChg>
        <pc:spChg chg="mod">
          <ac:chgData name="Paganini, Alberto D.M. (Dr.)" userId="aa30276e-b1cf-491d-b292-66f0ef5615f9" providerId="ADAL" clId="{650BBF46-B8F4-FE44-8FCC-658BEDE48478}" dt="2021-01-18T07:36:02.795" v="63" actId="1076"/>
          <ac:spMkLst>
            <pc:docMk/>
            <pc:sldMk cId="2829056058" sldId="330"/>
            <ac:spMk id="5" creationId="{1953C24E-BF18-5249-9354-51CA99DA39F4}"/>
          </ac:spMkLst>
        </pc:spChg>
      </pc:sldChg>
      <pc:sldChg chg="modAnim">
        <pc:chgData name="Paganini, Alberto D.M. (Dr.)" userId="aa30276e-b1cf-491d-b292-66f0ef5615f9" providerId="ADAL" clId="{650BBF46-B8F4-FE44-8FCC-658BEDE48478}" dt="2021-01-18T07:32:19.365" v="43"/>
        <pc:sldMkLst>
          <pc:docMk/>
          <pc:sldMk cId="2251227352" sldId="332"/>
        </pc:sldMkLst>
      </pc:sldChg>
      <pc:sldChg chg="modSp mod modAnim">
        <pc:chgData name="Paganini, Alberto D.M. (Dr.)" userId="aa30276e-b1cf-491d-b292-66f0ef5615f9" providerId="ADAL" clId="{650BBF46-B8F4-FE44-8FCC-658BEDE48478}" dt="2021-01-18T07:32:51.293" v="48"/>
        <pc:sldMkLst>
          <pc:docMk/>
          <pc:sldMk cId="2349093939" sldId="333"/>
        </pc:sldMkLst>
        <pc:spChg chg="mod">
          <ac:chgData name="Paganini, Alberto D.M. (Dr.)" userId="aa30276e-b1cf-491d-b292-66f0ef5615f9" providerId="ADAL" clId="{650BBF46-B8F4-FE44-8FCC-658BEDE48478}" dt="2021-01-18T07:32:43.024" v="46" actId="1076"/>
          <ac:spMkLst>
            <pc:docMk/>
            <pc:sldMk cId="2349093939" sldId="333"/>
            <ac:spMk id="3" creationId="{BBB77900-8952-8445-B858-044AD60E20F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3/2/22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2C7E9-CA6E-C945-826B-68C1FAB00F4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2C7E9-CA6E-C945-826B-68C1FAB00F4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54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2C7E9-CA6E-C945-826B-68C1FAB00F4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80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2C7E9-CA6E-C945-826B-68C1FAB00F4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10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2C7E9-CA6E-C945-826B-68C1FAB00F4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89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2C7E9-CA6E-C945-826B-68C1FAB00F4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5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1652629"/>
            <a:ext cx="4445000" cy="1812846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3456905"/>
            <a:ext cx="4445000" cy="747388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2D45F4CB-A079-3949-B6FF-655AAA2362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304475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2381697"/>
            <a:ext cx="3149600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2928877"/>
            <a:ext cx="3149600" cy="1578036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4978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279401"/>
            <a:ext cx="1946275" cy="253507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5" y="3263900"/>
            <a:ext cx="2212975" cy="15033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11" name="Picture 10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6800" y="4870451"/>
            <a:ext cx="1358900" cy="148085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01059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866748"/>
            <a:ext cx="2916428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2" y="2349500"/>
            <a:ext cx="2916428" cy="2449513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201059"/>
            <a:ext cx="4699000" cy="17453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0" y="3136900"/>
            <a:ext cx="2089150" cy="2006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0" y="3136900"/>
            <a:ext cx="2984500" cy="16303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10" name="Picture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188588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866748"/>
            <a:ext cx="2916428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2" y="2349500"/>
            <a:ext cx="2916428" cy="2449513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0" y="1201059"/>
            <a:ext cx="1841500" cy="3129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201738"/>
            <a:ext cx="2540000" cy="2006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0" y="3441700"/>
            <a:ext cx="3213100" cy="170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10" name="Picture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192213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1846108"/>
            <a:ext cx="7907528" cy="3016406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10" name="Picture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192213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752448"/>
            <a:ext cx="7907528" cy="431952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309706"/>
            <a:ext cx="7907528" cy="2552807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10" name="Picture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192213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752448"/>
            <a:ext cx="7907528" cy="431952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258906"/>
            <a:ext cx="7907528" cy="2717907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10" name="Picture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192213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752448"/>
            <a:ext cx="7907528" cy="431952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258906"/>
            <a:ext cx="7907528" cy="2717907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10" name="Picture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18858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790548"/>
            <a:ext cx="3632200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182707"/>
            <a:ext cx="3970528" cy="2794106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790548"/>
            <a:ext cx="3632200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182707"/>
            <a:ext cx="3970528" cy="2794106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10" name="Picture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192213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pic>
        <p:nvPicPr>
          <p:cNvPr id="10" name="Picture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188588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2196948"/>
            <a:ext cx="3632200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203220"/>
            <a:ext cx="4216400" cy="3698980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10" name="Picture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1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2" y="349201"/>
            <a:ext cx="7915275" cy="6191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‘UoLRedBandlogo_ppt16.9.png’ image only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7845BF4-8026-1E44-A3DE-346D30878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1652629"/>
            <a:ext cx="4445000" cy="1812846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D07975E-86A5-A84B-8D50-C0E44AE0D5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3456905"/>
            <a:ext cx="4445000" cy="747388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188588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2193971"/>
            <a:ext cx="3632200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86130"/>
            <a:ext cx="3970528" cy="2390683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201738"/>
            <a:ext cx="4572000" cy="35655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10" name="Picture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36671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0" y="914401"/>
            <a:ext cx="8445500" cy="3060700"/>
          </a:xfrm>
          <a:prstGeom prst="rect">
            <a:avLst/>
          </a:prstGeom>
        </p:spPr>
        <p:txBody>
          <a:bodyPr lIns="0"/>
          <a:lstStyle>
            <a:lvl1pPr marL="162000" indent="-162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40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2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2" name="Picture 1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4292600"/>
            <a:ext cx="8446008" cy="5273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36671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pic>
        <p:nvPicPr>
          <p:cNvPr id="2" name="Picture 1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4292600"/>
            <a:ext cx="8446008" cy="527304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1652629"/>
            <a:ext cx="4445000" cy="1812846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3456905"/>
            <a:ext cx="4445000" cy="747388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2D45F4CB-A079-3949-B6FF-655AAA2362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61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1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2" y="349201"/>
            <a:ext cx="7915275" cy="6191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‘UoLRedBandlogo_ppt16.9.png’ image only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7845BF4-8026-1E44-A3DE-346D30878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1652629"/>
            <a:ext cx="4445000" cy="1812846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D07975E-86A5-A84B-8D50-C0E44AE0D5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3456905"/>
            <a:ext cx="4445000" cy="747388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45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F7845BF4-8026-1E44-A3DE-346D30878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1652629"/>
            <a:ext cx="4445000" cy="1812846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D07975E-86A5-A84B-8D50-C0E44AE0D5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3456905"/>
            <a:ext cx="4445000" cy="747388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539CCD83-D523-2E42-B03F-F7E9A61C5F6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28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1652629"/>
            <a:ext cx="4445000" cy="1812846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2D45F4CB-A079-3949-B6FF-655AAA2362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604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1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2" y="349201"/>
            <a:ext cx="7915275" cy="6191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‘UoLRedBandlogo_ppt16.9.png’ image only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1652629"/>
            <a:ext cx="4445000" cy="1812846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772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181436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698348"/>
            <a:ext cx="3632200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090507"/>
            <a:ext cx="3632200" cy="1578036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7" name="Picture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6856" y="4715942"/>
            <a:ext cx="1558544" cy="38761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5DB804-4732-0A49-92B8-34A108D7B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15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990600" y="69834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698348"/>
            <a:ext cx="3632200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090507"/>
            <a:ext cx="3632200" cy="1578036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9" name="Picture 8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6856" y="4715942"/>
            <a:ext cx="1558544" cy="387617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4F1811-D324-D94A-BB63-12C6D6D27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F7845BF4-8026-1E44-A3DE-346D30878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1652629"/>
            <a:ext cx="4445000" cy="1812846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D07975E-86A5-A84B-8D50-C0E44AE0D5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3456905"/>
            <a:ext cx="4445000" cy="747388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539CCD83-D523-2E42-B03F-F7E9A61C5F6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733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990600" y="316056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698348"/>
            <a:ext cx="3632200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090507"/>
            <a:ext cx="3632200" cy="1578036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9" name="Picture 8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6856" y="4715942"/>
            <a:ext cx="1558544" cy="387617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41EF440-DEC2-2642-9DB0-CDA24878B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009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07B99E2-E159-FF47-A07C-5DBC4FA0D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74" y="961437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095559"/>
            <a:ext cx="3632200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2487718"/>
            <a:ext cx="3632200" cy="1578036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108200"/>
            <a:ext cx="4940300" cy="25257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250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8" name="Picture 7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6856" y="4715942"/>
            <a:ext cx="1558544" cy="38761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22B233-292E-9A4B-AFAC-C559E42AB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441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304475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2381697"/>
            <a:ext cx="3149600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2928877"/>
            <a:ext cx="3149600" cy="1578036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4978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279401"/>
            <a:ext cx="1946275" cy="253507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5" y="3263900"/>
            <a:ext cx="2212975" cy="15033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Picture 8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7156" y="4730483"/>
            <a:ext cx="1558544" cy="38761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943519F-C55C-0648-A62F-5D04AD3DB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537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01059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866748"/>
            <a:ext cx="2916428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2" y="2349500"/>
            <a:ext cx="2916428" cy="2449513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201059"/>
            <a:ext cx="4699000" cy="17453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0" y="3136900"/>
            <a:ext cx="2089150" cy="2006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0" y="3136900"/>
            <a:ext cx="2984500" cy="16303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10" name="Picture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07CB6E-72C2-7544-A884-0F4A718E4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410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01738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866748"/>
            <a:ext cx="2916428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2" y="2349500"/>
            <a:ext cx="2916428" cy="2449513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/>
          <p:cNvSpPr>
            <a:spLocks noGrp="1"/>
          </p:cNvSpPr>
          <p:nvPr>
            <p:ph type="pic" sz="quarter" idx="10"/>
          </p:nvPr>
        </p:nvSpPr>
        <p:spPr>
          <a:xfrm>
            <a:off x="7302500" y="1201059"/>
            <a:ext cx="1841500" cy="3129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201738"/>
            <a:ext cx="2540000" cy="2006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/>
          <p:cNvSpPr>
            <a:spLocks noGrp="1"/>
          </p:cNvSpPr>
          <p:nvPr>
            <p:ph type="pic" sz="quarter" idx="18"/>
          </p:nvPr>
        </p:nvSpPr>
        <p:spPr>
          <a:xfrm>
            <a:off x="3860800" y="3441700"/>
            <a:ext cx="3213100" cy="170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10" name="Picture 9" descr="&quot;&quot;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504453C-9E63-D142-865C-F59161D11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982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192213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1846108"/>
            <a:ext cx="7907528" cy="3016406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10" name="Picture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872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01288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752448"/>
            <a:ext cx="7907528" cy="431952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2" y="2309706"/>
            <a:ext cx="7907528" cy="2552807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10" name="Picture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18C16E-0E3E-BD49-A220-7210C93CF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758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01288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752448"/>
            <a:ext cx="7907528" cy="431952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309706"/>
            <a:ext cx="7907528" cy="2552807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10" name="Picture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8A25767-1F7D-7040-BA40-A995C4D52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990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01288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752448"/>
            <a:ext cx="7907528" cy="431952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258906"/>
            <a:ext cx="7907528" cy="2717907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10" name="Picture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F565E20-2817-494B-B459-64A70D298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600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0173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790548"/>
            <a:ext cx="3632200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182707"/>
            <a:ext cx="3970528" cy="2794106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37100" y="1790548"/>
            <a:ext cx="3632200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37100" y="2182707"/>
            <a:ext cx="3970528" cy="2794106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10" name="Picture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889AA6C-D552-954D-B080-64CBB4CC5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7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1652629"/>
            <a:ext cx="4445000" cy="1812846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2D45F4CB-A079-3949-B6FF-655AAA2362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0173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pic>
        <p:nvPicPr>
          <p:cNvPr id="10" name="Picture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C85C26-D4E7-3349-883B-7419398BE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522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01059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2274930"/>
            <a:ext cx="3653028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sp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192212"/>
            <a:ext cx="4267200" cy="3684587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10" name="Picture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2590DC9-2480-7E40-A503-6DE88A72F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200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01059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2193971"/>
            <a:ext cx="3632200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10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86130"/>
            <a:ext cx="3970528" cy="2390683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201738"/>
            <a:ext cx="4572000" cy="35655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10" name="Picture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2" y="350462"/>
            <a:ext cx="7915656" cy="61874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6215E2-D643-8945-85D2-61D046A08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316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37941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0" y="914401"/>
            <a:ext cx="8445500" cy="3060700"/>
          </a:xfrm>
          <a:prstGeom prst="rect">
            <a:avLst/>
          </a:prstGeom>
        </p:spPr>
        <p:txBody>
          <a:bodyPr lIns="0"/>
          <a:lstStyle>
            <a:lvl1pPr marL="162000" indent="-162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40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2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2" name="Picture 1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4292600"/>
            <a:ext cx="8446008" cy="5273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76C0C-6ECC-1B44-8A0C-E5B787BA9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411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37941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pic>
        <p:nvPicPr>
          <p:cNvPr id="2" name="Picture 1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4292600"/>
            <a:ext cx="8446008" cy="527304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7BCD14-5690-7845-A319-66D30543A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0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1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2" y="349201"/>
            <a:ext cx="7915275" cy="6191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‘UoLRedBandlogo_ppt16.9.png’ image only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1652629"/>
            <a:ext cx="4445000" cy="1812846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181436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698348"/>
            <a:ext cx="3632200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090507"/>
            <a:ext cx="3632200" cy="1578036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11" name="Picture 10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6800" y="4825481"/>
            <a:ext cx="1358900" cy="14808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69834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698348"/>
            <a:ext cx="3632200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090507"/>
            <a:ext cx="3632200" cy="1578036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11" name="Picture 10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6800" y="4825481"/>
            <a:ext cx="1358900" cy="148085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3135313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698348"/>
            <a:ext cx="3632200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090507"/>
            <a:ext cx="3632200" cy="1578036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11" name="Picture 10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6800" y="4825481"/>
            <a:ext cx="1358900" cy="148085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C48889A-36D4-E842-AD25-95C5A9BF9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74" y="961437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095559"/>
            <a:ext cx="3632200" cy="307777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2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4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6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800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2487718"/>
            <a:ext cx="3632200" cy="1578036"/>
          </a:xfrm>
          <a:prstGeom prst="rect">
            <a:avLst/>
          </a:prstGeom>
        </p:spPr>
        <p:txBody>
          <a:bodyPr lIns="0">
            <a:noAutofit/>
          </a:bodyPr>
          <a:lstStyle>
            <a:lvl1pPr marL="198000" indent="-1980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600" indent="-212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800" indent="-158400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108200"/>
            <a:ext cx="4940300" cy="25257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250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13" name="Picture 1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6800" y="4825481"/>
            <a:ext cx="1358900" cy="148085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9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4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11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08" r:id="rId2"/>
    <p:sldLayoutId id="2147483712" r:id="rId3"/>
    <p:sldLayoutId id="2147483709" r:id="rId4"/>
    <p:sldLayoutId id="2147483710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705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k.leschke@leicester.ac.u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AF3-7C44-E44A-8B08-3FB2CCC2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86" y="1365524"/>
            <a:ext cx="7184628" cy="2009806"/>
          </a:xfrm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Welcome to</a:t>
            </a:r>
            <a:br>
              <a:rPr lang="en-GB" dirty="0"/>
            </a:br>
            <a:r>
              <a:rPr lang="en-GB" dirty="0"/>
              <a:t>DLI MA1254</a:t>
            </a:r>
            <a:br>
              <a:rPr lang="en-GB" dirty="0"/>
            </a:br>
            <a:r>
              <a:rPr lang="en-GB" dirty="0"/>
              <a:t>Mathematics for Business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4B437-B4FC-F14C-8C94-C014CA46BA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9686" y="3475180"/>
            <a:ext cx="7313687" cy="747388"/>
          </a:xfrm>
        </p:spPr>
        <p:txBody>
          <a:bodyPr/>
          <a:lstStyle/>
          <a:p>
            <a:r>
              <a:rPr lang="en-GB" dirty="0"/>
              <a:t>Dr Katrin </a:t>
            </a:r>
            <a:r>
              <a:rPr lang="en-GB" dirty="0" err="1"/>
              <a:t>Leschke</a:t>
            </a:r>
            <a:endParaRPr lang="en-GB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BA965-9AEE-5043-BA9B-346A609D7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8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9337-9D3F-7740-AA41-15192832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this module?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77900-8952-8445-B858-044AD60E20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4172" y="1803244"/>
            <a:ext cx="7907528" cy="30164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develop and practice mathematical and employability skills for</a:t>
            </a:r>
          </a:p>
          <a:p>
            <a:pPr>
              <a:buFontTx/>
              <a:buChar char="-"/>
            </a:pPr>
            <a:r>
              <a:rPr lang="en-US" dirty="0"/>
              <a:t>business, </a:t>
            </a:r>
          </a:p>
          <a:p>
            <a:pPr>
              <a:buFontTx/>
              <a:buChar char="-"/>
            </a:pPr>
            <a:r>
              <a:rPr lang="en-US" dirty="0"/>
              <a:t>commercial, </a:t>
            </a:r>
          </a:p>
          <a:p>
            <a:pPr>
              <a:buFontTx/>
              <a:buChar char="-"/>
            </a:pPr>
            <a:r>
              <a:rPr lang="en-US" dirty="0"/>
              <a:t>and industrial environments.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Similar modules in the curriculum:</a:t>
            </a:r>
          </a:p>
          <a:p>
            <a:pPr marL="0" indent="0">
              <a:buNone/>
            </a:pPr>
            <a:r>
              <a:rPr lang="en-US" dirty="0"/>
              <a:t>- Year 2: </a:t>
            </a:r>
            <a:r>
              <a:rPr lang="en-US" i="1" dirty="0"/>
              <a:t>MA2511 Business Applications of Mathematics </a:t>
            </a:r>
            <a:br>
              <a:rPr lang="en-US" dirty="0"/>
            </a:br>
            <a:r>
              <a:rPr lang="en-US" dirty="0"/>
              <a:t>- Year 3: </a:t>
            </a:r>
            <a:r>
              <a:rPr lang="en-US" i="1" dirty="0"/>
              <a:t>MA3513 Business Project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3C24E-BF18-5249-9354-51CA99DA3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BFA7-973F-F246-96D5-517BE129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5084D-43E1-2148-B500-441A0BD642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In this module you will</a:t>
            </a: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Undertake basic mathematical modelling in business, commercial, and industrial environments;</a:t>
            </a:r>
          </a:p>
          <a:p>
            <a:r>
              <a:rPr lang="en-US" dirty="0"/>
              <a:t>Practice </a:t>
            </a:r>
            <a:r>
              <a:rPr lang="en-US"/>
              <a:t>teamwork skills;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Apply mathematical techniques to the solution of practical business problems;</a:t>
            </a: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Use IT skills to manipulate data and carry out analysis;</a:t>
            </a: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Give presentations and write reports on your findings.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75E22-C2F3-6B45-979E-DF48DB276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6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9337-9D3F-7740-AA41-15192832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this module structured?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77900-8952-8445-B858-044AD60E20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4172" y="1803244"/>
            <a:ext cx="7907528" cy="30164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Weeks 1: </a:t>
            </a:r>
            <a:r>
              <a:rPr lang="en-US" dirty="0"/>
              <a:t>self-study using videos (excel).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Weeks 2-7: </a:t>
            </a:r>
            <a:r>
              <a:rPr lang="en-US" dirty="0"/>
              <a:t>solve </a:t>
            </a:r>
            <a:r>
              <a:rPr lang="en-US" i="1" dirty="0"/>
              <a:t>six IT problems</a:t>
            </a:r>
            <a:r>
              <a:rPr lang="en-US" dirty="0"/>
              <a:t> (in groups).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Weeks 8-11: </a:t>
            </a:r>
            <a:r>
              <a:rPr lang="en-US" dirty="0"/>
              <a:t>solve </a:t>
            </a:r>
            <a:r>
              <a:rPr lang="en-US" i="1" dirty="0"/>
              <a:t>two business case studies </a:t>
            </a:r>
            <a:r>
              <a:rPr lang="en-US" dirty="0"/>
              <a:t>(in groups).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Weeks 12-15: </a:t>
            </a:r>
            <a:r>
              <a:rPr lang="en-US" dirty="0"/>
              <a:t>solve </a:t>
            </a:r>
            <a:r>
              <a:rPr lang="en-US" i="1" dirty="0"/>
              <a:t>a business challenge</a:t>
            </a:r>
            <a:r>
              <a:rPr lang="en-US" dirty="0"/>
              <a:t> (in groups).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3C24E-BF18-5249-9354-51CA99DA3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8808" y="4725950"/>
            <a:ext cx="2057400" cy="273844"/>
          </a:xfrm>
        </p:spPr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9337-9D3F-7740-AA41-15192832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this module assessed?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77900-8952-8445-B858-044AD60E20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4172" y="1774168"/>
            <a:ext cx="7907528" cy="30164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Assessment is 100% coursework (100pts).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Six IT problems</a:t>
            </a:r>
            <a:r>
              <a:rPr lang="en-US" b="1"/>
              <a:t>: </a:t>
            </a:r>
            <a:r>
              <a:rPr lang="en-US"/>
              <a:t>5pts </a:t>
            </a:r>
            <a:r>
              <a:rPr lang="en-US" dirty="0"/>
              <a:t>each, solved and marked in (randomly assigned) groups.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Two business case studies: </a:t>
            </a:r>
            <a:r>
              <a:rPr lang="en-US" dirty="0"/>
              <a:t>20pts each, solved and marked in (randomly assigned) groups.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One business challenge: </a:t>
            </a:r>
            <a:r>
              <a:rPr lang="en-US" dirty="0"/>
              <a:t>30pts, solved and marked in groups.</a:t>
            </a:r>
            <a:r>
              <a:rPr lang="en-GB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3C24E-BF18-5249-9354-51CA99DA3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2063" y="4790574"/>
            <a:ext cx="2057400" cy="273844"/>
          </a:xfrm>
        </p:spPr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5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9337-9D3F-7740-AA41-15192832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a typical week? (from week 2 onwards)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77900-8952-8445-B858-044AD60E20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4172" y="1803244"/>
            <a:ext cx="7907528" cy="301640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Wednesday 9-10, 10-11 (UK time, tutorials):</a:t>
            </a:r>
            <a:r>
              <a:rPr lang="en-US" dirty="0"/>
              <a:t> the weekly assignment is introduced. You can ask questions on the previous assignment.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Monday</a:t>
            </a:r>
            <a:r>
              <a:rPr lang="en-US" dirty="0"/>
              <a:t>: more information on the weekly assignment is given in a short video or document.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Following Monday at 4pm (UK time):</a:t>
            </a:r>
            <a:r>
              <a:rPr lang="en-US" dirty="0"/>
              <a:t> hand in your solution to the weekly assignment.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3C24E-BF18-5249-9354-51CA99DA3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2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9337-9D3F-7740-AA41-15192832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can I find more details?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77900-8952-8445-B858-044AD60E20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4172" y="1686978"/>
            <a:ext cx="7907528" cy="30164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Everything is on the module’s blackboard page (links, videos, templates, etc.)</a:t>
            </a:r>
          </a:p>
          <a:p>
            <a:pPr marL="0" indent="0">
              <a:buNone/>
            </a:pPr>
            <a:r>
              <a:rPr lang="en-GB" sz="2800" b="1" dirty="0"/>
              <a:t>What to do if something is not clear?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Please send me an email (</a:t>
            </a:r>
            <a:r>
              <a:rPr lang="en-GB" dirty="0">
                <a:hlinkClick r:id="rId3"/>
              </a:rPr>
              <a:t>k.leschke@leicester.ac.uk</a:t>
            </a:r>
            <a:r>
              <a:rPr lang="en-GB" dirty="0"/>
              <a:t>). I’ll be delighted to help.</a:t>
            </a:r>
          </a:p>
          <a:p>
            <a:pPr marL="0" indent="0">
              <a:buNone/>
            </a:pPr>
            <a:r>
              <a:rPr lang="en-GB" dirty="0"/>
              <a:t>You may also post questions (even anonymously) in the discussion board on blackboard if the answer to the question might be of interest to other students.</a:t>
            </a:r>
          </a:p>
          <a:p>
            <a:pPr marL="0" indent="0">
              <a:buNone/>
            </a:pPr>
            <a:r>
              <a:rPr lang="en-GB" sz="2800" b="1" dirty="0"/>
              <a:t>What should I do now?</a:t>
            </a:r>
          </a:p>
          <a:p>
            <a:pPr marL="0" indent="0">
              <a:buNone/>
            </a:pPr>
            <a:r>
              <a:rPr lang="en-GB" dirty="0"/>
              <a:t>Read the blackboard page and watch the first videos.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3C24E-BF18-5249-9354-51CA99DA3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846FC7-F1EC-464B-B265-691C6BBEC6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F3F3A7-E5B2-4200-BAFA-C4C9670C83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843353-858C-48F2-924D-A114E3510CBF}">
  <ds:schemaRefs>
    <ds:schemaRef ds:uri="67a03111-f570-43e0-9b48-49049b7e86ee"/>
    <ds:schemaRef ds:uri="http://schemas.microsoft.com/office/2006/documentManagement/types"/>
    <ds:schemaRef ds:uri="http://www.w3.org/XML/1998/namespace"/>
    <ds:schemaRef ds:uri="http://purl.org/dc/elements/1.1/"/>
    <ds:schemaRef ds:uri="e7a5fc8e-e677-41ca-8019-df913e37547c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Design.potx</Template>
  <TotalTime>7428</TotalTime>
  <Words>404</Words>
  <Application>Microsoft Macintosh PowerPoint</Application>
  <PresentationFormat>On-screen Show (16:9)</PresentationFormat>
  <Paragraphs>60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</vt:lpstr>
      <vt:lpstr>Calibri</vt:lpstr>
      <vt:lpstr>Georgia</vt:lpstr>
      <vt:lpstr>Lucida Grande</vt:lpstr>
      <vt:lpstr>Times New Roman</vt:lpstr>
      <vt:lpstr>UoL Powerpoint Guidelines Accessibility Design</vt:lpstr>
      <vt:lpstr>1_Office Theme</vt:lpstr>
      <vt:lpstr>Welcome to DLI MA1254 Mathematics for Business</vt:lpstr>
      <vt:lpstr>Why this module?</vt:lpstr>
      <vt:lpstr>Learning outcome</vt:lpstr>
      <vt:lpstr>How is this module structured?</vt:lpstr>
      <vt:lpstr>How is this module assessed?</vt:lpstr>
      <vt:lpstr>How is a typical week? (from week 2 onwards)</vt:lpstr>
      <vt:lpstr>Where can I find more details?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Leschke, Katrin (Dr.)</cp:lastModifiedBy>
  <cp:revision>384</cp:revision>
  <cp:lastPrinted>2020-07-06T08:56:06Z</cp:lastPrinted>
  <dcterms:created xsi:type="dcterms:W3CDTF">2020-04-08T13:53:01Z</dcterms:created>
  <dcterms:modified xsi:type="dcterms:W3CDTF">2022-03-02T22:04:00Z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