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8" r:id="rId10"/>
    <p:sldId id="263" r:id="rId11"/>
    <p:sldId id="265" r:id="rId12"/>
    <p:sldId id="266" r:id="rId13"/>
    <p:sldId id="279" r:id="rId14"/>
    <p:sldId id="264" r:id="rId15"/>
    <p:sldId id="268" r:id="rId16"/>
    <p:sldId id="269" r:id="rId17"/>
    <p:sldId id="270" r:id="rId18"/>
    <p:sldId id="280" r:id="rId19"/>
    <p:sldId id="27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/>
    <p:restoredTop sz="79893"/>
  </p:normalViewPr>
  <p:slideViewPr>
    <p:cSldViewPr>
      <p:cViewPr varScale="1">
        <p:scale>
          <a:sx n="87" d="100"/>
          <a:sy n="87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0B7E1-B234-E84C-95CE-318B85883C98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1FC3-53A4-D247-85E4-4AD73A2F7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7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B1FC3-53A4-D247-85E4-4AD73A2F77A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1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66E9A-7799-074E-951E-3A56563EA1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07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E3924-FC47-2D48-AE6A-6A02FDBE6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15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7B3C2-1CD6-7743-8A16-FA2B03601D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5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7CA9D-D69D-0A4D-8E98-6479EFE449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50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46195-6AB2-1C4E-8DAB-5436F95DA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274E-D4D9-8B4F-BFD0-68FBBE49EB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0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B099F-17C0-5E4E-BEA8-15795F8A9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888BE-DEB3-D542-9758-A3526AD5E7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D4E15-838C-964B-9D92-10B422D129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4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87FE0-5F4A-1843-AE64-736C753D24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5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44C61-562D-D844-ACB4-FA3BD4B586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0D3AF5-D77C-294D-8943-AB8C852644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24.wmf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5.jpg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5.jpg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45.wmf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104.png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11" Type="http://schemas.openxmlformats.org/officeDocument/2006/relationships/image" Target="../media/image102.png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116.png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image" Target="../media/image114.png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55.wmf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11" Type="http://schemas.openxmlformats.org/officeDocument/2006/relationships/image" Target="../media/image123.png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55.wmf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5.png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8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0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11" Type="http://schemas.openxmlformats.org/officeDocument/2006/relationships/image" Target="../media/image24.png"/><Relationship Id="rId15" Type="http://schemas.openxmlformats.org/officeDocument/2006/relationships/image" Target="../media/image15.wmf"/><Relationship Id="rId10" Type="http://schemas.openxmlformats.org/officeDocument/2006/relationships/image" Target="../media/image23.png"/><Relationship Id="rId4" Type="http://schemas.openxmlformats.org/officeDocument/2006/relationships/image" Target="../media/image14.wmf"/><Relationship Id="rId9" Type="http://schemas.openxmlformats.org/officeDocument/2006/relationships/image" Target="../media/image1210.png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170.png"/><Relationship Id="rId4" Type="http://schemas.openxmlformats.org/officeDocument/2006/relationships/image" Target="../media/image14.w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19.wmf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1.wmf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3.png"/><Relationship Id="rId4" Type="http://schemas.openxmlformats.org/officeDocument/2006/relationships/image" Target="../media/image22.wmf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4849" y="238490"/>
            <a:ext cx="5580892" cy="641432"/>
          </a:xfrm>
        </p:spPr>
        <p:txBody>
          <a:bodyPr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7.4 </a:t>
            </a:r>
            <a:r>
              <a:rPr lang="zh-CN" altLang="en-US" sz="3200" dirty="0">
                <a:solidFill>
                  <a:srgbClr val="FF0000"/>
                </a:solidFill>
              </a:rPr>
              <a:t>第一类曲线与曲面积分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268413"/>
            <a:ext cx="6400800" cy="4370387"/>
          </a:xfrm>
        </p:spPr>
        <p:txBody>
          <a:bodyPr/>
          <a:lstStyle/>
          <a:p>
            <a:r>
              <a:rPr lang="en-US" altLang="zh-CN" sz="3200"/>
              <a:t> 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33081"/>
              </p:ext>
            </p:extLst>
          </p:nvPr>
        </p:nvGraphicFramePr>
        <p:xfrm>
          <a:off x="378897" y="1077093"/>
          <a:ext cx="86217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3" imgW="5003640" imgH="736560" progId="Equation.DSMT4">
                  <p:embed/>
                </p:oleObj>
              </mc:Choice>
              <mc:Fallback>
                <p:oleObj name="Equation" r:id="rId3" imgW="500364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97" y="1077093"/>
                        <a:ext cx="86217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4223"/>
              </p:ext>
            </p:extLst>
          </p:nvPr>
        </p:nvGraphicFramePr>
        <p:xfrm>
          <a:off x="378897" y="2549982"/>
          <a:ext cx="7589110" cy="53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5" imgW="4292280" imgH="266400" progId="Equation.DSMT4">
                  <p:embed/>
                </p:oleObj>
              </mc:Choice>
              <mc:Fallback>
                <p:oleObj name="Equation" r:id="rId5" imgW="4292280" imgH="266400" progId="Equation.DSMT4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97" y="2549982"/>
                        <a:ext cx="7589110" cy="531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35319"/>
              </p:ext>
            </p:extLst>
          </p:nvPr>
        </p:nvGraphicFramePr>
        <p:xfrm>
          <a:off x="355576" y="3059616"/>
          <a:ext cx="6960223" cy="86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7" imgW="3936960" imgH="431640" progId="Equation.DSMT4">
                  <p:embed/>
                </p:oleObj>
              </mc:Choice>
              <mc:Fallback>
                <p:oleObj name="Equation" r:id="rId7" imgW="3936960" imgH="4316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6" y="3059616"/>
                        <a:ext cx="6960223" cy="860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57991"/>
              </p:ext>
            </p:extLst>
          </p:nvPr>
        </p:nvGraphicFramePr>
        <p:xfrm>
          <a:off x="355576" y="4548079"/>
          <a:ext cx="7416824" cy="126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9" imgW="4190760" imgH="634680" progId="Equation.DSMT4">
                  <p:embed/>
                </p:oleObj>
              </mc:Choice>
              <mc:Fallback>
                <p:oleObj name="Equation" r:id="rId9" imgW="4190760" imgH="63468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6" y="4548079"/>
                        <a:ext cx="7416824" cy="126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09456"/>
              </p:ext>
            </p:extLst>
          </p:nvPr>
        </p:nvGraphicFramePr>
        <p:xfrm>
          <a:off x="356658" y="3709476"/>
          <a:ext cx="6398422" cy="86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11" imgW="3606480" imgH="431640" progId="Equation.DSMT4">
                  <p:embed/>
                </p:oleObj>
              </mc:Choice>
              <mc:Fallback>
                <p:oleObj name="Equation" r:id="rId11" imgW="3606480" imgH="43164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58" y="3709476"/>
                        <a:ext cx="6398422" cy="86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53178"/>
              </p:ext>
            </p:extLst>
          </p:nvPr>
        </p:nvGraphicFramePr>
        <p:xfrm>
          <a:off x="378897" y="5527822"/>
          <a:ext cx="4392488" cy="84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13" imgW="2311200" imgH="444240" progId="Equation.DSMT4">
                  <p:embed/>
                </p:oleObj>
              </mc:Choice>
              <mc:Fallback>
                <p:oleObj name="Equation" r:id="rId13" imgW="2311200" imgH="444240" progId="Equation.DSMT4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97" y="5527822"/>
                        <a:ext cx="4392488" cy="844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107504" y="45244"/>
            <a:ext cx="8408987" cy="1130300"/>
            <a:chOff x="168" y="255"/>
            <a:chExt cx="5297" cy="712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68" y="255"/>
              <a:ext cx="5297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【</a:t>
              </a:r>
              <a:r>
                <a:rPr lang="zh-CN" altLang="en-US" sz="2400" b="1" dirty="0">
                  <a:latin typeface="Times New Roman" charset="0"/>
                </a:rPr>
                <a:t>例</a:t>
              </a:r>
              <a:r>
                <a:rPr lang="en-US" altLang="zh-CN" sz="2400" b="1" dirty="0">
                  <a:latin typeface="Times New Roman" charset="0"/>
                </a:rPr>
                <a:t>7-29】</a:t>
              </a:r>
              <a:r>
                <a:rPr lang="zh-CN" altLang="en-US" sz="2400" b="1" dirty="0">
                  <a:latin typeface="Times New Roman" charset="0"/>
                </a:rPr>
                <a:t>设椭圆柱面                    被平面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i="1" dirty="0">
                  <a:latin typeface="Times New Roman" charset="0"/>
                </a:rPr>
                <a:t>y</a:t>
              </a:r>
              <a:r>
                <a:rPr lang="zh-CN" altLang="en-US" sz="2400" b="1" dirty="0">
                  <a:latin typeface="Times New Roman" charset="0"/>
                </a:rPr>
                <a:t>及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=0 </a:t>
              </a:r>
              <a:r>
                <a:rPr lang="zh-CN" altLang="en-US" sz="2400" b="1" dirty="0" smtClean="0">
                  <a:latin typeface="Times New Roman" charset="0"/>
                </a:rPr>
                <a:t>所截</a:t>
              </a:r>
              <a:r>
                <a:rPr lang="en-US" altLang="zh-CN" sz="2400" b="1" dirty="0">
                  <a:latin typeface="Times New Roman" charset="0"/>
                </a:rPr>
                <a:t>. </a:t>
              </a:r>
              <a:r>
                <a:rPr lang="zh-CN" altLang="en-US" sz="2400" b="1" dirty="0">
                  <a:latin typeface="Times New Roman" charset="0"/>
                </a:rPr>
                <a:t>求位于第一、二卦限内所截下部分的</a:t>
              </a:r>
              <a:r>
                <a:rPr lang="zh-CN" altLang="en-US" sz="2400" b="1" dirty="0" smtClean="0">
                  <a:latin typeface="Times New Roman" charset="0"/>
                </a:rPr>
                <a:t>侧面积</a:t>
              </a:r>
              <a:r>
                <a:rPr lang="en-US" altLang="zh-CN" sz="2400" b="1" dirty="0" smtClean="0">
                  <a:latin typeface="Times New Roman" charset="0"/>
                </a:rPr>
                <a:t>.</a:t>
              </a:r>
              <a:endParaRPr lang="en-US" altLang="zh-CN" sz="2400" b="1" dirty="0">
                <a:latin typeface="Times New Roman" charset="0"/>
              </a:endParaRP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3273165"/>
                </p:ext>
              </p:extLst>
            </p:nvPr>
          </p:nvGraphicFramePr>
          <p:xfrm>
            <a:off x="2164" y="255"/>
            <a:ext cx="840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0" name="公式" r:id="rId3" imgW="1562040" imgH="812520" progId="Equation.3">
                    <p:embed/>
                  </p:oleObj>
                </mc:Choice>
                <mc:Fallback>
                  <p:oleObj name="公式" r:id="rId3" imgW="1562040" imgH="8125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55"/>
                          <a:ext cx="840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6372200" y="1052736"/>
            <a:ext cx="2889250" cy="2676525"/>
            <a:chOff x="3392" y="1706"/>
            <a:chExt cx="1820" cy="1686"/>
          </a:xfrm>
        </p:grpSpPr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3969" y="2752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H="1">
              <a:off x="3449" y="2168"/>
              <a:ext cx="1085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3969" y="2072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650" y="275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3969" y="180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3756" y="26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636" y="272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charset="0"/>
                </a:rPr>
                <a:t>3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4876" y="27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4012" y="170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z</a:t>
              </a:r>
            </a:p>
          </p:txBody>
        </p:sp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3451" y="2261"/>
              <a:ext cx="1350" cy="860"/>
              <a:chOff x="855" y="2061"/>
              <a:chExt cx="1350" cy="860"/>
            </a:xfrm>
          </p:grpSpPr>
          <p:sp>
            <p:nvSpPr>
              <p:cNvPr id="12306" name="弧 18"/>
              <p:cNvSpPr>
                <a:spLocks/>
              </p:cNvSpPr>
              <p:nvPr/>
            </p:nvSpPr>
            <p:spPr bwMode="auto">
              <a:xfrm rot="19621398" flipV="1">
                <a:off x="855" y="2345"/>
                <a:ext cx="1350" cy="2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7123"/>
                  <a:gd name="T2" fmla="*/ 15020 w 21600"/>
                  <a:gd name="T3" fmla="*/ 37123 h 37123"/>
                  <a:gd name="T4" fmla="*/ 0 w 21600"/>
                  <a:gd name="T5" fmla="*/ 21600 h 37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7123" fill="none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452"/>
                      <a:pt x="19225" y="33053"/>
                      <a:pt x="15019" y="37122"/>
                    </a:cubicBezTo>
                  </a:path>
                  <a:path w="21600" h="37123" stroke="0" extrusionOk="0">
                    <a:moveTo>
                      <a:pt x="0" y="-1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452"/>
                      <a:pt x="19225" y="33053"/>
                      <a:pt x="15019" y="3712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07" name="Group 19"/>
              <p:cNvGrpSpPr>
                <a:grpSpLocks/>
              </p:cNvGrpSpPr>
              <p:nvPr/>
            </p:nvGrpSpPr>
            <p:grpSpPr bwMode="auto">
              <a:xfrm>
                <a:off x="1020" y="2205"/>
                <a:ext cx="1072" cy="716"/>
                <a:chOff x="1020" y="2205"/>
                <a:chExt cx="1044" cy="716"/>
              </a:xfrm>
            </p:grpSpPr>
            <p:sp>
              <p:nvSpPr>
                <p:cNvPr id="12308" name="弧 20"/>
                <p:cNvSpPr>
                  <a:spLocks/>
                </p:cNvSpPr>
                <p:nvPr/>
              </p:nvSpPr>
              <p:spPr bwMode="auto">
                <a:xfrm flipV="1">
                  <a:off x="1020" y="2513"/>
                  <a:ext cx="1035" cy="40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404"/>
                    <a:gd name="T1" fmla="*/ 0 h 21600"/>
                    <a:gd name="T2" fmla="*/ 21404 w 21404"/>
                    <a:gd name="T3" fmla="*/ 18696 h 21600"/>
                    <a:gd name="T4" fmla="*/ 0 w 214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404" h="21600" fill="none" extrusionOk="0">
                      <a:moveTo>
                        <a:pt x="0" y="-1"/>
                      </a:moveTo>
                      <a:cubicBezTo>
                        <a:pt x="10807" y="-1"/>
                        <a:pt x="19950" y="7987"/>
                        <a:pt x="21403" y="18696"/>
                      </a:cubicBezTo>
                    </a:path>
                    <a:path w="21404" h="21600" stroke="0" extrusionOk="0">
                      <a:moveTo>
                        <a:pt x="0" y="-1"/>
                      </a:moveTo>
                      <a:cubicBezTo>
                        <a:pt x="10807" y="-1"/>
                        <a:pt x="19950" y="7987"/>
                        <a:pt x="21403" y="186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9" name="弧 21"/>
                <p:cNvSpPr>
                  <a:spLocks/>
                </p:cNvSpPr>
                <p:nvPr/>
              </p:nvSpPr>
              <p:spPr bwMode="auto">
                <a:xfrm flipV="1">
                  <a:off x="1020" y="2205"/>
                  <a:ext cx="1044" cy="361"/>
                </a:xfrm>
                <a:custGeom>
                  <a:avLst/>
                  <a:gdLst>
                    <a:gd name="G0" fmla="+- 0 0 0"/>
                    <a:gd name="G1" fmla="+- 2803 0 0"/>
                    <a:gd name="G2" fmla="+- 21600 0 0"/>
                    <a:gd name="T0" fmla="*/ 21417 w 21600"/>
                    <a:gd name="T1" fmla="*/ 0 h 19120"/>
                    <a:gd name="T2" fmla="*/ 14153 w 21600"/>
                    <a:gd name="T3" fmla="*/ 19120 h 19120"/>
                    <a:gd name="T4" fmla="*/ 0 w 21600"/>
                    <a:gd name="T5" fmla="*/ 2803 h 19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9120" fill="none" extrusionOk="0">
                      <a:moveTo>
                        <a:pt x="21417" y="-1"/>
                      </a:moveTo>
                      <a:cubicBezTo>
                        <a:pt x="21538" y="929"/>
                        <a:pt x="21600" y="1865"/>
                        <a:pt x="21600" y="2803"/>
                      </a:cubicBezTo>
                      <a:cubicBezTo>
                        <a:pt x="21600" y="9064"/>
                        <a:pt x="18883" y="15017"/>
                        <a:pt x="14153" y="19120"/>
                      </a:cubicBezTo>
                    </a:path>
                    <a:path w="21600" h="19120" stroke="0" extrusionOk="0">
                      <a:moveTo>
                        <a:pt x="21417" y="-1"/>
                      </a:moveTo>
                      <a:cubicBezTo>
                        <a:pt x="21538" y="929"/>
                        <a:pt x="21600" y="1865"/>
                        <a:pt x="21600" y="2803"/>
                      </a:cubicBezTo>
                      <a:cubicBezTo>
                        <a:pt x="21600" y="9064"/>
                        <a:pt x="18883" y="15017"/>
                        <a:pt x="14153" y="19120"/>
                      </a:cubicBezTo>
                      <a:lnTo>
                        <a:pt x="0" y="280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>
                <a:off x="2085" y="2061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 flipH="1">
              <a:off x="4558" y="2432"/>
              <a:ext cx="4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4452" y="2519"/>
              <a:ext cx="8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4332" y="2606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4195" y="270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4075" y="277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3947" y="2886"/>
              <a:ext cx="0" cy="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3833" y="2976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3742" y="3022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V="1">
              <a:off x="3969" y="2270"/>
              <a:ext cx="72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20" name="Object 32"/>
            <p:cNvGraphicFramePr>
              <a:graphicFrameLocks noChangeAspect="1"/>
            </p:cNvGraphicFramePr>
            <p:nvPr/>
          </p:nvGraphicFramePr>
          <p:xfrm>
            <a:off x="3392" y="2955"/>
            <a:ext cx="204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" name="公式" r:id="rId5" imgW="431640" imgH="368280" progId="Equation.3">
                    <p:embed/>
                  </p:oleObj>
                </mc:Choice>
                <mc:Fallback>
                  <p:oleObj name="公式" r:id="rId5" imgW="431640" imgH="3682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2955"/>
                          <a:ext cx="204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33"/>
            <p:cNvGraphicFramePr>
              <a:graphicFrameLocks noChangeAspect="1"/>
            </p:cNvGraphicFramePr>
            <p:nvPr/>
          </p:nvGraphicFramePr>
          <p:xfrm>
            <a:off x="4030" y="2197"/>
            <a:ext cx="294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2" name="公式" r:id="rId7" imgW="685800" imgH="368280" progId="Equation.3">
                    <p:embed/>
                  </p:oleObj>
                </mc:Choice>
                <mc:Fallback>
                  <p:oleObj name="公式" r:id="rId7" imgW="685800" imgH="3682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2197"/>
                          <a:ext cx="294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Text Box 34"/>
            <p:cNvSpPr txBox="1">
              <a:spLocks noChangeArrowheads="1"/>
            </p:cNvSpPr>
            <p:nvPr/>
          </p:nvSpPr>
          <p:spPr bwMode="auto">
            <a:xfrm>
              <a:off x="3488" y="314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x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136" y="12676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0884" y="126760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根据第一型曲线积分的几何意义，侧面积为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3921" y="1757512"/>
                <a:ext cx="1810432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1" y="1757512"/>
                <a:ext cx="1810432" cy="624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056919" y="1761287"/>
                <a:ext cx="1577868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19" y="1761287"/>
                <a:ext cx="1577868" cy="6243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3653" y="2389400"/>
                <a:ext cx="6768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𝑥𝑂𝑦</m:t>
                    </m:r>
                  </m:oMath>
                </a14:m>
                <a:r>
                  <a:rPr lang="zh-CN" altLang="en-US" sz="2400" dirty="0" smtClean="0"/>
                  <a:t>平面上的半个椭圆，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用参数方程为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" y="2389400"/>
                <a:ext cx="6768391" cy="461665"/>
              </a:xfrm>
              <a:prstGeom prst="rect">
                <a:avLst/>
              </a:prstGeom>
              <a:blipFill>
                <a:blip r:embed="rId11"/>
                <a:stretch>
                  <a:fillRect l="-144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26034" y="2812936"/>
                <a:ext cx="5228996" cy="500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4" y="2812936"/>
                <a:ext cx="5228996" cy="5002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2909" y="32735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于是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37357" y="3736674"/>
                <a:ext cx="6309099" cy="62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+9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7" y="3736674"/>
                <a:ext cx="6309099" cy="626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956779" y="4503092"/>
                <a:ext cx="4049250" cy="567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=−3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5+4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79" y="4503092"/>
                <a:ext cx="4049250" cy="5675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956779" y="5213553"/>
                <a:ext cx="2021194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=9+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79" y="5213553"/>
                <a:ext cx="2021194" cy="6199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229600" cy="922337"/>
          </a:xfrm>
        </p:spPr>
        <p:txBody>
          <a:bodyPr/>
          <a:lstStyle/>
          <a:p>
            <a:r>
              <a:rPr lang="en-US" altLang="zh-CN" sz="3200" dirty="0"/>
              <a:t>7.4.2 </a:t>
            </a:r>
            <a:r>
              <a:rPr lang="zh-CN" altLang="en-US" sz="3200" dirty="0"/>
              <a:t>第一类</a:t>
            </a:r>
            <a:r>
              <a:rPr lang="en-US" altLang="zh-CN" sz="3200" dirty="0"/>
              <a:t>(</a:t>
            </a:r>
            <a:r>
              <a:rPr lang="zh-CN" altLang="en-US" sz="3200" dirty="0"/>
              <a:t>型</a:t>
            </a:r>
            <a:r>
              <a:rPr lang="en-US" altLang="zh-CN" sz="3200" dirty="0"/>
              <a:t>)</a:t>
            </a:r>
            <a:r>
              <a:rPr lang="zh-CN" altLang="en-US" sz="3200" dirty="0"/>
              <a:t>曲面积分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595492"/>
              </p:ext>
            </p:extLst>
          </p:nvPr>
        </p:nvGraphicFramePr>
        <p:xfrm>
          <a:off x="323527" y="1110977"/>
          <a:ext cx="8280921" cy="200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3" imgW="3822480" imgH="927000" progId="Equation.DSMT4">
                  <p:embed/>
                </p:oleObj>
              </mc:Choice>
              <mc:Fallback>
                <p:oleObj name="Equation" r:id="rId3" imgW="3822480" imgH="92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1110977"/>
                        <a:ext cx="8280921" cy="2008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21731"/>
              </p:ext>
            </p:extLst>
          </p:nvPr>
        </p:nvGraphicFramePr>
        <p:xfrm>
          <a:off x="323527" y="3356993"/>
          <a:ext cx="7488833" cy="231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5" imgW="3898800" imgH="1015920" progId="Equation.DSMT4">
                  <p:embed/>
                </p:oleObj>
              </mc:Choice>
              <mc:Fallback>
                <p:oleObj name="Equation" r:id="rId5" imgW="3898800" imgH="1015920" progId="Equation.DSMT4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3356993"/>
                        <a:ext cx="7488833" cy="2313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5193"/>
              </p:ext>
            </p:extLst>
          </p:nvPr>
        </p:nvGraphicFramePr>
        <p:xfrm>
          <a:off x="179388" y="360363"/>
          <a:ext cx="6204423" cy="54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0363"/>
                        <a:ext cx="6204423" cy="54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37769"/>
              </p:ext>
            </p:extLst>
          </p:nvPr>
        </p:nvGraphicFramePr>
        <p:xfrm>
          <a:off x="336465" y="976423"/>
          <a:ext cx="4968552" cy="51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5" imgW="2298600" imgH="241200" progId="Equation.DSMT4">
                  <p:embed/>
                </p:oleObj>
              </mc:Choice>
              <mc:Fallback>
                <p:oleObj name="Equation" r:id="rId5" imgW="2298600" imgH="24120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65" y="976423"/>
                        <a:ext cx="4968552" cy="519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89040"/>
            <a:ext cx="2687588" cy="2498194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35141"/>
              </p:ext>
            </p:extLst>
          </p:nvPr>
        </p:nvGraphicFramePr>
        <p:xfrm>
          <a:off x="1979712" y="1503363"/>
          <a:ext cx="29765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8" imgW="1346040" imgH="279360" progId="Equation.DSMT4">
                  <p:embed/>
                </p:oleObj>
              </mc:Choice>
              <mc:Fallback>
                <p:oleObj name="Equation" r:id="rId8" imgW="1346040" imgH="27936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03363"/>
                        <a:ext cx="297656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09289"/>
              </p:ext>
            </p:extLst>
          </p:nvPr>
        </p:nvGraphicFramePr>
        <p:xfrm>
          <a:off x="336465" y="2095158"/>
          <a:ext cx="7848996" cy="195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10" imgW="3873240" imgH="965160" progId="Equation.DSMT4">
                  <p:embed/>
                </p:oleObj>
              </mc:Choice>
              <mc:Fallback>
                <p:oleObj name="Equation" r:id="rId10" imgW="3873240" imgH="96516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65" y="2095158"/>
                        <a:ext cx="7848996" cy="1953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60646"/>
              </p:ext>
            </p:extLst>
          </p:nvPr>
        </p:nvGraphicFramePr>
        <p:xfrm>
          <a:off x="336465" y="4144744"/>
          <a:ext cx="5099631" cy="9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12" imgW="2641320" imgH="482400" progId="Equation.DSMT4">
                  <p:embed/>
                </p:oleObj>
              </mc:Choice>
              <mc:Fallback>
                <p:oleObj name="Equation" r:id="rId12" imgW="2641320" imgH="4824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65" y="4144744"/>
                        <a:ext cx="5099631" cy="92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56518"/>
              </p:ext>
            </p:extLst>
          </p:nvPr>
        </p:nvGraphicFramePr>
        <p:xfrm>
          <a:off x="984250" y="5210175"/>
          <a:ext cx="294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14" imgW="1333440" imgH="241200" progId="Equation.DSMT4">
                  <p:embed/>
                </p:oleObj>
              </mc:Choice>
              <mc:Fallback>
                <p:oleObj name="Equation" r:id="rId14" imgW="1333440" imgH="2412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210175"/>
                        <a:ext cx="2949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48" y="27244"/>
            <a:ext cx="2687588" cy="2498194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160285"/>
              </p:ext>
            </p:extLst>
          </p:nvPr>
        </p:nvGraphicFramePr>
        <p:xfrm>
          <a:off x="350895" y="274638"/>
          <a:ext cx="4365122" cy="40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" name="Equation" r:id="rId4" imgW="2171520" imgH="203040" progId="Equation.DSMT4">
                  <p:embed/>
                </p:oleObj>
              </mc:Choice>
              <mc:Fallback>
                <p:oleObj name="Equation" r:id="rId4" imgW="2171520" imgH="20304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5" y="274638"/>
                        <a:ext cx="4365122" cy="40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50661"/>
              </p:ext>
            </p:extLst>
          </p:nvPr>
        </p:nvGraphicFramePr>
        <p:xfrm>
          <a:off x="611665" y="622453"/>
          <a:ext cx="3888216" cy="88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" name="Equation" r:id="rId6" imgW="2184120" imgH="495000" progId="Equation.DSMT4">
                  <p:embed/>
                </p:oleObj>
              </mc:Choice>
              <mc:Fallback>
                <p:oleObj name="Equation" r:id="rId6" imgW="2184120" imgH="4950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5" y="622453"/>
                        <a:ext cx="3888216" cy="883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02320"/>
              </p:ext>
            </p:extLst>
          </p:nvPr>
        </p:nvGraphicFramePr>
        <p:xfrm>
          <a:off x="350895" y="2983065"/>
          <a:ext cx="1824717" cy="42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7" name="Equation" r:id="rId8" imgW="876240" imgH="203040" progId="Equation.DSMT4">
                  <p:embed/>
                </p:oleObj>
              </mc:Choice>
              <mc:Fallback>
                <p:oleObj name="Equation" r:id="rId8" imgW="876240" imgH="20304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5" y="2983065"/>
                        <a:ext cx="1824717" cy="42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11810"/>
              </p:ext>
            </p:extLst>
          </p:nvPr>
        </p:nvGraphicFramePr>
        <p:xfrm>
          <a:off x="457200" y="3247918"/>
          <a:ext cx="6178867" cy="84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Equation" r:id="rId10" imgW="3162240" imgH="431640" progId="Equation.DSMT4">
                  <p:embed/>
                </p:oleObj>
              </mc:Choice>
              <mc:Fallback>
                <p:oleObj name="Equation" r:id="rId10" imgW="3162240" imgH="43164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47918"/>
                        <a:ext cx="6178867" cy="84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8143"/>
              </p:ext>
            </p:extLst>
          </p:nvPr>
        </p:nvGraphicFramePr>
        <p:xfrm>
          <a:off x="652462" y="4037889"/>
          <a:ext cx="39195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" name="Equation" r:id="rId12" imgW="2006280" imgH="431640" progId="Equation.DSMT4">
                  <p:embed/>
                </p:oleObj>
              </mc:Choice>
              <mc:Fallback>
                <p:oleObj name="Equation" r:id="rId12" imgW="2006280" imgH="43164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" y="4037889"/>
                        <a:ext cx="39195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61287"/>
              </p:ext>
            </p:extLst>
          </p:nvPr>
        </p:nvGraphicFramePr>
        <p:xfrm>
          <a:off x="457200" y="4827477"/>
          <a:ext cx="7388975" cy="95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0" name="Equation" r:id="rId14" imgW="3530520" imgH="457200" progId="Equation.DSMT4">
                  <p:embed/>
                </p:oleObj>
              </mc:Choice>
              <mc:Fallback>
                <p:oleObj name="Equation" r:id="rId14" imgW="3530520" imgH="4572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27477"/>
                        <a:ext cx="7388975" cy="956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622966"/>
              </p:ext>
            </p:extLst>
          </p:nvPr>
        </p:nvGraphicFramePr>
        <p:xfrm>
          <a:off x="809033" y="5852645"/>
          <a:ext cx="28781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1" name="Equation" r:id="rId16" imgW="1473120" imgH="431640" progId="Equation.DSMT4">
                  <p:embed/>
                </p:oleObj>
              </mc:Choice>
              <mc:Fallback>
                <p:oleObj name="Equation" r:id="rId16" imgW="1473120" imgH="4316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33" y="5852645"/>
                        <a:ext cx="28781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31949"/>
              </p:ext>
            </p:extLst>
          </p:nvPr>
        </p:nvGraphicFramePr>
        <p:xfrm>
          <a:off x="4427984" y="5878045"/>
          <a:ext cx="29035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2" name="Equation" r:id="rId18" imgW="1485720" imgH="419040" progId="Equation.DSMT4">
                  <p:embed/>
                </p:oleObj>
              </mc:Choice>
              <mc:Fallback>
                <p:oleObj name="Equation" r:id="rId18" imgW="1485720" imgH="41904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878045"/>
                        <a:ext cx="29035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92230"/>
              </p:ext>
            </p:extLst>
          </p:nvPr>
        </p:nvGraphicFramePr>
        <p:xfrm>
          <a:off x="286419" y="1561117"/>
          <a:ext cx="5287963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" name="Equation" r:id="rId20" imgW="2666880" imgH="685800" progId="Equation.DSMT4">
                  <p:embed/>
                </p:oleObj>
              </mc:Choice>
              <mc:Fallback>
                <p:oleObj name="Equation" r:id="rId20" imgW="2666880" imgH="6858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19" y="1561117"/>
                        <a:ext cx="5287963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0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116632"/>
            <a:ext cx="8569325" cy="1130300"/>
            <a:chOff x="113" y="210"/>
            <a:chExt cx="5398" cy="712"/>
          </a:xfrm>
        </p:grpSpPr>
        <p:sp>
          <p:nvSpPr>
            <p:cNvPr id="13315" name="Text Box 3"/>
            <p:cNvSpPr txBox="1">
              <a:spLocks noChangeArrowheads="1"/>
            </p:cNvSpPr>
            <p:nvPr/>
          </p:nvSpPr>
          <p:spPr bwMode="auto">
            <a:xfrm>
              <a:off x="113" y="210"/>
              <a:ext cx="5398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【</a:t>
              </a:r>
              <a:r>
                <a:rPr lang="zh-CN" altLang="en-US" sz="2400" b="1" dirty="0">
                  <a:latin typeface="Times New Roman" charset="0"/>
                </a:rPr>
                <a:t>例</a:t>
              </a:r>
              <a:r>
                <a:rPr lang="en-US" altLang="zh-CN" sz="2400" b="1" dirty="0">
                  <a:latin typeface="Times New Roman" charset="0"/>
                </a:rPr>
                <a:t>7-30】</a:t>
              </a:r>
              <a:r>
                <a:rPr lang="zh-CN" altLang="en-US" sz="2400" b="1" dirty="0">
                  <a:latin typeface="Times New Roman" charset="0"/>
                </a:rPr>
                <a:t>求球面                                      介于平面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i="1" dirty="0">
                  <a:latin typeface="Times New Roman" charset="0"/>
                </a:rPr>
                <a:t>h</a:t>
              </a:r>
              <a:r>
                <a:rPr lang="zh-CN" altLang="en-US" sz="2400" b="1" dirty="0">
                  <a:latin typeface="Times New Roman" charset="0"/>
                </a:rPr>
                <a:t>（</a:t>
              </a:r>
              <a:r>
                <a:rPr lang="en-US" altLang="zh-CN" sz="2400" b="1" dirty="0">
                  <a:latin typeface="Times New Roman" charset="0"/>
                </a:rPr>
                <a:t>0&lt;</a:t>
              </a:r>
              <a:r>
                <a:rPr lang="en-US" altLang="zh-CN" sz="2400" b="1" i="1" dirty="0">
                  <a:latin typeface="Times New Roman" charset="0"/>
                </a:rPr>
                <a:t>h</a:t>
              </a:r>
              <a:r>
                <a:rPr lang="en-US" altLang="zh-CN" sz="2400" b="1" dirty="0">
                  <a:latin typeface="Times New Roman" charset="0"/>
                </a:rPr>
                <a:t>&lt;</a:t>
              </a:r>
              <a:r>
                <a:rPr lang="en-US" altLang="zh-CN" sz="2400" b="1" i="1" dirty="0">
                  <a:latin typeface="Times New Roman" charset="0"/>
                </a:rPr>
                <a:t>R</a:t>
              </a:r>
              <a:r>
                <a:rPr lang="zh-CN" altLang="en-US" sz="2400" b="1" dirty="0">
                  <a:latin typeface="Times New Roman" charset="0"/>
                </a:rPr>
                <a:t>）和平面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=0</a:t>
              </a:r>
              <a:r>
                <a:rPr lang="zh-CN" altLang="en-US" sz="2400" b="1" dirty="0">
                  <a:latin typeface="Times New Roman" charset="0"/>
                </a:rPr>
                <a:t>之间的部分的面积</a:t>
              </a:r>
              <a:r>
                <a:rPr lang="en-US" altLang="zh-CN" sz="2400" b="1" dirty="0"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13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239609"/>
                </p:ext>
              </p:extLst>
            </p:nvPr>
          </p:nvGraphicFramePr>
          <p:xfrm>
            <a:off x="1678" y="306"/>
            <a:ext cx="181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3" name="公式" r:id="rId3" imgW="3238200" imgH="431640" progId="Equation.3">
                    <p:embed/>
                  </p:oleObj>
                </mc:Choice>
                <mc:Fallback>
                  <p:oleObj name="公式" r:id="rId3" imgW="323820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306"/>
                          <a:ext cx="181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172200" y="893401"/>
            <a:ext cx="3135313" cy="2355850"/>
            <a:chOff x="6172200" y="893401"/>
            <a:chExt cx="3135313" cy="235585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172200" y="893401"/>
              <a:ext cx="3135313" cy="2355850"/>
              <a:chOff x="3061" y="1933"/>
              <a:chExt cx="1975" cy="1484"/>
            </a:xfrm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3787" y="2947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O</a:t>
                </a: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/>
            </p:nvSpPr>
            <p:spPr bwMode="auto">
              <a:xfrm>
                <a:off x="4700" y="296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9" name="Text Box 11"/>
              <p:cNvSpPr txBox="1">
                <a:spLocks noChangeArrowheads="1"/>
              </p:cNvSpPr>
              <p:nvPr/>
            </p:nvSpPr>
            <p:spPr bwMode="auto">
              <a:xfrm>
                <a:off x="3878" y="1933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z</a:t>
                </a:r>
              </a:p>
            </p:txBody>
          </p:sp>
          <p:sp>
            <p:nvSpPr>
              <p:cNvPr id="10" name="Text Box 12"/>
              <p:cNvSpPr txBox="1">
                <a:spLocks noChangeArrowheads="1"/>
              </p:cNvSpPr>
              <p:nvPr/>
            </p:nvSpPr>
            <p:spPr bwMode="auto">
              <a:xfrm>
                <a:off x="3566" y="315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charset="0"/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2159"/>
                    <a:ext cx="33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 type="none" w="med" len="lg"/>
                      </a14:hiddenLine>
                    </a:ext>
                    <a:ext uri="{AF507438-7753-43E0-B8FC-AC1667EBCBE1}">
                      <a14:hiddenEffects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altLang="zh-CN" sz="2000" dirty="0">
                      <a:latin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 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87" y="2159"/>
                    <a:ext cx="336" cy="2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3998" y="2960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>
                    <a:latin typeface="Times New Roman" charset="0"/>
                  </a:rPr>
                  <a:t>D</a:t>
                </a:r>
                <a:r>
                  <a:rPr lang="en-US" altLang="zh-CN" b="1" i="1" baseline="-25000">
                    <a:latin typeface="Times New Roman" charset="0"/>
                  </a:rPr>
                  <a:t>xy</a:t>
                </a:r>
              </a:p>
            </p:txBody>
          </p:sp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3061" y="2056"/>
                <a:ext cx="1769" cy="1361"/>
                <a:chOff x="3061" y="2056"/>
                <a:chExt cx="1769" cy="1361"/>
              </a:xfrm>
            </p:grpSpPr>
            <p:sp>
              <p:nvSpPr>
                <p:cNvPr id="17" name="弧 17"/>
                <p:cNvSpPr>
                  <a:spLocks/>
                </p:cNvSpPr>
                <p:nvPr/>
              </p:nvSpPr>
              <p:spPr bwMode="auto">
                <a:xfrm>
                  <a:off x="3288" y="2382"/>
                  <a:ext cx="1180" cy="63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4 w 43200"/>
                    <a:gd name="T1" fmla="*/ 23262 h 23262"/>
                    <a:gd name="T2" fmla="*/ 43200 w 43200"/>
                    <a:gd name="T3" fmla="*/ 21600 h 23262"/>
                    <a:gd name="T4" fmla="*/ 21600 w 43200"/>
                    <a:gd name="T5" fmla="*/ 21600 h 23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262" fill="none" extrusionOk="0">
                      <a:moveTo>
                        <a:pt x="64" y="23261"/>
                      </a:moveTo>
                      <a:cubicBezTo>
                        <a:pt x="21" y="22709"/>
                        <a:pt x="0" y="2215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3262" stroke="0" extrusionOk="0">
                      <a:moveTo>
                        <a:pt x="64" y="23261"/>
                      </a:moveTo>
                      <a:cubicBezTo>
                        <a:pt x="21" y="22709"/>
                        <a:pt x="0" y="2215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弧 18"/>
                <p:cNvSpPr>
                  <a:spLocks/>
                </p:cNvSpPr>
                <p:nvPr/>
              </p:nvSpPr>
              <p:spPr bwMode="auto">
                <a:xfrm flipV="1">
                  <a:off x="3288" y="2976"/>
                  <a:ext cx="1178" cy="251"/>
                </a:xfrm>
                <a:custGeom>
                  <a:avLst/>
                  <a:gdLst>
                    <a:gd name="G0" fmla="+- 21539 0 0"/>
                    <a:gd name="G1" fmla="+- 21600 0 0"/>
                    <a:gd name="G2" fmla="+- 21600 0 0"/>
                    <a:gd name="T0" fmla="*/ 0 w 43139"/>
                    <a:gd name="T1" fmla="*/ 19973 h 23870"/>
                    <a:gd name="T2" fmla="*/ 43019 w 43139"/>
                    <a:gd name="T3" fmla="*/ 23870 h 23870"/>
                    <a:gd name="T4" fmla="*/ 21539 w 43139"/>
                    <a:gd name="T5" fmla="*/ 21600 h 23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39" h="23870" fill="none" extrusionOk="0">
                      <a:moveTo>
                        <a:pt x="0" y="19973"/>
                      </a:moveTo>
                      <a:cubicBezTo>
                        <a:pt x="851" y="8706"/>
                        <a:pt x="10240" y="-1"/>
                        <a:pt x="21539" y="-1"/>
                      </a:cubicBezTo>
                      <a:cubicBezTo>
                        <a:pt x="33468" y="0"/>
                        <a:pt x="43139" y="9670"/>
                        <a:pt x="43139" y="21600"/>
                      </a:cubicBezTo>
                      <a:cubicBezTo>
                        <a:pt x="43139" y="22358"/>
                        <a:pt x="43099" y="23115"/>
                        <a:pt x="43019" y="23870"/>
                      </a:cubicBezTo>
                    </a:path>
                    <a:path w="43139" h="23870" stroke="0" extrusionOk="0">
                      <a:moveTo>
                        <a:pt x="0" y="19973"/>
                      </a:moveTo>
                      <a:cubicBezTo>
                        <a:pt x="851" y="8706"/>
                        <a:pt x="10240" y="-1"/>
                        <a:pt x="21539" y="-1"/>
                      </a:cubicBezTo>
                      <a:cubicBezTo>
                        <a:pt x="33468" y="0"/>
                        <a:pt x="43139" y="9670"/>
                        <a:pt x="43139" y="21600"/>
                      </a:cubicBezTo>
                      <a:cubicBezTo>
                        <a:pt x="43139" y="22358"/>
                        <a:pt x="43099" y="23115"/>
                        <a:pt x="43019" y="23870"/>
                      </a:cubicBezTo>
                      <a:lnTo>
                        <a:pt x="21539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弧 19"/>
                <p:cNvSpPr>
                  <a:spLocks/>
                </p:cNvSpPr>
                <p:nvPr/>
              </p:nvSpPr>
              <p:spPr bwMode="auto">
                <a:xfrm flipH="1">
                  <a:off x="3288" y="2795"/>
                  <a:ext cx="1178" cy="251"/>
                </a:xfrm>
                <a:custGeom>
                  <a:avLst/>
                  <a:gdLst>
                    <a:gd name="G0" fmla="+- 21539 0 0"/>
                    <a:gd name="G1" fmla="+- 21600 0 0"/>
                    <a:gd name="G2" fmla="+- 21600 0 0"/>
                    <a:gd name="T0" fmla="*/ 0 w 43139"/>
                    <a:gd name="T1" fmla="*/ 19973 h 23870"/>
                    <a:gd name="T2" fmla="*/ 43019 w 43139"/>
                    <a:gd name="T3" fmla="*/ 23870 h 23870"/>
                    <a:gd name="T4" fmla="*/ 21539 w 43139"/>
                    <a:gd name="T5" fmla="*/ 21600 h 23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39" h="23870" fill="none" extrusionOk="0">
                      <a:moveTo>
                        <a:pt x="0" y="19973"/>
                      </a:moveTo>
                      <a:cubicBezTo>
                        <a:pt x="851" y="8706"/>
                        <a:pt x="10240" y="-1"/>
                        <a:pt x="21539" y="-1"/>
                      </a:cubicBezTo>
                      <a:cubicBezTo>
                        <a:pt x="33468" y="0"/>
                        <a:pt x="43139" y="9670"/>
                        <a:pt x="43139" y="21600"/>
                      </a:cubicBezTo>
                      <a:cubicBezTo>
                        <a:pt x="43139" y="22358"/>
                        <a:pt x="43099" y="23115"/>
                        <a:pt x="43019" y="23870"/>
                      </a:cubicBezTo>
                    </a:path>
                    <a:path w="43139" h="23870" stroke="0" extrusionOk="0">
                      <a:moveTo>
                        <a:pt x="0" y="19973"/>
                      </a:moveTo>
                      <a:cubicBezTo>
                        <a:pt x="851" y="8706"/>
                        <a:pt x="10240" y="-1"/>
                        <a:pt x="21539" y="-1"/>
                      </a:cubicBezTo>
                      <a:cubicBezTo>
                        <a:pt x="33468" y="0"/>
                        <a:pt x="43139" y="9670"/>
                        <a:pt x="43139" y="21600"/>
                      </a:cubicBezTo>
                      <a:cubicBezTo>
                        <a:pt x="43139" y="22358"/>
                        <a:pt x="43099" y="23115"/>
                        <a:pt x="43019" y="23870"/>
                      </a:cubicBezTo>
                      <a:lnTo>
                        <a:pt x="21539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>
                  <a:off x="3288" y="3006"/>
                  <a:ext cx="11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638" y="2614"/>
                  <a:ext cx="694" cy="5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881" y="2371"/>
                  <a:ext cx="5" cy="62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4468" y="3000"/>
                  <a:ext cx="3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061" y="3006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370" y="3190"/>
                  <a:ext cx="273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332" y="2464"/>
                  <a:ext cx="174" cy="1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886" y="2056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" name="弧 18"/>
            <p:cNvSpPr>
              <a:spLocks/>
            </p:cNvSpPr>
            <p:nvPr/>
          </p:nvSpPr>
          <p:spPr bwMode="auto">
            <a:xfrm flipV="1">
              <a:off x="6762924" y="1883443"/>
              <a:ext cx="1384126" cy="236059"/>
            </a:xfrm>
            <a:custGeom>
              <a:avLst/>
              <a:gdLst>
                <a:gd name="G0" fmla="+- 21539 0 0"/>
                <a:gd name="G1" fmla="+- 21600 0 0"/>
                <a:gd name="G2" fmla="+- 21600 0 0"/>
                <a:gd name="T0" fmla="*/ 0 w 43139"/>
                <a:gd name="T1" fmla="*/ 19973 h 23870"/>
                <a:gd name="T2" fmla="*/ 43019 w 43139"/>
                <a:gd name="T3" fmla="*/ 23870 h 23870"/>
                <a:gd name="T4" fmla="*/ 21539 w 43139"/>
                <a:gd name="T5" fmla="*/ 21600 h 23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9" h="23870" fill="none" extrusionOk="0">
                  <a:moveTo>
                    <a:pt x="0" y="19973"/>
                  </a:moveTo>
                  <a:cubicBezTo>
                    <a:pt x="851" y="8706"/>
                    <a:pt x="10240" y="-1"/>
                    <a:pt x="21539" y="-1"/>
                  </a:cubicBezTo>
                  <a:cubicBezTo>
                    <a:pt x="33468" y="0"/>
                    <a:pt x="43139" y="9670"/>
                    <a:pt x="43139" y="21600"/>
                  </a:cubicBezTo>
                  <a:cubicBezTo>
                    <a:pt x="43139" y="22358"/>
                    <a:pt x="43099" y="23115"/>
                    <a:pt x="43019" y="23870"/>
                  </a:cubicBezTo>
                </a:path>
                <a:path w="43139" h="23870" stroke="0" extrusionOk="0">
                  <a:moveTo>
                    <a:pt x="0" y="19973"/>
                  </a:moveTo>
                  <a:cubicBezTo>
                    <a:pt x="851" y="8706"/>
                    <a:pt x="10240" y="-1"/>
                    <a:pt x="21539" y="-1"/>
                  </a:cubicBezTo>
                  <a:cubicBezTo>
                    <a:pt x="33468" y="0"/>
                    <a:pt x="43139" y="9670"/>
                    <a:pt x="43139" y="21600"/>
                  </a:cubicBezTo>
                  <a:cubicBezTo>
                    <a:pt x="43139" y="22358"/>
                    <a:pt x="43099" y="23115"/>
                    <a:pt x="43019" y="23870"/>
                  </a:cubicBezTo>
                  <a:lnTo>
                    <a:pt x="21539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弧 19"/>
            <p:cNvSpPr>
              <a:spLocks/>
            </p:cNvSpPr>
            <p:nvPr/>
          </p:nvSpPr>
          <p:spPr bwMode="auto">
            <a:xfrm flipH="1">
              <a:off x="6762780" y="1758862"/>
              <a:ext cx="1420783" cy="228525"/>
            </a:xfrm>
            <a:custGeom>
              <a:avLst/>
              <a:gdLst>
                <a:gd name="G0" fmla="+- 21539 0 0"/>
                <a:gd name="G1" fmla="+- 21600 0 0"/>
                <a:gd name="G2" fmla="+- 21600 0 0"/>
                <a:gd name="T0" fmla="*/ 0 w 43139"/>
                <a:gd name="T1" fmla="*/ 19973 h 23870"/>
                <a:gd name="T2" fmla="*/ 43019 w 43139"/>
                <a:gd name="T3" fmla="*/ 23870 h 23870"/>
                <a:gd name="T4" fmla="*/ 21539 w 43139"/>
                <a:gd name="T5" fmla="*/ 21600 h 23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9" h="23870" fill="none" extrusionOk="0">
                  <a:moveTo>
                    <a:pt x="0" y="19973"/>
                  </a:moveTo>
                  <a:cubicBezTo>
                    <a:pt x="851" y="8706"/>
                    <a:pt x="10240" y="-1"/>
                    <a:pt x="21539" y="-1"/>
                  </a:cubicBezTo>
                  <a:cubicBezTo>
                    <a:pt x="33468" y="0"/>
                    <a:pt x="43139" y="9670"/>
                    <a:pt x="43139" y="21600"/>
                  </a:cubicBezTo>
                  <a:cubicBezTo>
                    <a:pt x="43139" y="22358"/>
                    <a:pt x="43099" y="23115"/>
                    <a:pt x="43019" y="23870"/>
                  </a:cubicBezTo>
                </a:path>
                <a:path w="43139" h="23870" stroke="0" extrusionOk="0">
                  <a:moveTo>
                    <a:pt x="0" y="19973"/>
                  </a:moveTo>
                  <a:cubicBezTo>
                    <a:pt x="851" y="8706"/>
                    <a:pt x="10240" y="-1"/>
                    <a:pt x="21539" y="-1"/>
                  </a:cubicBezTo>
                  <a:cubicBezTo>
                    <a:pt x="33468" y="0"/>
                    <a:pt x="43139" y="9670"/>
                    <a:pt x="43139" y="21600"/>
                  </a:cubicBezTo>
                  <a:cubicBezTo>
                    <a:pt x="43139" y="22358"/>
                    <a:pt x="43099" y="23115"/>
                    <a:pt x="43019" y="23870"/>
                  </a:cubicBezTo>
                  <a:lnTo>
                    <a:pt x="21539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444964" y="1894844"/>
              <a:ext cx="62324" cy="62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350125" y="1726045"/>
                  <a:ext cx="533400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altLang="zh-CN" sz="2000" dirty="0">
                    <a:latin typeface="Times New Roman" charset="0"/>
                  </a:endParaRPr>
                </a:p>
              </p:txBody>
            </p:sp>
          </mc:Choice>
          <mc:Fallback xmlns="">
            <p:sp>
              <p:nvSpPr>
                <p:cNvPr id="3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50125" y="1726045"/>
                  <a:ext cx="533400" cy="4000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文本框 32"/>
          <p:cNvSpPr txBox="1"/>
          <p:nvPr/>
        </p:nvSpPr>
        <p:spPr>
          <a:xfrm>
            <a:off x="91136" y="12676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10884" y="1267606"/>
                <a:ext cx="410016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所以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4" y="1267606"/>
                <a:ext cx="4100161" cy="539571"/>
              </a:xfrm>
              <a:prstGeom prst="rect">
                <a:avLst/>
              </a:prstGeom>
              <a:blipFill>
                <a:blip r:embed="rId7"/>
                <a:stretch>
                  <a:fillRect l="-2229" t="-1136" r="-1337" b="-2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36779" y="1816405"/>
                <a:ext cx="3718839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" y="1816405"/>
                <a:ext cx="3718839" cy="843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55699" y="2639741"/>
                <a:ext cx="3503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曲面在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𝑥𝑂𝑦</m:t>
                    </m:r>
                  </m:oMath>
                </a14:m>
                <a:r>
                  <a:rPr lang="zh-CN" altLang="en-US" sz="2400" dirty="0" smtClean="0"/>
                  <a:t>平面的投影为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9" y="2639741"/>
                <a:ext cx="3503331" cy="461665"/>
              </a:xfrm>
              <a:prstGeom prst="rect">
                <a:avLst/>
              </a:prstGeom>
              <a:blipFill>
                <a:blip r:embed="rId9"/>
                <a:stretch>
                  <a:fillRect l="-2787" t="-14474" r="-174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64784" y="3122080"/>
                <a:ext cx="5415329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4" y="3122080"/>
                <a:ext cx="5415329" cy="498278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190835" y="367114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所以曲面面积为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73554" y="4099874"/>
                <a:ext cx="3561744" cy="733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4" y="4099874"/>
                <a:ext cx="3561744" cy="7332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009383" y="4140608"/>
                <a:ext cx="3638934" cy="637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83" y="4140608"/>
                <a:ext cx="3638934" cy="637932"/>
              </a:xfrm>
              <a:prstGeom prst="rect">
                <a:avLst/>
              </a:prstGeom>
              <a:blipFill>
                <a:blip r:embed="rId12"/>
                <a:stretch>
                  <a:fillRect r="-3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899592" y="4916034"/>
                <a:ext cx="4956998" cy="58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16034"/>
                <a:ext cx="4956998" cy="5825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弧 18"/>
          <p:cNvSpPr>
            <a:spLocks/>
          </p:cNvSpPr>
          <p:nvPr/>
        </p:nvSpPr>
        <p:spPr bwMode="auto">
          <a:xfrm flipV="1">
            <a:off x="6751761" y="2544869"/>
            <a:ext cx="1384126" cy="236059"/>
          </a:xfrm>
          <a:custGeom>
            <a:avLst/>
            <a:gdLst>
              <a:gd name="G0" fmla="+- 21539 0 0"/>
              <a:gd name="G1" fmla="+- 21600 0 0"/>
              <a:gd name="G2" fmla="+- 21600 0 0"/>
              <a:gd name="T0" fmla="*/ 0 w 43139"/>
              <a:gd name="T1" fmla="*/ 19973 h 23870"/>
              <a:gd name="T2" fmla="*/ 43019 w 43139"/>
              <a:gd name="T3" fmla="*/ 23870 h 23870"/>
              <a:gd name="T4" fmla="*/ 21539 w 43139"/>
              <a:gd name="T5" fmla="*/ 21600 h 2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39" h="23870" fill="none" extrusionOk="0">
                <a:moveTo>
                  <a:pt x="0" y="19973"/>
                </a:moveTo>
                <a:cubicBezTo>
                  <a:pt x="851" y="8706"/>
                  <a:pt x="10240" y="-1"/>
                  <a:pt x="21539" y="-1"/>
                </a:cubicBezTo>
                <a:cubicBezTo>
                  <a:pt x="33468" y="0"/>
                  <a:pt x="43139" y="9670"/>
                  <a:pt x="43139" y="21600"/>
                </a:cubicBezTo>
                <a:cubicBezTo>
                  <a:pt x="43139" y="22358"/>
                  <a:pt x="43099" y="23115"/>
                  <a:pt x="43019" y="23870"/>
                </a:cubicBezTo>
              </a:path>
              <a:path w="43139" h="23870" stroke="0" extrusionOk="0">
                <a:moveTo>
                  <a:pt x="0" y="19973"/>
                </a:moveTo>
                <a:cubicBezTo>
                  <a:pt x="851" y="8706"/>
                  <a:pt x="10240" y="-1"/>
                  <a:pt x="21539" y="-1"/>
                </a:cubicBezTo>
                <a:cubicBezTo>
                  <a:pt x="33468" y="0"/>
                  <a:pt x="43139" y="9670"/>
                  <a:pt x="43139" y="21600"/>
                </a:cubicBezTo>
                <a:cubicBezTo>
                  <a:pt x="43139" y="22358"/>
                  <a:pt x="43099" y="23115"/>
                  <a:pt x="43019" y="23870"/>
                </a:cubicBezTo>
                <a:lnTo>
                  <a:pt x="21539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弧 19"/>
          <p:cNvSpPr>
            <a:spLocks/>
          </p:cNvSpPr>
          <p:nvPr/>
        </p:nvSpPr>
        <p:spPr bwMode="auto">
          <a:xfrm flipH="1">
            <a:off x="6751617" y="2420288"/>
            <a:ext cx="1420783" cy="228525"/>
          </a:xfrm>
          <a:custGeom>
            <a:avLst/>
            <a:gdLst>
              <a:gd name="G0" fmla="+- 21539 0 0"/>
              <a:gd name="G1" fmla="+- 21600 0 0"/>
              <a:gd name="G2" fmla="+- 21600 0 0"/>
              <a:gd name="T0" fmla="*/ 0 w 43139"/>
              <a:gd name="T1" fmla="*/ 19973 h 23870"/>
              <a:gd name="T2" fmla="*/ 43019 w 43139"/>
              <a:gd name="T3" fmla="*/ 23870 h 23870"/>
              <a:gd name="T4" fmla="*/ 21539 w 43139"/>
              <a:gd name="T5" fmla="*/ 21600 h 2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39" h="23870" fill="none" extrusionOk="0">
                <a:moveTo>
                  <a:pt x="0" y="19973"/>
                </a:moveTo>
                <a:cubicBezTo>
                  <a:pt x="851" y="8706"/>
                  <a:pt x="10240" y="-1"/>
                  <a:pt x="21539" y="-1"/>
                </a:cubicBezTo>
                <a:cubicBezTo>
                  <a:pt x="33468" y="0"/>
                  <a:pt x="43139" y="9670"/>
                  <a:pt x="43139" y="21600"/>
                </a:cubicBezTo>
                <a:cubicBezTo>
                  <a:pt x="43139" y="22358"/>
                  <a:pt x="43099" y="23115"/>
                  <a:pt x="43019" y="23870"/>
                </a:cubicBezTo>
              </a:path>
              <a:path w="43139" h="23870" stroke="0" extrusionOk="0">
                <a:moveTo>
                  <a:pt x="0" y="19973"/>
                </a:moveTo>
                <a:cubicBezTo>
                  <a:pt x="851" y="8706"/>
                  <a:pt x="10240" y="-1"/>
                  <a:pt x="21539" y="-1"/>
                </a:cubicBezTo>
                <a:cubicBezTo>
                  <a:pt x="33468" y="0"/>
                  <a:pt x="43139" y="9670"/>
                  <a:pt x="43139" y="21600"/>
                </a:cubicBezTo>
                <a:cubicBezTo>
                  <a:pt x="43139" y="22358"/>
                  <a:pt x="43099" y="23115"/>
                  <a:pt x="43019" y="23870"/>
                </a:cubicBezTo>
                <a:lnTo>
                  <a:pt x="21539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762872" cy="778098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</a:rPr>
              <a:t>第一类曲面积分的计算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33813"/>
              </p:ext>
            </p:extLst>
          </p:nvPr>
        </p:nvGraphicFramePr>
        <p:xfrm>
          <a:off x="250825" y="1101725"/>
          <a:ext cx="78501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3" imgW="3936960" imgH="634680" progId="Equation.DSMT4">
                  <p:embed/>
                </p:oleObj>
              </mc:Choice>
              <mc:Fallback>
                <p:oleObj name="Equation" r:id="rId3" imgW="393696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01725"/>
                        <a:ext cx="7850188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94829"/>
              </p:ext>
            </p:extLst>
          </p:nvPr>
        </p:nvGraphicFramePr>
        <p:xfrm>
          <a:off x="381000" y="2508250"/>
          <a:ext cx="57896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5" imgW="2552400" imgH="241200" progId="Equation.DSMT4">
                  <p:embed/>
                </p:oleObj>
              </mc:Choice>
              <mc:Fallback>
                <p:oleObj name="Equation" r:id="rId5" imgW="2552400" imgH="2412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08250"/>
                        <a:ext cx="57896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32164"/>
              </p:ext>
            </p:extLst>
          </p:nvPr>
        </p:nvGraphicFramePr>
        <p:xfrm>
          <a:off x="397946" y="4364557"/>
          <a:ext cx="7270398" cy="149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7" imgW="3213000" imgH="660240" progId="Equation.DSMT4">
                  <p:embed/>
                </p:oleObj>
              </mc:Choice>
              <mc:Fallback>
                <p:oleObj name="Equation" r:id="rId7" imgW="3213000" imgH="6602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46" y="4364557"/>
                        <a:ext cx="7270398" cy="1494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85619"/>
              </p:ext>
            </p:extLst>
          </p:nvPr>
        </p:nvGraphicFramePr>
        <p:xfrm>
          <a:off x="381000" y="3128841"/>
          <a:ext cx="6567264" cy="484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9" imgW="2920680" imgH="215640" progId="Equation.DSMT4">
                  <p:embed/>
                </p:oleObj>
              </mc:Choice>
              <mc:Fallback>
                <p:oleObj name="Equation" r:id="rId9" imgW="2920680" imgH="2156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8841"/>
                        <a:ext cx="6567264" cy="484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39165"/>
              </p:ext>
            </p:extLst>
          </p:nvPr>
        </p:nvGraphicFramePr>
        <p:xfrm>
          <a:off x="381000" y="3658580"/>
          <a:ext cx="5560529" cy="70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Equation" r:id="rId11" imgW="2400120" imgH="304560" progId="Equation.DSMT4">
                  <p:embed/>
                </p:oleObj>
              </mc:Choice>
              <mc:Fallback>
                <p:oleObj name="Equation" r:id="rId11" imgW="2400120" imgH="3045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8580"/>
                        <a:ext cx="5560529" cy="70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7504" y="54867"/>
            <a:ext cx="87852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【</a:t>
            </a:r>
            <a:r>
              <a:rPr lang="zh-CN" altLang="en-US" sz="2400" b="1" dirty="0">
                <a:latin typeface="Times New Roman" charset="0"/>
              </a:rPr>
              <a:t>例</a:t>
            </a:r>
            <a:r>
              <a:rPr lang="en-US" altLang="zh-CN" sz="2400" b="1" dirty="0">
                <a:latin typeface="Times New Roman" charset="0"/>
              </a:rPr>
              <a:t>7-31】</a:t>
            </a:r>
            <a:r>
              <a:rPr lang="zh-CN" altLang="en-US" sz="2400" b="1" dirty="0">
                <a:latin typeface="Times New Roman" charset="0"/>
              </a:rPr>
              <a:t>计算                其中</a:t>
            </a:r>
            <a:r>
              <a:rPr lang="en-US" altLang="zh-CN" sz="2400" b="1" i="1" dirty="0">
                <a:latin typeface="Times New Roman" charset="0"/>
              </a:rPr>
              <a:t>S</a:t>
            </a:r>
            <a:r>
              <a:rPr lang="zh-CN" altLang="en-US" sz="2400" b="1" dirty="0">
                <a:latin typeface="Times New Roman" charset="0"/>
              </a:rPr>
              <a:t>是锥面                     被</a:t>
            </a:r>
            <a:r>
              <a:rPr lang="zh-CN" altLang="en-US" sz="2400" b="1" dirty="0" smtClean="0">
                <a:latin typeface="Times New Roman" charset="0"/>
              </a:rPr>
              <a:t>柱面</a:t>
            </a:r>
            <a:endParaRPr lang="en-US" altLang="zh-CN" sz="2400" b="1" dirty="0" smtClean="0">
              <a:latin typeface="Times New Roman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 smtClean="0">
                <a:latin typeface="Times New Roman" charset="0"/>
              </a:rPr>
              <a:t>                                    </a:t>
            </a:r>
            <a:r>
              <a:rPr lang="zh-CN" altLang="en-US" sz="2400" b="1" dirty="0" smtClean="0">
                <a:latin typeface="Times New Roman" charset="0"/>
              </a:rPr>
              <a:t>所截下部分</a:t>
            </a:r>
            <a:r>
              <a:rPr lang="en-US" altLang="zh-CN" sz="2400" b="1" dirty="0" smtClean="0">
                <a:latin typeface="Times New Roman" charset="0"/>
              </a:rPr>
              <a:t>.</a:t>
            </a:r>
            <a:endParaRPr lang="en-US" altLang="zh-CN" sz="2400" b="1" dirty="0">
              <a:latin typeface="Times New Roman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36359"/>
              </p:ext>
            </p:extLst>
          </p:nvPr>
        </p:nvGraphicFramePr>
        <p:xfrm>
          <a:off x="2304505" y="126032"/>
          <a:ext cx="935682" cy="77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6" name="Equation" r:id="rId3" imgW="571320" imgH="380880" progId="Equation.DSMT4">
                  <p:embed/>
                </p:oleObj>
              </mc:Choice>
              <mc:Fallback>
                <p:oleObj name="Equation" r:id="rId3" imgW="57132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505" y="126032"/>
                        <a:ext cx="935682" cy="779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182123"/>
              </p:ext>
            </p:extLst>
          </p:nvPr>
        </p:nvGraphicFramePr>
        <p:xfrm>
          <a:off x="5189783" y="143439"/>
          <a:ext cx="1694759" cy="45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7" name="公式" r:id="rId5" imgW="1765080" imgH="469800" progId="Equation.3">
                  <p:embed/>
                </p:oleObj>
              </mc:Choice>
              <mc:Fallback>
                <p:oleObj name="公式" r:id="rId5" imgW="17650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783" y="143439"/>
                        <a:ext cx="1694759" cy="451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33841"/>
              </p:ext>
            </p:extLst>
          </p:nvPr>
        </p:nvGraphicFramePr>
        <p:xfrm>
          <a:off x="216273" y="902244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8" name="公式" r:id="rId7" imgW="2831760" imgH="431640" progId="Equation.3">
                  <p:embed/>
                </p:oleObj>
              </mc:Choice>
              <mc:Fallback>
                <p:oleObj name="公式" r:id="rId7" imgW="2831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73" y="902244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6396323" y="2469500"/>
            <a:ext cx="3096344" cy="2463727"/>
            <a:chOff x="3024" y="1200"/>
            <a:chExt cx="2340" cy="1806"/>
          </a:xfrm>
        </p:grpSpPr>
        <p:sp>
          <p:nvSpPr>
            <p:cNvPr id="22537" name="Freeform 9" descr="宽下对角线"/>
            <p:cNvSpPr>
              <a:spLocks/>
            </p:cNvSpPr>
            <p:nvPr/>
          </p:nvSpPr>
          <p:spPr bwMode="auto">
            <a:xfrm>
              <a:off x="3888" y="1776"/>
              <a:ext cx="624" cy="911"/>
            </a:xfrm>
            <a:custGeom>
              <a:avLst/>
              <a:gdLst>
                <a:gd name="T0" fmla="*/ 483 w 511"/>
                <a:gd name="T1" fmla="*/ 169 h 846"/>
                <a:gd name="T2" fmla="*/ 0 w 511"/>
                <a:gd name="T3" fmla="*/ 846 h 846"/>
                <a:gd name="T4" fmla="*/ 46 w 511"/>
                <a:gd name="T5" fmla="*/ 669 h 846"/>
                <a:gd name="T6" fmla="*/ 102 w 511"/>
                <a:gd name="T7" fmla="*/ 567 h 846"/>
                <a:gd name="T8" fmla="*/ 149 w 511"/>
                <a:gd name="T9" fmla="*/ 465 h 846"/>
                <a:gd name="T10" fmla="*/ 167 w 511"/>
                <a:gd name="T11" fmla="*/ 372 h 846"/>
                <a:gd name="T12" fmla="*/ 204 w 511"/>
                <a:gd name="T13" fmla="*/ 307 h 846"/>
                <a:gd name="T14" fmla="*/ 269 w 511"/>
                <a:gd name="T15" fmla="*/ 214 h 846"/>
                <a:gd name="T16" fmla="*/ 325 w 511"/>
                <a:gd name="T17" fmla="*/ 186 h 846"/>
                <a:gd name="T18" fmla="*/ 372 w 511"/>
                <a:gd name="T19" fmla="*/ 75 h 846"/>
                <a:gd name="T20" fmla="*/ 427 w 511"/>
                <a:gd name="T21" fmla="*/ 28 h 846"/>
                <a:gd name="T22" fmla="*/ 502 w 511"/>
                <a:gd name="T23" fmla="*/ 0 h 846"/>
                <a:gd name="T24" fmla="*/ 511 w 511"/>
                <a:gd name="T25" fmla="*/ 56 h 846"/>
                <a:gd name="T26" fmla="*/ 502 w 511"/>
                <a:gd name="T27" fmla="*/ 11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" h="846">
                  <a:moveTo>
                    <a:pt x="483" y="169"/>
                  </a:moveTo>
                  <a:lnTo>
                    <a:pt x="0" y="846"/>
                  </a:lnTo>
                  <a:lnTo>
                    <a:pt x="46" y="669"/>
                  </a:lnTo>
                  <a:lnTo>
                    <a:pt x="102" y="567"/>
                  </a:lnTo>
                  <a:lnTo>
                    <a:pt x="149" y="465"/>
                  </a:lnTo>
                  <a:lnTo>
                    <a:pt x="167" y="372"/>
                  </a:lnTo>
                  <a:lnTo>
                    <a:pt x="204" y="307"/>
                  </a:lnTo>
                  <a:lnTo>
                    <a:pt x="269" y="214"/>
                  </a:lnTo>
                  <a:lnTo>
                    <a:pt x="325" y="186"/>
                  </a:lnTo>
                  <a:lnTo>
                    <a:pt x="372" y="75"/>
                  </a:lnTo>
                  <a:lnTo>
                    <a:pt x="427" y="28"/>
                  </a:lnTo>
                  <a:lnTo>
                    <a:pt x="502" y="0"/>
                  </a:lnTo>
                  <a:lnTo>
                    <a:pt x="511" y="56"/>
                  </a:lnTo>
                  <a:lnTo>
                    <a:pt x="502" y="112"/>
                  </a:lnTo>
                </a:path>
              </a:pathLst>
            </a:custGeom>
            <a:pattFill prst="wd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8" name="Group 10"/>
            <p:cNvGrpSpPr>
              <a:grpSpLocks/>
            </p:cNvGrpSpPr>
            <p:nvPr/>
          </p:nvGrpSpPr>
          <p:grpSpPr bwMode="auto">
            <a:xfrm>
              <a:off x="3024" y="1200"/>
              <a:ext cx="2340" cy="1806"/>
              <a:chOff x="3216" y="1152"/>
              <a:chExt cx="2340" cy="1806"/>
            </a:xfrm>
          </p:grpSpPr>
          <p:sp>
            <p:nvSpPr>
              <p:cNvPr id="22539" name="弧 11"/>
              <p:cNvSpPr>
                <a:spLocks/>
              </p:cNvSpPr>
              <p:nvPr/>
            </p:nvSpPr>
            <p:spPr bwMode="auto">
              <a:xfrm rot="18343240" flipH="1">
                <a:off x="4539" y="1739"/>
                <a:ext cx="205" cy="123"/>
              </a:xfrm>
              <a:custGeom>
                <a:avLst/>
                <a:gdLst>
                  <a:gd name="G0" fmla="+- 21600 0 0"/>
                  <a:gd name="G1" fmla="+- 15479 0 0"/>
                  <a:gd name="G2" fmla="+- 21600 0 0"/>
                  <a:gd name="T0" fmla="*/ 2098 w 21600"/>
                  <a:gd name="T1" fmla="*/ 24766 h 24766"/>
                  <a:gd name="T2" fmla="*/ 6535 w 21600"/>
                  <a:gd name="T3" fmla="*/ 0 h 24766"/>
                  <a:gd name="T4" fmla="*/ 21600 w 21600"/>
                  <a:gd name="T5" fmla="*/ 15479 h 24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766" fill="none" extrusionOk="0">
                    <a:moveTo>
                      <a:pt x="2098" y="24765"/>
                    </a:moveTo>
                    <a:cubicBezTo>
                      <a:pt x="716" y="21864"/>
                      <a:pt x="0" y="18692"/>
                      <a:pt x="0" y="15479"/>
                    </a:cubicBezTo>
                    <a:cubicBezTo>
                      <a:pt x="0" y="9648"/>
                      <a:pt x="2356" y="4066"/>
                      <a:pt x="6534" y="-1"/>
                    </a:cubicBezTo>
                  </a:path>
                  <a:path w="21600" h="24766" stroke="0" extrusionOk="0">
                    <a:moveTo>
                      <a:pt x="2098" y="24765"/>
                    </a:moveTo>
                    <a:cubicBezTo>
                      <a:pt x="716" y="21864"/>
                      <a:pt x="0" y="18692"/>
                      <a:pt x="0" y="15479"/>
                    </a:cubicBezTo>
                    <a:cubicBezTo>
                      <a:pt x="0" y="9648"/>
                      <a:pt x="2356" y="4066"/>
                      <a:pt x="6534" y="-1"/>
                    </a:cubicBezTo>
                    <a:lnTo>
                      <a:pt x="21600" y="15479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40" name="Oval 12"/>
              <p:cNvSpPr>
                <a:spLocks noChangeArrowheads="1"/>
              </p:cNvSpPr>
              <p:nvPr/>
            </p:nvSpPr>
            <p:spPr bwMode="auto">
              <a:xfrm>
                <a:off x="3216" y="1574"/>
                <a:ext cx="1533" cy="4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3984" y="1767"/>
                <a:ext cx="0" cy="9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3228" y="1808"/>
                <a:ext cx="767" cy="9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 flipH="1">
                <a:off x="3993" y="1813"/>
                <a:ext cx="756" cy="9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H="1">
                <a:off x="4737" y="1782"/>
                <a:ext cx="6" cy="9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弧 17"/>
              <p:cNvSpPr>
                <a:spLocks/>
              </p:cNvSpPr>
              <p:nvPr/>
            </p:nvSpPr>
            <p:spPr bwMode="auto">
              <a:xfrm>
                <a:off x="3985" y="2585"/>
                <a:ext cx="758" cy="140"/>
              </a:xfrm>
              <a:custGeom>
                <a:avLst/>
                <a:gdLst>
                  <a:gd name="G0" fmla="+- 21533 0 0"/>
                  <a:gd name="G1" fmla="+- 21600 0 0"/>
                  <a:gd name="G2" fmla="+- 21600 0 0"/>
                  <a:gd name="T0" fmla="*/ 0 w 43133"/>
                  <a:gd name="T1" fmla="*/ 19902 h 21600"/>
                  <a:gd name="T2" fmla="*/ 43133 w 43133"/>
                  <a:gd name="T3" fmla="*/ 21600 h 21600"/>
                  <a:gd name="T4" fmla="*/ 21533 w 4313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3" h="21600" fill="none" extrusionOk="0">
                    <a:moveTo>
                      <a:pt x="-1" y="19901"/>
                    </a:moveTo>
                    <a:cubicBezTo>
                      <a:pt x="885" y="8666"/>
                      <a:pt x="10262" y="-1"/>
                      <a:pt x="21533" y="-1"/>
                    </a:cubicBezTo>
                    <a:cubicBezTo>
                      <a:pt x="33462" y="-1"/>
                      <a:pt x="43133" y="9670"/>
                      <a:pt x="43133" y="21600"/>
                    </a:cubicBezTo>
                  </a:path>
                  <a:path w="43133" h="21600" stroke="0" extrusionOk="0">
                    <a:moveTo>
                      <a:pt x="-1" y="19901"/>
                    </a:moveTo>
                    <a:cubicBezTo>
                      <a:pt x="885" y="8666"/>
                      <a:pt x="10262" y="-1"/>
                      <a:pt x="21533" y="-1"/>
                    </a:cubicBezTo>
                    <a:cubicBezTo>
                      <a:pt x="33462" y="-1"/>
                      <a:pt x="43133" y="9670"/>
                      <a:pt x="43133" y="21600"/>
                    </a:cubicBezTo>
                    <a:lnTo>
                      <a:pt x="2153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46" name="弧 18"/>
              <p:cNvSpPr>
                <a:spLocks/>
              </p:cNvSpPr>
              <p:nvPr/>
            </p:nvSpPr>
            <p:spPr bwMode="auto">
              <a:xfrm flipV="1">
                <a:off x="3984" y="2707"/>
                <a:ext cx="758" cy="140"/>
              </a:xfrm>
              <a:custGeom>
                <a:avLst/>
                <a:gdLst>
                  <a:gd name="G0" fmla="+- 21533 0 0"/>
                  <a:gd name="G1" fmla="+- 21600 0 0"/>
                  <a:gd name="G2" fmla="+- 21600 0 0"/>
                  <a:gd name="T0" fmla="*/ 0 w 43133"/>
                  <a:gd name="T1" fmla="*/ 19902 h 21600"/>
                  <a:gd name="T2" fmla="*/ 43133 w 43133"/>
                  <a:gd name="T3" fmla="*/ 21600 h 21600"/>
                  <a:gd name="T4" fmla="*/ 21533 w 4313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3" h="21600" fill="none" extrusionOk="0">
                    <a:moveTo>
                      <a:pt x="-1" y="19901"/>
                    </a:moveTo>
                    <a:cubicBezTo>
                      <a:pt x="885" y="8666"/>
                      <a:pt x="10262" y="-1"/>
                      <a:pt x="21533" y="-1"/>
                    </a:cubicBezTo>
                    <a:cubicBezTo>
                      <a:pt x="33462" y="-1"/>
                      <a:pt x="43133" y="9670"/>
                      <a:pt x="43133" y="21600"/>
                    </a:cubicBezTo>
                  </a:path>
                  <a:path w="43133" h="21600" stroke="0" extrusionOk="0">
                    <a:moveTo>
                      <a:pt x="-1" y="19901"/>
                    </a:moveTo>
                    <a:cubicBezTo>
                      <a:pt x="885" y="8666"/>
                      <a:pt x="10262" y="-1"/>
                      <a:pt x="21533" y="-1"/>
                    </a:cubicBezTo>
                    <a:cubicBezTo>
                      <a:pt x="33462" y="-1"/>
                      <a:pt x="43133" y="9670"/>
                      <a:pt x="43133" y="21600"/>
                    </a:cubicBezTo>
                    <a:lnTo>
                      <a:pt x="2153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>
                <a:off x="3984" y="2720"/>
                <a:ext cx="7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弧 20"/>
              <p:cNvSpPr>
                <a:spLocks/>
              </p:cNvSpPr>
              <p:nvPr/>
            </p:nvSpPr>
            <p:spPr bwMode="auto">
              <a:xfrm rot="10800000" flipH="1">
                <a:off x="4411" y="1648"/>
                <a:ext cx="328" cy="270"/>
              </a:xfrm>
              <a:custGeom>
                <a:avLst/>
                <a:gdLst>
                  <a:gd name="G0" fmla="+- 0 0 0"/>
                  <a:gd name="G1" fmla="+- 20102 0 0"/>
                  <a:gd name="G2" fmla="+- 21600 0 0"/>
                  <a:gd name="T0" fmla="*/ 7903 w 18092"/>
                  <a:gd name="T1" fmla="*/ 0 h 20102"/>
                  <a:gd name="T2" fmla="*/ 18092 w 18092"/>
                  <a:gd name="T3" fmla="*/ 8302 h 20102"/>
                  <a:gd name="T4" fmla="*/ 0 w 18092"/>
                  <a:gd name="T5" fmla="*/ 20102 h 20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92" h="20102" fill="none" extrusionOk="0">
                    <a:moveTo>
                      <a:pt x="7903" y="-1"/>
                    </a:moveTo>
                    <a:cubicBezTo>
                      <a:pt x="12079" y="1641"/>
                      <a:pt x="15640" y="4543"/>
                      <a:pt x="18091" y="8302"/>
                    </a:cubicBezTo>
                  </a:path>
                  <a:path w="18092" h="20102" stroke="0" extrusionOk="0">
                    <a:moveTo>
                      <a:pt x="7903" y="-1"/>
                    </a:moveTo>
                    <a:cubicBezTo>
                      <a:pt x="12079" y="1641"/>
                      <a:pt x="15640" y="4543"/>
                      <a:pt x="18091" y="8302"/>
                    </a:cubicBezTo>
                    <a:lnTo>
                      <a:pt x="0" y="2010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49" name="弧 21"/>
              <p:cNvSpPr>
                <a:spLocks/>
              </p:cNvSpPr>
              <p:nvPr/>
            </p:nvSpPr>
            <p:spPr bwMode="auto">
              <a:xfrm rot="21298880" flipH="1">
                <a:off x="4304" y="1921"/>
                <a:ext cx="265" cy="19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458"/>
                  <a:gd name="T1" fmla="*/ 0 h 21600"/>
                  <a:gd name="T2" fmla="*/ 20458 w 20458"/>
                  <a:gd name="T3" fmla="*/ 14669 h 21600"/>
                  <a:gd name="T4" fmla="*/ 0 w 2045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58" h="21600" fill="none" extrusionOk="0">
                    <a:moveTo>
                      <a:pt x="0" y="-1"/>
                    </a:moveTo>
                    <a:cubicBezTo>
                      <a:pt x="9258" y="-1"/>
                      <a:pt x="17487" y="5900"/>
                      <a:pt x="20457" y="14669"/>
                    </a:cubicBezTo>
                  </a:path>
                  <a:path w="20458" h="21600" stroke="0" extrusionOk="0">
                    <a:moveTo>
                      <a:pt x="0" y="-1"/>
                    </a:moveTo>
                    <a:cubicBezTo>
                      <a:pt x="9258" y="-1"/>
                      <a:pt x="17487" y="5900"/>
                      <a:pt x="20457" y="1466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50" name="弧 22"/>
              <p:cNvSpPr>
                <a:spLocks/>
              </p:cNvSpPr>
              <p:nvPr/>
            </p:nvSpPr>
            <p:spPr bwMode="auto">
              <a:xfrm flipH="1">
                <a:off x="4230" y="2018"/>
                <a:ext cx="307" cy="457"/>
              </a:xfrm>
              <a:custGeom>
                <a:avLst/>
                <a:gdLst>
                  <a:gd name="G0" fmla="+- 0 0 0"/>
                  <a:gd name="G1" fmla="+- 17069 0 0"/>
                  <a:gd name="G2" fmla="+- 21600 0 0"/>
                  <a:gd name="T0" fmla="*/ 13236 w 19726"/>
                  <a:gd name="T1" fmla="*/ 0 h 17069"/>
                  <a:gd name="T2" fmla="*/ 19726 w 19726"/>
                  <a:gd name="T3" fmla="*/ 8269 h 17069"/>
                  <a:gd name="T4" fmla="*/ 0 w 19726"/>
                  <a:gd name="T5" fmla="*/ 17069 h 17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26" h="17069" fill="none" extrusionOk="0">
                    <a:moveTo>
                      <a:pt x="13236" y="-1"/>
                    </a:moveTo>
                    <a:cubicBezTo>
                      <a:pt x="16047" y="2179"/>
                      <a:pt x="18276" y="5020"/>
                      <a:pt x="19726" y="8268"/>
                    </a:cubicBezTo>
                  </a:path>
                  <a:path w="19726" h="17069" stroke="0" extrusionOk="0">
                    <a:moveTo>
                      <a:pt x="13236" y="-1"/>
                    </a:moveTo>
                    <a:cubicBezTo>
                      <a:pt x="16047" y="2179"/>
                      <a:pt x="18276" y="5020"/>
                      <a:pt x="19726" y="8268"/>
                    </a:cubicBezTo>
                    <a:lnTo>
                      <a:pt x="0" y="17069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51" name="弧 23"/>
              <p:cNvSpPr>
                <a:spLocks/>
              </p:cNvSpPr>
              <p:nvPr/>
            </p:nvSpPr>
            <p:spPr bwMode="auto">
              <a:xfrm rot="-8914304" flipH="1" flipV="1">
                <a:off x="3891" y="2146"/>
                <a:ext cx="279" cy="536"/>
              </a:xfrm>
              <a:custGeom>
                <a:avLst/>
                <a:gdLst>
                  <a:gd name="G0" fmla="+- 0 0 0"/>
                  <a:gd name="G1" fmla="+- 13682 0 0"/>
                  <a:gd name="G2" fmla="+- 21600 0 0"/>
                  <a:gd name="T0" fmla="*/ 16714 w 21600"/>
                  <a:gd name="T1" fmla="*/ 0 h 15893"/>
                  <a:gd name="T2" fmla="*/ 21487 w 21600"/>
                  <a:gd name="T3" fmla="*/ 15893 h 15893"/>
                  <a:gd name="T4" fmla="*/ 0 w 21600"/>
                  <a:gd name="T5" fmla="*/ 13682 h 15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893" fill="none" extrusionOk="0">
                    <a:moveTo>
                      <a:pt x="16714" y="-1"/>
                    </a:moveTo>
                    <a:cubicBezTo>
                      <a:pt x="19873" y="3859"/>
                      <a:pt x="21600" y="8693"/>
                      <a:pt x="21600" y="13682"/>
                    </a:cubicBezTo>
                    <a:cubicBezTo>
                      <a:pt x="21600" y="14420"/>
                      <a:pt x="21562" y="15158"/>
                      <a:pt x="21486" y="15892"/>
                    </a:cubicBezTo>
                  </a:path>
                  <a:path w="21600" h="15893" stroke="0" extrusionOk="0">
                    <a:moveTo>
                      <a:pt x="16714" y="-1"/>
                    </a:moveTo>
                    <a:cubicBezTo>
                      <a:pt x="19873" y="3859"/>
                      <a:pt x="21600" y="8693"/>
                      <a:pt x="21600" y="13682"/>
                    </a:cubicBezTo>
                    <a:cubicBezTo>
                      <a:pt x="21600" y="14420"/>
                      <a:pt x="21562" y="15158"/>
                      <a:pt x="21486" y="15892"/>
                    </a:cubicBezTo>
                    <a:lnTo>
                      <a:pt x="0" y="1368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52" name="弧 24"/>
              <p:cNvSpPr>
                <a:spLocks/>
              </p:cNvSpPr>
              <p:nvPr/>
            </p:nvSpPr>
            <p:spPr bwMode="auto">
              <a:xfrm rot="21298880" flipH="1">
                <a:off x="4495" y="1722"/>
                <a:ext cx="192" cy="18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458"/>
                  <a:gd name="T1" fmla="*/ 0 h 21600"/>
                  <a:gd name="T2" fmla="*/ 20458 w 20458"/>
                  <a:gd name="T3" fmla="*/ 14669 h 21600"/>
                  <a:gd name="T4" fmla="*/ 0 w 2045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58" h="21600" fill="none" extrusionOk="0">
                    <a:moveTo>
                      <a:pt x="0" y="-1"/>
                    </a:moveTo>
                    <a:cubicBezTo>
                      <a:pt x="9258" y="-1"/>
                      <a:pt x="17487" y="5900"/>
                      <a:pt x="20457" y="14669"/>
                    </a:cubicBezTo>
                  </a:path>
                  <a:path w="20458" h="21600" stroke="0" extrusionOk="0">
                    <a:moveTo>
                      <a:pt x="0" y="-1"/>
                    </a:moveTo>
                    <a:cubicBezTo>
                      <a:pt x="9258" y="-1"/>
                      <a:pt x="17487" y="5900"/>
                      <a:pt x="20457" y="1466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53" name="弧 25"/>
              <p:cNvSpPr>
                <a:spLocks/>
              </p:cNvSpPr>
              <p:nvPr/>
            </p:nvSpPr>
            <p:spPr bwMode="auto">
              <a:xfrm flipH="1">
                <a:off x="4473" y="1798"/>
                <a:ext cx="207" cy="434"/>
              </a:xfrm>
              <a:custGeom>
                <a:avLst/>
                <a:gdLst>
                  <a:gd name="G0" fmla="+- 0 0 0"/>
                  <a:gd name="G1" fmla="+- 17069 0 0"/>
                  <a:gd name="G2" fmla="+- 21600 0 0"/>
                  <a:gd name="T0" fmla="*/ 13236 w 18268"/>
                  <a:gd name="T1" fmla="*/ 0 h 17069"/>
                  <a:gd name="T2" fmla="*/ 18268 w 18268"/>
                  <a:gd name="T3" fmla="*/ 5543 h 17069"/>
                  <a:gd name="T4" fmla="*/ 0 w 18268"/>
                  <a:gd name="T5" fmla="*/ 17069 h 17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68" h="17069" fill="none" extrusionOk="0">
                    <a:moveTo>
                      <a:pt x="13236" y="-1"/>
                    </a:moveTo>
                    <a:cubicBezTo>
                      <a:pt x="15223" y="1540"/>
                      <a:pt x="16926" y="3416"/>
                      <a:pt x="18267" y="5543"/>
                    </a:cubicBezTo>
                  </a:path>
                  <a:path w="18268" h="17069" stroke="0" extrusionOk="0">
                    <a:moveTo>
                      <a:pt x="13236" y="-1"/>
                    </a:moveTo>
                    <a:cubicBezTo>
                      <a:pt x="15223" y="1540"/>
                      <a:pt x="16926" y="3416"/>
                      <a:pt x="18267" y="5543"/>
                    </a:cubicBezTo>
                    <a:lnTo>
                      <a:pt x="0" y="17069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54" name="Line 26"/>
              <p:cNvSpPr>
                <a:spLocks noChangeShapeType="1"/>
              </p:cNvSpPr>
              <p:nvPr/>
            </p:nvSpPr>
            <p:spPr bwMode="auto">
              <a:xfrm>
                <a:off x="4696" y="2715"/>
                <a:ext cx="4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Line 27"/>
              <p:cNvSpPr>
                <a:spLocks noChangeShapeType="1"/>
              </p:cNvSpPr>
              <p:nvPr/>
            </p:nvSpPr>
            <p:spPr bwMode="auto">
              <a:xfrm flipV="1">
                <a:off x="3983" y="124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Line 28"/>
              <p:cNvSpPr>
                <a:spLocks noChangeShapeType="1"/>
              </p:cNvSpPr>
              <p:nvPr/>
            </p:nvSpPr>
            <p:spPr bwMode="auto">
              <a:xfrm flipV="1">
                <a:off x="3995" y="2260"/>
                <a:ext cx="740" cy="4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V="1">
                <a:off x="4735" y="1944"/>
                <a:ext cx="493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 flipV="1">
                <a:off x="4735" y="1944"/>
                <a:ext cx="493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Line 31"/>
              <p:cNvSpPr>
                <a:spLocks noChangeShapeType="1"/>
              </p:cNvSpPr>
              <p:nvPr/>
            </p:nvSpPr>
            <p:spPr bwMode="auto">
              <a:xfrm>
                <a:off x="4696" y="2715"/>
                <a:ext cx="4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Line 32"/>
              <p:cNvSpPr>
                <a:spLocks noChangeShapeType="1"/>
              </p:cNvSpPr>
              <p:nvPr/>
            </p:nvSpPr>
            <p:spPr bwMode="auto">
              <a:xfrm flipV="1">
                <a:off x="4735" y="1944"/>
                <a:ext cx="493" cy="3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Text Box 33"/>
              <p:cNvSpPr txBox="1">
                <a:spLocks noChangeArrowheads="1"/>
              </p:cNvSpPr>
              <p:nvPr/>
            </p:nvSpPr>
            <p:spPr bwMode="auto">
              <a:xfrm>
                <a:off x="3697" y="2640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O</a:t>
                </a:r>
              </a:p>
            </p:txBody>
          </p:sp>
          <p:sp>
            <p:nvSpPr>
              <p:cNvPr id="22562" name="Text Box 34"/>
              <p:cNvSpPr txBox="1">
                <a:spLocks noChangeArrowheads="1"/>
              </p:cNvSpPr>
              <p:nvPr/>
            </p:nvSpPr>
            <p:spPr bwMode="auto">
              <a:xfrm>
                <a:off x="5001" y="2670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63" name="Text Box 35"/>
              <p:cNvSpPr txBox="1">
                <a:spLocks noChangeArrowheads="1"/>
              </p:cNvSpPr>
              <p:nvPr/>
            </p:nvSpPr>
            <p:spPr bwMode="auto">
              <a:xfrm>
                <a:off x="5128" y="1902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2564" name="Text Box 36"/>
              <p:cNvSpPr txBox="1">
                <a:spLocks noChangeArrowheads="1"/>
              </p:cNvSpPr>
              <p:nvPr/>
            </p:nvSpPr>
            <p:spPr bwMode="auto">
              <a:xfrm>
                <a:off x="4018" y="1152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z</a:t>
                </a:r>
              </a:p>
            </p:txBody>
          </p:sp>
          <p:sp>
            <p:nvSpPr>
              <p:cNvPr id="22565" name="弧 37"/>
              <p:cNvSpPr>
                <a:spLocks/>
              </p:cNvSpPr>
              <p:nvPr/>
            </p:nvSpPr>
            <p:spPr bwMode="auto">
              <a:xfrm rot="-3887260" flipH="1" flipV="1">
                <a:off x="3925" y="1940"/>
                <a:ext cx="578" cy="364"/>
              </a:xfrm>
              <a:custGeom>
                <a:avLst/>
                <a:gdLst>
                  <a:gd name="G0" fmla="+- 5601 0 0"/>
                  <a:gd name="G1" fmla="+- 21600 0 0"/>
                  <a:gd name="G2" fmla="+- 21600 0 0"/>
                  <a:gd name="T0" fmla="*/ 0 w 12894"/>
                  <a:gd name="T1" fmla="*/ 739 h 21600"/>
                  <a:gd name="T2" fmla="*/ 12894 w 12894"/>
                  <a:gd name="T3" fmla="*/ 1269 h 21600"/>
                  <a:gd name="T4" fmla="*/ 5601 w 128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94" h="21600" fill="none" extrusionOk="0">
                    <a:moveTo>
                      <a:pt x="-1" y="738"/>
                    </a:moveTo>
                    <a:cubicBezTo>
                      <a:pt x="1826" y="248"/>
                      <a:pt x="3709" y="-1"/>
                      <a:pt x="5601" y="-1"/>
                    </a:cubicBezTo>
                    <a:cubicBezTo>
                      <a:pt x="8086" y="-1"/>
                      <a:pt x="10554" y="429"/>
                      <a:pt x="12894" y="1268"/>
                    </a:cubicBezTo>
                  </a:path>
                  <a:path w="12894" h="21600" stroke="0" extrusionOk="0">
                    <a:moveTo>
                      <a:pt x="-1" y="738"/>
                    </a:moveTo>
                    <a:cubicBezTo>
                      <a:pt x="1826" y="248"/>
                      <a:pt x="3709" y="-1"/>
                      <a:pt x="5601" y="-1"/>
                    </a:cubicBezTo>
                    <a:cubicBezTo>
                      <a:pt x="8086" y="-1"/>
                      <a:pt x="10554" y="429"/>
                      <a:pt x="12894" y="1268"/>
                    </a:cubicBezTo>
                    <a:lnTo>
                      <a:pt x="5601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4249" y="2637"/>
                <a:ext cx="4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2567" name="Text Box 39"/>
              <p:cNvSpPr txBox="1">
                <a:spLocks noChangeArrowheads="1"/>
              </p:cNvSpPr>
              <p:nvPr/>
            </p:nvSpPr>
            <p:spPr bwMode="auto">
              <a:xfrm>
                <a:off x="4687" y="2661"/>
                <a:ext cx="4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charset="0"/>
                  </a:rPr>
                  <a:t>2</a:t>
                </a:r>
                <a:r>
                  <a:rPr lang="en-US" altLang="zh-CN" sz="2000" b="1" i="1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2568" name="Text Box 40"/>
              <p:cNvSpPr txBox="1">
                <a:spLocks noChangeArrowheads="1"/>
              </p:cNvSpPr>
              <p:nvPr/>
            </p:nvSpPr>
            <p:spPr bwMode="auto">
              <a:xfrm>
                <a:off x="4239" y="2523"/>
                <a:ext cx="6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charset="0"/>
                  </a:rPr>
                  <a:t>D</a:t>
                </a:r>
                <a:r>
                  <a:rPr lang="en-US" altLang="zh-CN" sz="2000" b="1" i="1" baseline="-25000">
                    <a:latin typeface="Times New Roman" charset="0"/>
                  </a:rPr>
                  <a:t>xy</a:t>
                </a: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108600" y="15290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18974" y="1537501"/>
                <a:ext cx="3672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𝑥𝑂𝑦</m:t>
                    </m:r>
                  </m:oMath>
                </a14:m>
                <a:r>
                  <a:rPr lang="zh-CN" altLang="en-US" sz="2400" dirty="0" smtClean="0"/>
                  <a:t>平面上的投影域为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4" y="1537501"/>
                <a:ext cx="3672865" cy="461665"/>
              </a:xfrm>
              <a:prstGeom prst="rect">
                <a:avLst/>
              </a:prstGeom>
              <a:blipFill>
                <a:blip r:embed="rId9"/>
                <a:stretch>
                  <a:fillRect l="-498" t="-14474" r="-166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06176" y="1947068"/>
                <a:ext cx="2825902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6" y="1947068"/>
                <a:ext cx="2825902" cy="498278"/>
              </a:xfrm>
              <a:prstGeom prst="rect">
                <a:avLst/>
              </a:prstGeom>
              <a:blipFill>
                <a:blip r:embed="rId10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82276" y="2396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于是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18974" y="2817933"/>
                <a:ext cx="1528495" cy="626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4" y="2817933"/>
                <a:ext cx="1528495" cy="6267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39696" y="3327323"/>
                <a:ext cx="5565434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96" y="3327323"/>
                <a:ext cx="5565434" cy="84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35523" y="4077072"/>
                <a:ext cx="4070281" cy="709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4077072"/>
                <a:ext cx="4070281" cy="7091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43142" y="4744781"/>
                <a:ext cx="4403770" cy="864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2" y="4744781"/>
                <a:ext cx="4403770" cy="8642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363126" y="4765262"/>
                <a:ext cx="3193567" cy="864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126" y="4765262"/>
                <a:ext cx="3193567" cy="8642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16273" y="5535989"/>
                <a:ext cx="3191964" cy="676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3" y="5535989"/>
                <a:ext cx="3191964" cy="6762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041305" y="5534262"/>
                <a:ext cx="3401444" cy="68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4×2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5×3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05" y="5534262"/>
                <a:ext cx="3401444" cy="683136"/>
              </a:xfrm>
              <a:prstGeom prst="rect">
                <a:avLst/>
              </a:prstGeom>
              <a:blipFill>
                <a:blip r:embed="rId17"/>
                <a:stretch>
                  <a:fillRect r="-179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635192" y="913954"/>
            <a:ext cx="4464185" cy="1277788"/>
            <a:chOff x="186" y="1069"/>
            <a:chExt cx="5165" cy="1095"/>
          </a:xfrm>
        </p:grpSpPr>
        <p:graphicFrame>
          <p:nvGraphicFramePr>
            <p:cNvPr id="5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986023"/>
                </p:ext>
              </p:extLst>
            </p:nvPr>
          </p:nvGraphicFramePr>
          <p:xfrm>
            <a:off x="186" y="1069"/>
            <a:ext cx="3271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9" name="Equation" r:id="rId18" imgW="2501640" imgH="838080" progId="Equation.DSMT4">
                    <p:embed/>
                  </p:oleObj>
                </mc:Choice>
                <mc:Fallback>
                  <p:oleObj name="Equation" r:id="rId18" imgW="2501640" imgH="83808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" y="1069"/>
                          <a:ext cx="3271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3371" y="1210"/>
              <a:ext cx="124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FF"/>
                  </a:solidFill>
                </a:rPr>
                <a:t>为正偶数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3300" y="1749"/>
              <a:ext cx="205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FF"/>
                  </a:solidFill>
                </a:rPr>
                <a:t>为大于</a:t>
              </a:r>
              <a:r>
                <a:rPr lang="en-US" altLang="zh-CN" sz="1600" b="1" dirty="0">
                  <a:solidFill>
                    <a:srgbClr val="0000FF"/>
                  </a:solidFill>
                </a:rPr>
                <a:t>1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的正奇数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07504" y="43656"/>
            <a:ext cx="8785225" cy="1273175"/>
            <a:chOff x="113" y="210"/>
            <a:chExt cx="5534" cy="802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3" y="210"/>
              <a:ext cx="55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【</a:t>
              </a:r>
              <a:r>
                <a:rPr lang="zh-CN" altLang="en-US" sz="2400" b="1" dirty="0">
                  <a:latin typeface="Times New Roman" charset="0"/>
                </a:rPr>
                <a:t>例</a:t>
              </a:r>
              <a:r>
                <a:rPr lang="en-US" altLang="zh-CN" sz="2400" b="1" dirty="0">
                  <a:latin typeface="Times New Roman" charset="0"/>
                </a:rPr>
                <a:t>7-32】</a:t>
              </a:r>
              <a:r>
                <a:rPr lang="zh-CN" altLang="en-US" sz="2400" b="1" dirty="0">
                  <a:latin typeface="Times New Roman" charset="0"/>
                </a:rPr>
                <a:t>计算             其中</a:t>
              </a:r>
              <a:r>
                <a:rPr lang="en-US" altLang="zh-CN" sz="2400" b="1" i="1" dirty="0">
                  <a:latin typeface="Times New Roman" charset="0"/>
                </a:rPr>
                <a:t>S</a:t>
              </a:r>
              <a:r>
                <a:rPr lang="zh-CN" altLang="en-US" sz="2400" b="1" dirty="0">
                  <a:latin typeface="Times New Roman" charset="0"/>
                </a:rPr>
                <a:t>是由圆柱面                     ，平面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=0 </a:t>
              </a:r>
              <a:r>
                <a:rPr lang="zh-CN" altLang="en-US" sz="2400" b="1" dirty="0">
                  <a:latin typeface="Times New Roman" charset="0"/>
                </a:rPr>
                <a:t>和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-</a:t>
              </a:r>
              <a:r>
                <a:rPr lang="en-US" altLang="zh-CN" sz="2400" b="1" i="1" dirty="0">
                  <a:latin typeface="Times New Roman" charset="0"/>
                </a:rPr>
                <a:t>x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i="1" dirty="0">
                  <a:latin typeface="Times New Roman" charset="0"/>
                </a:rPr>
                <a:t>R </a:t>
              </a:r>
              <a:r>
                <a:rPr lang="zh-CN" altLang="en-US" sz="2400" b="1" dirty="0">
                  <a:latin typeface="Times New Roman" charset="0"/>
                </a:rPr>
                <a:t>所围立体的</a:t>
              </a:r>
              <a:r>
                <a:rPr lang="zh-CN" altLang="en-US" sz="2400" b="1" dirty="0" smtClean="0">
                  <a:latin typeface="Times New Roman" charset="0"/>
                </a:rPr>
                <a:t>表面</a:t>
              </a:r>
              <a:r>
                <a:rPr lang="en-US" altLang="zh-CN" sz="2400" b="1" dirty="0" smtClean="0">
                  <a:latin typeface="Times New Roman" charset="0"/>
                </a:rPr>
                <a:t>. </a:t>
              </a:r>
              <a:r>
                <a:rPr lang="zh-CN" altLang="en-US" sz="2400" b="1" dirty="0" smtClean="0">
                  <a:latin typeface="Times New Roman" charset="0"/>
                </a:rPr>
                <a:t>记号     </a:t>
              </a:r>
              <a:r>
                <a:rPr lang="zh-CN" altLang="en-US" sz="2400" b="1" dirty="0">
                  <a:latin typeface="Times New Roman" charset="0"/>
                </a:rPr>
                <a:t>表示积分在闭曲面</a:t>
              </a:r>
              <a:r>
                <a:rPr lang="en-US" altLang="zh-CN" sz="2400" b="1" i="1" dirty="0">
                  <a:latin typeface="Times New Roman" charset="0"/>
                </a:rPr>
                <a:t>S</a:t>
              </a:r>
              <a:r>
                <a:rPr lang="zh-CN" altLang="en-US" sz="2400" b="1" dirty="0">
                  <a:latin typeface="Times New Roman" charset="0"/>
                </a:rPr>
                <a:t>上进行．</a:t>
              </a:r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042421"/>
                </p:ext>
              </p:extLst>
            </p:nvPr>
          </p:nvGraphicFramePr>
          <p:xfrm>
            <a:off x="3614" y="278"/>
            <a:ext cx="9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" name="Equation" r:id="rId3" imgW="1765080" imgH="457200" progId="Equation.DSMT4">
                    <p:embed/>
                  </p:oleObj>
                </mc:Choice>
                <mc:Fallback>
                  <p:oleObj name="Equation" r:id="rId3" imgW="176508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278"/>
                          <a:ext cx="9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923182"/>
                </p:ext>
              </p:extLst>
            </p:nvPr>
          </p:nvGraphicFramePr>
          <p:xfrm>
            <a:off x="1474" y="278"/>
            <a:ext cx="58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4" name="公式" r:id="rId5" imgW="927000" imgH="672840" progId="Equation.3">
                    <p:embed/>
                  </p:oleObj>
                </mc:Choice>
                <mc:Fallback>
                  <p:oleObj name="公式" r:id="rId5" imgW="927000" imgH="6728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78"/>
                          <a:ext cx="584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926219"/>
                </p:ext>
              </p:extLst>
            </p:nvPr>
          </p:nvGraphicFramePr>
          <p:xfrm>
            <a:off x="2789" y="588"/>
            <a:ext cx="29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5" name="公式" r:id="rId7" imgW="469800" imgH="672840" progId="Equation.3">
                    <p:embed/>
                  </p:oleObj>
                </mc:Choice>
                <mc:Fallback>
                  <p:oleObj name="公式" r:id="rId7" imgW="469800" imgH="6728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588"/>
                          <a:ext cx="29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6027214" y="1124744"/>
            <a:ext cx="3052762" cy="2530475"/>
            <a:chOff x="2544" y="1920"/>
            <a:chExt cx="1923" cy="1594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2601" y="2016"/>
              <a:ext cx="1866" cy="1372"/>
              <a:chOff x="2601" y="2016"/>
              <a:chExt cx="1866" cy="1372"/>
            </a:xfrm>
          </p:grpSpPr>
          <p:sp>
            <p:nvSpPr>
              <p:cNvPr id="23562" name="AutoShape 10" descr="宽上对角线"/>
              <p:cNvSpPr>
                <a:spLocks noChangeArrowheads="1"/>
              </p:cNvSpPr>
              <p:nvPr/>
            </p:nvSpPr>
            <p:spPr bwMode="auto">
              <a:xfrm>
                <a:off x="2928" y="2315"/>
                <a:ext cx="1248" cy="748"/>
              </a:xfrm>
              <a:prstGeom prst="rtTriangle">
                <a:avLst/>
              </a:prstGeom>
              <a:pattFill prst="wdUpDiag">
                <a:fgClr>
                  <a:srgbClr val="AEAEAE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grpSp>
            <p:nvGrpSpPr>
              <p:cNvPr id="23563" name="Group 11"/>
              <p:cNvGrpSpPr>
                <a:grpSpLocks/>
              </p:cNvGrpSpPr>
              <p:nvPr/>
            </p:nvGrpSpPr>
            <p:grpSpPr bwMode="auto">
              <a:xfrm>
                <a:off x="2928" y="2928"/>
                <a:ext cx="1296" cy="291"/>
                <a:chOff x="2928" y="2833"/>
                <a:chExt cx="1056" cy="470"/>
              </a:xfrm>
            </p:grpSpPr>
            <p:sp>
              <p:nvSpPr>
                <p:cNvPr id="23564" name="弧 12"/>
                <p:cNvSpPr>
                  <a:spLocks/>
                </p:cNvSpPr>
                <p:nvPr/>
              </p:nvSpPr>
              <p:spPr bwMode="auto">
                <a:xfrm>
                  <a:off x="2928" y="2833"/>
                  <a:ext cx="1056" cy="27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4 w 43200"/>
                    <a:gd name="T1" fmla="*/ 24633 h 24633"/>
                    <a:gd name="T2" fmla="*/ 43200 w 43200"/>
                    <a:gd name="T3" fmla="*/ 21600 h 24633"/>
                    <a:gd name="T4" fmla="*/ 21600 w 43200"/>
                    <a:gd name="T5" fmla="*/ 21600 h 24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633" fill="none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4633" stroke="0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23565" name="弧 13"/>
                <p:cNvSpPr>
                  <a:spLocks/>
                </p:cNvSpPr>
                <p:nvPr/>
              </p:nvSpPr>
              <p:spPr bwMode="auto">
                <a:xfrm flipV="1">
                  <a:off x="2928" y="3063"/>
                  <a:ext cx="1055" cy="240"/>
                </a:xfrm>
                <a:custGeom>
                  <a:avLst/>
                  <a:gdLst>
                    <a:gd name="G0" fmla="+- 21573 0 0"/>
                    <a:gd name="G1" fmla="+- 21600 0 0"/>
                    <a:gd name="G2" fmla="+- 21600 0 0"/>
                    <a:gd name="T0" fmla="*/ 0 w 43173"/>
                    <a:gd name="T1" fmla="*/ 20524 h 21600"/>
                    <a:gd name="T2" fmla="*/ 43173 w 43173"/>
                    <a:gd name="T3" fmla="*/ 21600 h 21600"/>
                    <a:gd name="T4" fmla="*/ 21573 w 4317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3" h="21600" fill="none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</a:path>
                    <a:path w="43173" h="21600" stroke="0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  <a:lnTo>
                        <a:pt x="2157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pPr algn="ctr"/>
                  <a:endParaRPr lang="zh-CN" altLang="zh-CN"/>
                </a:p>
              </p:txBody>
            </p:sp>
          </p:grpSp>
          <p:grpSp>
            <p:nvGrpSpPr>
              <p:cNvPr id="23566" name="Group 14"/>
              <p:cNvGrpSpPr>
                <a:grpSpLocks/>
              </p:cNvGrpSpPr>
              <p:nvPr/>
            </p:nvGrpSpPr>
            <p:grpSpPr bwMode="auto">
              <a:xfrm rot="1835843">
                <a:off x="2835" y="2451"/>
                <a:ext cx="1498" cy="456"/>
                <a:chOff x="2928" y="2833"/>
                <a:chExt cx="1056" cy="470"/>
              </a:xfrm>
            </p:grpSpPr>
            <p:sp>
              <p:nvSpPr>
                <p:cNvPr id="23567" name="弧 15"/>
                <p:cNvSpPr>
                  <a:spLocks/>
                </p:cNvSpPr>
                <p:nvPr/>
              </p:nvSpPr>
              <p:spPr bwMode="auto">
                <a:xfrm>
                  <a:off x="2928" y="2833"/>
                  <a:ext cx="1056" cy="27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4 w 43200"/>
                    <a:gd name="T1" fmla="*/ 24633 h 24633"/>
                    <a:gd name="T2" fmla="*/ 43200 w 43200"/>
                    <a:gd name="T3" fmla="*/ 21600 h 24633"/>
                    <a:gd name="T4" fmla="*/ 21600 w 43200"/>
                    <a:gd name="T5" fmla="*/ 21600 h 24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633" fill="none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4633" stroke="0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23568" name="弧 16"/>
                <p:cNvSpPr>
                  <a:spLocks/>
                </p:cNvSpPr>
                <p:nvPr/>
              </p:nvSpPr>
              <p:spPr bwMode="auto">
                <a:xfrm flipV="1">
                  <a:off x="2928" y="3063"/>
                  <a:ext cx="1055" cy="240"/>
                </a:xfrm>
                <a:custGeom>
                  <a:avLst/>
                  <a:gdLst>
                    <a:gd name="G0" fmla="+- 21573 0 0"/>
                    <a:gd name="G1" fmla="+- 21600 0 0"/>
                    <a:gd name="G2" fmla="+- 21600 0 0"/>
                    <a:gd name="T0" fmla="*/ 0 w 43173"/>
                    <a:gd name="T1" fmla="*/ 20524 h 21600"/>
                    <a:gd name="T2" fmla="*/ 43173 w 43173"/>
                    <a:gd name="T3" fmla="*/ 21600 h 21600"/>
                    <a:gd name="T4" fmla="*/ 21573 w 4317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3" h="21600" fill="none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</a:path>
                    <a:path w="43173" h="21600" stroke="0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  <a:lnTo>
                        <a:pt x="2157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pPr algn="ctr"/>
                  <a:endParaRPr lang="zh-CN" altLang="zh-CN"/>
                </a:p>
              </p:txBody>
            </p:sp>
          </p:grp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1299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 flipH="1">
                <a:off x="2601" y="3072"/>
                <a:ext cx="336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4227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3735" y="3216"/>
                <a:ext cx="221" cy="1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 flipV="1">
                <a:off x="3566" y="264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 flipV="1">
                <a:off x="3566" y="2016"/>
                <a:ext cx="1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3378" y="301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544" y="303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3717" y="326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charset="0"/>
                </a:rPr>
                <a:t>y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570" y="192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z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3936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S</a:t>
              </a:r>
              <a:r>
                <a:rPr lang="en-US" altLang="zh-CN" sz="20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171" y="319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S</a:t>
              </a:r>
              <a:r>
                <a:rPr lang="en-US" altLang="zh-CN" sz="20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2670" y="253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S</a:t>
              </a:r>
              <a:r>
                <a:rPr lang="en-US" altLang="zh-CN" sz="20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3072" y="272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charset="0"/>
                </a:rPr>
                <a:t>D</a:t>
              </a:r>
              <a:r>
                <a:rPr lang="en-US" altLang="zh-CN" sz="2000" b="1" i="1" baseline="-25000">
                  <a:latin typeface="Times New Roman" charset="0"/>
                </a:rPr>
                <a:t>xz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3156" y="298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charset="0"/>
                </a:rPr>
                <a:t>D</a:t>
              </a:r>
              <a:r>
                <a:rPr lang="en-US" altLang="zh-CN" sz="2000" b="1" i="1" baseline="-25000">
                  <a:latin typeface="Times New Roman" charset="0"/>
                </a:rPr>
                <a:t>xy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77313" y="12472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05959" y="1245806"/>
                <a:ext cx="5310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由顶面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底面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及侧面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构成，其中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9" y="1245806"/>
                <a:ext cx="5310877" cy="461665"/>
              </a:xfrm>
              <a:prstGeom prst="rect">
                <a:avLst/>
              </a:prstGeom>
              <a:blipFill>
                <a:blip r:embed="rId9"/>
                <a:stretch>
                  <a:fillRect l="-229" t="-14474" r="-91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906122" y="1684179"/>
                <a:ext cx="3754554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22" y="1684179"/>
                <a:ext cx="3754554" cy="490840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971165" y="2175019"/>
                <a:ext cx="3255443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5" y="2175019"/>
                <a:ext cx="3255443" cy="490840"/>
              </a:xfrm>
              <a:prstGeom prst="rect">
                <a:avLst/>
              </a:prstGeom>
              <a:blipFill>
                <a:blip r:embed="rId11"/>
                <a:stretch>
                  <a:fillRect l="-375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970218" y="2642567"/>
                <a:ext cx="2721386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18" y="2642567"/>
                <a:ext cx="2721386" cy="498278"/>
              </a:xfrm>
              <a:prstGeom prst="rect">
                <a:avLst/>
              </a:prstGeom>
              <a:blipFill>
                <a:blip r:embed="rId12"/>
                <a:stretch>
                  <a:fillRect l="-447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02982" y="3117364"/>
                <a:ext cx="5879943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2" y="3117364"/>
                <a:ext cx="5879943" cy="8438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573371" y="3863532"/>
                <a:ext cx="3376052" cy="709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1" y="3863532"/>
                <a:ext cx="3376052" cy="7091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578499" y="4544488"/>
                <a:ext cx="4494372" cy="594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𝑟𝑑𝑟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99" y="4544488"/>
                <a:ext cx="4494372" cy="5941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578499" y="5156699"/>
                <a:ext cx="5803961" cy="62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99" y="5156699"/>
                <a:ext cx="5803961" cy="6215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84885" y="5721864"/>
                <a:ext cx="3987438" cy="709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" y="5721864"/>
                <a:ext cx="3987438" cy="7091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07504" y="43656"/>
            <a:ext cx="8785225" cy="1273175"/>
            <a:chOff x="113" y="210"/>
            <a:chExt cx="5534" cy="802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3" y="210"/>
              <a:ext cx="55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【</a:t>
              </a:r>
              <a:r>
                <a:rPr lang="zh-CN" altLang="en-US" sz="2400" b="1" dirty="0">
                  <a:latin typeface="Times New Roman" charset="0"/>
                </a:rPr>
                <a:t>例</a:t>
              </a:r>
              <a:r>
                <a:rPr lang="en-US" altLang="zh-CN" sz="2400" b="1" dirty="0">
                  <a:latin typeface="Times New Roman" charset="0"/>
                </a:rPr>
                <a:t>7-32】</a:t>
              </a:r>
              <a:r>
                <a:rPr lang="zh-CN" altLang="en-US" sz="2400" b="1" dirty="0">
                  <a:latin typeface="Times New Roman" charset="0"/>
                </a:rPr>
                <a:t>计算             其中</a:t>
              </a:r>
              <a:r>
                <a:rPr lang="en-US" altLang="zh-CN" sz="2400" b="1" i="1" dirty="0">
                  <a:latin typeface="Times New Roman" charset="0"/>
                </a:rPr>
                <a:t>S</a:t>
              </a:r>
              <a:r>
                <a:rPr lang="zh-CN" altLang="en-US" sz="2400" b="1" dirty="0">
                  <a:latin typeface="Times New Roman" charset="0"/>
                </a:rPr>
                <a:t>是由圆柱面                     ，平面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=0 </a:t>
              </a:r>
              <a:r>
                <a:rPr lang="zh-CN" altLang="en-US" sz="2400" b="1" dirty="0">
                  <a:latin typeface="Times New Roman" charset="0"/>
                </a:rPr>
                <a:t>和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-</a:t>
              </a:r>
              <a:r>
                <a:rPr lang="en-US" altLang="zh-CN" sz="2400" b="1" i="1" dirty="0">
                  <a:latin typeface="Times New Roman" charset="0"/>
                </a:rPr>
                <a:t>x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i="1" dirty="0">
                  <a:latin typeface="Times New Roman" charset="0"/>
                </a:rPr>
                <a:t>R </a:t>
              </a:r>
              <a:r>
                <a:rPr lang="zh-CN" altLang="en-US" sz="2400" b="1" dirty="0">
                  <a:latin typeface="Times New Roman" charset="0"/>
                </a:rPr>
                <a:t>所围立体的</a:t>
              </a:r>
              <a:r>
                <a:rPr lang="zh-CN" altLang="en-US" sz="2400" b="1" dirty="0" smtClean="0">
                  <a:latin typeface="Times New Roman" charset="0"/>
                </a:rPr>
                <a:t>表面</a:t>
              </a:r>
              <a:r>
                <a:rPr lang="en-US" altLang="zh-CN" sz="2400" b="1" dirty="0" smtClean="0">
                  <a:latin typeface="Times New Roman" charset="0"/>
                </a:rPr>
                <a:t>. </a:t>
              </a:r>
              <a:r>
                <a:rPr lang="zh-CN" altLang="en-US" sz="2400" b="1" dirty="0" smtClean="0">
                  <a:latin typeface="Times New Roman" charset="0"/>
                </a:rPr>
                <a:t>记号     </a:t>
              </a:r>
              <a:r>
                <a:rPr lang="zh-CN" altLang="en-US" sz="2400" b="1" dirty="0">
                  <a:latin typeface="Times New Roman" charset="0"/>
                </a:rPr>
                <a:t>表示积分在闭曲面</a:t>
              </a:r>
              <a:r>
                <a:rPr lang="en-US" altLang="zh-CN" sz="2400" b="1" i="1" dirty="0">
                  <a:latin typeface="Times New Roman" charset="0"/>
                </a:rPr>
                <a:t>S</a:t>
              </a:r>
              <a:r>
                <a:rPr lang="zh-CN" altLang="en-US" sz="2400" b="1" dirty="0">
                  <a:latin typeface="Times New Roman" charset="0"/>
                </a:rPr>
                <a:t>上进行．</a:t>
              </a:r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042421"/>
                </p:ext>
              </p:extLst>
            </p:nvPr>
          </p:nvGraphicFramePr>
          <p:xfrm>
            <a:off x="3614" y="278"/>
            <a:ext cx="9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1" name="Equation" r:id="rId3" imgW="1765080" imgH="457200" progId="Equation.DSMT4">
                    <p:embed/>
                  </p:oleObj>
                </mc:Choice>
                <mc:Fallback>
                  <p:oleObj name="Equation" r:id="rId3" imgW="1765080" imgH="457200" progId="Equation.DSMT4">
                    <p:embed/>
                    <p:pic>
                      <p:nvPicPr>
                        <p:cNvPr id="235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278"/>
                          <a:ext cx="9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923182"/>
                </p:ext>
              </p:extLst>
            </p:nvPr>
          </p:nvGraphicFramePr>
          <p:xfrm>
            <a:off x="1474" y="278"/>
            <a:ext cx="58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2" name="公式" r:id="rId5" imgW="927000" imgH="672840" progId="Equation.3">
                    <p:embed/>
                  </p:oleObj>
                </mc:Choice>
                <mc:Fallback>
                  <p:oleObj name="公式" r:id="rId5" imgW="927000" imgH="672840" progId="Equation.3">
                    <p:embed/>
                    <p:pic>
                      <p:nvPicPr>
                        <p:cNvPr id="235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78"/>
                          <a:ext cx="584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926219"/>
                </p:ext>
              </p:extLst>
            </p:nvPr>
          </p:nvGraphicFramePr>
          <p:xfrm>
            <a:off x="2789" y="588"/>
            <a:ext cx="29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3" name="公式" r:id="rId7" imgW="469800" imgH="672840" progId="Equation.3">
                    <p:embed/>
                  </p:oleObj>
                </mc:Choice>
                <mc:Fallback>
                  <p:oleObj name="公式" r:id="rId7" imgW="469800" imgH="672840" progId="Equation.3">
                    <p:embed/>
                    <p:pic>
                      <p:nvPicPr>
                        <p:cNvPr id="235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588"/>
                          <a:ext cx="29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6027214" y="1124744"/>
            <a:ext cx="3052762" cy="2530475"/>
            <a:chOff x="2544" y="1920"/>
            <a:chExt cx="1923" cy="1594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2601" y="2016"/>
              <a:ext cx="1866" cy="1372"/>
              <a:chOff x="2601" y="2016"/>
              <a:chExt cx="1866" cy="1372"/>
            </a:xfrm>
          </p:grpSpPr>
          <p:sp>
            <p:nvSpPr>
              <p:cNvPr id="23562" name="AutoShape 10" descr="宽上对角线"/>
              <p:cNvSpPr>
                <a:spLocks noChangeArrowheads="1"/>
              </p:cNvSpPr>
              <p:nvPr/>
            </p:nvSpPr>
            <p:spPr bwMode="auto">
              <a:xfrm>
                <a:off x="2928" y="2315"/>
                <a:ext cx="1248" cy="748"/>
              </a:xfrm>
              <a:prstGeom prst="rtTriangle">
                <a:avLst/>
              </a:prstGeom>
              <a:pattFill prst="wdUpDiag">
                <a:fgClr>
                  <a:srgbClr val="AEAEAE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grpSp>
            <p:nvGrpSpPr>
              <p:cNvPr id="23563" name="Group 11"/>
              <p:cNvGrpSpPr>
                <a:grpSpLocks/>
              </p:cNvGrpSpPr>
              <p:nvPr/>
            </p:nvGrpSpPr>
            <p:grpSpPr bwMode="auto">
              <a:xfrm>
                <a:off x="2928" y="2928"/>
                <a:ext cx="1296" cy="291"/>
                <a:chOff x="2928" y="2833"/>
                <a:chExt cx="1056" cy="470"/>
              </a:xfrm>
            </p:grpSpPr>
            <p:sp>
              <p:nvSpPr>
                <p:cNvPr id="23564" name="弧 12"/>
                <p:cNvSpPr>
                  <a:spLocks/>
                </p:cNvSpPr>
                <p:nvPr/>
              </p:nvSpPr>
              <p:spPr bwMode="auto">
                <a:xfrm>
                  <a:off x="2928" y="2833"/>
                  <a:ext cx="1056" cy="27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4 w 43200"/>
                    <a:gd name="T1" fmla="*/ 24633 h 24633"/>
                    <a:gd name="T2" fmla="*/ 43200 w 43200"/>
                    <a:gd name="T3" fmla="*/ 21600 h 24633"/>
                    <a:gd name="T4" fmla="*/ 21600 w 43200"/>
                    <a:gd name="T5" fmla="*/ 21600 h 24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633" fill="none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4633" stroke="0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23565" name="弧 13"/>
                <p:cNvSpPr>
                  <a:spLocks/>
                </p:cNvSpPr>
                <p:nvPr/>
              </p:nvSpPr>
              <p:spPr bwMode="auto">
                <a:xfrm flipV="1">
                  <a:off x="2928" y="3063"/>
                  <a:ext cx="1055" cy="240"/>
                </a:xfrm>
                <a:custGeom>
                  <a:avLst/>
                  <a:gdLst>
                    <a:gd name="G0" fmla="+- 21573 0 0"/>
                    <a:gd name="G1" fmla="+- 21600 0 0"/>
                    <a:gd name="G2" fmla="+- 21600 0 0"/>
                    <a:gd name="T0" fmla="*/ 0 w 43173"/>
                    <a:gd name="T1" fmla="*/ 20524 h 21600"/>
                    <a:gd name="T2" fmla="*/ 43173 w 43173"/>
                    <a:gd name="T3" fmla="*/ 21600 h 21600"/>
                    <a:gd name="T4" fmla="*/ 21573 w 4317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3" h="21600" fill="none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</a:path>
                    <a:path w="43173" h="21600" stroke="0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  <a:lnTo>
                        <a:pt x="2157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pPr algn="ctr"/>
                  <a:endParaRPr lang="zh-CN" altLang="zh-CN"/>
                </a:p>
              </p:txBody>
            </p:sp>
          </p:grpSp>
          <p:grpSp>
            <p:nvGrpSpPr>
              <p:cNvPr id="23566" name="Group 14"/>
              <p:cNvGrpSpPr>
                <a:grpSpLocks/>
              </p:cNvGrpSpPr>
              <p:nvPr/>
            </p:nvGrpSpPr>
            <p:grpSpPr bwMode="auto">
              <a:xfrm rot="1835843">
                <a:off x="2835" y="2451"/>
                <a:ext cx="1498" cy="456"/>
                <a:chOff x="2928" y="2833"/>
                <a:chExt cx="1056" cy="470"/>
              </a:xfrm>
            </p:grpSpPr>
            <p:sp>
              <p:nvSpPr>
                <p:cNvPr id="23567" name="弧 15"/>
                <p:cNvSpPr>
                  <a:spLocks/>
                </p:cNvSpPr>
                <p:nvPr/>
              </p:nvSpPr>
              <p:spPr bwMode="auto">
                <a:xfrm>
                  <a:off x="2928" y="2833"/>
                  <a:ext cx="1056" cy="27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4 w 43200"/>
                    <a:gd name="T1" fmla="*/ 24633 h 24633"/>
                    <a:gd name="T2" fmla="*/ 43200 w 43200"/>
                    <a:gd name="T3" fmla="*/ 21600 h 24633"/>
                    <a:gd name="T4" fmla="*/ 21600 w 43200"/>
                    <a:gd name="T5" fmla="*/ 21600 h 24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633" fill="none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4633" stroke="0" extrusionOk="0">
                      <a:moveTo>
                        <a:pt x="214" y="24632"/>
                      </a:moveTo>
                      <a:cubicBezTo>
                        <a:pt x="71" y="23628"/>
                        <a:pt x="0" y="2261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23568" name="弧 16"/>
                <p:cNvSpPr>
                  <a:spLocks/>
                </p:cNvSpPr>
                <p:nvPr/>
              </p:nvSpPr>
              <p:spPr bwMode="auto">
                <a:xfrm flipV="1">
                  <a:off x="2928" y="3063"/>
                  <a:ext cx="1055" cy="240"/>
                </a:xfrm>
                <a:custGeom>
                  <a:avLst/>
                  <a:gdLst>
                    <a:gd name="G0" fmla="+- 21573 0 0"/>
                    <a:gd name="G1" fmla="+- 21600 0 0"/>
                    <a:gd name="G2" fmla="+- 21600 0 0"/>
                    <a:gd name="T0" fmla="*/ 0 w 43173"/>
                    <a:gd name="T1" fmla="*/ 20524 h 21600"/>
                    <a:gd name="T2" fmla="*/ 43173 w 43173"/>
                    <a:gd name="T3" fmla="*/ 21600 h 21600"/>
                    <a:gd name="T4" fmla="*/ 21573 w 4317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3" h="21600" fill="none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</a:path>
                    <a:path w="43173" h="21600" stroke="0" extrusionOk="0">
                      <a:moveTo>
                        <a:pt x="-1" y="20523"/>
                      </a:moveTo>
                      <a:cubicBezTo>
                        <a:pt x="573" y="9027"/>
                        <a:pt x="10061" y="-1"/>
                        <a:pt x="21573" y="-1"/>
                      </a:cubicBezTo>
                      <a:cubicBezTo>
                        <a:pt x="33502" y="-1"/>
                        <a:pt x="43173" y="9670"/>
                        <a:pt x="43173" y="21600"/>
                      </a:cubicBezTo>
                      <a:lnTo>
                        <a:pt x="2157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pPr algn="ctr"/>
                  <a:endParaRPr lang="zh-CN" altLang="zh-CN"/>
                </a:p>
              </p:txBody>
            </p:sp>
          </p:grp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1299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 flipH="1">
                <a:off x="2601" y="3072"/>
                <a:ext cx="336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4227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3735" y="3216"/>
                <a:ext cx="221" cy="1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 flipV="1">
                <a:off x="3566" y="264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 flipV="1">
                <a:off x="3566" y="2016"/>
                <a:ext cx="1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3378" y="301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544" y="303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3717" y="326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570" y="192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z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3936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S</a:t>
              </a:r>
              <a:r>
                <a:rPr lang="en-US" altLang="zh-CN" sz="20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171" y="319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S</a:t>
              </a:r>
              <a:r>
                <a:rPr lang="en-US" altLang="zh-CN" sz="20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2670" y="253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S</a:t>
              </a:r>
              <a:r>
                <a:rPr lang="en-US" altLang="zh-CN" sz="2000" b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3072" y="272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charset="0"/>
                </a:rPr>
                <a:t>D</a:t>
              </a:r>
              <a:r>
                <a:rPr lang="en-US" altLang="zh-CN" sz="2000" b="1" i="1" baseline="-25000">
                  <a:latin typeface="Times New Roman" charset="0"/>
                </a:rPr>
                <a:t>xz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3156" y="298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charset="0"/>
                </a:rPr>
                <a:t>D</a:t>
              </a:r>
              <a:r>
                <a:rPr lang="en-US" altLang="zh-CN" sz="2000" b="1" i="1" baseline="-25000">
                  <a:latin typeface="Times New Roman" charset="0"/>
                </a:rPr>
                <a:t>xy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77313" y="12472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05959" y="1245806"/>
                <a:ext cx="3247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分为两块，其方程为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9" y="1245806"/>
                <a:ext cx="3247236" cy="461665"/>
              </a:xfrm>
              <a:prstGeom prst="rect">
                <a:avLst/>
              </a:prstGeom>
              <a:blipFill>
                <a:blip r:embed="rId9"/>
                <a:stretch>
                  <a:fillRect l="-375" t="-14474" r="-206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37242" y="1702975"/>
                <a:ext cx="450443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42" y="1702975"/>
                <a:ext cx="4504438" cy="5098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02982" y="3117364"/>
                <a:ext cx="5308505" cy="67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𝑧𝑥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𝑑𝑧𝑑𝑥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2" y="3117364"/>
                <a:ext cx="5308505" cy="672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02982" y="3776290"/>
                <a:ext cx="3238644" cy="67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𝑧𝑥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𝑑𝑧𝑑𝑥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2" y="3776290"/>
                <a:ext cx="3238644" cy="6720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399605" y="3813032"/>
                <a:ext cx="3821174" cy="637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05" y="3813032"/>
                <a:ext cx="3821174" cy="637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78449" y="2267085"/>
                <a:ext cx="5331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将其投影到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𝑧𝑂𝑥</m:t>
                    </m:r>
                  </m:oMath>
                </a14:m>
                <a:r>
                  <a:rPr lang="zh-CN" altLang="en-US" sz="2400" dirty="0" smtClean="0"/>
                  <a:t>平面上，投影区域均为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9" y="2267085"/>
                <a:ext cx="5331588" cy="461665"/>
              </a:xfrm>
              <a:prstGeom prst="rect">
                <a:avLst/>
              </a:prstGeom>
              <a:blipFill>
                <a:blip r:embed="rId14"/>
                <a:stretch>
                  <a:fillRect l="-1831" t="-14474" r="-80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819353" y="2693914"/>
                <a:ext cx="4468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3" y="2693914"/>
                <a:ext cx="4468210" cy="461665"/>
              </a:xfrm>
              <a:prstGeom prst="rect">
                <a:avLst/>
              </a:prstGeom>
              <a:blipFill>
                <a:blip r:embed="rId15"/>
                <a:stretch>
                  <a:fillRect l="-27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11750" y="4396717"/>
                <a:ext cx="3712683" cy="637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50" y="4396717"/>
                <a:ext cx="3712683" cy="6379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23534" y="4963983"/>
                <a:ext cx="2449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34" y="4963983"/>
                <a:ext cx="2449325" cy="461665"/>
              </a:xfrm>
              <a:prstGeom prst="rect">
                <a:avLst/>
              </a:prstGeom>
              <a:blipFill>
                <a:blip r:embed="rId1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1383090" y="5209821"/>
                <a:ext cx="5511381" cy="864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90" y="5209821"/>
                <a:ext cx="5511381" cy="8642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398514" y="5941298"/>
                <a:ext cx="3593356" cy="663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∯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14" y="5941298"/>
                <a:ext cx="3593356" cy="663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2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/>
      <p:bldP spid="43" grpId="0"/>
      <p:bldP spid="44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: </a:t>
            </a:r>
            <a:r>
              <a:rPr lang="zh-CN" altLang="en-US"/>
              <a:t>习题 </a:t>
            </a:r>
            <a:r>
              <a:rPr lang="en-US" altLang="zh-CN"/>
              <a:t>7-4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/>
              <a:t>1(2)(3)(6)(8)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/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4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/>
              <a:t>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/>
              <a:t>6(4)(5)(7)(8)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/>
              <a:t>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r>
              <a:rPr lang="en-US" altLang="zh-CN" sz="400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31643"/>
              </p:ext>
            </p:extLst>
          </p:nvPr>
        </p:nvGraphicFramePr>
        <p:xfrm>
          <a:off x="484374" y="1800003"/>
          <a:ext cx="5599793" cy="11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3" imgW="3022560" imgH="609480" progId="Equation.DSMT4">
                  <p:embed/>
                </p:oleObj>
              </mc:Choice>
              <mc:Fallback>
                <p:oleObj name="Equation" r:id="rId3" imgW="3022560" imgH="609480" progId="Equation.DSMT4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74" y="1800003"/>
                        <a:ext cx="5599793" cy="113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93207"/>
              </p:ext>
            </p:extLst>
          </p:nvPr>
        </p:nvGraphicFramePr>
        <p:xfrm>
          <a:off x="457200" y="435199"/>
          <a:ext cx="6816637" cy="1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5" imgW="3593880" imgH="685800" progId="Equation.DSMT4">
                  <p:embed/>
                </p:oleObj>
              </mc:Choice>
              <mc:Fallback>
                <p:oleObj name="Equation" r:id="rId5" imgW="3593880" imgH="6858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5199"/>
                        <a:ext cx="6816637" cy="1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92234"/>
              </p:ext>
            </p:extLst>
          </p:nvPr>
        </p:nvGraphicFramePr>
        <p:xfrm>
          <a:off x="443307" y="2780928"/>
          <a:ext cx="7662300" cy="6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7" imgW="4216320" imgH="368280" progId="Equation.DSMT4">
                  <p:embed/>
                </p:oleObj>
              </mc:Choice>
              <mc:Fallback>
                <p:oleObj name="Equation" r:id="rId7" imgW="4216320" imgH="3682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07" y="2780928"/>
                        <a:ext cx="7662300" cy="6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71883"/>
              </p:ext>
            </p:extLst>
          </p:nvPr>
        </p:nvGraphicFramePr>
        <p:xfrm>
          <a:off x="457200" y="3425105"/>
          <a:ext cx="7648407" cy="68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9" imgW="4089240" imgH="368280" progId="Equation.DSMT4">
                  <p:embed/>
                </p:oleObj>
              </mc:Choice>
              <mc:Fallback>
                <p:oleObj name="Equation" r:id="rId9" imgW="4089240" imgH="3682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5105"/>
                        <a:ext cx="7648407" cy="688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任意多边形 2"/>
          <p:cNvSpPr/>
          <p:nvPr/>
        </p:nvSpPr>
        <p:spPr>
          <a:xfrm>
            <a:off x="1819564" y="4433455"/>
            <a:ext cx="1597891" cy="314066"/>
          </a:xfrm>
          <a:custGeom>
            <a:avLst/>
            <a:gdLst>
              <a:gd name="connsiteX0" fmla="*/ 0 w 1597891"/>
              <a:gd name="connsiteY0" fmla="*/ 249381 h 314066"/>
              <a:gd name="connsiteX1" fmla="*/ 277091 w 1597891"/>
              <a:gd name="connsiteY1" fmla="*/ 73890 h 314066"/>
              <a:gd name="connsiteX2" fmla="*/ 766618 w 1597891"/>
              <a:gd name="connsiteY2" fmla="*/ 314036 h 314066"/>
              <a:gd name="connsiteX3" fmla="*/ 1348509 w 1597891"/>
              <a:gd name="connsiteY3" fmla="*/ 55418 h 314066"/>
              <a:gd name="connsiteX4" fmla="*/ 1597891 w 1597891"/>
              <a:gd name="connsiteY4" fmla="*/ 0 h 314066"/>
              <a:gd name="connsiteX5" fmla="*/ 1597891 w 1597891"/>
              <a:gd name="connsiteY5" fmla="*/ 0 h 31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7891" h="314066">
                <a:moveTo>
                  <a:pt x="0" y="249381"/>
                </a:moveTo>
                <a:cubicBezTo>
                  <a:pt x="74660" y="156247"/>
                  <a:pt x="149321" y="63114"/>
                  <a:pt x="277091" y="73890"/>
                </a:cubicBezTo>
                <a:cubicBezTo>
                  <a:pt x="404861" y="84666"/>
                  <a:pt x="588048" y="317115"/>
                  <a:pt x="766618" y="314036"/>
                </a:cubicBezTo>
                <a:cubicBezTo>
                  <a:pt x="945188" y="310957"/>
                  <a:pt x="1209964" y="107757"/>
                  <a:pt x="1348509" y="55418"/>
                </a:cubicBezTo>
                <a:cubicBezTo>
                  <a:pt x="1487055" y="3079"/>
                  <a:pt x="1597891" y="0"/>
                  <a:pt x="1597891" y="0"/>
                </a:cubicBezTo>
                <a:lnTo>
                  <a:pt x="159789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01091" y="5568705"/>
            <a:ext cx="1616364" cy="473117"/>
          </a:xfrm>
          <a:custGeom>
            <a:avLst/>
            <a:gdLst>
              <a:gd name="connsiteX0" fmla="*/ 0 w 1459345"/>
              <a:gd name="connsiteY0" fmla="*/ 315037 h 592748"/>
              <a:gd name="connsiteX1" fmla="*/ 369454 w 1459345"/>
              <a:gd name="connsiteY1" fmla="*/ 1001 h 592748"/>
              <a:gd name="connsiteX2" fmla="*/ 785091 w 1459345"/>
              <a:gd name="connsiteY2" fmla="*/ 407401 h 592748"/>
              <a:gd name="connsiteX3" fmla="*/ 1237673 w 1459345"/>
              <a:gd name="connsiteY3" fmla="*/ 582892 h 592748"/>
              <a:gd name="connsiteX4" fmla="*/ 1459345 w 1459345"/>
              <a:gd name="connsiteY4" fmla="*/ 555182 h 5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345" h="592748">
                <a:moveTo>
                  <a:pt x="0" y="315037"/>
                </a:moveTo>
                <a:cubicBezTo>
                  <a:pt x="119303" y="150322"/>
                  <a:pt x="238606" y="-14393"/>
                  <a:pt x="369454" y="1001"/>
                </a:cubicBezTo>
                <a:cubicBezTo>
                  <a:pt x="500303" y="16395"/>
                  <a:pt x="640388" y="310419"/>
                  <a:pt x="785091" y="407401"/>
                </a:cubicBezTo>
                <a:cubicBezTo>
                  <a:pt x="929794" y="504383"/>
                  <a:pt x="1125297" y="558262"/>
                  <a:pt x="1237673" y="582892"/>
                </a:cubicBezTo>
                <a:cubicBezTo>
                  <a:pt x="1350049" y="607522"/>
                  <a:pt x="1404697" y="581352"/>
                  <a:pt x="1459345" y="55518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3" idx="0"/>
          </p:cNvCxnSpPr>
          <p:nvPr/>
        </p:nvCxnSpPr>
        <p:spPr>
          <a:xfrm flipH="1">
            <a:off x="1801091" y="4682836"/>
            <a:ext cx="18473" cy="11224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4"/>
          </p:cNvCxnSpPr>
          <p:nvPr/>
        </p:nvCxnSpPr>
        <p:spPr>
          <a:xfrm flipH="1">
            <a:off x="3417455" y="4430403"/>
            <a:ext cx="2" cy="158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339752" y="4646929"/>
            <a:ext cx="18474" cy="9864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448704" y="4707585"/>
            <a:ext cx="18474" cy="9864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557656" y="4757349"/>
            <a:ext cx="23091" cy="1047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950790" y="5382453"/>
            <a:ext cx="720080" cy="7920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656697" y="4083491"/>
            <a:ext cx="46589" cy="1321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417455" y="5404976"/>
            <a:ext cx="520188" cy="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直接连接符 3072"/>
          <p:cNvCxnSpPr/>
          <p:nvPr/>
        </p:nvCxnSpPr>
        <p:spPr>
          <a:xfrm>
            <a:off x="1656697" y="5404976"/>
            <a:ext cx="1760758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655836" y="5305391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836" y="5305391"/>
                <a:ext cx="446404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18374" y="5943708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74" y="5943708"/>
                <a:ext cx="44242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344823" y="3936338"/>
                <a:ext cx="4239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823" y="3936338"/>
                <a:ext cx="42396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850225" y="5530314"/>
                <a:ext cx="6672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25" y="5530314"/>
                <a:ext cx="66723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344623" y="5778497"/>
                <a:ext cx="4716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23" y="5778497"/>
                <a:ext cx="47166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696433" y="5877765"/>
                <a:ext cx="901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33" y="5877765"/>
                <a:ext cx="90172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 flipV="1">
            <a:off x="2378301" y="5725920"/>
            <a:ext cx="82006" cy="2729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直接连接符 3080"/>
          <p:cNvCxnSpPr/>
          <p:nvPr/>
        </p:nvCxnSpPr>
        <p:spPr>
          <a:xfrm>
            <a:off x="2457941" y="4707585"/>
            <a:ext cx="1197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457940" y="5714980"/>
            <a:ext cx="1197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321215" y="4962110"/>
                <a:ext cx="1035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15" y="4962110"/>
                <a:ext cx="1035092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/>
          <p:nvPr/>
        </p:nvCxnSpPr>
        <p:spPr>
          <a:xfrm flipV="1">
            <a:off x="3655836" y="4687204"/>
            <a:ext cx="0" cy="3761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668660" y="5331442"/>
            <a:ext cx="8889" cy="4058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38" grpId="0"/>
      <p:bldP spid="39" grpId="0"/>
      <p:bldP spid="40" grpId="0"/>
      <p:bldP spid="41" grpId="0"/>
      <p:bldP spid="42" grpId="0"/>
      <p:bldP spid="43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21381"/>
              </p:ext>
            </p:extLst>
          </p:nvPr>
        </p:nvGraphicFramePr>
        <p:xfrm>
          <a:off x="359568" y="274638"/>
          <a:ext cx="84248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3" imgW="3695400" imgH="1269720" progId="Equation.DSMT4">
                  <p:embed/>
                </p:oleObj>
              </mc:Choice>
              <mc:Fallback>
                <p:oleObj name="Equation" r:id="rId3" imgW="3695400" imgH="1269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" y="274638"/>
                        <a:ext cx="84248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874678"/>
              </p:ext>
            </p:extLst>
          </p:nvPr>
        </p:nvGraphicFramePr>
        <p:xfrm>
          <a:off x="359567" y="3356992"/>
          <a:ext cx="8424863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5" imgW="4190760" imgH="1231560" progId="Equation.DSMT4">
                  <p:embed/>
                </p:oleObj>
              </mc:Choice>
              <mc:Fallback>
                <p:oleObj name="Equation" r:id="rId5" imgW="4190760" imgH="123156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7" y="3356992"/>
                        <a:ext cx="8424863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998443"/>
              </p:ext>
            </p:extLst>
          </p:nvPr>
        </p:nvGraphicFramePr>
        <p:xfrm>
          <a:off x="313375" y="325532"/>
          <a:ext cx="8351838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4" imgW="3771720" imgH="1701720" progId="Equation.DSMT4">
                  <p:embed/>
                </p:oleObj>
              </mc:Choice>
              <mc:Fallback>
                <p:oleObj name="Equation" r:id="rId4" imgW="3771720" imgH="1701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5" y="325532"/>
                        <a:ext cx="8351838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4418" y="4365104"/>
                <a:ext cx="8511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注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 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这里的弧长微元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𝑑𝑠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就是弧微分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 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当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𝑑𝑠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&gt;0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时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𝑑𝑡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&gt;0, 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8" y="4365104"/>
                <a:ext cx="851194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4418" y="5013176"/>
                <a:ext cx="81123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故公式中的定积分下限必须小于上限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 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即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.这是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8" y="5013176"/>
                <a:ext cx="811234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3375" y="5733256"/>
                <a:ext cx="39485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第一型曲线积分的特征</m:t>
                      </m:r>
                      <m:r>
                        <a:rPr kumimoji="1" lang="en-US" altLang="zh-CN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5" y="5733256"/>
                <a:ext cx="394851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07504" y="96045"/>
            <a:ext cx="8459788" cy="1200150"/>
            <a:chOff x="168" y="255"/>
            <a:chExt cx="5329" cy="756"/>
          </a:xfrm>
        </p:grpSpPr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168" y="255"/>
              <a:ext cx="532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charset="0"/>
                </a:rPr>
                <a:t>【</a:t>
              </a:r>
              <a:r>
                <a:rPr lang="zh-CN" altLang="en-US" sz="2400" b="1" dirty="0" smtClean="0">
                  <a:latin typeface="Times New Roman" charset="0"/>
                </a:rPr>
                <a:t>例</a:t>
              </a:r>
              <a:r>
                <a:rPr lang="en-US" altLang="zh-CN" sz="2400" b="1" dirty="0" smtClean="0">
                  <a:latin typeface="Times New Roman" charset="0"/>
                </a:rPr>
                <a:t>】</a:t>
              </a:r>
              <a:r>
                <a:rPr lang="zh-CN" altLang="en-US" sz="2400" b="1" dirty="0">
                  <a:latin typeface="Times New Roman" charset="0"/>
                </a:rPr>
                <a:t>计算曲线积分                       ，其中</a:t>
              </a:r>
              <a:r>
                <a:rPr lang="en-US" altLang="zh-CN" sz="2400" b="1" i="1" dirty="0">
                  <a:latin typeface="Times New Roman" charset="0"/>
                </a:rPr>
                <a:t>L</a:t>
              </a:r>
              <a:r>
                <a:rPr lang="zh-CN" altLang="en-US" sz="2400" b="1" dirty="0">
                  <a:latin typeface="Times New Roman" charset="0"/>
                </a:rPr>
                <a:t>为圆心在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R</a:t>
              </a:r>
              <a:r>
                <a:rPr lang="en-US" altLang="zh-CN" sz="2400" b="1" dirty="0">
                  <a:latin typeface="Times New Roman" charset="0"/>
                </a:rPr>
                <a:t>,0)</a:t>
              </a:r>
              <a:r>
                <a:rPr lang="zh-CN" altLang="en-US" sz="2400" b="1" dirty="0">
                  <a:latin typeface="Times New Roman" charset="0"/>
                </a:rPr>
                <a:t>，半径为</a:t>
              </a:r>
              <a:r>
                <a:rPr lang="en-US" altLang="zh-CN" sz="2400" b="1" i="1" dirty="0">
                  <a:latin typeface="Times New Roman" charset="0"/>
                </a:rPr>
                <a:t>R</a:t>
              </a:r>
              <a:r>
                <a:rPr lang="zh-CN" altLang="en-US" sz="2400" b="1" dirty="0">
                  <a:latin typeface="Times New Roman" charset="0"/>
                </a:rPr>
                <a:t>的上半圆</a:t>
              </a:r>
              <a:r>
                <a:rPr lang="zh-CN" altLang="en-US" sz="2400" b="1" dirty="0" smtClean="0">
                  <a:latin typeface="Times New Roman" charset="0"/>
                </a:rPr>
                <a:t>周</a:t>
              </a:r>
              <a:r>
                <a:rPr lang="en-US" altLang="zh-CN" sz="2400" b="1" dirty="0" smtClean="0">
                  <a:latin typeface="Times New Roman" charset="0"/>
                </a:rPr>
                <a:t>.</a:t>
              </a:r>
              <a:endParaRPr lang="en-US" altLang="zh-CN" sz="2400" b="1" dirty="0">
                <a:latin typeface="Times New Roman" charset="0"/>
              </a:endParaRPr>
            </a:p>
          </p:txBody>
        </p:sp>
        <p:graphicFrame>
          <p:nvGraphicFramePr>
            <p:cNvPr id="92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194388"/>
                </p:ext>
              </p:extLst>
            </p:nvPr>
          </p:nvGraphicFramePr>
          <p:xfrm>
            <a:off x="1937" y="321"/>
            <a:ext cx="1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5" name="公式" r:id="rId3" imgW="1841400" imgH="495000" progId="Equation.3">
                    <p:embed/>
                  </p:oleObj>
                </mc:Choice>
                <mc:Fallback>
                  <p:oleObj name="公式" r:id="rId3" imgW="1841400" imgH="49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21"/>
                          <a:ext cx="11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07504" y="1226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67544" y="1239143"/>
                <a:ext cx="1585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的方程为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39143"/>
                <a:ext cx="1585562" cy="461665"/>
              </a:xfrm>
              <a:prstGeom prst="rect">
                <a:avLst/>
              </a:prstGeom>
              <a:blipFill>
                <a:blip r:embed="rId7"/>
                <a:stretch>
                  <a:fillRect l="-1154" t="-14474" r="-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3808" y="1678080"/>
                <a:ext cx="4053225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8" y="1678080"/>
                <a:ext cx="4053225" cy="5098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1946" y="2227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从而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142681" y="2449755"/>
                <a:ext cx="2053832" cy="6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681" y="2449755"/>
                <a:ext cx="2053832" cy="6329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107504" y="2984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所以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05381" y="3271213"/>
                <a:ext cx="2309671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1" y="3271213"/>
                <a:ext cx="2309671" cy="6243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379649" y="3951862"/>
                <a:ext cx="2640531" cy="684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9" y="3951862"/>
                <a:ext cx="2640531" cy="6844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7504" y="4637899"/>
                <a:ext cx="2975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可得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637899"/>
                <a:ext cx="2975110" cy="461665"/>
              </a:xfrm>
              <a:prstGeom prst="rect">
                <a:avLst/>
              </a:prstGeom>
              <a:blipFill>
                <a:blip r:embed="rId12"/>
                <a:stretch>
                  <a:fillRect l="-3279" t="-14474" r="-225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95485" y="5012522"/>
                <a:ext cx="6196183" cy="676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5" y="5012522"/>
                <a:ext cx="6196183" cy="6762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6156176" y="696120"/>
            <a:ext cx="3095625" cy="2112963"/>
            <a:chOff x="3008" y="925"/>
            <a:chExt cx="1550" cy="1331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3016" y="2024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flipV="1">
              <a:off x="3243" y="1071"/>
              <a:ext cx="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008" y="1979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286" y="196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x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259" y="92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charset="0"/>
                </a:rPr>
                <a:t>y</a:t>
              </a:r>
            </a:p>
          </p:txBody>
        </p:sp>
      </p:grpSp>
      <p:sp>
        <p:nvSpPr>
          <p:cNvPr id="9228" name="弧 12"/>
          <p:cNvSpPr>
            <a:spLocks/>
          </p:cNvSpPr>
          <p:nvPr/>
        </p:nvSpPr>
        <p:spPr bwMode="auto">
          <a:xfrm>
            <a:off x="6638776" y="1566070"/>
            <a:ext cx="1727200" cy="8921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 w 43200"/>
              <a:gd name="T1" fmla="*/ 22322 h 22322"/>
              <a:gd name="T2" fmla="*/ 43200 w 43200"/>
              <a:gd name="T3" fmla="*/ 21600 h 22322"/>
              <a:gd name="T4" fmla="*/ 21600 w 43200"/>
              <a:gd name="T5" fmla="*/ 21600 h 2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322" fill="none" extrusionOk="0">
                <a:moveTo>
                  <a:pt x="12" y="22321"/>
                </a:moveTo>
                <a:cubicBezTo>
                  <a:pt x="4" y="22081"/>
                  <a:pt x="0" y="2184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199" y="9670"/>
                  <a:pt x="43199" y="21599"/>
                </a:cubicBezTo>
              </a:path>
              <a:path w="43200" h="22322" stroke="0" extrusionOk="0">
                <a:moveTo>
                  <a:pt x="12" y="22321"/>
                </a:moveTo>
                <a:cubicBezTo>
                  <a:pt x="4" y="22081"/>
                  <a:pt x="0" y="2184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199" y="9670"/>
                  <a:pt x="43199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6659414" y="1848645"/>
            <a:ext cx="14398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261076" y="237887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charset="0"/>
              </a:rPr>
              <a:t>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099276" y="237887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charset="0"/>
              </a:rPr>
              <a:t>2</a:t>
            </a:r>
            <a:r>
              <a:rPr lang="en-US" altLang="zh-CN" sz="2000" b="1" i="1" dirty="0">
                <a:latin typeface="Times New Roman" charset="0"/>
              </a:rPr>
              <a:t>R</a:t>
            </a:r>
          </a:p>
        </p:txBody>
      </p:sp>
      <p:sp>
        <p:nvSpPr>
          <p:cNvPr id="9233" name="弧 17"/>
          <p:cNvSpPr>
            <a:spLocks/>
          </p:cNvSpPr>
          <p:nvPr/>
        </p:nvSpPr>
        <p:spPr bwMode="auto">
          <a:xfrm>
            <a:off x="6876901" y="2348708"/>
            <a:ext cx="71438" cy="714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7091214" y="2221708"/>
          <a:ext cx="169863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公式" r:id="rId14" imgW="228600" imgH="291960" progId="Equation.3">
                  <p:embed/>
                </p:oleObj>
              </mc:Choice>
              <mc:Fallback>
                <p:oleObj name="公式" r:id="rId14" imgW="228600" imgH="291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214" y="2221708"/>
                        <a:ext cx="169863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4"/>
          <p:cNvSpPr>
            <a:spLocks noChangeShapeType="1"/>
          </p:cNvSpPr>
          <p:nvPr/>
        </p:nvSpPr>
        <p:spPr bwMode="auto">
          <a:xfrm flipH="1" flipV="1">
            <a:off x="8099276" y="1840061"/>
            <a:ext cx="264718" cy="5800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 flipV="1">
            <a:off x="8099275" y="1849887"/>
            <a:ext cx="1" cy="5766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379649" y="3147552"/>
                <a:ext cx="6265048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𝑅𝑥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9" y="3147552"/>
                <a:ext cx="6265048" cy="8438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9228" grpId="0" animBg="1"/>
      <p:bldP spid="9229" grpId="0" animBg="1"/>
      <p:bldP spid="9231" grpId="0"/>
      <p:bldP spid="9232" grpId="0"/>
      <p:bldP spid="9233" grpId="0" animBg="1"/>
      <p:bldP spid="30" grpId="0" animBg="1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07504" y="96045"/>
            <a:ext cx="8459788" cy="1200150"/>
            <a:chOff x="168" y="255"/>
            <a:chExt cx="5329" cy="756"/>
          </a:xfrm>
        </p:grpSpPr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168" y="255"/>
              <a:ext cx="532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charset="0"/>
                </a:rPr>
                <a:t>【</a:t>
              </a:r>
              <a:r>
                <a:rPr lang="zh-CN" altLang="en-US" sz="2400" b="1" dirty="0" smtClean="0">
                  <a:latin typeface="Times New Roman" charset="0"/>
                </a:rPr>
                <a:t>例</a:t>
              </a:r>
              <a:r>
                <a:rPr lang="en-US" altLang="zh-CN" sz="2400" b="1" dirty="0" smtClean="0">
                  <a:latin typeface="Times New Roman" charset="0"/>
                </a:rPr>
                <a:t>】</a:t>
              </a:r>
              <a:r>
                <a:rPr lang="zh-CN" altLang="en-US" sz="2400" b="1" dirty="0">
                  <a:latin typeface="Times New Roman" charset="0"/>
                </a:rPr>
                <a:t>计算曲线积分                       ，其中</a:t>
              </a:r>
              <a:r>
                <a:rPr lang="en-US" altLang="zh-CN" sz="2400" b="1" i="1" dirty="0">
                  <a:latin typeface="Times New Roman" charset="0"/>
                </a:rPr>
                <a:t>L</a:t>
              </a:r>
              <a:r>
                <a:rPr lang="zh-CN" altLang="en-US" sz="2400" b="1" dirty="0">
                  <a:latin typeface="Times New Roman" charset="0"/>
                </a:rPr>
                <a:t>为圆心在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R</a:t>
              </a:r>
              <a:r>
                <a:rPr lang="en-US" altLang="zh-CN" sz="2400" b="1" dirty="0">
                  <a:latin typeface="Times New Roman" charset="0"/>
                </a:rPr>
                <a:t>,0)</a:t>
              </a:r>
              <a:r>
                <a:rPr lang="zh-CN" altLang="en-US" sz="2400" b="1" dirty="0">
                  <a:latin typeface="Times New Roman" charset="0"/>
                </a:rPr>
                <a:t>，半径为</a:t>
              </a:r>
              <a:r>
                <a:rPr lang="en-US" altLang="zh-CN" sz="2400" b="1" i="1" dirty="0">
                  <a:latin typeface="Times New Roman" charset="0"/>
                </a:rPr>
                <a:t>R</a:t>
              </a:r>
              <a:r>
                <a:rPr lang="zh-CN" altLang="en-US" sz="2400" b="1" dirty="0">
                  <a:latin typeface="Times New Roman" charset="0"/>
                </a:rPr>
                <a:t>的上半圆</a:t>
              </a:r>
              <a:r>
                <a:rPr lang="zh-CN" altLang="en-US" sz="2400" b="1" dirty="0" smtClean="0">
                  <a:latin typeface="Times New Roman" charset="0"/>
                </a:rPr>
                <a:t>周</a:t>
              </a:r>
              <a:r>
                <a:rPr lang="en-US" altLang="zh-CN" sz="2400" b="1" dirty="0" smtClean="0">
                  <a:latin typeface="Times New Roman" charset="0"/>
                </a:rPr>
                <a:t>.</a:t>
              </a:r>
              <a:endParaRPr lang="en-US" altLang="zh-CN" sz="2400" b="1" dirty="0">
                <a:latin typeface="Times New Roman" charset="0"/>
              </a:endParaRPr>
            </a:p>
          </p:txBody>
        </p:sp>
        <p:graphicFrame>
          <p:nvGraphicFramePr>
            <p:cNvPr id="92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194388"/>
                </p:ext>
              </p:extLst>
            </p:nvPr>
          </p:nvGraphicFramePr>
          <p:xfrm>
            <a:off x="1937" y="321"/>
            <a:ext cx="1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name="公式" r:id="rId3" imgW="1841400" imgH="495000" progId="Equation.3">
                    <p:embed/>
                  </p:oleObj>
                </mc:Choice>
                <mc:Fallback>
                  <p:oleObj name="公式" r:id="rId3" imgW="1841400" imgH="495000" progId="Equation.3">
                    <p:embed/>
                    <p:pic>
                      <p:nvPicPr>
                        <p:cNvPr id="92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21"/>
                          <a:ext cx="11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156176" y="1395130"/>
            <a:ext cx="3095625" cy="2112963"/>
            <a:chOff x="3334" y="1434"/>
            <a:chExt cx="1950" cy="1331"/>
          </a:xfrm>
        </p:grpSpPr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3334" y="1434"/>
              <a:ext cx="1950" cy="1331"/>
              <a:chOff x="3008" y="925"/>
              <a:chExt cx="1550" cy="1331"/>
            </a:xfrm>
          </p:grpSpPr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3016" y="2024"/>
                <a:ext cx="1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 flipV="1">
                <a:off x="3243" y="1071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5" name="Text Box 9"/>
              <p:cNvSpPr txBox="1">
                <a:spLocks noChangeArrowheads="1"/>
              </p:cNvSpPr>
              <p:nvPr/>
            </p:nvSpPr>
            <p:spPr bwMode="auto">
              <a:xfrm>
                <a:off x="3008" y="197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O</a:t>
                </a:r>
              </a:p>
            </p:txBody>
          </p:sp>
          <p:sp>
            <p:nvSpPr>
              <p:cNvPr id="9226" name="Text Box 10"/>
              <p:cNvSpPr txBox="1">
                <a:spLocks noChangeArrowheads="1"/>
              </p:cNvSpPr>
              <p:nvPr/>
            </p:nvSpPr>
            <p:spPr bwMode="auto">
              <a:xfrm>
                <a:off x="4286" y="196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3259" y="92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y</a:t>
                </a:r>
              </a:p>
            </p:txBody>
          </p:sp>
        </p:grpSp>
        <p:sp>
          <p:nvSpPr>
            <p:cNvPr id="9228" name="弧 12"/>
            <p:cNvSpPr>
              <a:spLocks/>
            </p:cNvSpPr>
            <p:nvPr/>
          </p:nvSpPr>
          <p:spPr bwMode="auto">
            <a:xfrm>
              <a:off x="3638" y="1982"/>
              <a:ext cx="1088" cy="56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 w 43200"/>
                <a:gd name="T1" fmla="*/ 22322 h 22322"/>
                <a:gd name="T2" fmla="*/ 43200 w 43200"/>
                <a:gd name="T3" fmla="*/ 21600 h 22322"/>
                <a:gd name="T4" fmla="*/ 21600 w 43200"/>
                <a:gd name="T5" fmla="*/ 21600 h 2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22" fill="none" extrusionOk="0">
                  <a:moveTo>
                    <a:pt x="12" y="22321"/>
                  </a:moveTo>
                  <a:cubicBezTo>
                    <a:pt x="4" y="22081"/>
                    <a:pt x="0" y="2184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322" stroke="0" extrusionOk="0">
                  <a:moveTo>
                    <a:pt x="12" y="22321"/>
                  </a:moveTo>
                  <a:cubicBezTo>
                    <a:pt x="4" y="22081"/>
                    <a:pt x="0" y="2184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4150" y="2143"/>
              <a:ext cx="441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030" y="249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R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4558" y="2494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charset="0"/>
                </a:rPr>
                <a:t>2</a:t>
              </a:r>
              <a:r>
                <a:rPr lang="en-US" altLang="zh-CN" sz="2000" b="1" i="1">
                  <a:latin typeface="Times New Roman" charset="0"/>
                </a:rPr>
                <a:t>R</a:t>
              </a:r>
            </a:p>
          </p:txBody>
        </p:sp>
        <p:sp>
          <p:nvSpPr>
            <p:cNvPr id="9233" name="弧 17"/>
            <p:cNvSpPr>
              <a:spLocks/>
            </p:cNvSpPr>
            <p:nvPr/>
          </p:nvSpPr>
          <p:spPr bwMode="auto">
            <a:xfrm>
              <a:off x="4217" y="2478"/>
              <a:ext cx="45" cy="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286" y="2309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charset="0"/>
                </a:rPr>
                <a:t>t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504" y="1226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17430" y="1249388"/>
                <a:ext cx="4725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选择圆心角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为参变量</a:t>
                </a:r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的方程为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0" y="1249388"/>
                <a:ext cx="4725333" cy="461665"/>
              </a:xfrm>
              <a:prstGeom prst="rect">
                <a:avLst/>
              </a:prstGeom>
              <a:blipFill>
                <a:blip r:embed="rId5"/>
                <a:stretch>
                  <a:fillRect l="-206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76288" y="2891742"/>
                <a:ext cx="2309671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88" y="2891742"/>
                <a:ext cx="2309671" cy="624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41439" y="3624626"/>
                <a:ext cx="8195513" cy="587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9" y="3624626"/>
                <a:ext cx="8195513" cy="587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43856" y="4330632"/>
                <a:ext cx="1290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6" y="4330632"/>
                <a:ext cx="1290803" cy="461665"/>
              </a:xfrm>
              <a:prstGeom prst="rect">
                <a:avLst/>
              </a:prstGeom>
              <a:blipFill>
                <a:blip r:embed="rId8"/>
                <a:stretch>
                  <a:fillRect t="-9211" r="-660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85476" y="1711053"/>
                <a:ext cx="4542975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(0≤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76" y="1711053"/>
                <a:ext cx="4542975" cy="9161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512" y="77429"/>
            <a:ext cx="88569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【</a:t>
            </a:r>
            <a:r>
              <a:rPr lang="zh-CN" altLang="en-US" sz="2400" b="1" dirty="0" smtClean="0">
                <a:latin typeface="Times New Roman" charset="0"/>
              </a:rPr>
              <a:t>例</a:t>
            </a:r>
            <a:r>
              <a:rPr lang="en-US" altLang="zh-CN" sz="2400" b="1" dirty="0" smtClean="0">
                <a:latin typeface="Times New Roman" charset="0"/>
              </a:rPr>
              <a:t>】</a:t>
            </a:r>
            <a:r>
              <a:rPr lang="zh-CN" altLang="en-US" sz="2400" b="1" dirty="0" smtClean="0">
                <a:latin typeface="Times New Roman" charset="0"/>
              </a:rPr>
              <a:t>计算                    </a:t>
            </a:r>
            <a:r>
              <a:rPr lang="en-US" altLang="zh-CN" sz="2400" b="1" dirty="0" smtClean="0">
                <a:latin typeface="Times New Roman" charset="0"/>
              </a:rPr>
              <a:t>,</a:t>
            </a:r>
            <a:r>
              <a:rPr lang="zh-CN" altLang="en-US" sz="2400" b="1" dirty="0" smtClean="0">
                <a:latin typeface="Times New Roman" charset="0"/>
              </a:rPr>
              <a:t>其中</a:t>
            </a:r>
            <a:r>
              <a:rPr lang="en-US" altLang="zh-CN" sz="2400" b="1" i="1" dirty="0">
                <a:latin typeface="Times New Roman" charset="0"/>
              </a:rPr>
              <a:t>L</a:t>
            </a:r>
            <a:r>
              <a:rPr lang="zh-CN" altLang="en-US" sz="2400" b="1" dirty="0">
                <a:latin typeface="Times New Roman" charset="0"/>
              </a:rPr>
              <a:t>以</a:t>
            </a:r>
            <a:r>
              <a:rPr lang="en-US" altLang="zh-CN" sz="2400" b="1" i="1" dirty="0">
                <a:latin typeface="Times New Roman" charset="0"/>
              </a:rPr>
              <a:t>A</a:t>
            </a:r>
            <a:r>
              <a:rPr lang="en-US" altLang="zh-CN" sz="2400" b="1" dirty="0">
                <a:latin typeface="Times New Roman" charset="0"/>
              </a:rPr>
              <a:t>(1,0)</a:t>
            </a:r>
            <a:r>
              <a:rPr lang="zh-CN" altLang="en-US" sz="2400" b="1" dirty="0">
                <a:latin typeface="Times New Roman" charset="0"/>
              </a:rPr>
              <a:t>、</a:t>
            </a:r>
            <a:r>
              <a:rPr lang="en-US" altLang="zh-CN" sz="2400" b="1" i="1" dirty="0">
                <a:latin typeface="Times New Roman" charset="0"/>
              </a:rPr>
              <a:t>B</a:t>
            </a:r>
            <a:r>
              <a:rPr lang="en-US" altLang="zh-CN" sz="2400" b="1" dirty="0">
                <a:latin typeface="Times New Roman" charset="0"/>
              </a:rPr>
              <a:t>(1,1)</a:t>
            </a:r>
            <a:r>
              <a:rPr lang="zh-CN" altLang="en-US" sz="2400" b="1" dirty="0">
                <a:latin typeface="Times New Roman" charset="0"/>
              </a:rPr>
              <a:t>、</a:t>
            </a:r>
            <a:r>
              <a:rPr lang="en-US" altLang="zh-CN" sz="2400" b="1" i="1" dirty="0">
                <a:latin typeface="Times New Roman" charset="0"/>
              </a:rPr>
              <a:t>C</a:t>
            </a:r>
            <a:r>
              <a:rPr lang="en-US" altLang="zh-CN" sz="2400" b="1" dirty="0">
                <a:latin typeface="Times New Roman" charset="0"/>
              </a:rPr>
              <a:t>(0,1)</a:t>
            </a:r>
            <a:r>
              <a:rPr lang="zh-CN" altLang="en-US" sz="2400" b="1" dirty="0">
                <a:latin typeface="Times New Roman" charset="0"/>
              </a:rPr>
              <a:t>为顶点的三角形</a:t>
            </a:r>
            <a:r>
              <a:rPr lang="zh-CN" altLang="en-US" sz="2400" b="1" dirty="0" smtClean="0">
                <a:latin typeface="Times New Roman" charset="0"/>
              </a:rPr>
              <a:t>边界</a:t>
            </a:r>
            <a:r>
              <a:rPr lang="en-US" altLang="zh-CN" sz="2400" b="1" dirty="0" smtClean="0">
                <a:latin typeface="Times New Roman" charset="0"/>
              </a:rPr>
              <a:t>.</a:t>
            </a:r>
            <a:r>
              <a:rPr lang="zh-CN" altLang="en-US" sz="2400" b="1" dirty="0">
                <a:latin typeface="Times New Roman" charset="0"/>
              </a:rPr>
              <a:t>这里记号    表示积分是在闭合曲线</a:t>
            </a:r>
            <a:r>
              <a:rPr lang="en-US" altLang="zh-CN" sz="2400" b="1" i="1" dirty="0">
                <a:latin typeface="Times New Roman" charset="0"/>
              </a:rPr>
              <a:t>L</a:t>
            </a:r>
            <a:r>
              <a:rPr lang="zh-CN" altLang="en-US" sz="2400" b="1" dirty="0">
                <a:latin typeface="Times New Roman" charset="0"/>
              </a:rPr>
              <a:t>上进行</a:t>
            </a:r>
            <a:r>
              <a:rPr lang="en-US" altLang="zh-CN" sz="2400" b="1" dirty="0">
                <a:latin typeface="Times New Roman" charset="0"/>
              </a:rPr>
              <a:t>.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6300192" y="2060848"/>
            <a:ext cx="2965450" cy="2112962"/>
            <a:chOff x="3008" y="1616"/>
            <a:chExt cx="1868" cy="1331"/>
          </a:xfrm>
        </p:grpSpPr>
        <p:grpSp>
          <p:nvGrpSpPr>
            <p:cNvPr id="10247" name="Group 7"/>
            <p:cNvGrpSpPr>
              <a:grpSpLocks/>
            </p:cNvGrpSpPr>
            <p:nvPr/>
          </p:nvGrpSpPr>
          <p:grpSpPr bwMode="auto">
            <a:xfrm>
              <a:off x="3288" y="1616"/>
              <a:ext cx="1588" cy="1331"/>
              <a:chOff x="3008" y="925"/>
              <a:chExt cx="1550" cy="1331"/>
            </a:xfrm>
          </p:grpSpPr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>
                <a:off x="3016" y="2024"/>
                <a:ext cx="1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 flipV="1">
                <a:off x="3243" y="1071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3008" y="197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O</a:t>
                </a:r>
              </a:p>
            </p:txBody>
          </p: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4286" y="196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0252" name="Text Box 12"/>
              <p:cNvSpPr txBox="1">
                <a:spLocks noChangeArrowheads="1"/>
              </p:cNvSpPr>
              <p:nvPr/>
            </p:nvSpPr>
            <p:spPr bwMode="auto">
              <a:xfrm>
                <a:off x="3259" y="92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y</a:t>
                </a:r>
              </a:p>
            </p:txBody>
          </p:sp>
        </p:grp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992" y="2684"/>
              <a:ext cx="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A</a:t>
              </a:r>
              <a:r>
                <a:rPr lang="en-US" altLang="zh-CN" sz="2000" b="1">
                  <a:latin typeface="Times New Roman" charset="0"/>
                </a:rPr>
                <a:t>(1,0)</a:t>
              </a:r>
            </a:p>
          </p:txBody>
        </p: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3523" y="1979"/>
              <a:ext cx="771" cy="725"/>
              <a:chOff x="3515" y="1979"/>
              <a:chExt cx="771" cy="725"/>
            </a:xfrm>
          </p:grpSpPr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3515" y="1979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>
                <a:off x="4286" y="1979"/>
                <a:ext cx="0" cy="7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Line 18"/>
              <p:cNvSpPr>
                <a:spLocks noChangeShapeType="1"/>
              </p:cNvSpPr>
              <p:nvPr/>
            </p:nvSpPr>
            <p:spPr bwMode="auto">
              <a:xfrm>
                <a:off x="3515" y="1979"/>
                <a:ext cx="771" cy="7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4286" y="1842"/>
              <a:ext cx="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B</a:t>
              </a:r>
              <a:r>
                <a:rPr lang="en-US" altLang="zh-CN" sz="2000" b="1">
                  <a:latin typeface="Times New Roman" charset="0"/>
                </a:rPr>
                <a:t>(1,1)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008" y="1842"/>
              <a:ext cx="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C</a:t>
              </a:r>
              <a:r>
                <a:rPr lang="en-US" altLang="zh-CN" sz="2000" b="1">
                  <a:latin typeface="Times New Roman" charset="0"/>
                </a:rPr>
                <a:t>(0,1)</a:t>
              </a:r>
            </a:p>
          </p:txBody>
        </p:sp>
      </p:grp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97227"/>
              </p:ext>
            </p:extLst>
          </p:nvPr>
        </p:nvGraphicFramePr>
        <p:xfrm>
          <a:off x="3113379" y="702494"/>
          <a:ext cx="495076" cy="53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公式" r:id="rId3" imgW="457200" imgH="482400" progId="Equation.3">
                  <p:embed/>
                </p:oleObj>
              </mc:Choice>
              <mc:Fallback>
                <p:oleObj name="公式" r:id="rId3" imgW="457200" imgH="4824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379" y="702494"/>
                        <a:ext cx="495076" cy="533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70665"/>
              </p:ext>
            </p:extLst>
          </p:nvPr>
        </p:nvGraphicFramePr>
        <p:xfrm>
          <a:off x="1763688" y="197387"/>
          <a:ext cx="1597229" cy="50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5" imgW="1562040" imgH="482400" progId="Equation.DSMT4">
                  <p:embed/>
                </p:oleObj>
              </mc:Choice>
              <mc:Fallback>
                <p:oleObj name="Equation" r:id="rId5" imgW="1562040" imgH="48240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7387"/>
                        <a:ext cx="1597229" cy="505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83250" y="1374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25931" y="1287524"/>
                <a:ext cx="4187685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31" y="1287524"/>
                <a:ext cx="4187685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408177" y="1829631"/>
                <a:ext cx="4438972" cy="626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77" y="1829631"/>
                <a:ext cx="4438972" cy="626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41709" y="2504329"/>
                <a:ext cx="2088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9" y="2504329"/>
                <a:ext cx="2088136" cy="461665"/>
              </a:xfrm>
              <a:prstGeom prst="rect">
                <a:avLst/>
              </a:prstGeom>
              <a:blipFill>
                <a:blip r:embed="rId9"/>
                <a:stretch>
                  <a:fillRect l="-467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12486" y="2467068"/>
                <a:ext cx="3309945" cy="50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486" y="2467068"/>
                <a:ext cx="3309945" cy="506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17308" y="3025077"/>
                <a:ext cx="2080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" y="3025077"/>
                <a:ext cx="2080891" cy="461665"/>
              </a:xfrm>
              <a:prstGeom prst="rect">
                <a:avLst/>
              </a:prstGeom>
              <a:blipFill>
                <a:blip r:embed="rId11"/>
                <a:stretch>
                  <a:fillRect l="-469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088085" y="2987816"/>
                <a:ext cx="333469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85" y="2987816"/>
                <a:ext cx="3334695" cy="539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39725" y="3525465"/>
                <a:ext cx="3908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方程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故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5" y="3525465"/>
                <a:ext cx="3908570" cy="461665"/>
              </a:xfrm>
              <a:prstGeom prst="rect">
                <a:avLst/>
              </a:prstGeom>
              <a:blipFill>
                <a:blip r:embed="rId13"/>
                <a:stretch>
                  <a:fillRect l="-31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575969" y="3954735"/>
                <a:ext cx="381893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69" y="3954735"/>
                <a:ext cx="3818931" cy="5395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29471" y="4876487"/>
                <a:ext cx="7642926" cy="62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876487"/>
                <a:ext cx="7642926" cy="6266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194982" y="43771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于是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07725" y="5556929"/>
                <a:ext cx="3318857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25" y="5556929"/>
                <a:ext cx="3318857" cy="6146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07504" y="-428"/>
            <a:ext cx="8626475" cy="1235075"/>
            <a:chOff x="168" y="233"/>
            <a:chExt cx="5434" cy="778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168" y="255"/>
              <a:ext cx="54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【</a:t>
              </a:r>
              <a:r>
                <a:rPr lang="zh-CN" altLang="en-US" sz="2400" b="1" dirty="0">
                  <a:latin typeface="Times New Roman" charset="0"/>
                </a:rPr>
                <a:t>例</a:t>
              </a:r>
              <a:r>
                <a:rPr lang="en-US" altLang="zh-CN" sz="2400" b="1" dirty="0">
                  <a:latin typeface="Times New Roman" charset="0"/>
                </a:rPr>
                <a:t>7-27】</a:t>
              </a:r>
              <a:r>
                <a:rPr lang="zh-CN" altLang="en-US" sz="2400" b="1" dirty="0">
                  <a:latin typeface="Times New Roman" charset="0"/>
                </a:rPr>
                <a:t>计算                            ，其中</a:t>
              </a:r>
              <a:r>
                <a:rPr lang="en-US" altLang="zh-CN" sz="2400" b="1" i="1" dirty="0">
                  <a:latin typeface="Times New Roman" charset="0"/>
                </a:rPr>
                <a:t>L</a:t>
              </a:r>
              <a:r>
                <a:rPr lang="zh-CN" altLang="en-US" sz="2400" b="1" dirty="0">
                  <a:latin typeface="Times New Roman" charset="0"/>
                </a:rPr>
                <a:t>为</a:t>
              </a:r>
              <a:r>
                <a:rPr lang="zh-CN" altLang="en-US" sz="2400" b="1" dirty="0" smtClean="0">
                  <a:latin typeface="Times New Roman" charset="0"/>
                </a:rPr>
                <a:t>螺线 </a:t>
              </a:r>
              <a:r>
                <a:rPr lang="en-US" altLang="zh-CN" sz="2400" b="1" i="1" dirty="0" smtClean="0">
                  <a:latin typeface="Times New Roman" charset="0"/>
                </a:rPr>
                <a:t>x</a:t>
              </a:r>
              <a:r>
                <a:rPr lang="en-US" altLang="zh-CN" sz="2400" b="1" dirty="0" smtClean="0">
                  <a:latin typeface="Times New Roman" charset="0"/>
                </a:rPr>
                <a:t>=cos</a:t>
              </a:r>
              <a:r>
                <a:rPr lang="en-US" altLang="zh-CN" sz="2400" b="1" i="1" dirty="0" smtClean="0">
                  <a:latin typeface="Times New Roman" charset="0"/>
                </a:rPr>
                <a:t>t </a:t>
              </a:r>
              <a:r>
                <a:rPr lang="en-US" altLang="zh-CN" sz="2400" b="1" dirty="0">
                  <a:latin typeface="Times New Roman" charset="0"/>
                </a:rPr>
                <a:t>, </a:t>
              </a:r>
              <a:r>
                <a:rPr lang="en-US" altLang="zh-CN" sz="2400" b="1" i="1" dirty="0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dirty="0" err="1">
                  <a:latin typeface="Times New Roman" charset="0"/>
                </a:rPr>
                <a:t>sin</a:t>
              </a:r>
              <a:r>
                <a:rPr lang="en-US" altLang="zh-CN" sz="2400" b="1" i="1" dirty="0" err="1">
                  <a:latin typeface="Times New Roman" charset="0"/>
                </a:rPr>
                <a:t>t</a:t>
              </a:r>
              <a:r>
                <a:rPr lang="en-US" altLang="zh-CN" sz="2400" b="1" i="1" dirty="0">
                  <a:latin typeface="Times New Roman" charset="0"/>
                </a:rPr>
                <a:t> </a:t>
              </a:r>
              <a:r>
                <a:rPr lang="en-US" altLang="zh-CN" sz="2400" b="1" dirty="0">
                  <a:latin typeface="Times New Roman" charset="0"/>
                </a:rPr>
                <a:t>, </a:t>
              </a:r>
              <a:r>
                <a:rPr lang="en-US" altLang="zh-CN" sz="2400" b="1" i="1" dirty="0">
                  <a:latin typeface="Times New Roman" charset="0"/>
                </a:rPr>
                <a:t>z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i="1" dirty="0">
                  <a:latin typeface="Times New Roman" charset="0"/>
                </a:rPr>
                <a:t>t </a:t>
              </a:r>
              <a:r>
                <a:rPr lang="zh-CN" altLang="en-US" sz="2400" b="1" dirty="0">
                  <a:latin typeface="Times New Roman" charset="0"/>
                </a:rPr>
                <a:t>上对应于 </a:t>
              </a:r>
              <a:r>
                <a:rPr lang="en-US" altLang="zh-CN" sz="2400" b="1" i="1" dirty="0">
                  <a:latin typeface="Times New Roman" charset="0"/>
                </a:rPr>
                <a:t>t </a:t>
              </a:r>
              <a:r>
                <a:rPr lang="zh-CN" altLang="en-US" sz="2400" b="1" dirty="0">
                  <a:latin typeface="Times New Roman" charset="0"/>
                </a:rPr>
                <a:t>从</a:t>
              </a:r>
              <a:r>
                <a:rPr lang="en-US" altLang="zh-CN" sz="2400" b="1" dirty="0">
                  <a:latin typeface="Times New Roman" charset="0"/>
                </a:rPr>
                <a:t>0</a:t>
              </a:r>
              <a:r>
                <a:rPr lang="zh-CN" altLang="en-US" sz="2400" b="1" dirty="0">
                  <a:latin typeface="Times New Roman" charset="0"/>
                </a:rPr>
                <a:t>到</a:t>
              </a:r>
              <a:r>
                <a:rPr lang="en-US" altLang="zh-CN" sz="2400" b="1" dirty="0">
                  <a:latin typeface="Times New Roman" charset="0"/>
                </a:rPr>
                <a:t>1</a:t>
              </a:r>
              <a:r>
                <a:rPr lang="zh-CN" altLang="en-US" sz="2400" b="1" dirty="0">
                  <a:latin typeface="Times New Roman" charset="0"/>
                </a:rPr>
                <a:t>的一段弧</a:t>
              </a:r>
              <a:r>
                <a:rPr lang="en-US" altLang="zh-CN" sz="2400" b="1" dirty="0"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1126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04503"/>
                </p:ext>
              </p:extLst>
            </p:nvPr>
          </p:nvGraphicFramePr>
          <p:xfrm>
            <a:off x="1529" y="233"/>
            <a:ext cx="1361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0" name="公式" r:id="rId3" imgW="2273040" imgH="850680" progId="Equation.3">
                    <p:embed/>
                  </p:oleObj>
                </mc:Choice>
                <mc:Fallback>
                  <p:oleObj name="公式" r:id="rId3" imgW="2273040" imgH="8506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233"/>
                          <a:ext cx="1361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183250" y="1374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0555" y="1836304"/>
                <a:ext cx="2198615" cy="695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5" y="1836304"/>
                <a:ext cx="2198615" cy="695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150164" y="2683106"/>
                <a:ext cx="2287293" cy="62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64" y="2683106"/>
                <a:ext cx="2287293" cy="620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149556" y="3418943"/>
                <a:ext cx="2404504" cy="500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6" y="3418943"/>
                <a:ext cx="2404504" cy="500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167897" y="4034234"/>
                <a:ext cx="1129412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897" y="4034234"/>
                <a:ext cx="1129412" cy="6808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159679" y="1864974"/>
                <a:ext cx="6574300" cy="62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79" y="1864974"/>
                <a:ext cx="6574300" cy="6208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179512" y="99170"/>
            <a:ext cx="8626475" cy="887413"/>
            <a:chOff x="158" y="1831"/>
            <a:chExt cx="5434" cy="559"/>
          </a:xfrm>
        </p:grpSpPr>
        <p:graphicFrame>
          <p:nvGraphicFramePr>
            <p:cNvPr id="112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0905"/>
                </p:ext>
              </p:extLst>
            </p:nvPr>
          </p:nvGraphicFramePr>
          <p:xfrm>
            <a:off x="1519" y="1895"/>
            <a:ext cx="58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1" name="公式" r:id="rId3" imgW="927000" imgH="495000" progId="Equation.3">
                    <p:embed/>
                  </p:oleObj>
                </mc:Choice>
                <mc:Fallback>
                  <p:oleObj name="公式" r:id="rId3" imgW="927000" imgH="495000" progId="Equation.3">
                    <p:embed/>
                    <p:pic>
                      <p:nvPicPr>
                        <p:cNvPr id="112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895"/>
                          <a:ext cx="58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158" y="1831"/>
              <a:ext cx="5434" cy="559"/>
              <a:chOff x="158" y="1831"/>
              <a:chExt cx="5434" cy="559"/>
            </a:xfrm>
          </p:grpSpPr>
          <p:sp>
            <p:nvSpPr>
              <p:cNvPr id="11272" name="Text Box 8"/>
              <p:cNvSpPr txBox="1">
                <a:spLocks noChangeArrowheads="1"/>
              </p:cNvSpPr>
              <p:nvPr/>
            </p:nvSpPr>
            <p:spPr bwMode="auto">
              <a:xfrm>
                <a:off x="158" y="1842"/>
                <a:ext cx="5434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charset="0"/>
                  </a:rPr>
                  <a:t>【</a:t>
                </a:r>
                <a:r>
                  <a:rPr lang="zh-CN" altLang="en-US" sz="2400" b="1" dirty="0">
                    <a:latin typeface="Times New Roman" charset="0"/>
                  </a:rPr>
                  <a:t>例</a:t>
                </a:r>
                <a:r>
                  <a:rPr lang="en-US" altLang="zh-CN" sz="2400" b="1" dirty="0">
                    <a:latin typeface="Times New Roman" charset="0"/>
                  </a:rPr>
                  <a:t>7-28】</a:t>
                </a:r>
                <a:r>
                  <a:rPr lang="zh-CN" altLang="en-US" sz="2400" b="1" dirty="0">
                    <a:latin typeface="Times New Roman" charset="0"/>
                  </a:rPr>
                  <a:t>计算            ，其中</a:t>
                </a:r>
                <a:r>
                  <a:rPr lang="en-US" altLang="zh-CN" sz="2400" b="1" i="1" dirty="0" smtClean="0">
                    <a:latin typeface="Times New Roman" charset="0"/>
                  </a:rPr>
                  <a:t>L</a:t>
                </a:r>
                <a:r>
                  <a:rPr lang="zh-CN" altLang="en-US" sz="2400" b="1" dirty="0" smtClean="0">
                    <a:latin typeface="Times New Roman" charset="0"/>
                  </a:rPr>
                  <a:t>为圆</a:t>
                </a:r>
                <a:r>
                  <a:rPr lang="zh-CN" altLang="en-US" sz="2400" b="1" dirty="0">
                    <a:latin typeface="Times New Roman" charset="0"/>
                  </a:rPr>
                  <a:t>：</a:t>
                </a:r>
              </a:p>
            </p:txBody>
          </p:sp>
          <p:graphicFrame>
            <p:nvGraphicFramePr>
              <p:cNvPr id="1127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2718474"/>
                  </p:ext>
                </p:extLst>
              </p:nvPr>
            </p:nvGraphicFramePr>
            <p:xfrm>
              <a:off x="3288" y="1831"/>
              <a:ext cx="1417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12" name="公式" r:id="rId5" imgW="2412720" imgH="952200" progId="Equation.3">
                      <p:embed/>
                    </p:oleObj>
                  </mc:Choice>
                  <mc:Fallback>
                    <p:oleObj name="公式" r:id="rId5" imgW="2412720" imgH="952200" progId="Equation.3">
                      <p:embed/>
                      <p:pic>
                        <p:nvPicPr>
                          <p:cNvPr id="1127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831"/>
                            <a:ext cx="1417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" name="文本框 9"/>
          <p:cNvSpPr txBox="1"/>
          <p:nvPr/>
        </p:nvSpPr>
        <p:spPr>
          <a:xfrm>
            <a:off x="263859" y="10275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15616" y="1858503"/>
                <a:ext cx="4492448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58503"/>
                <a:ext cx="4492448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3607" y="1027506"/>
                <a:ext cx="8334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的参数方程不易求出，但是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 smtClean="0"/>
                  <a:t>的地位是完全对称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的，所以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7" y="1027506"/>
                <a:ext cx="8334654" cy="830997"/>
              </a:xfrm>
              <a:prstGeom prst="rect">
                <a:avLst/>
              </a:prstGeom>
              <a:blipFill>
                <a:blip r:embed="rId8"/>
                <a:stretch>
                  <a:fillRect l="-1170" t="-8088" r="-219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06455" y="2564904"/>
                <a:ext cx="3482748" cy="65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55" y="2564904"/>
                <a:ext cx="3482748" cy="654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12925" y="3292087"/>
                <a:ext cx="1602746" cy="65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25" y="3292087"/>
                <a:ext cx="1602746" cy="654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306455" y="3966730"/>
                <a:ext cx="2094548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55" y="3966730"/>
                <a:ext cx="2094548" cy="616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曲线与曲面积分" id="{D726DFB1-8368-4E4C-8EAD-F313154D1DC1}" vid="{4338C0AC-B327-5E43-B79D-9068A3063AC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曲线与曲面积分</Template>
  <TotalTime>3597</TotalTime>
  <Words>668</Words>
  <Application>Microsoft Office PowerPoint</Application>
  <PresentationFormat>全屏显示(4:3)</PresentationFormat>
  <Paragraphs>189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Times New Roman</vt:lpstr>
      <vt:lpstr>默认设计模板</vt:lpstr>
      <vt:lpstr>Equation</vt:lpstr>
      <vt:lpstr>公式</vt:lpstr>
      <vt:lpstr>7.4 第一类曲线与曲面积分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7.4.2 第一类(型)曲面积分</vt:lpstr>
      <vt:lpstr> </vt:lpstr>
      <vt:lpstr> </vt:lpstr>
      <vt:lpstr>PowerPoint 演示文稿</vt:lpstr>
      <vt:lpstr>2. 第一类曲面积分的计算</vt:lpstr>
      <vt:lpstr>PowerPoint 演示文稿</vt:lpstr>
      <vt:lpstr>PowerPoint 演示文稿</vt:lpstr>
      <vt:lpstr>PowerPoint 演示文稿</vt:lpstr>
      <vt:lpstr>作业: 习题 7-4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7.4 第一类曲线与曲面积分</dc:title>
  <dc:creator>caiyun@dlut.edu.cn</dc:creator>
  <cp:lastModifiedBy>李彩云</cp:lastModifiedBy>
  <cp:revision>75</cp:revision>
  <dcterms:created xsi:type="dcterms:W3CDTF">2016-05-16T04:33:02Z</dcterms:created>
  <dcterms:modified xsi:type="dcterms:W3CDTF">2021-05-17T03:05:20Z</dcterms:modified>
</cp:coreProperties>
</file>