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35"/>
  </p:notesMasterIdLst>
  <p:handoutMasterIdLst>
    <p:handoutMasterId r:id="rId36"/>
  </p:handoutMasterIdLst>
  <p:sldIdLst>
    <p:sldId id="416" r:id="rId2"/>
    <p:sldId id="348" r:id="rId3"/>
    <p:sldId id="349" r:id="rId4"/>
    <p:sldId id="350" r:id="rId5"/>
    <p:sldId id="351" r:id="rId6"/>
    <p:sldId id="352" r:id="rId7"/>
    <p:sldId id="396" r:id="rId8"/>
    <p:sldId id="355" r:id="rId9"/>
    <p:sldId id="356" r:id="rId10"/>
    <p:sldId id="357" r:id="rId11"/>
    <p:sldId id="358" r:id="rId12"/>
    <p:sldId id="361" r:id="rId13"/>
    <p:sldId id="362" r:id="rId14"/>
    <p:sldId id="365" r:id="rId15"/>
    <p:sldId id="399" r:id="rId16"/>
    <p:sldId id="400" r:id="rId17"/>
    <p:sldId id="418" r:id="rId18"/>
    <p:sldId id="419" r:id="rId19"/>
    <p:sldId id="401" r:id="rId20"/>
    <p:sldId id="420" r:id="rId21"/>
    <p:sldId id="421" r:id="rId22"/>
    <p:sldId id="422" r:id="rId23"/>
    <p:sldId id="423" r:id="rId24"/>
    <p:sldId id="424" r:id="rId25"/>
    <p:sldId id="425" r:id="rId26"/>
    <p:sldId id="426" r:id="rId27"/>
    <p:sldId id="427" r:id="rId28"/>
    <p:sldId id="431" r:id="rId29"/>
    <p:sldId id="432" r:id="rId30"/>
    <p:sldId id="435" r:id="rId31"/>
    <p:sldId id="436" r:id="rId32"/>
    <p:sldId id="437" r:id="rId33"/>
    <p:sldId id="417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55" autoAdjust="0"/>
    <p:restoredTop sz="95179" autoAdjust="0"/>
  </p:normalViewPr>
  <p:slideViewPr>
    <p:cSldViewPr>
      <p:cViewPr varScale="1">
        <p:scale>
          <a:sx n="86" d="100"/>
          <a:sy n="86" d="100"/>
        </p:scale>
        <p:origin x="45" y="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e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2.e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72.e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10" Type="http://schemas.openxmlformats.org/officeDocument/2006/relationships/image" Target="../media/image100.wmf"/><Relationship Id="rId4" Type="http://schemas.openxmlformats.org/officeDocument/2006/relationships/image" Target="../media/image94.wmf"/><Relationship Id="rId9" Type="http://schemas.openxmlformats.org/officeDocument/2006/relationships/image" Target="../media/image9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17.wmf"/><Relationship Id="rId7" Type="http://schemas.openxmlformats.org/officeDocument/2006/relationships/image" Target="../media/image26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kumimoji="1" sz="1200">
                <a:latin typeface="Times New Roman" charset="0"/>
              </a:defRPr>
            </a:lvl1pPr>
          </a:lstStyle>
          <a:p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latin typeface="Times New Roman" charset="0"/>
              </a:defRPr>
            </a:lvl1pPr>
          </a:lstStyle>
          <a:p>
            <a:endParaRPr lang="en-US" altLang="zh-CN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kumimoji="1" sz="1200">
                <a:latin typeface="Times New Roman" charset="0"/>
              </a:defRPr>
            </a:lvl1pPr>
          </a:lstStyle>
          <a:p>
            <a:endParaRPr lang="en-US" altLang="zh-CN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latin typeface="Times New Roman" charset="0"/>
              </a:defRPr>
            </a:lvl1pPr>
          </a:lstStyle>
          <a:p>
            <a:fld id="{A0ED08DC-B3A2-5F41-9C5D-54E6122196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7987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kumimoji="1" sz="1200">
                <a:latin typeface="Times New Roman" charset="0"/>
              </a:defRPr>
            </a:lvl1pPr>
          </a:lstStyle>
          <a:p>
            <a:endParaRPr lang="en-US" altLang="zh-CN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latin typeface="Times New Roman" charset="0"/>
              </a:defRPr>
            </a:lvl1pPr>
          </a:lstStyle>
          <a:p>
            <a:endParaRPr lang="en-US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kumimoji="1" sz="1200">
                <a:latin typeface="Times New Roman" charset="0"/>
              </a:defRPr>
            </a:lvl1pPr>
          </a:lstStyle>
          <a:p>
            <a:endParaRPr lang="en-US" altLang="zh-CN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latin typeface="Times New Roman" charset="0"/>
              </a:defRPr>
            </a:lvl1pPr>
          </a:lstStyle>
          <a:p>
            <a:fld id="{A9CB71FD-26F9-B94F-9CC2-271652E837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5351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A96AFA92-9FD7-D44B-B3C1-7D6457E24AD2}" type="datetime1">
              <a:rPr lang="zh-CN" altLang="en-US"/>
              <a:pPr/>
              <a:t>2021/5/24</a:t>
            </a:fld>
            <a:endParaRPr lang="en-US" altLang="zh-CN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3B508E1-D3F5-1B43-A1A5-30A0B85CA8C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915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A6271B-9C4E-3F46-A580-520DAF139734}" type="datetime1">
              <a:rPr lang="zh-CN" altLang="en-US"/>
              <a:pPr/>
              <a:t>2021/5/24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6E48D7-E2F0-AD47-A33F-059BE35A5F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513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03A9C4-7D5F-C949-975F-2758AD2A9E31}" type="datetime1">
              <a:rPr lang="zh-CN" altLang="en-US"/>
              <a:pPr/>
              <a:t>2021/5/24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B236C-F3A2-9146-ABF4-57D05E5F07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2794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、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868942C-1441-BA49-8669-69B80D249446}" type="datetime1">
              <a:rPr lang="zh-CN" altLang="en-US"/>
              <a:pPr/>
              <a:t>2021/5/24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9993F6E-3D36-FA4C-B886-CA881FAD09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7081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09600"/>
            <a:ext cx="8540750" cy="5489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曲线积分与曲面积分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EA34E2EC-94BA-CD49-913B-90FEBD4381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420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49B50E-4FEB-7042-AAB2-5084507FC838}" type="datetime1">
              <a:rPr lang="zh-CN" altLang="en-US"/>
              <a:pPr/>
              <a:t>2021/5/24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CA20EF-5479-A147-8769-9ABCCFAE58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359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4CB050-AA72-E844-8A7D-69568E4D6962}" type="datetime1">
              <a:rPr lang="zh-CN" altLang="en-US"/>
              <a:pPr/>
              <a:t>2021/5/24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D874FE-B079-DA44-9B68-611F343CAE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520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6CC5A4-4903-4149-A19A-ABC28790A203}" type="datetime1">
              <a:rPr lang="zh-CN" altLang="en-US"/>
              <a:pPr/>
              <a:t>2021/5/24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40F868-1C8D-0549-928D-4A6700214A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869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F1011C-F9DD-AC47-A041-FB141E69E0E1}" type="datetime1">
              <a:rPr lang="zh-CN" altLang="en-US"/>
              <a:pPr/>
              <a:t>2021/5/24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62676D-6100-7448-8184-0A6267FAC2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62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65FFB3-6C40-0640-ACB8-3607111EB3D1}" type="datetime1">
              <a:rPr lang="zh-CN" altLang="en-US"/>
              <a:pPr/>
              <a:t>2021/5/24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F71066-074C-3C4A-8FD5-2F84327D45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30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32C371-BF9C-0448-9463-A65FF53A0321}" type="datetime1">
              <a:rPr lang="zh-CN" altLang="en-US"/>
              <a:pPr/>
              <a:t>2021/5/24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E67289-EE4B-3144-A526-7ECA48342A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18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BAAC45-DCD6-7646-8109-152ACADAA9D3}" type="datetime1">
              <a:rPr lang="zh-CN" altLang="en-US"/>
              <a:pPr/>
              <a:t>2021/5/24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D8C82-FFE7-A743-A5D7-2A96270BAE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443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EF53E2-1567-9B4C-9D71-F516F25BA8B0}" type="datetime1">
              <a:rPr lang="zh-CN" altLang="en-US"/>
              <a:pPr/>
              <a:t>2021/5/24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76A57E-7AA4-9A43-B1F8-1DE66D1973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386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fld id="{BCBFE248-80E6-D942-880E-9ECA473E2D8E}" type="datetime1">
              <a:rPr lang="zh-CN" altLang="en-US"/>
              <a:pPr/>
              <a:t>2021/5/24</a:t>
            </a:fld>
            <a:endParaRPr lang="en-US" altLang="zh-CN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24438A64-5DA9-6D49-BC87-B3AA3091846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813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宋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宋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宋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宋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宋体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宋体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宋体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宋体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3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4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5.png"/><Relationship Id="rId7" Type="http://schemas.openxmlformats.org/officeDocument/2006/relationships/image" Target="../media/image6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image" Target="../media/image98.png"/><Relationship Id="rId18" Type="http://schemas.openxmlformats.org/officeDocument/2006/relationships/image" Target="../media/image59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97.png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png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7.wmf"/><Relationship Id="rId11" Type="http://schemas.openxmlformats.org/officeDocument/2006/relationships/image" Target="../media/image96.png"/><Relationship Id="rId5" Type="http://schemas.openxmlformats.org/officeDocument/2006/relationships/oleObject" Target="../embeddings/oleObject43.bin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56.wmf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7.wmf"/><Relationship Id="rId3" Type="http://schemas.openxmlformats.org/officeDocument/2006/relationships/image" Target="../media/image9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20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8.bin"/><Relationship Id="rId4" Type="http://schemas.openxmlformats.org/officeDocument/2006/relationships/image" Target="../media/image10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oleObject" Target="../embeddings/oleObject46.bin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5" Type="http://schemas.openxmlformats.org/officeDocument/2006/relationships/image" Target="../media/image113.png"/><Relationship Id="rId10" Type="http://schemas.openxmlformats.org/officeDocument/2006/relationships/image" Target="../media/image108.png"/><Relationship Id="rId4" Type="http://schemas.openxmlformats.org/officeDocument/2006/relationships/image" Target="../media/image60.wmf"/><Relationship Id="rId9" Type="http://schemas.openxmlformats.org/officeDocument/2006/relationships/image" Target="../media/image107.png"/><Relationship Id="rId14" Type="http://schemas.openxmlformats.org/officeDocument/2006/relationships/image" Target="../media/image1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6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5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6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69.wmf"/><Relationship Id="rId9" Type="http://schemas.openxmlformats.org/officeDocument/2006/relationships/image" Target="../media/image3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75.wmf"/><Relationship Id="rId4" Type="http://schemas.openxmlformats.org/officeDocument/2006/relationships/image" Target="../media/image72.emf"/><Relationship Id="rId9" Type="http://schemas.openxmlformats.org/officeDocument/2006/relationships/oleObject" Target="../embeddings/oleObject6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79.wmf"/><Relationship Id="rId4" Type="http://schemas.openxmlformats.org/officeDocument/2006/relationships/image" Target="../media/image72.emf"/><Relationship Id="rId9" Type="http://schemas.openxmlformats.org/officeDocument/2006/relationships/oleObject" Target="../embeddings/oleObject6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83.wmf"/><Relationship Id="rId4" Type="http://schemas.openxmlformats.org/officeDocument/2006/relationships/image" Target="../media/image72.emf"/><Relationship Id="rId9" Type="http://schemas.openxmlformats.org/officeDocument/2006/relationships/oleObject" Target="../embeddings/oleObject69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8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87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7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image" Target="../media/image15.png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2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image" Target="../media/image95.wmf"/><Relationship Id="rId18" Type="http://schemas.openxmlformats.org/officeDocument/2006/relationships/oleObject" Target="../embeddings/oleObject84.bin"/><Relationship Id="rId3" Type="http://schemas.openxmlformats.org/officeDocument/2006/relationships/oleObject" Target="../embeddings/oleObject77.bin"/><Relationship Id="rId21" Type="http://schemas.openxmlformats.org/officeDocument/2006/relationships/image" Target="../media/image99.wmf"/><Relationship Id="rId7" Type="http://schemas.openxmlformats.org/officeDocument/2006/relationships/oleObject" Target="../embeddings/oleObject79.bin"/><Relationship Id="rId12" Type="http://schemas.openxmlformats.org/officeDocument/2006/relationships/oleObject" Target="../embeddings/oleObject81.bin"/><Relationship Id="rId17" Type="http://schemas.openxmlformats.org/officeDocument/2006/relationships/image" Target="../media/image9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3.bin"/><Relationship Id="rId20" Type="http://schemas.openxmlformats.org/officeDocument/2006/relationships/oleObject" Target="../embeddings/oleObject85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2.wmf"/><Relationship Id="rId11" Type="http://schemas.openxmlformats.org/officeDocument/2006/relationships/image" Target="../media/image94.wmf"/><Relationship Id="rId5" Type="http://schemas.openxmlformats.org/officeDocument/2006/relationships/oleObject" Target="../embeddings/oleObject78.bin"/><Relationship Id="rId15" Type="http://schemas.openxmlformats.org/officeDocument/2006/relationships/image" Target="../media/image96.wmf"/><Relationship Id="rId23" Type="http://schemas.openxmlformats.org/officeDocument/2006/relationships/image" Target="../media/image100.wmf"/><Relationship Id="rId10" Type="http://schemas.openxmlformats.org/officeDocument/2006/relationships/oleObject" Target="../embeddings/oleObject80.bin"/><Relationship Id="rId19" Type="http://schemas.openxmlformats.org/officeDocument/2006/relationships/image" Target="../media/image98.wmf"/><Relationship Id="rId4" Type="http://schemas.openxmlformats.org/officeDocument/2006/relationships/image" Target="../media/image91.wmf"/><Relationship Id="rId9" Type="http://schemas.openxmlformats.org/officeDocument/2006/relationships/image" Target="../media/image102.png"/><Relationship Id="rId14" Type="http://schemas.openxmlformats.org/officeDocument/2006/relationships/oleObject" Target="../embeddings/oleObject82.bin"/><Relationship Id="rId22" Type="http://schemas.openxmlformats.org/officeDocument/2006/relationships/oleObject" Target="../embeddings/oleObject86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105.wmf"/><Relationship Id="rId3" Type="http://schemas.openxmlformats.org/officeDocument/2006/relationships/image" Target="../media/image102.png"/><Relationship Id="rId7" Type="http://schemas.openxmlformats.org/officeDocument/2006/relationships/image" Target="../media/image95.wmf"/><Relationship Id="rId12" Type="http://schemas.openxmlformats.org/officeDocument/2006/relationships/oleObject" Target="../embeddings/oleObject91.bin"/><Relationship Id="rId17" Type="http://schemas.openxmlformats.org/officeDocument/2006/relationships/image" Target="../media/image10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3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104.wmf"/><Relationship Id="rId5" Type="http://schemas.openxmlformats.org/officeDocument/2006/relationships/image" Target="../media/image94.wmf"/><Relationship Id="rId15" Type="http://schemas.openxmlformats.org/officeDocument/2006/relationships/image" Target="../media/image106.wmf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7.bin"/><Relationship Id="rId9" Type="http://schemas.openxmlformats.org/officeDocument/2006/relationships/image" Target="../media/image103.wmf"/><Relationship Id="rId14" Type="http://schemas.openxmlformats.org/officeDocument/2006/relationships/oleObject" Target="../embeddings/oleObject92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25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0.wmf"/><Relationship Id="rId22" Type="http://schemas.openxmlformats.org/officeDocument/2006/relationships/image" Target="../media/image2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25.bin"/><Relationship Id="rId3" Type="http://schemas.openxmlformats.org/officeDocument/2006/relationships/image" Target="../media/image28.png"/><Relationship Id="rId21" Type="http://schemas.openxmlformats.org/officeDocument/2006/relationships/image" Target="../media/image30.png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.bin"/><Relationship Id="rId20" Type="http://schemas.openxmlformats.org/officeDocument/2006/relationships/image" Target="../media/image29.png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8.wmf"/><Relationship Id="rId24" Type="http://schemas.openxmlformats.org/officeDocument/2006/relationships/image" Target="../media/image33.png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23" Type="http://schemas.openxmlformats.org/officeDocument/2006/relationships/image" Target="../media/image32.png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27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18.bin"/><Relationship Id="rId22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0.png"/><Relationship Id="rId4" Type="http://schemas.openxmlformats.org/officeDocument/2006/relationships/image" Target="../media/image3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6.png"/><Relationship Id="rId4" Type="http://schemas.openxmlformats.org/officeDocument/2006/relationships/image" Target="../media/image3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C371-BF9C-0448-9463-A65FF53A0321}" type="datetime1">
              <a:rPr lang="zh-CN" altLang="en-US" smtClean="0"/>
              <a:pPr/>
              <a:t>2021/5/24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7289-EE4B-3144-A526-7ECA48342A78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219200" y="2362200"/>
            <a:ext cx="7086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 smtClean="0">
                <a:solidFill>
                  <a:srgbClr val="FF0000"/>
                </a:solidFill>
                <a:latin typeface="华文中宋" charset="0"/>
                <a:ea typeface="华文中宋" charset="0"/>
              </a:rPr>
              <a:t>向量值函数在有向</a:t>
            </a:r>
            <a:r>
              <a:rPr kumimoji="1" lang="zh-CN" altLang="en-US" sz="3600" b="1" smtClean="0">
                <a:solidFill>
                  <a:srgbClr val="FF0000"/>
                </a:solidFill>
                <a:latin typeface="华文中宋" charset="0"/>
                <a:ea typeface="华文中宋" charset="0"/>
              </a:rPr>
              <a:t>曲线上的积分</a:t>
            </a:r>
            <a:endParaRPr kumimoji="1" lang="zh-CN" altLang="en-US" sz="3600" b="1" dirty="0">
              <a:solidFill>
                <a:srgbClr val="FF0000"/>
              </a:solidFill>
              <a:latin typeface="华文中宋" charset="0"/>
              <a:ea typeface="华文中宋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53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C371-BF9C-0448-9463-A65FF53A0321}" type="datetime1">
              <a:rPr lang="zh-CN" altLang="en-US" smtClean="0"/>
              <a:pPr/>
              <a:t>2021/5/24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7289-EE4B-3144-A526-7ECA48342A78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4" name="Text Box 1026"/>
          <p:cNvSpPr txBox="1">
            <a:spLocks noChangeArrowheads="1"/>
          </p:cNvSpPr>
          <p:nvPr/>
        </p:nvSpPr>
        <p:spPr bwMode="auto">
          <a:xfrm>
            <a:off x="698500" y="917575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chemeClr val="tx2"/>
                </a:solidFill>
                <a:latin typeface="华文中宋" charset="0"/>
                <a:ea typeface="华文中宋" charset="0"/>
              </a:rPr>
              <a:t>2  </a:t>
            </a:r>
            <a:r>
              <a:rPr kumimoji="1" lang="zh-CN" altLang="en-US" sz="2800" b="1">
                <a:solidFill>
                  <a:schemeClr val="tx2"/>
                </a:solidFill>
                <a:latin typeface="华文中宋" charset="0"/>
                <a:ea typeface="华文中宋" charset="0"/>
              </a:rPr>
              <a:t>性质</a:t>
            </a:r>
          </a:p>
        </p:txBody>
      </p:sp>
      <p:graphicFrame>
        <p:nvGraphicFramePr>
          <p:cNvPr id="5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568835"/>
              </p:ext>
            </p:extLst>
          </p:nvPr>
        </p:nvGraphicFramePr>
        <p:xfrm>
          <a:off x="762000" y="1752600"/>
          <a:ext cx="414461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24" name="Equation" r:id="rId3" imgW="1765080" imgH="291960" progId="Equation.DSMT4">
                  <p:embed/>
                </p:oleObj>
              </mc:Choice>
              <mc:Fallback>
                <p:oleObj name="Equation" r:id="rId3" imgW="17650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52600"/>
                        <a:ext cx="414461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005627"/>
              </p:ext>
            </p:extLst>
          </p:nvPr>
        </p:nvGraphicFramePr>
        <p:xfrm>
          <a:off x="698500" y="2743200"/>
          <a:ext cx="7704138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25" name="Equation" r:id="rId5" imgW="3390840" imgH="291960" progId="Equation.DSMT4">
                  <p:embed/>
                </p:oleObj>
              </mc:Choice>
              <mc:Fallback>
                <p:oleObj name="Equation" r:id="rId5" imgW="33908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2743200"/>
                        <a:ext cx="7704138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122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C371-BF9C-0448-9463-A65FF53A0321}" type="datetime1">
              <a:rPr lang="zh-CN" altLang="en-US" smtClean="0"/>
              <a:pPr/>
              <a:t>2021/5/24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7289-EE4B-3144-A526-7ECA48342A78}" type="slidenum">
              <a:rPr lang="en-US" altLang="zh-CN" smtClean="0"/>
              <a:pPr/>
              <a:t>11</a:t>
            </a:fld>
            <a:endParaRPr lang="en-US" altLang="zh-CN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958375"/>
              </p:ext>
            </p:extLst>
          </p:nvPr>
        </p:nvGraphicFramePr>
        <p:xfrm>
          <a:off x="838200" y="563564"/>
          <a:ext cx="4876800" cy="1325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02" name="Equation" r:id="rId3" imgW="2057400" imgH="558720" progId="Equation.DSMT4">
                  <p:embed/>
                </p:oleObj>
              </mc:Choice>
              <mc:Fallback>
                <p:oleObj name="Equation" r:id="rId3" imgW="20574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63564"/>
                        <a:ext cx="4876800" cy="13259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756432"/>
              </p:ext>
            </p:extLst>
          </p:nvPr>
        </p:nvGraphicFramePr>
        <p:xfrm>
          <a:off x="872878" y="2362200"/>
          <a:ext cx="6418939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03" name="Equation" r:id="rId5" imgW="2806560" imgH="533160" progId="Equation.DSMT4">
                  <p:embed/>
                </p:oleObj>
              </mc:Choice>
              <mc:Fallback>
                <p:oleObj name="Equation" r:id="rId5" imgW="280656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878" y="2362200"/>
                        <a:ext cx="6418939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71550" y="4437063"/>
            <a:ext cx="7162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charset="0"/>
                <a:ea typeface="华文中宋" charset="0"/>
              </a:rPr>
              <a:t>积分路径相反，则第二型曲线积分变号。</a:t>
            </a:r>
          </a:p>
        </p:txBody>
      </p:sp>
    </p:spTree>
    <p:extLst>
      <p:ext uri="{BB962C8B-B14F-4D97-AF65-F5344CB8AC3E}">
        <p14:creationId xmlns:p14="http://schemas.microsoft.com/office/powerpoint/2010/main" val="51622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8600" y="457200"/>
            <a:ext cx="7867650" cy="842963"/>
          </a:xfrm>
        </p:spPr>
        <p:txBody>
          <a:bodyPr/>
          <a:lstStyle/>
          <a:p>
            <a:pPr algn="l"/>
            <a:r>
              <a:rPr lang="en-US" altLang="zh-CN" b="1"/>
              <a:t> </a:t>
            </a:r>
            <a:r>
              <a:rPr lang="zh-CN" altLang="en-US" sz="3600" b="1">
                <a:latin typeface="华文中宋" charset="0"/>
                <a:ea typeface="华文中宋" charset="0"/>
              </a:rPr>
              <a:t>二  第二型曲线积分的计算</a:t>
            </a:r>
            <a:endParaRPr lang="zh-CN" altLang="en-US" sz="5400" b="1"/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569913" y="1447800"/>
          <a:ext cx="7634287" cy="391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19" name="公式" r:id="rId3" imgW="7632360" imgH="3911400" progId="Equation.3">
                  <p:embed/>
                </p:oleObj>
              </mc:Choice>
              <mc:Fallback>
                <p:oleObj name="公式" r:id="rId3" imgW="7632360" imgH="391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1447800"/>
                        <a:ext cx="7634287" cy="391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46100" y="136525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00"/>
                </a:solidFill>
                <a:latin typeface="Times New Roman" charset="0"/>
                <a:ea typeface="华文中宋" charset="0"/>
              </a:rPr>
              <a:t>定理</a:t>
            </a:r>
          </a:p>
        </p:txBody>
      </p:sp>
    </p:spTree>
    <p:extLst>
      <p:ext uri="{BB962C8B-B14F-4D97-AF65-F5344CB8AC3E}">
        <p14:creationId xmlns:p14="http://schemas.microsoft.com/office/powerpoint/2010/main" val="59275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781050" y="412750"/>
          <a:ext cx="6669088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83" name="Equation" r:id="rId3" imgW="6667200" imgH="1434960" progId="Equation.3">
                  <p:embed/>
                </p:oleObj>
              </mc:Choice>
              <mc:Fallback>
                <p:oleObj name="Equation" r:id="rId3" imgW="6667200" imgH="1434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412750"/>
                        <a:ext cx="6669088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611187" y="214630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0000FF"/>
                </a:solidFill>
                <a:latin typeface="Times New Roman" charset="0"/>
                <a:ea typeface="华文中宋" charset="0"/>
              </a:rPr>
              <a:t>特殊情形</a:t>
            </a:r>
          </a:p>
        </p:txBody>
      </p:sp>
      <p:graphicFrame>
        <p:nvGraphicFramePr>
          <p:cNvPr id="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00046"/>
              </p:ext>
            </p:extLst>
          </p:nvPr>
        </p:nvGraphicFramePr>
        <p:xfrm>
          <a:off x="711200" y="2832100"/>
          <a:ext cx="614838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84" name="Equation" r:id="rId5" imgW="6146640" imgH="431640" progId="Equation.3">
                  <p:embed/>
                </p:oleObj>
              </mc:Choice>
              <mc:Fallback>
                <p:oleObj name="Equation" r:id="rId5" imgW="6146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2832100"/>
                        <a:ext cx="614838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390949"/>
              </p:ext>
            </p:extLst>
          </p:nvPr>
        </p:nvGraphicFramePr>
        <p:xfrm>
          <a:off x="685800" y="3414713"/>
          <a:ext cx="777398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85" name="Equation" r:id="rId7" imgW="7772400" imgH="698400" progId="Equation.3">
                  <p:embed/>
                </p:oleObj>
              </mc:Choice>
              <mc:Fallback>
                <p:oleObj name="Equation" r:id="rId7" imgW="77724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414713"/>
                        <a:ext cx="7773987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021820"/>
              </p:ext>
            </p:extLst>
          </p:nvPr>
        </p:nvGraphicFramePr>
        <p:xfrm>
          <a:off x="692150" y="4432300"/>
          <a:ext cx="618648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86" name="Equation" r:id="rId9" imgW="6184800" imgH="431640" progId="Equation.3">
                  <p:embed/>
                </p:oleObj>
              </mc:Choice>
              <mc:Fallback>
                <p:oleObj name="Equation" r:id="rId9" imgW="6184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4432300"/>
                        <a:ext cx="618648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598593"/>
              </p:ext>
            </p:extLst>
          </p:nvPr>
        </p:nvGraphicFramePr>
        <p:xfrm>
          <a:off x="685800" y="5029200"/>
          <a:ext cx="778668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87" name="Equation" r:id="rId11" imgW="7785000" imgH="698400" progId="Equation.3">
                  <p:embed/>
                </p:oleObj>
              </mc:Choice>
              <mc:Fallback>
                <p:oleObj name="Equation" r:id="rId11" imgW="77850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029200"/>
                        <a:ext cx="7786687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9332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245855"/>
              </p:ext>
            </p:extLst>
          </p:nvPr>
        </p:nvGraphicFramePr>
        <p:xfrm>
          <a:off x="710406" y="381000"/>
          <a:ext cx="6161087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78" name="Equation" r:id="rId3" imgW="6159240" imgH="1511280" progId="Equation.DSMT4">
                  <p:embed/>
                </p:oleObj>
              </mc:Choice>
              <mc:Fallback>
                <p:oleObj name="Equation" r:id="rId3" imgW="6159240" imgH="1511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06" y="381000"/>
                        <a:ext cx="6161087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494509"/>
              </p:ext>
            </p:extLst>
          </p:nvPr>
        </p:nvGraphicFramePr>
        <p:xfrm>
          <a:off x="768421" y="1967361"/>
          <a:ext cx="6103071" cy="1659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79" name="Equation" r:id="rId5" imgW="2895480" imgH="787320" progId="Equation.DSMT4">
                  <p:embed/>
                </p:oleObj>
              </mc:Choice>
              <mc:Fallback>
                <p:oleObj name="Equation" r:id="rId5" imgW="289548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421" y="1967361"/>
                        <a:ext cx="6103071" cy="1659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840816"/>
              </p:ext>
            </p:extLst>
          </p:nvPr>
        </p:nvGraphicFramePr>
        <p:xfrm>
          <a:off x="710406" y="3686871"/>
          <a:ext cx="1042194" cy="50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80" name="Equation" r:id="rId7" imgW="393480" imgH="190440" progId="Equation.DSMT4">
                  <p:embed/>
                </p:oleObj>
              </mc:Choice>
              <mc:Fallback>
                <p:oleObj name="Equation" r:id="rId7" imgW="393480" imgH="190440" progId="Equation.DSMT4">
                  <p:embed/>
                  <p:pic>
                    <p:nvPicPr>
                      <p:cNvPr id="174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06" y="3686871"/>
                        <a:ext cx="1042194" cy="50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552970"/>
              </p:ext>
            </p:extLst>
          </p:nvPr>
        </p:nvGraphicFramePr>
        <p:xfrm>
          <a:off x="504825" y="4340225"/>
          <a:ext cx="7753350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81" name="Equation" r:id="rId9" imgW="3288960" imgH="685800" progId="Equation.DSMT4">
                  <p:embed/>
                </p:oleObj>
              </mc:Choice>
              <mc:Fallback>
                <p:oleObj name="Equation" r:id="rId9" imgW="3288960" imgH="685800" progId="Equation.DSMT4">
                  <p:embed/>
                  <p:pic>
                    <p:nvPicPr>
                      <p:cNvPr id="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4340225"/>
                        <a:ext cx="7753350" cy="161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78536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C371-BF9C-0448-9463-A65FF53A0321}" type="datetime1">
              <a:rPr lang="zh-CN" altLang="en-US" smtClean="0"/>
              <a:pPr/>
              <a:t>2021/5/24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7289-EE4B-3144-A526-7ECA48342A78}" type="slidenum">
              <a:rPr lang="en-US" altLang="zh-CN" smtClean="0"/>
              <a:pPr/>
              <a:t>15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-228600" y="305880"/>
                <a:ext cx="8915400" cy="860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例</m:t>
                      </m:r>
                      <m:r>
                        <a:rPr kumimoji="1" lang="zh-CN" altLang="en-US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  <m:r>
                        <a:rPr kumimoji="1" lang="zh-CN" altLang="en-US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计算曲线积分</m:t>
                      </m:r>
                      <m:r>
                        <a:rPr kumimoji="1"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𝑰</m:t>
                      </m:r>
                      <m:r>
                        <a:rPr kumimoji="1"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kumimoji="1" lang="is-I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𝑳</m:t>
                          </m:r>
                        </m:sub>
                        <m:sup/>
                        <m:e>
                          <m: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𝒚𝒅𝒙</m:t>
                          </m:r>
                        </m:e>
                      </m:nary>
                      <m:r>
                        <a:rPr kumimoji="1"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𝒙𝒅𝒚</m:t>
                      </m:r>
                      <m:r>
                        <a:rPr kumimoji="1"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, </m:t>
                      </m:r>
                      <m:r>
                        <a:rPr kumimoji="1" lang="en-US" altLang="zh-CN" sz="2400" b="1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𝑳</m:t>
                      </m:r>
                      <m:r>
                        <a:rPr kumimoji="1" lang="zh-CN" altLang="en-US" sz="2400" b="1" i="1">
                          <a:solidFill>
                            <a:schemeClr val="tx1"/>
                          </a:solidFill>
                          <a:latin typeface="Cambria Math" charset="0"/>
                        </a:rPr>
                        <m:t>为圆周</m:t>
                      </m:r>
                      <m:r>
                        <a:rPr kumimoji="1" lang="en-US" altLang="zh-CN" sz="2400" b="1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𝒙</m:t>
                      </m:r>
                      <m:r>
                        <a:rPr kumimoji="1" lang="en-US" altLang="zh-CN" sz="2400" b="1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kumimoji="1" lang="en-US" altLang="zh-CN" sz="2400" b="1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𝑹</m:t>
                      </m:r>
                      <m:func>
                        <m:funcPr>
                          <m:ctrlP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zh-CN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func>
                      <m:r>
                        <a:rPr kumimoji="1" lang="en-US" altLang="zh-CN" sz="2400" b="1" i="1">
                          <a:solidFill>
                            <a:schemeClr val="tx1"/>
                          </a:solidFill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0" y="305880"/>
                <a:ext cx="8915400" cy="8608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533400" y="1277392"/>
                <a:ext cx="5403146" cy="6329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𝒚</m:t>
                      </m:r>
                      <m:r>
                        <a:rPr kumimoji="1"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𝑹</m:t>
                      </m:r>
                      <m:func>
                        <m:funcPr>
                          <m:ctrlPr>
                            <a:rPr kumimoji="1"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𝒔𝒊𝒏</m:t>
                          </m:r>
                        </m:fName>
                        <m:e>
                          <m:r>
                            <a:rPr kumimoji="1"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func>
                      <m:r>
                        <a:rPr kumimoji="1" lang="zh-CN" altLang="en-US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上对应于</m:t>
                      </m:r>
                      <m:r>
                        <a:rPr kumimoji="1"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𝒕</m:t>
                      </m:r>
                      <m:r>
                        <a:rPr kumimoji="1" lang="zh-CN" altLang="en-US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从</m:t>
                      </m:r>
                      <m:r>
                        <a:rPr kumimoji="1"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𝟎</m:t>
                      </m:r>
                      <m:r>
                        <a:rPr kumimoji="1" lang="zh-CN" altLang="en-US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到</m:t>
                      </m:r>
                      <m:f>
                        <m:fPr>
                          <m:ctrlPr>
                            <a:rPr kumimoji="1" lang="bg-BG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bg-BG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𝝅</m:t>
                          </m:r>
                        </m:num>
                        <m:den>
                          <m: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𝟐</m:t>
                          </m:r>
                        </m:den>
                      </m:f>
                      <m:r>
                        <a:rPr kumimoji="1" lang="zh-CN" altLang="en-US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的一段弧</m:t>
                      </m:r>
                      <m:r>
                        <a:rPr kumimoji="1"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.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77392"/>
                <a:ext cx="5403146" cy="6329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74995" y="2093347"/>
                <a:ext cx="533400" cy="3755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解</m:t>
                      </m:r>
                    </m:oMath>
                  </m:oMathPara>
                </a14:m>
                <a:endParaRPr kumimoji="1" lang="zh-CN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95" y="2093347"/>
                <a:ext cx="533400" cy="375500"/>
              </a:xfrm>
              <a:prstGeom prst="rect">
                <a:avLst/>
              </a:prstGeom>
              <a:blipFill>
                <a:blip r:embed="rId4"/>
                <a:stretch>
                  <a:fillRect l="-5747" t="-6452" r="-5747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28072" y="2099031"/>
                <a:ext cx="74676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参数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方程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func>
                        <m:func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func>
                        <m:func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代入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式子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得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2" y="2099031"/>
                <a:ext cx="7467600" cy="369332"/>
              </a:xfrm>
              <a:prstGeom prst="rect">
                <a:avLst/>
              </a:prstGeom>
              <a:blipFill>
                <a:blip r:embed="rId5"/>
                <a:stretch>
                  <a:fillRect t="-6557"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932872" y="2604788"/>
                <a:ext cx="7467600" cy="5838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func>
                          <m:func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2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func>
                                  <m:funcPr>
                                    <m:ctrl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func>
                          <m:func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2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⋅(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func>
                          <m:func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2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)′]</m:t>
                        </m:r>
                      </m:e>
                    </m:nary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kumimoji="1" lang="zh-CN" altLang="en-US" sz="2400" dirty="0" smtClean="0"/>
                  <a:t> 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72" y="2604788"/>
                <a:ext cx="7467600" cy="5838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143000" y="3352800"/>
                <a:ext cx="3048000" cy="5838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nary>
                      <m:nary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func>
                          <m:func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2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kumimoji="1" lang="zh-CN" altLang="en-US" sz="2400" dirty="0" smtClean="0"/>
                  <a:t> 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352800"/>
                <a:ext cx="3048000" cy="5838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143000" y="3940860"/>
                <a:ext cx="55294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940860"/>
                <a:ext cx="552946" cy="369332"/>
              </a:xfrm>
              <a:prstGeom prst="rect">
                <a:avLst/>
              </a:prstGeom>
              <a:blipFill>
                <a:blip r:embed="rId8"/>
                <a:stretch>
                  <a:fillRect l="-11111" r="-7778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45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C371-BF9C-0448-9463-A65FF53A0321}" type="datetime1">
              <a:rPr lang="zh-CN" altLang="en-US" smtClean="0"/>
              <a:pPr/>
              <a:t>2021/5/24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7289-EE4B-3144-A526-7ECA48342A78}" type="slidenum">
              <a:rPr lang="en-US" altLang="zh-CN" smtClean="0"/>
              <a:pPr/>
              <a:t>16</a:t>
            </a:fld>
            <a:endParaRPr lang="en-US" altLang="zh-CN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42875"/>
            <a:ext cx="9455151" cy="2514600"/>
            <a:chOff x="96" y="90"/>
            <a:chExt cx="5956" cy="1584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271" y="90"/>
              <a:ext cx="5489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400" b="1" dirty="0" smtClean="0">
                  <a:latin typeface="Times New Roman" charset="0"/>
                </a:rPr>
                <a:t>例设</a:t>
              </a:r>
              <a:r>
                <a:rPr lang="zh-CN" altLang="en-US" sz="2400" b="1" dirty="0">
                  <a:latin typeface="Times New Roman" charset="0"/>
                </a:rPr>
                <a:t>有一平面力场</a:t>
              </a:r>
              <a:r>
                <a:rPr lang="en-US" altLang="zh-CN" sz="2400" b="1" i="1" dirty="0">
                  <a:latin typeface="Times New Roman" charset="0"/>
                </a:rPr>
                <a:t>F</a:t>
              </a:r>
              <a:r>
                <a:rPr lang="en-US" altLang="zh-CN" sz="2400" b="1" dirty="0">
                  <a:latin typeface="Times New Roman" charset="0"/>
                </a:rPr>
                <a:t>(</a:t>
              </a:r>
              <a:r>
                <a:rPr lang="en-US" altLang="zh-CN" sz="2400" b="1" i="1" dirty="0" err="1">
                  <a:latin typeface="Times New Roman" charset="0"/>
                </a:rPr>
                <a:t>x</a:t>
              </a:r>
              <a:r>
                <a:rPr lang="en-US" altLang="zh-CN" sz="2400" b="1" dirty="0" err="1">
                  <a:latin typeface="Times New Roman" charset="0"/>
                </a:rPr>
                <a:t>,</a:t>
              </a:r>
              <a:r>
                <a:rPr lang="en-US" altLang="zh-CN" sz="2400" b="1" i="1" dirty="0" err="1">
                  <a:latin typeface="Times New Roman" charset="0"/>
                </a:rPr>
                <a:t>y</a:t>
              </a:r>
              <a:r>
                <a:rPr lang="en-US" altLang="zh-CN" sz="2400" b="1" dirty="0">
                  <a:latin typeface="Times New Roman" charset="0"/>
                </a:rPr>
                <a:t>)=(</a:t>
              </a:r>
              <a:r>
                <a:rPr lang="en-US" altLang="zh-CN" sz="2400" b="1" i="1" dirty="0" err="1">
                  <a:latin typeface="Times New Roman" charset="0"/>
                </a:rPr>
                <a:t>x</a:t>
              </a:r>
              <a:r>
                <a:rPr lang="en-US" altLang="zh-CN" sz="2400" b="1" dirty="0" err="1">
                  <a:latin typeface="Times New Roman" charset="0"/>
                </a:rPr>
                <a:t>+</a:t>
              </a:r>
              <a:r>
                <a:rPr lang="en-US" altLang="zh-CN" sz="2400" b="1" i="1" dirty="0" err="1">
                  <a:latin typeface="Times New Roman" charset="0"/>
                </a:rPr>
                <a:t>y</a:t>
              </a:r>
              <a:r>
                <a:rPr lang="en-US" altLang="zh-CN" sz="2400" b="1" dirty="0" err="1">
                  <a:latin typeface="Times New Roman" charset="0"/>
                </a:rPr>
                <a:t>,</a:t>
              </a:r>
              <a:r>
                <a:rPr lang="en-US" altLang="zh-CN" sz="2400" b="1" i="1" dirty="0" err="1">
                  <a:latin typeface="Times New Roman" charset="0"/>
                </a:rPr>
                <a:t>y</a:t>
              </a:r>
              <a:r>
                <a:rPr lang="en-US" altLang="zh-CN" sz="2400" b="1" dirty="0" err="1">
                  <a:latin typeface="Times New Roman" charset="0"/>
                </a:rPr>
                <a:t>-</a:t>
              </a:r>
              <a:r>
                <a:rPr lang="en-US" altLang="zh-CN" sz="2400" b="1" i="1" dirty="0" err="1">
                  <a:latin typeface="Times New Roman" charset="0"/>
                </a:rPr>
                <a:t>x</a:t>
              </a:r>
              <a:r>
                <a:rPr lang="en-US" altLang="zh-CN" sz="2400" b="1" dirty="0">
                  <a:latin typeface="Times New Roman" charset="0"/>
                </a:rPr>
                <a:t>)</a:t>
              </a:r>
              <a:r>
                <a:rPr lang="zh-CN" altLang="en-US" sz="2400" b="1" dirty="0">
                  <a:latin typeface="Times New Roman" charset="0"/>
                </a:rPr>
                <a:t>，一质点在</a:t>
              </a:r>
              <a:r>
                <a:rPr lang="en-US" altLang="zh-CN" sz="2400" b="1" i="1" dirty="0">
                  <a:latin typeface="Times New Roman" charset="0"/>
                </a:rPr>
                <a:t>F</a:t>
              </a:r>
              <a:r>
                <a:rPr lang="en-US" altLang="zh-CN" sz="2400" b="1" dirty="0">
                  <a:latin typeface="Times New Roman" charset="0"/>
                </a:rPr>
                <a:t>(</a:t>
              </a:r>
              <a:r>
                <a:rPr lang="en-US" altLang="zh-CN" sz="2400" b="1" i="1" dirty="0" err="1">
                  <a:latin typeface="Times New Roman" charset="0"/>
                </a:rPr>
                <a:t>x</a:t>
              </a:r>
              <a:r>
                <a:rPr lang="en-US" altLang="zh-CN" sz="2400" b="1" dirty="0" err="1">
                  <a:latin typeface="Times New Roman" charset="0"/>
                </a:rPr>
                <a:t>,</a:t>
              </a:r>
              <a:r>
                <a:rPr lang="en-US" altLang="zh-CN" sz="2400" b="1" i="1" dirty="0" err="1">
                  <a:latin typeface="Times New Roman" charset="0"/>
                </a:rPr>
                <a:t>y</a:t>
              </a:r>
              <a:r>
                <a:rPr lang="en-US" altLang="zh-CN" sz="2400" b="1" dirty="0">
                  <a:latin typeface="Times New Roman" charset="0"/>
                </a:rPr>
                <a:t>)</a:t>
              </a:r>
              <a:r>
                <a:rPr lang="zh-CN" altLang="en-US" sz="2400" b="1" dirty="0">
                  <a:latin typeface="Times New Roman" charset="0"/>
                </a:rPr>
                <a:t>作用下运动，求下列情形下</a:t>
              </a:r>
              <a:r>
                <a:rPr lang="en-US" altLang="zh-CN" sz="2400" b="1" i="1" dirty="0">
                  <a:latin typeface="Times New Roman" charset="0"/>
                </a:rPr>
                <a:t>F</a:t>
              </a:r>
              <a:r>
                <a:rPr lang="en-US" altLang="zh-CN" sz="2400" b="1" dirty="0">
                  <a:latin typeface="Times New Roman" charset="0"/>
                </a:rPr>
                <a:t>(</a:t>
              </a:r>
              <a:r>
                <a:rPr lang="en-US" altLang="zh-CN" sz="2400" b="1" i="1" dirty="0" err="1">
                  <a:latin typeface="Times New Roman" charset="0"/>
                </a:rPr>
                <a:t>x</a:t>
              </a:r>
              <a:r>
                <a:rPr lang="en-US" altLang="zh-CN" sz="2400" b="1" dirty="0" err="1">
                  <a:latin typeface="Times New Roman" charset="0"/>
                </a:rPr>
                <a:t>,</a:t>
              </a:r>
              <a:r>
                <a:rPr lang="en-US" altLang="zh-CN" sz="2400" b="1" i="1" dirty="0" err="1">
                  <a:latin typeface="Times New Roman" charset="0"/>
                </a:rPr>
                <a:t>y</a:t>
              </a:r>
              <a:r>
                <a:rPr lang="en-US" altLang="zh-CN" sz="2400" b="1" dirty="0">
                  <a:latin typeface="Times New Roman" charset="0"/>
                </a:rPr>
                <a:t>)</a:t>
              </a:r>
              <a:r>
                <a:rPr lang="zh-CN" altLang="en-US" sz="2400" b="1" dirty="0">
                  <a:latin typeface="Times New Roman" charset="0"/>
                </a:rPr>
                <a:t>所作的功．</a:t>
              </a:r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39" y="719"/>
              <a:ext cx="576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400" b="1" dirty="0">
                  <a:latin typeface="Times New Roman" charset="0"/>
                </a:rPr>
                <a:t>（</a:t>
              </a:r>
              <a:r>
                <a:rPr lang="en-US" altLang="zh-CN" sz="2400" b="1" dirty="0">
                  <a:latin typeface="Times New Roman" charset="0"/>
                </a:rPr>
                <a:t>1</a:t>
              </a:r>
              <a:r>
                <a:rPr lang="zh-CN" altLang="en-US" sz="2400" b="1" dirty="0">
                  <a:latin typeface="Times New Roman" charset="0"/>
                </a:rPr>
                <a:t>）质点从点</a:t>
              </a:r>
              <a:r>
                <a:rPr lang="en-US" altLang="zh-CN" sz="2400" b="1" i="1" dirty="0">
                  <a:latin typeface="Times New Roman" charset="0"/>
                </a:rPr>
                <a:t>A</a:t>
              </a:r>
              <a:r>
                <a:rPr lang="en-US" altLang="zh-CN" sz="2400" b="1" dirty="0">
                  <a:latin typeface="Times New Roman" charset="0"/>
                </a:rPr>
                <a:t>(1,1)</a:t>
              </a:r>
              <a:r>
                <a:rPr lang="zh-CN" altLang="en-US" sz="2400" b="1" dirty="0">
                  <a:latin typeface="Times New Roman" charset="0"/>
                </a:rPr>
                <a:t>到点</a:t>
              </a:r>
              <a:r>
                <a:rPr lang="en-US" altLang="zh-CN" sz="2400" b="1" dirty="0">
                  <a:latin typeface="Times New Roman" charset="0"/>
                </a:rPr>
                <a:t>C(4,2)</a:t>
              </a:r>
              <a:r>
                <a:rPr lang="zh-CN" altLang="en-US" sz="2400" b="1" dirty="0">
                  <a:latin typeface="Times New Roman" charset="0"/>
                </a:rPr>
                <a:t>沿抛物线</a:t>
              </a:r>
              <a:r>
                <a:rPr lang="en-US" altLang="zh-CN" sz="2400" b="1" i="1" dirty="0">
                  <a:latin typeface="Times New Roman" charset="0"/>
                </a:rPr>
                <a:t>y</a:t>
              </a:r>
              <a:r>
                <a:rPr lang="en-US" altLang="zh-CN" sz="2400" b="1" baseline="30000" dirty="0">
                  <a:latin typeface="Times New Roman" charset="0"/>
                </a:rPr>
                <a:t>2</a:t>
              </a:r>
              <a:r>
                <a:rPr lang="en-US" altLang="zh-CN" sz="2400" b="1" dirty="0">
                  <a:latin typeface="Times New Roman" charset="0"/>
                </a:rPr>
                <a:t>=</a:t>
              </a:r>
              <a:r>
                <a:rPr lang="en-US" altLang="zh-CN" sz="2400" b="1" i="1" dirty="0">
                  <a:latin typeface="Times New Roman" charset="0"/>
                </a:rPr>
                <a:t>x</a:t>
              </a:r>
              <a:r>
                <a:rPr lang="zh-CN" altLang="en-US" sz="2400" b="1" dirty="0">
                  <a:latin typeface="Times New Roman" charset="0"/>
                </a:rPr>
                <a:t>的一段弧；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96" y="971"/>
              <a:ext cx="5489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charset="0"/>
                </a:rPr>
                <a:t> </a:t>
              </a:r>
              <a:r>
                <a:rPr lang="zh-CN" altLang="en-US" sz="2400" b="1" dirty="0">
                  <a:latin typeface="Times New Roman" charset="0"/>
                </a:rPr>
                <a:t>（</a:t>
              </a:r>
              <a:r>
                <a:rPr lang="en-US" altLang="zh-CN" sz="2400" b="1" dirty="0">
                  <a:latin typeface="Times New Roman" charset="0"/>
                </a:rPr>
                <a:t>2</a:t>
              </a:r>
              <a:r>
                <a:rPr lang="zh-CN" altLang="en-US" sz="2400" b="1" dirty="0">
                  <a:latin typeface="Times New Roman" charset="0"/>
                </a:rPr>
                <a:t>）质点从点</a:t>
              </a:r>
              <a:r>
                <a:rPr lang="en-US" altLang="zh-CN" sz="2400" b="1" i="1" dirty="0">
                  <a:latin typeface="Times New Roman" charset="0"/>
                </a:rPr>
                <a:t>A</a:t>
              </a:r>
              <a:r>
                <a:rPr lang="en-US" altLang="zh-CN" sz="2400" b="1" dirty="0">
                  <a:latin typeface="Times New Roman" charset="0"/>
                </a:rPr>
                <a:t>(1,1)</a:t>
              </a:r>
              <a:r>
                <a:rPr lang="zh-CN" altLang="en-US" sz="2400" b="1" dirty="0">
                  <a:latin typeface="Times New Roman" charset="0"/>
                </a:rPr>
                <a:t>到点</a:t>
              </a:r>
              <a:r>
                <a:rPr lang="en-US" altLang="zh-CN" sz="2400" b="1" i="1" dirty="0">
                  <a:latin typeface="Times New Roman" charset="0"/>
                </a:rPr>
                <a:t>C</a:t>
              </a:r>
              <a:r>
                <a:rPr lang="en-US" altLang="zh-CN" sz="2400" b="1" dirty="0">
                  <a:latin typeface="Times New Roman" charset="0"/>
                </a:rPr>
                <a:t>(4,2) </a:t>
              </a:r>
              <a:r>
                <a:rPr lang="zh-CN" altLang="en-US" sz="2400" b="1" dirty="0">
                  <a:latin typeface="Times New Roman" charset="0"/>
                </a:rPr>
                <a:t>的直线段；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9" y="1267"/>
              <a:ext cx="591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400" b="1" dirty="0">
                  <a:latin typeface="Times New Roman" charset="0"/>
                </a:rPr>
                <a:t>（</a:t>
              </a:r>
              <a:r>
                <a:rPr lang="en-US" altLang="zh-CN" sz="2400" b="1" dirty="0">
                  <a:latin typeface="Times New Roman" charset="0"/>
                </a:rPr>
                <a:t>3</a:t>
              </a:r>
              <a:r>
                <a:rPr lang="zh-CN" altLang="en-US" sz="2400" b="1" dirty="0">
                  <a:latin typeface="Times New Roman" charset="0"/>
                </a:rPr>
                <a:t>）质点从点</a:t>
              </a:r>
              <a:r>
                <a:rPr lang="en-US" altLang="zh-CN" sz="2400" b="1" i="1" dirty="0">
                  <a:latin typeface="Times New Roman" charset="0"/>
                </a:rPr>
                <a:t>A</a:t>
              </a:r>
              <a:r>
                <a:rPr lang="en-US" altLang="zh-CN" sz="2400" b="1" dirty="0">
                  <a:latin typeface="Times New Roman" charset="0"/>
                </a:rPr>
                <a:t>(1,1)</a:t>
              </a:r>
              <a:r>
                <a:rPr lang="zh-CN" altLang="en-US" sz="2400" b="1" dirty="0">
                  <a:latin typeface="Times New Roman" charset="0"/>
                </a:rPr>
                <a:t>沿直线到点</a:t>
              </a:r>
              <a:r>
                <a:rPr lang="en-US" altLang="zh-CN" sz="2400" b="1" i="1" dirty="0">
                  <a:latin typeface="Times New Roman" charset="0"/>
                </a:rPr>
                <a:t>B</a:t>
              </a:r>
              <a:r>
                <a:rPr lang="en-US" altLang="zh-CN" sz="2400" b="1" dirty="0">
                  <a:latin typeface="Times New Roman" charset="0"/>
                </a:rPr>
                <a:t>(1,2)</a:t>
              </a:r>
              <a:r>
                <a:rPr lang="zh-CN" altLang="en-US" sz="2400" b="1" dirty="0">
                  <a:latin typeface="Times New Roman" charset="0"/>
                </a:rPr>
                <a:t>，再沿直线到点</a:t>
              </a:r>
              <a:r>
                <a:rPr lang="en-US" altLang="zh-CN" sz="2400" b="1" i="1" dirty="0">
                  <a:latin typeface="Times New Roman" charset="0"/>
                </a:rPr>
                <a:t>C</a:t>
              </a:r>
              <a:r>
                <a:rPr lang="en-US" altLang="zh-CN" sz="2400" b="1" dirty="0">
                  <a:latin typeface="Times New Roman" charset="0"/>
                </a:rPr>
                <a:t>(4,2) </a:t>
              </a:r>
              <a:r>
                <a:rPr lang="zh-CN" altLang="en-US" sz="2400" b="1" dirty="0">
                  <a:latin typeface="Times New Roman" charset="0"/>
                </a:rPr>
                <a:t>的</a:t>
              </a:r>
              <a:r>
                <a:rPr lang="zh-CN" altLang="en-US" sz="2400" b="1" dirty="0" smtClean="0">
                  <a:latin typeface="Times New Roman" charset="0"/>
                </a:rPr>
                <a:t>折</a:t>
              </a:r>
              <a:endParaRPr lang="zh-CN" altLang="en-US" sz="2400" b="1" dirty="0">
                <a:latin typeface="Times New Roman" charset="0"/>
              </a:endParaRPr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5905500" y="3661568"/>
            <a:ext cx="3429000" cy="2535238"/>
            <a:chOff x="3600" y="2652"/>
            <a:chExt cx="2160" cy="1597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600" y="3792"/>
              <a:ext cx="192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3888" y="2736"/>
              <a:ext cx="1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弧 14"/>
            <p:cNvSpPr>
              <a:spLocks/>
            </p:cNvSpPr>
            <p:nvPr/>
          </p:nvSpPr>
          <p:spPr bwMode="auto">
            <a:xfrm rot="21451521" flipH="1">
              <a:off x="4194" y="3141"/>
              <a:ext cx="922" cy="1108"/>
            </a:xfrm>
            <a:custGeom>
              <a:avLst/>
              <a:gdLst>
                <a:gd name="G0" fmla="+- 0 0 0"/>
                <a:gd name="G1" fmla="+- 21107 0 0"/>
                <a:gd name="G2" fmla="+- 21600 0 0"/>
                <a:gd name="T0" fmla="*/ 4591 w 16785"/>
                <a:gd name="T1" fmla="*/ 0 h 21107"/>
                <a:gd name="T2" fmla="*/ 16785 w 16785"/>
                <a:gd name="T3" fmla="*/ 7512 h 21107"/>
                <a:gd name="T4" fmla="*/ 0 w 16785"/>
                <a:gd name="T5" fmla="*/ 21107 h 2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785" h="21107" fill="none" extrusionOk="0">
                  <a:moveTo>
                    <a:pt x="4590" y="0"/>
                  </a:moveTo>
                  <a:cubicBezTo>
                    <a:pt x="9391" y="1044"/>
                    <a:pt x="13692" y="3694"/>
                    <a:pt x="16784" y="7512"/>
                  </a:cubicBezTo>
                </a:path>
                <a:path w="16785" h="21107" stroke="0" extrusionOk="0">
                  <a:moveTo>
                    <a:pt x="4590" y="0"/>
                  </a:moveTo>
                  <a:cubicBezTo>
                    <a:pt x="9391" y="1044"/>
                    <a:pt x="13692" y="3694"/>
                    <a:pt x="16784" y="7512"/>
                  </a:cubicBezTo>
                  <a:lnTo>
                    <a:pt x="0" y="21107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8" name="弧 15"/>
            <p:cNvSpPr>
              <a:spLocks/>
            </p:cNvSpPr>
            <p:nvPr/>
          </p:nvSpPr>
          <p:spPr bwMode="auto">
            <a:xfrm rot="339304" flipH="1">
              <a:off x="4727" y="3083"/>
              <a:ext cx="470" cy="263"/>
            </a:xfrm>
            <a:custGeom>
              <a:avLst/>
              <a:gdLst>
                <a:gd name="G0" fmla="+- 0 0 0"/>
                <a:gd name="G1" fmla="+- 21292 0 0"/>
                <a:gd name="G2" fmla="+- 21600 0 0"/>
                <a:gd name="T0" fmla="*/ 3633 w 17019"/>
                <a:gd name="T1" fmla="*/ 0 h 21292"/>
                <a:gd name="T2" fmla="*/ 17019 w 17019"/>
                <a:gd name="T3" fmla="*/ 7991 h 21292"/>
                <a:gd name="T4" fmla="*/ 0 w 17019"/>
                <a:gd name="T5" fmla="*/ 21292 h 2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019" h="21292" fill="none" extrusionOk="0">
                  <a:moveTo>
                    <a:pt x="3633" y="-1"/>
                  </a:moveTo>
                  <a:cubicBezTo>
                    <a:pt x="8934" y="904"/>
                    <a:pt x="13707" y="3753"/>
                    <a:pt x="17018" y="7991"/>
                  </a:cubicBezTo>
                </a:path>
                <a:path w="17019" h="21292" stroke="0" extrusionOk="0">
                  <a:moveTo>
                    <a:pt x="3633" y="-1"/>
                  </a:moveTo>
                  <a:cubicBezTo>
                    <a:pt x="8934" y="904"/>
                    <a:pt x="13707" y="3753"/>
                    <a:pt x="17018" y="7991"/>
                  </a:cubicBezTo>
                  <a:lnTo>
                    <a:pt x="0" y="212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4896" y="2832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C</a:t>
              </a:r>
              <a:r>
                <a:rPr lang="en-US" altLang="zh-CN" sz="2000" b="1">
                  <a:latin typeface="Times New Roman" charset="0"/>
                </a:rPr>
                <a:t>(4,2)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3663" y="3756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O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3915" y="2652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y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5376" y="3756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3984" y="3504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A</a:t>
              </a:r>
              <a:r>
                <a:rPr lang="en-US" altLang="zh-CN" sz="2000" b="1">
                  <a:latin typeface="Times New Roman" charset="0"/>
                </a:rPr>
                <a:t>(1,1)</a:t>
              </a:r>
            </a:p>
          </p:txBody>
        </p:sp>
      </p:grp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990600" y="2407116"/>
            <a:ext cx="23701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 smtClean="0">
                <a:latin typeface="Times New Roman" charset="0"/>
              </a:rPr>
              <a:t>线</a:t>
            </a:r>
            <a:r>
              <a:rPr lang="en-US" altLang="zh-CN" sz="2400" b="1" dirty="0" smtClean="0">
                <a:latin typeface="Times New Roman" charset="0"/>
              </a:rPr>
              <a:t>.</a:t>
            </a:r>
            <a:endParaRPr lang="zh-CN" altLang="en-US" sz="2400" b="1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402504" y="3026504"/>
                <a:ext cx="533400" cy="3755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解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04" y="3026504"/>
                <a:ext cx="533400" cy="375500"/>
              </a:xfrm>
              <a:prstGeom prst="rect">
                <a:avLst/>
              </a:prstGeom>
              <a:blipFill>
                <a:blip r:embed="rId2"/>
                <a:stretch>
                  <a:fillRect l="-4545" t="-6452" r="-5682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737324" y="3042712"/>
                <a:ext cx="4749076" cy="3813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为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参数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曲线</m:t>
                      </m:r>
                      <m:acc>
                        <m:accPr>
                          <m:chr m:val="̂"/>
                          <m:ctrlPr>
                            <a:rPr kumimoji="1" lang="zh-CN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acc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的方程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为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24" y="3042712"/>
                <a:ext cx="4749076" cy="381386"/>
              </a:xfrm>
              <a:prstGeom prst="rect">
                <a:avLst/>
              </a:prstGeom>
              <a:blipFill>
                <a:blip r:embed="rId3"/>
                <a:stretch>
                  <a:fillRect t="-14286" b="-26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669204" y="3520378"/>
                <a:ext cx="4749076" cy="82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eqAr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从</m:t>
                    </m:r>
                    <m:r>
                      <a:rPr kumimoji="1" lang="en-US" altLang="zh-CN" sz="24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变到</m:t>
                    </m:r>
                    <m:r>
                      <a:rPr kumimoji="1" lang="en-US" altLang="zh-CN" sz="24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，</m:t>
                    </m:r>
                    <m:r>
                      <a:rPr kumimoji="1" lang="zh-CN" altLang="en-US" sz="2400" i="1" smtClean="0">
                        <a:latin typeface="Cambria Math" panose="02040503050406030204" pitchFamily="18" charset="0"/>
                      </a:rPr>
                      <m:t>所求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功</m:t>
                    </m:r>
                    <m:r>
                      <a:rPr kumimoji="1" lang="zh-CN" altLang="en-US" sz="2400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kumimoji="1" lang="zh-CN" altLang="en-US" sz="2400" dirty="0" smtClean="0"/>
                  <a:t> 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04" y="3520378"/>
                <a:ext cx="4749076" cy="823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636877" y="4440473"/>
                <a:ext cx="4749076" cy="534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acc>
                          <m:accPr>
                            <m:chr m:val="̂"/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𝐴𝐶</m:t>
                            </m:r>
                          </m:e>
                        </m:acc>
                      </m:sub>
                      <m:sup/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r>
                  <a:rPr kumimoji="1" lang="zh-CN" altLang="en-US" sz="2400" dirty="0" smtClean="0"/>
                  <a:t> 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77" y="4440473"/>
                <a:ext cx="4749076" cy="5343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1019106" y="5071130"/>
                <a:ext cx="4749076" cy="5016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[(</m:t>
                        </m:r>
                        <m:sSup>
                          <m:sSup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r>
                  <a:rPr kumimoji="1" lang="zh-CN" altLang="en-US" sz="2400" dirty="0" smtClean="0"/>
                  <a:t> 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106" y="5071130"/>
                <a:ext cx="4749076" cy="5016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1019106" y="5606026"/>
                <a:ext cx="1051788" cy="524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num>
                      <m:den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zh-CN" altLang="en-US" sz="2400" dirty="0" smtClean="0"/>
                  <a:t>  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106" y="5606026"/>
                <a:ext cx="1051788" cy="5241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89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3" grpId="0"/>
      <p:bldP spid="34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C371-BF9C-0448-9463-A65FF53A0321}" type="datetime1">
              <a:rPr lang="zh-CN" altLang="en-US" smtClean="0"/>
              <a:pPr/>
              <a:t>2021/5/24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7289-EE4B-3144-A526-7ECA48342A78}" type="slidenum">
              <a:rPr lang="en-US" altLang="zh-CN" smtClean="0"/>
              <a:pPr/>
              <a:t>17</a:t>
            </a:fld>
            <a:endParaRPr lang="en-US" altLang="zh-CN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39712" y="142875"/>
            <a:ext cx="8904288" cy="1639888"/>
            <a:chOff x="151" y="90"/>
            <a:chExt cx="5609" cy="1033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271" y="90"/>
              <a:ext cx="5489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400" b="1" dirty="0" smtClean="0">
                  <a:latin typeface="Times New Roman" charset="0"/>
                </a:rPr>
                <a:t>例设</a:t>
              </a:r>
              <a:r>
                <a:rPr lang="zh-CN" altLang="en-US" sz="2400" b="1" dirty="0">
                  <a:latin typeface="Times New Roman" charset="0"/>
                </a:rPr>
                <a:t>有一平面力场</a:t>
              </a:r>
              <a:r>
                <a:rPr lang="en-US" altLang="zh-CN" sz="2400" b="1" i="1" dirty="0">
                  <a:latin typeface="Times New Roman" charset="0"/>
                </a:rPr>
                <a:t>F</a:t>
              </a:r>
              <a:r>
                <a:rPr lang="en-US" altLang="zh-CN" sz="2400" b="1" dirty="0">
                  <a:latin typeface="Times New Roman" charset="0"/>
                </a:rPr>
                <a:t>(</a:t>
              </a:r>
              <a:r>
                <a:rPr lang="en-US" altLang="zh-CN" sz="2400" b="1" i="1" dirty="0" err="1">
                  <a:latin typeface="Times New Roman" charset="0"/>
                </a:rPr>
                <a:t>x</a:t>
              </a:r>
              <a:r>
                <a:rPr lang="en-US" altLang="zh-CN" sz="2400" b="1" dirty="0" err="1">
                  <a:latin typeface="Times New Roman" charset="0"/>
                </a:rPr>
                <a:t>,</a:t>
              </a:r>
              <a:r>
                <a:rPr lang="en-US" altLang="zh-CN" sz="2400" b="1" i="1" dirty="0" err="1">
                  <a:latin typeface="Times New Roman" charset="0"/>
                </a:rPr>
                <a:t>y</a:t>
              </a:r>
              <a:r>
                <a:rPr lang="en-US" altLang="zh-CN" sz="2400" b="1" dirty="0">
                  <a:latin typeface="Times New Roman" charset="0"/>
                </a:rPr>
                <a:t>)=(</a:t>
              </a:r>
              <a:r>
                <a:rPr lang="en-US" altLang="zh-CN" sz="2400" b="1" i="1" dirty="0" err="1">
                  <a:latin typeface="Times New Roman" charset="0"/>
                </a:rPr>
                <a:t>x</a:t>
              </a:r>
              <a:r>
                <a:rPr lang="en-US" altLang="zh-CN" sz="2400" b="1" dirty="0" err="1">
                  <a:latin typeface="Times New Roman" charset="0"/>
                </a:rPr>
                <a:t>+</a:t>
              </a:r>
              <a:r>
                <a:rPr lang="en-US" altLang="zh-CN" sz="2400" b="1" i="1" dirty="0" err="1">
                  <a:latin typeface="Times New Roman" charset="0"/>
                </a:rPr>
                <a:t>y</a:t>
              </a:r>
              <a:r>
                <a:rPr lang="en-US" altLang="zh-CN" sz="2400" b="1" dirty="0" err="1">
                  <a:latin typeface="Times New Roman" charset="0"/>
                </a:rPr>
                <a:t>,</a:t>
              </a:r>
              <a:r>
                <a:rPr lang="en-US" altLang="zh-CN" sz="2400" b="1" i="1" dirty="0" err="1">
                  <a:latin typeface="Times New Roman" charset="0"/>
                </a:rPr>
                <a:t>y</a:t>
              </a:r>
              <a:r>
                <a:rPr lang="en-US" altLang="zh-CN" sz="2400" b="1" dirty="0" err="1">
                  <a:latin typeface="Times New Roman" charset="0"/>
                </a:rPr>
                <a:t>-</a:t>
              </a:r>
              <a:r>
                <a:rPr lang="en-US" altLang="zh-CN" sz="2400" b="1" i="1" dirty="0" err="1">
                  <a:latin typeface="Times New Roman" charset="0"/>
                </a:rPr>
                <a:t>x</a:t>
              </a:r>
              <a:r>
                <a:rPr lang="en-US" altLang="zh-CN" sz="2400" b="1" dirty="0">
                  <a:latin typeface="Times New Roman" charset="0"/>
                </a:rPr>
                <a:t>)</a:t>
              </a:r>
              <a:r>
                <a:rPr lang="zh-CN" altLang="en-US" sz="2400" b="1" dirty="0">
                  <a:latin typeface="Times New Roman" charset="0"/>
                </a:rPr>
                <a:t>，一质点在</a:t>
              </a:r>
              <a:r>
                <a:rPr lang="en-US" altLang="zh-CN" sz="2400" b="1" i="1" dirty="0">
                  <a:latin typeface="Times New Roman" charset="0"/>
                </a:rPr>
                <a:t>F</a:t>
              </a:r>
              <a:r>
                <a:rPr lang="en-US" altLang="zh-CN" sz="2400" b="1" dirty="0">
                  <a:latin typeface="Times New Roman" charset="0"/>
                </a:rPr>
                <a:t>(</a:t>
              </a:r>
              <a:r>
                <a:rPr lang="en-US" altLang="zh-CN" sz="2400" b="1" i="1" dirty="0" err="1">
                  <a:latin typeface="Times New Roman" charset="0"/>
                </a:rPr>
                <a:t>x</a:t>
              </a:r>
              <a:r>
                <a:rPr lang="en-US" altLang="zh-CN" sz="2400" b="1" dirty="0" err="1">
                  <a:latin typeface="Times New Roman" charset="0"/>
                </a:rPr>
                <a:t>,</a:t>
              </a:r>
              <a:r>
                <a:rPr lang="en-US" altLang="zh-CN" sz="2400" b="1" i="1" dirty="0" err="1">
                  <a:latin typeface="Times New Roman" charset="0"/>
                </a:rPr>
                <a:t>y</a:t>
              </a:r>
              <a:r>
                <a:rPr lang="en-US" altLang="zh-CN" sz="2400" b="1" dirty="0">
                  <a:latin typeface="Times New Roman" charset="0"/>
                </a:rPr>
                <a:t>)</a:t>
              </a:r>
              <a:r>
                <a:rPr lang="zh-CN" altLang="en-US" sz="2400" b="1" dirty="0">
                  <a:latin typeface="Times New Roman" charset="0"/>
                </a:rPr>
                <a:t>作用下运动，求下列情形下</a:t>
              </a:r>
              <a:r>
                <a:rPr lang="en-US" altLang="zh-CN" sz="2400" b="1" i="1" dirty="0">
                  <a:latin typeface="Times New Roman" charset="0"/>
                </a:rPr>
                <a:t>F</a:t>
              </a:r>
              <a:r>
                <a:rPr lang="en-US" altLang="zh-CN" sz="2400" b="1" dirty="0">
                  <a:latin typeface="Times New Roman" charset="0"/>
                </a:rPr>
                <a:t>(</a:t>
              </a:r>
              <a:r>
                <a:rPr lang="en-US" altLang="zh-CN" sz="2400" b="1" i="1" dirty="0" err="1">
                  <a:latin typeface="Times New Roman" charset="0"/>
                </a:rPr>
                <a:t>x</a:t>
              </a:r>
              <a:r>
                <a:rPr lang="en-US" altLang="zh-CN" sz="2400" b="1" dirty="0" err="1">
                  <a:latin typeface="Times New Roman" charset="0"/>
                </a:rPr>
                <a:t>,</a:t>
              </a:r>
              <a:r>
                <a:rPr lang="en-US" altLang="zh-CN" sz="2400" b="1" i="1" dirty="0" err="1">
                  <a:latin typeface="Times New Roman" charset="0"/>
                </a:rPr>
                <a:t>y</a:t>
              </a:r>
              <a:r>
                <a:rPr lang="en-US" altLang="zh-CN" sz="2400" b="1" dirty="0">
                  <a:latin typeface="Times New Roman" charset="0"/>
                </a:rPr>
                <a:t>)</a:t>
              </a:r>
              <a:r>
                <a:rPr lang="zh-CN" altLang="en-US" sz="2400" b="1" dirty="0">
                  <a:latin typeface="Times New Roman" charset="0"/>
                </a:rPr>
                <a:t>所作的功．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51" y="669"/>
              <a:ext cx="5489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charset="0"/>
                </a:rPr>
                <a:t> </a:t>
              </a:r>
              <a:r>
                <a:rPr lang="zh-CN" altLang="en-US" sz="2400" b="1" dirty="0">
                  <a:latin typeface="Times New Roman" charset="0"/>
                </a:rPr>
                <a:t>（</a:t>
              </a:r>
              <a:r>
                <a:rPr lang="en-US" altLang="zh-CN" sz="2400" b="1" dirty="0">
                  <a:latin typeface="Times New Roman" charset="0"/>
                </a:rPr>
                <a:t>2</a:t>
              </a:r>
              <a:r>
                <a:rPr lang="zh-CN" altLang="en-US" sz="2400" b="1" dirty="0">
                  <a:latin typeface="Times New Roman" charset="0"/>
                </a:rPr>
                <a:t>）质点从点</a:t>
              </a:r>
              <a:r>
                <a:rPr lang="en-US" altLang="zh-CN" sz="2400" b="1" i="1" dirty="0">
                  <a:latin typeface="Times New Roman" charset="0"/>
                </a:rPr>
                <a:t>A</a:t>
              </a:r>
              <a:r>
                <a:rPr lang="en-US" altLang="zh-CN" sz="2400" b="1" dirty="0">
                  <a:latin typeface="Times New Roman" charset="0"/>
                </a:rPr>
                <a:t>(1,1)</a:t>
              </a:r>
              <a:r>
                <a:rPr lang="zh-CN" altLang="en-US" sz="2400" b="1" dirty="0">
                  <a:latin typeface="Times New Roman" charset="0"/>
                </a:rPr>
                <a:t>到点</a:t>
              </a:r>
              <a:r>
                <a:rPr lang="en-US" altLang="zh-CN" sz="2400" b="1" i="1" dirty="0">
                  <a:latin typeface="Times New Roman" charset="0"/>
                </a:rPr>
                <a:t>C</a:t>
              </a:r>
              <a:r>
                <a:rPr lang="en-US" altLang="zh-CN" sz="2400" b="1" dirty="0">
                  <a:latin typeface="Times New Roman" charset="0"/>
                </a:rPr>
                <a:t>(4,2) </a:t>
              </a:r>
              <a:r>
                <a:rPr lang="zh-CN" altLang="en-US" sz="2400" b="1" dirty="0">
                  <a:latin typeface="Times New Roman" charset="0"/>
                </a:rPr>
                <a:t>的直线段；</a:t>
              </a:r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5905500" y="3661567"/>
            <a:ext cx="3429000" cy="2266950"/>
            <a:chOff x="3600" y="2652"/>
            <a:chExt cx="2160" cy="1428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600" y="3792"/>
              <a:ext cx="192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3888" y="2736"/>
              <a:ext cx="1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V="1">
              <a:off x="4188" y="3084"/>
              <a:ext cx="96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4620" y="3294"/>
              <a:ext cx="11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4896" y="2832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C</a:t>
              </a:r>
              <a:r>
                <a:rPr lang="en-US" altLang="zh-CN" sz="2000" b="1">
                  <a:latin typeface="Times New Roman" charset="0"/>
                </a:rPr>
                <a:t>(4,2)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3663" y="3756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O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3915" y="2652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y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5376" y="3756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3984" y="3504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A</a:t>
              </a:r>
              <a:r>
                <a:rPr lang="en-US" altLang="zh-CN" sz="2000" b="1">
                  <a:latin typeface="Times New Roman" charset="0"/>
                </a:rPr>
                <a:t>(1,1)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445179" y="1902692"/>
                <a:ext cx="533400" cy="3755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解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79" y="1902692"/>
                <a:ext cx="533400" cy="375500"/>
              </a:xfrm>
              <a:prstGeom prst="rect">
                <a:avLst/>
              </a:prstGeom>
              <a:blipFill>
                <a:blip r:embed="rId2"/>
                <a:stretch>
                  <a:fillRect l="-4545" t="-6452" r="-5682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711879" y="1908860"/>
                <a:ext cx="844020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为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参数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直线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段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𝐴𝐶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的方程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为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−2. 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从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到</m:t>
                      </m:r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变化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79" y="1908860"/>
                <a:ext cx="8440202" cy="369332"/>
              </a:xfrm>
              <a:prstGeom prst="rect">
                <a:avLst/>
              </a:prstGeom>
              <a:blipFill>
                <a:blip r:embed="rId3"/>
                <a:stretch>
                  <a:fillRect t="-6557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609599" y="2467743"/>
                <a:ext cx="6991351" cy="534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</m:sub>
                      <m:sup/>
                      <m:e>
                        <m:d>
                          <m:d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r>
                  <a:rPr kumimoji="1" lang="zh-CN" altLang="en-US" sz="2400" dirty="0" smtClean="0"/>
                  <a:t> 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2467743"/>
                <a:ext cx="6991351" cy="5343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978579" y="3807604"/>
                <a:ext cx="4749076" cy="5016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(10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nary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r>
                  <a:rPr kumimoji="1" lang="zh-CN" altLang="en-US" sz="2400" dirty="0" smtClean="0"/>
                  <a:t> 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79" y="3807604"/>
                <a:ext cx="4749076" cy="5016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998106" y="4531145"/>
                <a:ext cx="10517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=11.</m:t>
                    </m:r>
                  </m:oMath>
                </a14:m>
                <a:r>
                  <a:rPr kumimoji="1" lang="zh-CN" altLang="en-US" sz="2400" dirty="0" smtClean="0"/>
                  <a:t>  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106" y="4531145"/>
                <a:ext cx="1051788" cy="369332"/>
              </a:xfrm>
              <a:prstGeom prst="rect">
                <a:avLst/>
              </a:prstGeom>
              <a:blipFill>
                <a:blip r:embed="rId6"/>
                <a:stretch>
                  <a:fillRect l="-6395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978579" y="3194354"/>
                <a:ext cx="6991351" cy="499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d>
                          <m:d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−2+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(3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−2)+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r>
                  <a:rPr kumimoji="1" lang="zh-CN" altLang="en-US" sz="2400" dirty="0" smtClean="0"/>
                  <a:t> 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79" y="3194354"/>
                <a:ext cx="6991351" cy="4993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59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/>
      <p:bldP spid="34" grpId="0"/>
      <p:bldP spid="35" grpId="0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C371-BF9C-0448-9463-A65FF53A0321}" type="datetime1">
              <a:rPr lang="zh-CN" altLang="en-US" smtClean="0"/>
              <a:pPr/>
              <a:t>2021/5/24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7289-EE4B-3144-A526-7ECA48342A78}" type="slidenum">
              <a:rPr lang="en-US" altLang="zh-CN" smtClean="0"/>
              <a:pPr/>
              <a:t>18</a:t>
            </a:fld>
            <a:endParaRPr lang="en-US" altLang="zh-CN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42875"/>
            <a:ext cx="9386888" cy="1636713"/>
            <a:chOff x="96" y="90"/>
            <a:chExt cx="5913" cy="1031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271" y="90"/>
              <a:ext cx="5489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400" b="1" dirty="0" smtClean="0">
                  <a:latin typeface="Times New Roman" charset="0"/>
                </a:rPr>
                <a:t>例设</a:t>
              </a:r>
              <a:r>
                <a:rPr lang="zh-CN" altLang="en-US" sz="2400" b="1" dirty="0">
                  <a:latin typeface="Times New Roman" charset="0"/>
                </a:rPr>
                <a:t>有一平面力场</a:t>
              </a:r>
              <a:r>
                <a:rPr lang="en-US" altLang="zh-CN" sz="2400" b="1" i="1" dirty="0">
                  <a:latin typeface="Times New Roman" charset="0"/>
                </a:rPr>
                <a:t>F</a:t>
              </a:r>
              <a:r>
                <a:rPr lang="en-US" altLang="zh-CN" sz="2400" b="1" dirty="0">
                  <a:latin typeface="Times New Roman" charset="0"/>
                </a:rPr>
                <a:t>(</a:t>
              </a:r>
              <a:r>
                <a:rPr lang="en-US" altLang="zh-CN" sz="2400" b="1" i="1" dirty="0" err="1">
                  <a:latin typeface="Times New Roman" charset="0"/>
                </a:rPr>
                <a:t>x</a:t>
              </a:r>
              <a:r>
                <a:rPr lang="en-US" altLang="zh-CN" sz="2400" b="1" dirty="0" err="1">
                  <a:latin typeface="Times New Roman" charset="0"/>
                </a:rPr>
                <a:t>,</a:t>
              </a:r>
              <a:r>
                <a:rPr lang="en-US" altLang="zh-CN" sz="2400" b="1" i="1" dirty="0" err="1">
                  <a:latin typeface="Times New Roman" charset="0"/>
                </a:rPr>
                <a:t>y</a:t>
              </a:r>
              <a:r>
                <a:rPr lang="en-US" altLang="zh-CN" sz="2400" b="1" dirty="0">
                  <a:latin typeface="Times New Roman" charset="0"/>
                </a:rPr>
                <a:t>)=(</a:t>
              </a:r>
              <a:r>
                <a:rPr lang="en-US" altLang="zh-CN" sz="2400" b="1" i="1" dirty="0" err="1">
                  <a:latin typeface="Times New Roman" charset="0"/>
                </a:rPr>
                <a:t>x</a:t>
              </a:r>
              <a:r>
                <a:rPr lang="en-US" altLang="zh-CN" sz="2400" b="1" dirty="0" err="1">
                  <a:latin typeface="Times New Roman" charset="0"/>
                </a:rPr>
                <a:t>+</a:t>
              </a:r>
              <a:r>
                <a:rPr lang="en-US" altLang="zh-CN" sz="2400" b="1" i="1" dirty="0" err="1">
                  <a:latin typeface="Times New Roman" charset="0"/>
                </a:rPr>
                <a:t>y</a:t>
              </a:r>
              <a:r>
                <a:rPr lang="en-US" altLang="zh-CN" sz="2400" b="1" dirty="0" err="1">
                  <a:latin typeface="Times New Roman" charset="0"/>
                </a:rPr>
                <a:t>,</a:t>
              </a:r>
              <a:r>
                <a:rPr lang="en-US" altLang="zh-CN" sz="2400" b="1" i="1" dirty="0" err="1">
                  <a:latin typeface="Times New Roman" charset="0"/>
                </a:rPr>
                <a:t>y</a:t>
              </a:r>
              <a:r>
                <a:rPr lang="en-US" altLang="zh-CN" sz="2400" b="1" dirty="0" err="1">
                  <a:latin typeface="Times New Roman" charset="0"/>
                </a:rPr>
                <a:t>-</a:t>
              </a:r>
              <a:r>
                <a:rPr lang="en-US" altLang="zh-CN" sz="2400" b="1" i="1" dirty="0" err="1">
                  <a:latin typeface="Times New Roman" charset="0"/>
                </a:rPr>
                <a:t>x</a:t>
              </a:r>
              <a:r>
                <a:rPr lang="en-US" altLang="zh-CN" sz="2400" b="1" dirty="0">
                  <a:latin typeface="Times New Roman" charset="0"/>
                </a:rPr>
                <a:t>)</a:t>
              </a:r>
              <a:r>
                <a:rPr lang="zh-CN" altLang="en-US" sz="2400" b="1" dirty="0">
                  <a:latin typeface="Times New Roman" charset="0"/>
                </a:rPr>
                <a:t>，一质点在</a:t>
              </a:r>
              <a:r>
                <a:rPr lang="en-US" altLang="zh-CN" sz="2400" b="1" i="1" dirty="0">
                  <a:latin typeface="Times New Roman" charset="0"/>
                </a:rPr>
                <a:t>F</a:t>
              </a:r>
              <a:r>
                <a:rPr lang="en-US" altLang="zh-CN" sz="2400" b="1" dirty="0">
                  <a:latin typeface="Times New Roman" charset="0"/>
                </a:rPr>
                <a:t>(</a:t>
              </a:r>
              <a:r>
                <a:rPr lang="en-US" altLang="zh-CN" sz="2400" b="1" i="1" dirty="0" err="1">
                  <a:latin typeface="Times New Roman" charset="0"/>
                </a:rPr>
                <a:t>x</a:t>
              </a:r>
              <a:r>
                <a:rPr lang="en-US" altLang="zh-CN" sz="2400" b="1" dirty="0" err="1">
                  <a:latin typeface="Times New Roman" charset="0"/>
                </a:rPr>
                <a:t>,</a:t>
              </a:r>
              <a:r>
                <a:rPr lang="en-US" altLang="zh-CN" sz="2400" b="1" i="1" dirty="0" err="1">
                  <a:latin typeface="Times New Roman" charset="0"/>
                </a:rPr>
                <a:t>y</a:t>
              </a:r>
              <a:r>
                <a:rPr lang="en-US" altLang="zh-CN" sz="2400" b="1" dirty="0">
                  <a:latin typeface="Times New Roman" charset="0"/>
                </a:rPr>
                <a:t>)</a:t>
              </a:r>
              <a:r>
                <a:rPr lang="zh-CN" altLang="en-US" sz="2400" b="1" dirty="0">
                  <a:latin typeface="Times New Roman" charset="0"/>
                </a:rPr>
                <a:t>作用下运动，求下列情形下</a:t>
              </a:r>
              <a:r>
                <a:rPr lang="en-US" altLang="zh-CN" sz="2400" b="1" i="1" dirty="0">
                  <a:latin typeface="Times New Roman" charset="0"/>
                </a:rPr>
                <a:t>F</a:t>
              </a:r>
              <a:r>
                <a:rPr lang="en-US" altLang="zh-CN" sz="2400" b="1" dirty="0">
                  <a:latin typeface="Times New Roman" charset="0"/>
                </a:rPr>
                <a:t>(</a:t>
              </a:r>
              <a:r>
                <a:rPr lang="en-US" altLang="zh-CN" sz="2400" b="1" i="1" dirty="0" err="1">
                  <a:latin typeface="Times New Roman" charset="0"/>
                </a:rPr>
                <a:t>x</a:t>
              </a:r>
              <a:r>
                <a:rPr lang="en-US" altLang="zh-CN" sz="2400" b="1" dirty="0" err="1">
                  <a:latin typeface="Times New Roman" charset="0"/>
                </a:rPr>
                <a:t>,</a:t>
              </a:r>
              <a:r>
                <a:rPr lang="en-US" altLang="zh-CN" sz="2400" b="1" i="1" dirty="0" err="1">
                  <a:latin typeface="Times New Roman" charset="0"/>
                </a:rPr>
                <a:t>y</a:t>
              </a:r>
              <a:r>
                <a:rPr lang="en-US" altLang="zh-CN" sz="2400" b="1" dirty="0">
                  <a:latin typeface="Times New Roman" charset="0"/>
                </a:rPr>
                <a:t>)</a:t>
              </a:r>
              <a:r>
                <a:rPr lang="zh-CN" altLang="en-US" sz="2400" b="1" dirty="0">
                  <a:latin typeface="Times New Roman" charset="0"/>
                </a:rPr>
                <a:t>所作的功．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96" y="714"/>
              <a:ext cx="591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400" b="1" dirty="0" smtClean="0">
                  <a:latin typeface="Times New Roman" charset="0"/>
                </a:rPr>
                <a:t>(3) </a:t>
              </a:r>
              <a:r>
                <a:rPr lang="zh-CN" altLang="en-US" sz="2400" b="1" dirty="0" smtClean="0">
                  <a:latin typeface="Times New Roman" charset="0"/>
                </a:rPr>
                <a:t>质点</a:t>
              </a:r>
              <a:r>
                <a:rPr lang="zh-CN" altLang="en-US" sz="2400" b="1" dirty="0">
                  <a:latin typeface="Times New Roman" charset="0"/>
                </a:rPr>
                <a:t>从点</a:t>
              </a:r>
              <a:r>
                <a:rPr lang="en-US" altLang="zh-CN" sz="2400" b="1" i="1" dirty="0">
                  <a:latin typeface="Times New Roman" charset="0"/>
                </a:rPr>
                <a:t>A</a:t>
              </a:r>
              <a:r>
                <a:rPr lang="en-US" altLang="zh-CN" sz="2400" b="1" dirty="0">
                  <a:latin typeface="Times New Roman" charset="0"/>
                </a:rPr>
                <a:t>(1,1)</a:t>
              </a:r>
              <a:r>
                <a:rPr lang="zh-CN" altLang="en-US" sz="2400" b="1" dirty="0">
                  <a:latin typeface="Times New Roman" charset="0"/>
                </a:rPr>
                <a:t>沿直线到点</a:t>
              </a:r>
              <a:r>
                <a:rPr lang="en-US" altLang="zh-CN" sz="2400" b="1" i="1" dirty="0">
                  <a:latin typeface="Times New Roman" charset="0"/>
                </a:rPr>
                <a:t>B</a:t>
              </a:r>
              <a:r>
                <a:rPr lang="en-US" altLang="zh-CN" sz="2400" b="1" dirty="0">
                  <a:latin typeface="Times New Roman" charset="0"/>
                </a:rPr>
                <a:t>(1,2)</a:t>
              </a:r>
              <a:r>
                <a:rPr lang="zh-CN" altLang="en-US" sz="2400" b="1" dirty="0">
                  <a:latin typeface="Times New Roman" charset="0"/>
                </a:rPr>
                <a:t>，再沿直线到点</a:t>
              </a:r>
              <a:r>
                <a:rPr lang="en-US" altLang="zh-CN" sz="2400" b="1" i="1" dirty="0">
                  <a:latin typeface="Times New Roman" charset="0"/>
                </a:rPr>
                <a:t>C</a:t>
              </a:r>
              <a:r>
                <a:rPr lang="en-US" altLang="zh-CN" sz="2400" b="1" dirty="0">
                  <a:latin typeface="Times New Roman" charset="0"/>
                </a:rPr>
                <a:t>(4,2) </a:t>
              </a:r>
              <a:r>
                <a:rPr lang="zh-CN" altLang="en-US" sz="2400" b="1" dirty="0">
                  <a:latin typeface="Times New Roman" charset="0"/>
                </a:rPr>
                <a:t>的</a:t>
              </a:r>
              <a:r>
                <a:rPr lang="zh-CN" altLang="en-US" sz="2400" b="1" dirty="0" smtClean="0">
                  <a:latin typeface="Times New Roman" charset="0"/>
                </a:rPr>
                <a:t>折线</a:t>
              </a:r>
              <a:r>
                <a:rPr lang="en-US" altLang="zh-CN" sz="2400" b="1" dirty="0" smtClean="0">
                  <a:latin typeface="Times New Roman" charset="0"/>
                </a:rPr>
                <a:t>.</a:t>
              </a:r>
              <a:endParaRPr lang="zh-CN" altLang="en-US" sz="2400" b="1" dirty="0">
                <a:latin typeface="Times New Roman" charset="0"/>
              </a:endParaRPr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5905500" y="2906974"/>
            <a:ext cx="3429000" cy="2266950"/>
            <a:chOff x="3600" y="2652"/>
            <a:chExt cx="2160" cy="1428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600" y="3792"/>
              <a:ext cx="192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3888" y="2736"/>
              <a:ext cx="1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V="1">
              <a:off x="4188" y="308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4188" y="3084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V="1">
              <a:off x="4188" y="327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4428" y="30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4896" y="2832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C</a:t>
              </a:r>
              <a:r>
                <a:rPr lang="en-US" altLang="zh-CN" sz="2000" b="1">
                  <a:latin typeface="Times New Roman" charset="0"/>
                </a:rPr>
                <a:t>(4,2)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3663" y="3756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O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3915" y="2652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y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5376" y="3756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3984" y="3504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A</a:t>
              </a:r>
              <a:r>
                <a:rPr lang="en-US" altLang="zh-CN" sz="2000" b="1">
                  <a:latin typeface="Times New Roman" charset="0"/>
                </a:rPr>
                <a:t>(1,1)</a:t>
              </a: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3936" y="2832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Times New Roman" charset="0"/>
                </a:rPr>
                <a:t>B</a:t>
              </a:r>
              <a:r>
                <a:rPr lang="en-US" altLang="zh-CN" sz="2000" b="1">
                  <a:latin typeface="Times New Roman" charset="0"/>
                </a:rPr>
                <a:t>(1,2)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397341" y="1864406"/>
                <a:ext cx="533400" cy="3755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解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41" y="1864406"/>
                <a:ext cx="533400" cy="375500"/>
              </a:xfrm>
              <a:prstGeom prst="rect">
                <a:avLst/>
              </a:prstGeom>
              <a:blipFill>
                <a:blip r:embed="rId2"/>
                <a:stretch>
                  <a:fillRect l="-4545" t="-6557" r="-5682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732160" y="1880614"/>
                <a:ext cx="658304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直线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方程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为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从</m:t>
                      </m:r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变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到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2;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60" y="1880614"/>
                <a:ext cx="6583040" cy="369332"/>
              </a:xfrm>
              <a:prstGeom prst="rect">
                <a:avLst/>
              </a:prstGeom>
              <a:blipFill>
                <a:blip r:embed="rId3"/>
                <a:stretch>
                  <a:fillRect t="-4918"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533399" y="2863752"/>
                <a:ext cx="5578475" cy="5320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  <m:sup/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r>
                  <a:rPr kumimoji="1" lang="zh-CN" altLang="en-US" sz="2400" dirty="0" smtClean="0"/>
                  <a:t> 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" y="2863752"/>
                <a:ext cx="5578475" cy="5320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861002" y="4679045"/>
                <a:ext cx="10517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=14.</m:t>
                    </m:r>
                  </m:oMath>
                </a14:m>
                <a:r>
                  <a:rPr kumimoji="1" lang="zh-CN" altLang="en-US" sz="2400" dirty="0" smtClean="0"/>
                  <a:t>  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02" y="4679045"/>
                <a:ext cx="1051788" cy="369332"/>
              </a:xfrm>
              <a:prstGeom prst="rect">
                <a:avLst/>
              </a:prstGeom>
              <a:blipFill>
                <a:blip r:embed="rId5"/>
                <a:stretch>
                  <a:fillRect l="-6358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163945" y="2347680"/>
                <a:ext cx="805508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直线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段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方程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为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=2,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从</m:t>
                      </m:r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变到</m:t>
                      </m:r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所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求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功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为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45" y="2347680"/>
                <a:ext cx="8055086" cy="369332"/>
              </a:xfrm>
              <a:prstGeom prst="rect">
                <a:avLst/>
              </a:prstGeom>
              <a:blipFill>
                <a:blip r:embed="rId6"/>
                <a:stretch>
                  <a:fillRect t="-6557"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861002" y="4040515"/>
                <a:ext cx="4749076" cy="499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nary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+2)</m:t>
                        </m:r>
                      </m:e>
                    </m:nary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zh-CN" altLang="en-US" sz="2400" dirty="0" smtClean="0"/>
                  <a:t> 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02" y="4040515"/>
                <a:ext cx="4749076" cy="4993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861002" y="3540133"/>
                <a:ext cx="5578475" cy="4287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supHide m:val="on"/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sub>
                      <m:sup/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r>
                  <a:rPr kumimoji="1" lang="zh-CN" altLang="en-US" sz="2400" dirty="0" smtClean="0"/>
                  <a:t> 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02" y="3540133"/>
                <a:ext cx="5578475" cy="428707"/>
              </a:xfrm>
              <a:prstGeom prst="rect">
                <a:avLst/>
              </a:prstGeom>
              <a:blipFill>
                <a:blip r:embed="rId8"/>
                <a:stretch>
                  <a:fillRect l="-6776" t="-184286" b="-25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15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/>
      <p:bldP spid="35" grpId="0"/>
      <p:bldP spid="36" grpId="0"/>
      <p:bldP spid="37" grpId="0"/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C371-BF9C-0448-9463-A65FF53A0321}" type="datetime1">
              <a:rPr lang="zh-CN" altLang="en-US" smtClean="0"/>
              <a:pPr/>
              <a:t>2021/5/24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7289-EE4B-3144-A526-7ECA48342A78}" type="slidenum">
              <a:rPr lang="en-US" altLang="zh-CN" smtClean="0"/>
              <a:pPr/>
              <a:t>19</a:t>
            </a:fld>
            <a:endParaRPr lang="en-US" altLang="zh-CN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04801" y="74069"/>
            <a:ext cx="8713788" cy="1976438"/>
            <a:chOff x="17" y="-22"/>
            <a:chExt cx="5489" cy="1245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17" y="-22"/>
              <a:ext cx="5489" cy="1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70000"/>
                </a:lnSpc>
                <a:spcBef>
                  <a:spcPct val="50000"/>
                </a:spcBef>
              </a:pPr>
              <a:r>
                <a:rPr lang="zh-CN" altLang="en-US" sz="2400" b="1" dirty="0" smtClean="0">
                  <a:latin typeface="Times New Roman" charset="0"/>
                </a:rPr>
                <a:t>例计算</a:t>
              </a:r>
              <a:r>
                <a:rPr lang="zh-CN" altLang="en-US" sz="2400" b="1" dirty="0">
                  <a:latin typeface="Times New Roman" charset="0"/>
                </a:rPr>
                <a:t>曲线积分                                        </a:t>
              </a:r>
              <a:r>
                <a:rPr lang="zh-CN" altLang="en-US" sz="2400" b="1" dirty="0" smtClean="0">
                  <a:latin typeface="Times New Roman" charset="0"/>
                </a:rPr>
                <a:t>其中</a:t>
              </a:r>
              <a:r>
                <a:rPr lang="en-US" altLang="zh-CN" sz="2400" b="1" i="1" dirty="0">
                  <a:latin typeface="Times New Roman" charset="0"/>
                </a:rPr>
                <a:t>L</a:t>
              </a:r>
              <a:r>
                <a:rPr lang="zh-CN" altLang="en-US" sz="2400" b="1" dirty="0">
                  <a:latin typeface="Times New Roman" charset="0"/>
                </a:rPr>
                <a:t>是</a:t>
              </a:r>
              <a:r>
                <a:rPr lang="zh-CN" altLang="en-US" sz="2400" b="1" dirty="0" smtClean="0">
                  <a:latin typeface="Times New Roman" charset="0"/>
                </a:rPr>
                <a:t>抛物面                      </a:t>
              </a:r>
              <a:r>
                <a:rPr lang="en-US" altLang="zh-CN" sz="2400" b="1" dirty="0" smtClean="0">
                  <a:latin typeface="Times New Roman" charset="0"/>
                </a:rPr>
                <a:t>               </a:t>
              </a:r>
              <a:r>
                <a:rPr lang="zh-CN" altLang="en-US" sz="2400" b="1" dirty="0" smtClean="0">
                  <a:latin typeface="Times New Roman" charset="0"/>
                </a:rPr>
                <a:t>                    与平面</a:t>
              </a:r>
              <a:r>
                <a:rPr lang="en-US" altLang="zh-CN" sz="2400" b="1" i="1" dirty="0" smtClean="0">
                  <a:latin typeface="Times New Roman" charset="0"/>
                </a:rPr>
                <a:t>z</a:t>
              </a:r>
              <a:r>
                <a:rPr lang="en-US" altLang="zh-CN" sz="2400" b="1" dirty="0" smtClean="0">
                  <a:latin typeface="Times New Roman" charset="0"/>
                </a:rPr>
                <a:t>=3</a:t>
              </a:r>
              <a:r>
                <a:rPr lang="zh-CN" altLang="en-US" sz="2400" b="1" dirty="0">
                  <a:latin typeface="Times New Roman" charset="0"/>
                </a:rPr>
                <a:t>的交线，从 </a:t>
              </a:r>
              <a:r>
                <a:rPr lang="en-US" altLang="zh-CN" sz="2400" b="1" i="1" dirty="0">
                  <a:latin typeface="Times New Roman" charset="0"/>
                </a:rPr>
                <a:t>z </a:t>
              </a:r>
              <a:r>
                <a:rPr lang="zh-CN" altLang="en-US" sz="2400" b="1" dirty="0">
                  <a:latin typeface="Times New Roman" charset="0"/>
                </a:rPr>
                <a:t>轴正向往负向看，其方向为逆时针．这里积分号    表示沿闭合曲线</a:t>
              </a:r>
              <a:r>
                <a:rPr lang="en-US" altLang="zh-CN" sz="2400" b="1" i="1" dirty="0">
                  <a:latin typeface="Times New Roman" charset="0"/>
                </a:rPr>
                <a:t>L</a:t>
              </a:r>
              <a:r>
                <a:rPr lang="zh-CN" altLang="en-US" sz="2400" b="1" dirty="0">
                  <a:latin typeface="Times New Roman" charset="0"/>
                </a:rPr>
                <a:t>积分．</a:t>
              </a:r>
            </a:p>
          </p:txBody>
        </p:sp>
        <p:graphicFrame>
          <p:nvGraphicFramePr>
            <p:cNvPr id="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9158578"/>
                </p:ext>
              </p:extLst>
            </p:nvPr>
          </p:nvGraphicFramePr>
          <p:xfrm>
            <a:off x="1386" y="87"/>
            <a:ext cx="1957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818" name="Equation" r:id="rId3" imgW="3619440" imgH="583920" progId="Equation.DSMT4">
                    <p:embed/>
                  </p:oleObj>
                </mc:Choice>
                <mc:Fallback>
                  <p:oleObj name="Equation" r:id="rId3" imgW="3619440" imgH="5839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6" y="87"/>
                          <a:ext cx="1957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4416942"/>
                </p:ext>
              </p:extLst>
            </p:nvPr>
          </p:nvGraphicFramePr>
          <p:xfrm>
            <a:off x="4625" y="111"/>
            <a:ext cx="877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819" name="Equation" r:id="rId5" imgW="901440" imgH="228600" progId="Equation.DSMT4">
                    <p:embed/>
                  </p:oleObj>
                </mc:Choice>
                <mc:Fallback>
                  <p:oleObj name="Equation" r:id="rId5" imgW="901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5" y="111"/>
                          <a:ext cx="877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5595000"/>
                </p:ext>
              </p:extLst>
            </p:nvPr>
          </p:nvGraphicFramePr>
          <p:xfrm>
            <a:off x="881" y="891"/>
            <a:ext cx="28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820" name="公式" r:id="rId7" imgW="457200" imgH="482400" progId="Equation.3">
                    <p:embed/>
                  </p:oleObj>
                </mc:Choice>
                <mc:Fallback>
                  <p:oleObj name="公式" r:id="rId7" imgW="45720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1" y="891"/>
                          <a:ext cx="28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337128" y="2231038"/>
                <a:ext cx="533400" cy="3755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解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28" y="2231038"/>
                <a:ext cx="533400" cy="375500"/>
              </a:xfrm>
              <a:prstGeom prst="rect">
                <a:avLst/>
              </a:prstGeom>
              <a:blipFill>
                <a:blip r:embed="rId9"/>
                <a:stretch>
                  <a:fillRect l="-4545" t="-6452" r="-5682" b="-2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94411" y="2029725"/>
                <a:ext cx="5424053" cy="82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方程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为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：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=4−</m:t>
                              </m:r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11" y="2029725"/>
                <a:ext cx="5424053" cy="8238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953000" y="2014716"/>
                <a:ext cx="3823853" cy="82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消去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可得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：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zh-CN" sz="240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zh-CN" sz="24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014716"/>
                <a:ext cx="3823853" cy="8238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37128" y="2973256"/>
                <a:ext cx="87111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设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参数方程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为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=3 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≤2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所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28" y="2973256"/>
                <a:ext cx="8711189" cy="369332"/>
              </a:xfrm>
              <a:prstGeom prst="rect">
                <a:avLst/>
              </a:prstGeom>
              <a:blipFill>
                <a:blip r:embed="rId12"/>
                <a:stretch>
                  <a:fillRect l="-840" t="-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748001" y="3382310"/>
                <a:ext cx="6871999" cy="501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func>
                          <m:func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sz="24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func>
                              <m:funcPr>
                                <m:ctrl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func>
                        <m:d>
                          <m:d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 sz="24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d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func>
                          <m:func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2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+0]</m:t>
                        </m:r>
                      </m:e>
                    </m:nary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kumimoji="1" lang="zh-CN" altLang="en-US" sz="2400" dirty="0" smtClean="0"/>
                  <a:t> 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01" y="3382310"/>
                <a:ext cx="6871999" cy="50161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958126" y="3940931"/>
                <a:ext cx="5825467" cy="501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func>
                          <m:func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sz="24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fName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nary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sz="24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+3</m:t>
                    </m:r>
                    <m:nary>
                      <m:nary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func>
                          <m:func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2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nary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kumimoji="1" lang="en-US" altLang="zh-CN" sz="2400" dirty="0" smtClean="0"/>
                  <a:t> </a:t>
                </a: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26" y="3940931"/>
                <a:ext cx="5825467" cy="50161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953509" y="4522182"/>
                <a:ext cx="5090073" cy="581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=−4</m:t>
                    </m:r>
                    <m:nary>
                      <m:nary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func>
                          <m:func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zh-CN" sz="24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fName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func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400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en-US" altLang="zh-CN" sz="2400" dirty="0" smtClean="0"/>
                  <a:t> </a:t>
                </a: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09" y="4522182"/>
                <a:ext cx="5090073" cy="58139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958127" y="5185699"/>
                <a:ext cx="4760025" cy="5688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=−4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1×3</m:t>
                            </m:r>
                          </m:num>
                          <m:den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2×4</m:t>
                            </m:r>
                          </m:den>
                        </m:f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1×3×5</m:t>
                            </m:r>
                          </m:num>
                          <m:den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2×4×6</m:t>
                            </m:r>
                          </m:den>
                        </m:f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en-US" altLang="zh-CN" sz="2400" dirty="0" smtClean="0"/>
                  <a:t> </a:t>
                </a: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27" y="5185699"/>
                <a:ext cx="4760025" cy="56889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组合 43"/>
          <p:cNvGrpSpPr/>
          <p:nvPr/>
        </p:nvGrpSpPr>
        <p:grpSpPr>
          <a:xfrm>
            <a:off x="7208982" y="3498659"/>
            <a:ext cx="1935018" cy="2281934"/>
            <a:chOff x="6864926" y="3445193"/>
            <a:chExt cx="2520950" cy="2810983"/>
          </a:xfrm>
        </p:grpSpPr>
        <p:grpSp>
          <p:nvGrpSpPr>
            <p:cNvPr id="24" name="Group 8"/>
            <p:cNvGrpSpPr>
              <a:grpSpLocks/>
            </p:cNvGrpSpPr>
            <p:nvPr/>
          </p:nvGrpSpPr>
          <p:grpSpPr bwMode="auto">
            <a:xfrm>
              <a:off x="6864926" y="3445193"/>
              <a:ext cx="2520950" cy="2810983"/>
              <a:chOff x="3560" y="1389"/>
              <a:chExt cx="1807" cy="1954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3584" y="2264"/>
                <a:ext cx="1180" cy="36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11"/>
              <p:cNvSpPr>
                <a:spLocks noChangeShapeType="1"/>
              </p:cNvSpPr>
              <p:nvPr/>
            </p:nvSpPr>
            <p:spPr bwMode="auto">
              <a:xfrm>
                <a:off x="4150" y="2731"/>
                <a:ext cx="6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12"/>
              <p:cNvSpPr>
                <a:spLocks noChangeShapeType="1"/>
              </p:cNvSpPr>
              <p:nvPr/>
            </p:nvSpPr>
            <p:spPr bwMode="auto">
              <a:xfrm flipH="1">
                <a:off x="3560" y="2731"/>
                <a:ext cx="590" cy="4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13"/>
              <p:cNvSpPr>
                <a:spLocks noChangeShapeType="1"/>
              </p:cNvSpPr>
              <p:nvPr/>
            </p:nvSpPr>
            <p:spPr bwMode="auto">
              <a:xfrm flipV="1">
                <a:off x="4150" y="1976"/>
                <a:ext cx="0" cy="7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14"/>
              <p:cNvSpPr>
                <a:spLocks noChangeShapeType="1"/>
              </p:cNvSpPr>
              <p:nvPr/>
            </p:nvSpPr>
            <p:spPr bwMode="auto">
              <a:xfrm>
                <a:off x="4831" y="2731"/>
                <a:ext cx="3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15"/>
              <p:cNvSpPr>
                <a:spLocks noChangeShapeType="1"/>
              </p:cNvSpPr>
              <p:nvPr/>
            </p:nvSpPr>
            <p:spPr bwMode="auto">
              <a:xfrm flipV="1">
                <a:off x="4150" y="1480"/>
                <a:ext cx="0" cy="4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Text Box 16"/>
              <p:cNvSpPr txBox="1">
                <a:spLocks noChangeArrowheads="1"/>
              </p:cNvSpPr>
              <p:nvPr/>
            </p:nvSpPr>
            <p:spPr bwMode="auto">
              <a:xfrm>
                <a:off x="4060" y="2704"/>
                <a:ext cx="335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000" b="1" i="1">
                    <a:latin typeface="Times New Roman" charset="0"/>
                  </a:rPr>
                  <a:t>O</a:t>
                </a:r>
              </a:p>
            </p:txBody>
          </p:sp>
          <p:sp>
            <p:nvSpPr>
              <p:cNvPr id="32" name="Text Box 17"/>
              <p:cNvSpPr txBox="1">
                <a:spLocks noChangeArrowheads="1"/>
              </p:cNvSpPr>
              <p:nvPr/>
            </p:nvSpPr>
            <p:spPr bwMode="auto">
              <a:xfrm>
                <a:off x="3606" y="3067"/>
                <a:ext cx="336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5031" y="2681"/>
                <a:ext cx="336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000" b="1" i="1">
                    <a:latin typeface="Times New Roman" charset="0"/>
                  </a:rPr>
                  <a:t>y</a:t>
                </a:r>
              </a:p>
            </p:txBody>
          </p:sp>
          <p:sp>
            <p:nvSpPr>
              <p:cNvPr id="34" name="Text Box 19"/>
              <p:cNvSpPr txBox="1">
                <a:spLocks noChangeArrowheads="1"/>
              </p:cNvSpPr>
              <p:nvPr/>
            </p:nvSpPr>
            <p:spPr bwMode="auto">
              <a:xfrm>
                <a:off x="4195" y="1389"/>
                <a:ext cx="336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000" b="1" i="1">
                    <a:latin typeface="Times New Roman" charset="0"/>
                  </a:rPr>
                  <a:t>z</a:t>
                </a:r>
              </a:p>
            </p:txBody>
          </p:sp>
          <p:sp>
            <p:nvSpPr>
              <p:cNvPr id="35" name="弧 20"/>
              <p:cNvSpPr>
                <a:spLocks/>
              </p:cNvSpPr>
              <p:nvPr/>
            </p:nvSpPr>
            <p:spPr bwMode="auto">
              <a:xfrm rot="10589907" flipV="1">
                <a:off x="3576" y="1768"/>
                <a:ext cx="617" cy="94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0778"/>
                  <a:gd name="T1" fmla="*/ 0 h 21600"/>
                  <a:gd name="T2" fmla="*/ 20778 w 20778"/>
                  <a:gd name="T3" fmla="*/ 15696 h 21600"/>
                  <a:gd name="T4" fmla="*/ 0 w 2077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778" h="21600" fill="none" extrusionOk="0">
                    <a:moveTo>
                      <a:pt x="0" y="-1"/>
                    </a:moveTo>
                    <a:cubicBezTo>
                      <a:pt x="9655" y="-1"/>
                      <a:pt x="18138" y="6408"/>
                      <a:pt x="20777" y="15696"/>
                    </a:cubicBezTo>
                  </a:path>
                  <a:path w="20778" h="21600" stroke="0" extrusionOk="0">
                    <a:moveTo>
                      <a:pt x="0" y="-1"/>
                    </a:moveTo>
                    <a:cubicBezTo>
                      <a:pt x="9655" y="-1"/>
                      <a:pt x="18138" y="6408"/>
                      <a:pt x="20777" y="156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弧 21"/>
              <p:cNvSpPr>
                <a:spLocks/>
              </p:cNvSpPr>
              <p:nvPr/>
            </p:nvSpPr>
            <p:spPr bwMode="auto">
              <a:xfrm rot="11002602" flipH="1" flipV="1">
                <a:off x="4132" y="1765"/>
                <a:ext cx="654" cy="89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0778"/>
                  <a:gd name="T1" fmla="*/ 0 h 21600"/>
                  <a:gd name="T2" fmla="*/ 20778 w 20778"/>
                  <a:gd name="T3" fmla="*/ 15696 h 21600"/>
                  <a:gd name="T4" fmla="*/ 0 w 2077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778" h="21600" fill="none" extrusionOk="0">
                    <a:moveTo>
                      <a:pt x="0" y="-1"/>
                    </a:moveTo>
                    <a:cubicBezTo>
                      <a:pt x="9655" y="-1"/>
                      <a:pt x="18138" y="6408"/>
                      <a:pt x="20777" y="15696"/>
                    </a:cubicBezTo>
                  </a:path>
                  <a:path w="20778" h="21600" stroke="0" extrusionOk="0">
                    <a:moveTo>
                      <a:pt x="0" y="-1"/>
                    </a:moveTo>
                    <a:cubicBezTo>
                      <a:pt x="9655" y="-1"/>
                      <a:pt x="18138" y="6408"/>
                      <a:pt x="20777" y="156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Text Box 22"/>
              <p:cNvSpPr txBox="1">
                <a:spLocks noChangeArrowheads="1"/>
              </p:cNvSpPr>
              <p:nvPr/>
            </p:nvSpPr>
            <p:spPr bwMode="auto">
              <a:xfrm>
                <a:off x="4101" y="1700"/>
                <a:ext cx="294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b="1" dirty="0" smtClean="0">
                    <a:latin typeface="Times New Roman" charset="0"/>
                  </a:rPr>
                  <a:t>4</a:t>
                </a:r>
                <a:endParaRPr lang="en-US" altLang="zh-CN" b="1" dirty="0">
                  <a:latin typeface="Times New Roman" charset="0"/>
                </a:endParaRPr>
              </a:p>
            </p:txBody>
          </p:sp>
          <p:graphicFrame>
            <p:nvGraphicFramePr>
              <p:cNvPr id="38" name="Object 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2394370"/>
                  </p:ext>
                </p:extLst>
              </p:nvPr>
            </p:nvGraphicFramePr>
            <p:xfrm>
              <a:off x="4169" y="2301"/>
              <a:ext cx="292" cy="1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4821" name="Equation" r:id="rId17" imgW="342720" imgH="177480" progId="Equation.DSMT4">
                      <p:embed/>
                    </p:oleObj>
                  </mc:Choice>
                  <mc:Fallback>
                    <p:oleObj name="Equation" r:id="rId17" imgW="342720" imgH="177480" progId="Equation.DSMT4">
                      <p:embed/>
                      <p:pic>
                        <p:nvPicPr>
                          <p:cNvPr id="25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9" y="2301"/>
                            <a:ext cx="292" cy="1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40" name="直接箭头连接符 39"/>
            <p:cNvCxnSpPr/>
            <p:nvPr/>
          </p:nvCxnSpPr>
          <p:spPr>
            <a:xfrm flipV="1">
              <a:off x="7840799" y="5198911"/>
              <a:ext cx="315271" cy="231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H="1" flipV="1">
              <a:off x="7743368" y="4704395"/>
              <a:ext cx="348843" cy="419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99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6B2C-0BBC-4A4C-B606-30AFD3C49698}" type="datetime1">
              <a:rPr lang="zh-CN" altLang="en-US"/>
              <a:pPr/>
              <a:t>2021/5/24</a:t>
            </a:fld>
            <a:endParaRPr lang="en-US" altLang="zh-CN"/>
          </a:p>
        </p:txBody>
      </p:sp>
      <p:sp>
        <p:nvSpPr>
          <p:cNvPr id="8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B798-23A0-0F42-A1AE-F19D9FFB1032}" type="slidenum">
              <a:rPr lang="en-US" altLang="zh-CN"/>
              <a:pPr/>
              <a:t>2</a:t>
            </a:fld>
            <a:endParaRPr lang="en-US" altLang="zh-CN"/>
          </a:p>
        </p:txBody>
      </p:sp>
      <p:pic>
        <p:nvPicPr>
          <p:cNvPr id="246789" name="Picture 5" descr="a2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324600"/>
            <a:ext cx="846138" cy="33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791" name="Picture 7" descr="a3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63" y="6324600"/>
            <a:ext cx="846137" cy="33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8788" y="1398124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chemeClr val="tx2"/>
                </a:solidFill>
                <a:latin typeface="华文中宋" charset="0"/>
                <a:ea typeface="华文中宋" charset="0"/>
              </a:rPr>
              <a:t>1. </a:t>
            </a:r>
            <a:r>
              <a:rPr kumimoji="1" lang="zh-CN" altLang="en-US" sz="2800" b="1" dirty="0">
                <a:solidFill>
                  <a:schemeClr val="tx2"/>
                </a:solidFill>
                <a:latin typeface="华文中宋" charset="0"/>
                <a:ea typeface="华文中宋" charset="0"/>
              </a:rPr>
              <a:t>定义</a:t>
            </a: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44943"/>
              </p:ext>
            </p:extLst>
          </p:nvPr>
        </p:nvGraphicFramePr>
        <p:xfrm>
          <a:off x="4259263" y="2217274"/>
          <a:ext cx="3657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076" name="Equation" r:id="rId5" imgW="3657600" imgH="952200" progId="Equation.3">
                  <p:embed/>
                </p:oleObj>
              </mc:Choice>
              <mc:Fallback>
                <p:oleObj name="Equation" r:id="rId5" imgW="365760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263" y="2217274"/>
                        <a:ext cx="3657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693986"/>
              </p:ext>
            </p:extLst>
          </p:nvPr>
        </p:nvGraphicFramePr>
        <p:xfrm>
          <a:off x="1919288" y="2420474"/>
          <a:ext cx="2133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077" name="Equation" r:id="rId7" imgW="2133360" imgH="660240" progId="Equation.3">
                  <p:embed/>
                </p:oleObj>
              </mc:Choice>
              <mc:Fallback>
                <p:oleObj name="Equation" r:id="rId7" imgW="213336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2420474"/>
                        <a:ext cx="2133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8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285145"/>
              </p:ext>
            </p:extLst>
          </p:nvPr>
        </p:nvGraphicFramePr>
        <p:xfrm>
          <a:off x="3906838" y="1226674"/>
          <a:ext cx="3162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078" name="Equation" r:id="rId9" imgW="3162240" imgH="952200" progId="Equation.3">
                  <p:embed/>
                </p:oleObj>
              </mc:Choice>
              <mc:Fallback>
                <p:oleObj name="Equation" r:id="rId9" imgW="316224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838" y="1226674"/>
                        <a:ext cx="3162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913004"/>
              </p:ext>
            </p:extLst>
          </p:nvPr>
        </p:nvGraphicFramePr>
        <p:xfrm>
          <a:off x="1938338" y="1375899"/>
          <a:ext cx="1816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079" name="Equation" r:id="rId11" imgW="1815840" imgH="622080" progId="Equation.3">
                  <p:embed/>
                </p:oleObj>
              </mc:Choice>
              <mc:Fallback>
                <p:oleObj name="Equation" r:id="rId11" imgW="181584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8" y="1375899"/>
                        <a:ext cx="18161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457200" y="368300"/>
            <a:ext cx="1752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 smtClean="0">
                <a:solidFill>
                  <a:srgbClr val="FF0000"/>
                </a:solidFill>
                <a:latin typeface="华文中宋" charset="0"/>
                <a:ea typeface="华文中宋" charset="0"/>
              </a:rPr>
              <a:t>回顾：</a:t>
            </a:r>
            <a:endParaRPr kumimoji="1" lang="zh-CN" altLang="en-US" sz="3600" b="1" dirty="0">
              <a:solidFill>
                <a:srgbClr val="FF0000"/>
              </a:solidFill>
              <a:latin typeface="华文中宋" charset="0"/>
              <a:ea typeface="华文中宋" charset="0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283674" y="3499705"/>
            <a:ext cx="1676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/>
            <a:r>
              <a:rPr kumimoji="0" lang="en-US" altLang="zh-CN" sz="2800" b="1" dirty="0" smtClean="0">
                <a:solidFill>
                  <a:schemeClr val="tx2"/>
                </a:solidFill>
                <a:latin typeface="华文中宋" charset="0"/>
                <a:ea typeface="华文中宋" charset="0"/>
              </a:rPr>
              <a:t>2. </a:t>
            </a:r>
            <a:r>
              <a:rPr kumimoji="0" lang="zh-CN" altLang="en-US" sz="2800" b="1" dirty="0">
                <a:solidFill>
                  <a:schemeClr val="tx2"/>
                </a:solidFill>
                <a:latin typeface="华文中宋" charset="0"/>
                <a:ea typeface="华文中宋" charset="0"/>
              </a:rPr>
              <a:t>计算</a:t>
            </a:r>
            <a:endParaRPr kumimoji="0" lang="zh-CN" altLang="en-US" sz="2800" dirty="0">
              <a:solidFill>
                <a:schemeClr val="tx2"/>
              </a:solidFill>
              <a:latin typeface="华文中宋" charset="0"/>
              <a:ea typeface="华文中宋" charset="0"/>
            </a:endParaRP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468313" y="4410075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ea typeface="楷体_GB2312" charset="0"/>
              </a:rPr>
              <a:t>•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ea typeface="楷体_GB2312" charset="0"/>
              </a:rPr>
              <a:t>对光滑曲线弧</a:t>
            </a:r>
          </a:p>
        </p:txBody>
      </p:sp>
      <p:graphicFrame>
        <p:nvGraphicFramePr>
          <p:cNvPr id="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107484"/>
              </p:ext>
            </p:extLst>
          </p:nvPr>
        </p:nvGraphicFramePr>
        <p:xfrm>
          <a:off x="2944813" y="4467225"/>
          <a:ext cx="5241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080" name="Equation" r:id="rId13" imgW="5244840" imgH="393480" progId="Equation.3">
                  <p:embed/>
                </p:oleObj>
              </mc:Choice>
              <mc:Fallback>
                <p:oleObj name="Equation" r:id="rId13" imgW="5244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813" y="4467225"/>
                        <a:ext cx="52419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494222"/>
              </p:ext>
            </p:extLst>
          </p:nvPr>
        </p:nvGraphicFramePr>
        <p:xfrm>
          <a:off x="995363" y="5076825"/>
          <a:ext cx="1816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081" name="Equation" r:id="rId15" imgW="1815840" imgH="622080" progId="Equation.3">
                  <p:embed/>
                </p:oleObj>
              </mc:Choice>
              <mc:Fallback>
                <p:oleObj name="Equation" r:id="rId15" imgW="181584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5076825"/>
                        <a:ext cx="18161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357833"/>
              </p:ext>
            </p:extLst>
          </p:nvPr>
        </p:nvGraphicFramePr>
        <p:xfrm>
          <a:off x="5684838" y="5160963"/>
          <a:ext cx="276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082" name="Equation" r:id="rId17" imgW="2768400" imgH="520560" progId="Equation.3">
                  <p:embed/>
                </p:oleObj>
              </mc:Choice>
              <mc:Fallback>
                <p:oleObj name="Equation" r:id="rId17" imgW="27684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4838" y="5160963"/>
                        <a:ext cx="276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701538"/>
              </p:ext>
            </p:extLst>
          </p:nvPr>
        </p:nvGraphicFramePr>
        <p:xfrm>
          <a:off x="2919413" y="5026025"/>
          <a:ext cx="2628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083" name="Equation" r:id="rId19" imgW="2628720" imgH="698400" progId="Equation.3">
                  <p:embed/>
                </p:oleObj>
              </mc:Choice>
              <mc:Fallback>
                <p:oleObj name="Equation" r:id="rId19" imgW="262872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3" y="5026025"/>
                        <a:ext cx="2628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C371-BF9C-0448-9463-A65FF53A0321}" type="datetime1">
              <a:rPr lang="zh-CN" altLang="en-US" smtClean="0"/>
              <a:pPr/>
              <a:t>2021/5/24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7289-EE4B-3144-A526-7ECA48342A78}" type="slidenum">
              <a:rPr lang="en-US" altLang="zh-CN" smtClean="0"/>
              <a:pPr/>
              <a:t>20</a:t>
            </a:fld>
            <a:endParaRPr lang="en-US" altLang="zh-CN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591276"/>
              </p:ext>
            </p:extLst>
          </p:nvPr>
        </p:nvGraphicFramePr>
        <p:xfrm>
          <a:off x="457200" y="228599"/>
          <a:ext cx="8382000" cy="1313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992" name="Equation" r:id="rId3" imgW="4051080" imgH="634680" progId="Equation.DSMT4">
                  <p:embed/>
                </p:oleObj>
              </mc:Choice>
              <mc:Fallback>
                <p:oleObj name="Equation" r:id="rId3" imgW="405108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228599"/>
                        <a:ext cx="8382000" cy="1313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369455" y="1677117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解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55" y="1677117"/>
                <a:ext cx="533400" cy="369332"/>
              </a:xfrm>
              <a:prstGeom prst="rect">
                <a:avLst/>
              </a:prstGeom>
              <a:blipFill>
                <a:blip r:embed="rId5"/>
                <a:stretch>
                  <a:fillRect l="-5747" t="-6557" r="-5747"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902855" y="1686353"/>
                <a:ext cx="30595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有向线段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方程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为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855" y="1686353"/>
                <a:ext cx="3059545" cy="369332"/>
              </a:xfrm>
              <a:prstGeom prst="rect">
                <a:avLst/>
              </a:prstGeom>
              <a:blipFill>
                <a:blip r:embed="rId6"/>
                <a:stretch>
                  <a:fillRect l="-797" t="-6667" r="-1195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038600" y="1609312"/>
                <a:ext cx="1995199" cy="5234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kumimoji="1" lang="zh-CN" altLang="en-US" sz="2400" dirty="0" smtClean="0"/>
                  <a:t> 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609312"/>
                <a:ext cx="1995199" cy="523413"/>
              </a:xfrm>
              <a:prstGeom prst="rect">
                <a:avLst/>
              </a:prstGeom>
              <a:blipFill>
                <a:blip r:embed="rId7"/>
                <a:stretch>
                  <a:fillRect l="-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0" y="2286000"/>
                <a:ext cx="30595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其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参数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表示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式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为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86000"/>
                <a:ext cx="3059545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2590800" y="2276686"/>
                <a:ext cx="38862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=1+2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276686"/>
                <a:ext cx="3886200" cy="369332"/>
              </a:xfrm>
              <a:prstGeom prst="rect">
                <a:avLst/>
              </a:prstGeom>
              <a:blipFill>
                <a:blip r:embed="rId9"/>
                <a:stretch>
                  <a:fillRect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6096000" y="2276764"/>
                <a:ext cx="22098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从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变化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到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276764"/>
                <a:ext cx="2209800" cy="369332"/>
              </a:xfrm>
              <a:prstGeom prst="rect">
                <a:avLst/>
              </a:prstGeom>
              <a:blipFill>
                <a:blip r:embed="rId10"/>
                <a:stretch>
                  <a:fillRect t="-6557"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457200" y="2841589"/>
                <a:ext cx="22098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力场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对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质点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所作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功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为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41589"/>
                <a:ext cx="2209800" cy="369332"/>
              </a:xfrm>
              <a:prstGeom prst="rect">
                <a:avLst/>
              </a:prstGeom>
              <a:blipFill>
                <a:blip r:embed="rId11"/>
                <a:stretch>
                  <a:fillRect l="-6336" t="-6557" r="-44077"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748001" y="3279674"/>
                <a:ext cx="6871999" cy="5600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f>
                          <m:f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nary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𝑦𝑑𝑥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𝑥𝑑𝑦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kumimoji="1" lang="zh-CN" altLang="en-US" sz="2400" dirty="0" smtClean="0"/>
                  <a:t> 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01" y="3279674"/>
                <a:ext cx="6871999" cy="5600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457200" y="3949208"/>
                <a:ext cx="6871999" cy="528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nary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⋅3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⋅2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1+2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⋅3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⋅4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kumimoji="1" lang="zh-CN" altLang="en-US" sz="2400" dirty="0" smtClean="0"/>
                  <a:t> 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49208"/>
                <a:ext cx="6871999" cy="52841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457199" y="4570613"/>
                <a:ext cx="6871999" cy="500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(32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nary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kumimoji="1" lang="zh-CN" altLang="en-US" sz="2400" dirty="0" smtClean="0"/>
                  <a:t> 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4570613"/>
                <a:ext cx="6871999" cy="5008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457199" y="5126202"/>
                <a:ext cx="68580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=17.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5126202"/>
                <a:ext cx="685801" cy="369332"/>
              </a:xfrm>
              <a:prstGeom prst="rect">
                <a:avLst/>
              </a:prstGeom>
              <a:blipFill>
                <a:blip r:embed="rId15"/>
                <a:stretch>
                  <a:fillRect l="-9735" r="-9735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21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611188" y="692150"/>
            <a:ext cx="7467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chemeClr val="tx2"/>
                </a:solidFill>
                <a:latin typeface="Times New Roman" charset="0"/>
                <a:ea typeface="华文中宋" charset="0"/>
              </a:rPr>
              <a:t>三   两类曲线积分的关系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827088" y="1700213"/>
            <a:ext cx="727392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ea typeface="华文中宋" charset="0"/>
              </a:rPr>
              <a:t>第一类曲线积分</a:t>
            </a:r>
            <a:r>
              <a:rPr lang="zh-CN" altLang="en-US" sz="2800" b="1" dirty="0">
                <a:ea typeface="华文中宋" charset="0"/>
              </a:rPr>
              <a:t>：</a:t>
            </a:r>
            <a:r>
              <a:rPr lang="zh-CN" altLang="en-US" sz="2800" b="1" dirty="0">
                <a:solidFill>
                  <a:srgbClr val="000000"/>
                </a:solidFill>
                <a:ea typeface="华文中宋" charset="0"/>
              </a:rPr>
              <a:t>数量函数</a:t>
            </a:r>
            <a:r>
              <a:rPr lang="en-US" altLang="zh-CN" sz="2800" b="1" dirty="0">
                <a:solidFill>
                  <a:srgbClr val="000000"/>
                </a:solidFill>
                <a:latin typeface="Georgia" charset="0"/>
                <a:ea typeface="华文中宋" charset="0"/>
              </a:rPr>
              <a:t>f(</a:t>
            </a:r>
            <a:r>
              <a:rPr lang="en-US" altLang="zh-CN" sz="2800" b="1" dirty="0" err="1">
                <a:solidFill>
                  <a:srgbClr val="000000"/>
                </a:solidFill>
                <a:latin typeface="Georgia" charset="0"/>
                <a:ea typeface="华文中宋" charset="0"/>
              </a:rPr>
              <a:t>x,y</a:t>
            </a:r>
            <a:r>
              <a:rPr lang="en-US" altLang="zh-CN" sz="2800" b="1" dirty="0">
                <a:solidFill>
                  <a:srgbClr val="000000"/>
                </a:solidFill>
                <a:latin typeface="Georgia" charset="0"/>
                <a:ea typeface="华文中宋" charset="0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Georgia" charset="0"/>
                <a:ea typeface="华文中宋" charset="0"/>
              </a:rPr>
              <a:t>对</a:t>
            </a:r>
            <a:r>
              <a:rPr lang="zh-CN" altLang="en-US" sz="2800" b="1" dirty="0">
                <a:solidFill>
                  <a:srgbClr val="FF0000"/>
                </a:solidFill>
                <a:ea typeface="华文中宋" charset="0"/>
              </a:rPr>
              <a:t>弧长</a:t>
            </a:r>
            <a:r>
              <a:rPr lang="zh-CN" altLang="en-US" sz="2800" b="1" dirty="0">
                <a:solidFill>
                  <a:srgbClr val="000000"/>
                </a:solidFill>
                <a:ea typeface="华文中宋" charset="0"/>
              </a:rPr>
              <a:t>的积  分，</a:t>
            </a:r>
            <a:r>
              <a:rPr lang="zh-CN" altLang="en-US" sz="2800" b="1" dirty="0">
                <a:solidFill>
                  <a:srgbClr val="FF0000"/>
                </a:solidFill>
                <a:ea typeface="华文中宋" charset="0"/>
              </a:rPr>
              <a:t>与积分路径的方向无关</a:t>
            </a:r>
            <a:r>
              <a:rPr lang="zh-CN" altLang="en-US" sz="2800" b="1" dirty="0">
                <a:solidFill>
                  <a:srgbClr val="000000"/>
                </a:solidFill>
                <a:ea typeface="华文中宋" charset="0"/>
              </a:rPr>
              <a:t>，化定积分时，</a:t>
            </a:r>
            <a:r>
              <a:rPr lang="zh-CN" altLang="en-US" sz="2800" b="1" dirty="0">
                <a:solidFill>
                  <a:srgbClr val="FF0000"/>
                </a:solidFill>
                <a:ea typeface="华文中宋" charset="0"/>
              </a:rPr>
              <a:t>下限总是小于上限</a:t>
            </a:r>
            <a:r>
              <a:rPr lang="zh-CN" altLang="en-US" sz="2800" b="1" dirty="0">
                <a:solidFill>
                  <a:srgbClr val="000000"/>
                </a:solidFill>
                <a:ea typeface="华文中宋" charset="0"/>
              </a:rPr>
              <a:t>；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900113" y="3644900"/>
            <a:ext cx="2986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华文中宋" charset="0"/>
              </a:rPr>
              <a:t>第二类曲线积分：</a:t>
            </a:r>
            <a:r>
              <a:rPr lang="zh-CN" altLang="en-US" sz="2800">
                <a:ea typeface="华文中宋" charset="0"/>
              </a:rPr>
              <a:t> </a:t>
            </a:r>
          </a:p>
        </p:txBody>
      </p:sp>
      <p:graphicFrame>
        <p:nvGraphicFramePr>
          <p:cNvPr id="31758" name="Object 14"/>
          <p:cNvGraphicFramePr>
            <a:graphicFrameLocks noChangeAspect="1"/>
          </p:cNvGraphicFramePr>
          <p:nvPr>
            <p:extLst/>
          </p:nvPr>
        </p:nvGraphicFramePr>
        <p:xfrm>
          <a:off x="900113" y="3644900"/>
          <a:ext cx="810895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40" name="Equation" r:id="rId3" imgW="3543120" imgH="711000" progId="Equation.DSMT4">
                  <p:embed/>
                </p:oleObj>
              </mc:Choice>
              <mc:Fallback>
                <p:oleObj name="Equation" r:id="rId3" imgW="3543120" imgH="711000" progId="Equation.DSMT4">
                  <p:embed/>
                  <p:pic>
                    <p:nvPicPr>
                      <p:cNvPr id="3175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644900"/>
                        <a:ext cx="8108950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3916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6" name="Object 4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533400" y="244213"/>
          <a:ext cx="8108950" cy="1561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06" name="Equation" r:id="rId3" imgW="3695400" imgH="711000" progId="Equation.DSMT4">
                  <p:embed/>
                </p:oleObj>
              </mc:Choice>
              <mc:Fallback>
                <p:oleObj name="Equation" r:id="rId3" imgW="3695400" imgH="711000" progId="Equation.DSMT4">
                  <p:embed/>
                  <p:pic>
                    <p:nvPicPr>
                      <p:cNvPr id="18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44213"/>
                        <a:ext cx="8108950" cy="15610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/>
          </p:nvPr>
        </p:nvGraphicFramePr>
        <p:xfrm>
          <a:off x="503670" y="1928207"/>
          <a:ext cx="8356600" cy="160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07" name="Equation" r:id="rId5" imgW="3695400" imgH="711000" progId="Equation.DSMT4">
                  <p:embed/>
                </p:oleObj>
              </mc:Choice>
              <mc:Fallback>
                <p:oleObj name="Equation" r:id="rId5" imgW="3695400" imgH="71100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670" y="1928207"/>
                        <a:ext cx="8356600" cy="160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/>
          </p:nvPr>
        </p:nvGraphicFramePr>
        <p:xfrm>
          <a:off x="533400" y="3568672"/>
          <a:ext cx="52197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08" name="Equation" r:id="rId7" imgW="2450880" imgH="279360" progId="Equation.DSMT4">
                  <p:embed/>
                </p:oleObj>
              </mc:Choice>
              <mc:Fallback>
                <p:oleObj name="Equation" r:id="rId7" imgW="2450880" imgH="279360" progId="Equation.DSMT4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68672"/>
                        <a:ext cx="521970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92414" y="4419600"/>
          <a:ext cx="8140700" cy="151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09" name="Equation" r:id="rId9" imgW="3822480" imgH="711000" progId="Equation.DSMT4">
                  <p:embed/>
                </p:oleObj>
              </mc:Choice>
              <mc:Fallback>
                <p:oleObj name="Equation" r:id="rId9" imgW="3822480" imgH="7110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414" y="4419600"/>
                        <a:ext cx="8140700" cy="151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963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graphicFrame>
        <p:nvGraphicFramePr>
          <p:cNvPr id="20483" name="Object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609600" y="303475"/>
          <a:ext cx="4496593" cy="54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16" name="Equation" r:id="rId3" imgW="1993680" imgH="241200" progId="Equation.DSMT4">
                  <p:embed/>
                </p:oleObj>
              </mc:Choice>
              <mc:Fallback>
                <p:oleObj name="Equation" r:id="rId3" imgW="1993680" imgH="241200" progId="Equation.DSMT4">
                  <p:embed/>
                  <p:pic>
                    <p:nvPicPr>
                      <p:cNvPr id="20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3475"/>
                        <a:ext cx="4496593" cy="54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/>
          </p:nvPr>
        </p:nvGraphicFramePr>
        <p:xfrm>
          <a:off x="533400" y="3465944"/>
          <a:ext cx="7259638" cy="223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17" name="Equation" r:id="rId5" imgW="3085920" imgH="952200" progId="Equation.DSMT4">
                  <p:embed/>
                </p:oleObj>
              </mc:Choice>
              <mc:Fallback>
                <p:oleObj name="Equation" r:id="rId5" imgW="3085920" imgH="952200" progId="Equation.DSMT4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465944"/>
                        <a:ext cx="7259638" cy="223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/>
          </p:nvPr>
        </p:nvGraphicFramePr>
        <p:xfrm>
          <a:off x="457200" y="1066800"/>
          <a:ext cx="7108825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18" name="Equation" r:id="rId7" imgW="3047760" imgH="952200" progId="Equation.DSMT4">
                  <p:embed/>
                </p:oleObj>
              </mc:Choice>
              <mc:Fallback>
                <p:oleObj name="Equation" r:id="rId7" imgW="3047760" imgH="952200" progId="Equation.DSMT4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66800"/>
                        <a:ext cx="7108825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260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1" name="Object 1027"/>
          <p:cNvGraphicFramePr>
            <a:graphicFrameLocks noChangeAspect="1"/>
          </p:cNvGraphicFramePr>
          <p:nvPr>
            <p:extLst/>
          </p:nvPr>
        </p:nvGraphicFramePr>
        <p:xfrm>
          <a:off x="457200" y="3505200"/>
          <a:ext cx="713898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40" name="公式" r:id="rId3" imgW="7137360" imgH="431640" progId="Equation.3">
                  <p:embed/>
                </p:oleObj>
              </mc:Choice>
              <mc:Fallback>
                <p:oleObj name="公式" r:id="rId3" imgW="7137360" imgH="431640" progId="Equation.3">
                  <p:embed/>
                  <p:pic>
                    <p:nvPicPr>
                      <p:cNvPr id="32771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05200"/>
                        <a:ext cx="713898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1028"/>
          <p:cNvGraphicFramePr>
            <a:graphicFrameLocks noChangeAspect="1"/>
          </p:cNvGraphicFramePr>
          <p:nvPr>
            <p:extLst/>
          </p:nvPr>
        </p:nvGraphicFramePr>
        <p:xfrm>
          <a:off x="673100" y="4440238"/>
          <a:ext cx="5322887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41" name="公式" r:id="rId5" imgW="5321160" imgH="1358640" progId="Equation.3">
                  <p:embed/>
                </p:oleObj>
              </mc:Choice>
              <mc:Fallback>
                <p:oleObj name="公式" r:id="rId5" imgW="5321160" imgH="1358640" progId="Equation.3">
                  <p:embed/>
                  <p:pic>
                    <p:nvPicPr>
                      <p:cNvPr id="32772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4440238"/>
                        <a:ext cx="5322887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89" name="Group 1045"/>
          <p:cNvGrpSpPr>
            <a:grpSpLocks/>
          </p:cNvGrpSpPr>
          <p:nvPr/>
        </p:nvGrpSpPr>
        <p:grpSpPr bwMode="auto">
          <a:xfrm>
            <a:off x="384175" y="2424113"/>
            <a:ext cx="5181600" cy="519112"/>
            <a:chOff x="432" y="3408"/>
            <a:chExt cx="3264" cy="327"/>
          </a:xfrm>
        </p:grpSpPr>
        <p:sp>
          <p:nvSpPr>
            <p:cNvPr id="32790" name="Text Box 1046"/>
            <p:cNvSpPr txBox="1">
              <a:spLocks noChangeArrowheads="1"/>
            </p:cNvSpPr>
            <p:nvPr/>
          </p:nvSpPr>
          <p:spPr bwMode="auto">
            <a:xfrm>
              <a:off x="432" y="3408"/>
              <a:ext cx="32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accent2"/>
                  </a:solidFill>
                  <a:latin typeface="华文中宋" charset="0"/>
                  <a:ea typeface="华文中宋" charset="0"/>
                </a:rPr>
                <a:t>（可以推广到空间曲线上   ）</a:t>
              </a:r>
            </a:p>
          </p:txBody>
        </p:sp>
        <p:graphicFrame>
          <p:nvGraphicFramePr>
            <p:cNvPr id="32791" name="Object 1047"/>
            <p:cNvGraphicFramePr>
              <a:graphicFrameLocks noChangeAspect="1"/>
            </p:cNvGraphicFramePr>
            <p:nvPr/>
          </p:nvGraphicFramePr>
          <p:xfrm>
            <a:off x="2980" y="3482"/>
            <a:ext cx="159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142" name="公式" r:id="rId7" imgW="253800" imgH="291960" progId="Equation.3">
                    <p:embed/>
                  </p:oleObj>
                </mc:Choice>
                <mc:Fallback>
                  <p:oleObj name="公式" r:id="rId7" imgW="253800" imgH="291960" progId="Equation.3">
                    <p:embed/>
                    <p:pic>
                      <p:nvPicPr>
                        <p:cNvPr id="32791" name="Object 10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0" y="3482"/>
                          <a:ext cx="159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7467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smtClean="0">
                <a:solidFill>
                  <a:schemeClr val="tx2"/>
                </a:solidFill>
                <a:latin typeface="Times New Roman" charset="0"/>
                <a:ea typeface="华文中宋" charset="0"/>
              </a:rPr>
              <a:t>两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charset="0"/>
                <a:ea typeface="华文中宋" charset="0"/>
              </a:rPr>
              <a:t>类曲线积分的关系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33400" y="1094061"/>
                <a:ext cx="8384026" cy="532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kumimoji="1" lang="is-I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𝐿</m:t>
                        </m:r>
                      </m:sub>
                      <m:sup/>
                      <m:e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𝑃</m:t>
                        </m:r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)</m:t>
                        </m:r>
                      </m:e>
                    </m:nary>
                    <m:r>
                      <a:rPr kumimoji="1" lang="en-US" altLang="zh-CN" sz="24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𝑑𝑥</m:t>
                    </m:r>
                    <m:r>
                      <a:rPr kumimoji="1" lang="en-US" altLang="zh-CN" sz="24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+</m:t>
                    </m:r>
                    <m:r>
                      <a:rPr kumimoji="1" lang="en-US" altLang="zh-CN" sz="24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kumimoji="1" lang="en-US" altLang="zh-CN" sz="24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𝑑𝑦</m:t>
                    </m:r>
                    <m:r>
                      <a:rPr kumimoji="1" lang="en-US" altLang="zh-CN" sz="24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nary>
                      <m:naryPr>
                        <m:ctrlPr>
                          <a:rPr kumimoji="1" lang="is-I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𝐿</m:t>
                        </m:r>
                      </m:sub>
                      <m:sup/>
                      <m:e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[</m:t>
                        </m:r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𝑐𝑜𝑠</m:t>
                        </m:r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𝛼</m:t>
                        </m:r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+</m:t>
                        </m:r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𝑄</m:t>
                        </m:r>
                        <m:d>
                          <m:dPr>
                            <m:ctrlP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d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𝑐𝑜𝑠</m:t>
                        </m:r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𝛽</m:t>
                        </m:r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]</m:t>
                        </m:r>
                      </m:e>
                    </m:nary>
                    <m:r>
                      <a:rPr kumimoji="1" lang="en-US" altLang="zh-CN" sz="24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𝑑𝑠</m:t>
                    </m:r>
                  </m:oMath>
                </a14:m>
                <a:r>
                  <a:rPr kumimoji="1" lang="zh-CN" altLang="en-US" sz="2400" dirty="0" smtClean="0">
                    <a:solidFill>
                      <a:srgbClr val="FF0000"/>
                    </a:solidFill>
                  </a:rPr>
                  <a:t> </a:t>
                </a:r>
                <a:endParaRPr kumimoji="1"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094061"/>
                <a:ext cx="8384026" cy="5320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55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C371-BF9C-0448-9463-A65FF53A0321}" type="datetime1">
              <a:rPr lang="zh-CN" altLang="en-US" smtClean="0"/>
              <a:pPr/>
              <a:t>2021/5/24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7289-EE4B-3144-A526-7ECA48342A78}" type="slidenum">
              <a:rPr lang="en-US" altLang="zh-CN" smtClean="0"/>
              <a:pPr/>
              <a:t>25</a:t>
            </a:fld>
            <a:endParaRPr lang="en-US" altLang="zh-CN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/>
          </p:nvPr>
        </p:nvGraphicFramePr>
        <p:xfrm>
          <a:off x="457200" y="-76200"/>
          <a:ext cx="8313781" cy="284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92" name="Document" r:id="rId3" imgW="8705022" imgH="2968625" progId="Word.Document.8">
                  <p:embed/>
                </p:oleObj>
              </mc:Choice>
              <mc:Fallback>
                <p:oleObj name="Document" r:id="rId3" imgW="8705022" imgH="2968625" progId="Word.Document.8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-76200"/>
                        <a:ext cx="8313781" cy="284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"/>
          <p:cNvGraphicFramePr>
            <a:graphicFrameLocks noChangeAspect="1"/>
          </p:cNvGraphicFramePr>
          <p:nvPr>
            <p:extLst/>
          </p:nvPr>
        </p:nvGraphicFramePr>
        <p:xfrm>
          <a:off x="484909" y="2590800"/>
          <a:ext cx="43338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93" name="Equation" r:id="rId5" imgW="2044440" imgH="215640" progId="Equation.DSMT4">
                  <p:embed/>
                </p:oleObj>
              </mc:Choice>
              <mc:Fallback>
                <p:oleObj name="Equation" r:id="rId5" imgW="2044440" imgH="215640" progId="Equation.DSMT4">
                  <p:embed/>
                  <p:pic>
                    <p:nvPicPr>
                      <p:cNvPr id="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909" y="2590800"/>
                        <a:ext cx="43338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5"/>
          <p:cNvGraphicFramePr>
            <a:graphicFrameLocks noChangeAspect="1"/>
          </p:cNvGraphicFramePr>
          <p:nvPr>
            <p:extLst/>
          </p:nvPr>
        </p:nvGraphicFramePr>
        <p:xfrm>
          <a:off x="4818784" y="2375694"/>
          <a:ext cx="3363912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94" name="Equation" r:id="rId7" imgW="1587240" imgH="419040" progId="Equation.DSMT4">
                  <p:embed/>
                </p:oleObj>
              </mc:Choice>
              <mc:Fallback>
                <p:oleObj name="Equation" r:id="rId7" imgW="1587240" imgH="419040" progId="Equation.DSMT4">
                  <p:embed/>
                  <p:pic>
                    <p:nvPicPr>
                      <p:cNvPr id="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8784" y="2375694"/>
                        <a:ext cx="3363912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>
            <p:extLst/>
          </p:nvPr>
        </p:nvGraphicFramePr>
        <p:xfrm>
          <a:off x="457200" y="3263106"/>
          <a:ext cx="807402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95" name="Equation" r:id="rId9" imgW="3809880" imgH="291960" progId="Equation.DSMT4">
                  <p:embed/>
                </p:oleObj>
              </mc:Choice>
              <mc:Fallback>
                <p:oleObj name="Equation" r:id="rId9" imgW="3809880" imgH="291960" progId="Equation.DSMT4">
                  <p:embed/>
                  <p:pic>
                    <p:nvPicPr>
                      <p:cNvPr id="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63106"/>
                        <a:ext cx="8074025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5"/>
          <p:cNvGraphicFramePr>
            <a:graphicFrameLocks noChangeAspect="1"/>
          </p:cNvGraphicFramePr>
          <p:nvPr>
            <p:extLst/>
          </p:nvPr>
        </p:nvGraphicFramePr>
        <p:xfrm>
          <a:off x="3696856" y="4038600"/>
          <a:ext cx="32035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96" name="Equation" r:id="rId11" imgW="1511280" imgH="419040" progId="Equation.DSMT4">
                  <p:embed/>
                </p:oleObj>
              </mc:Choice>
              <mc:Fallback>
                <p:oleObj name="Equation" r:id="rId11" imgW="1511280" imgH="419040" progId="Equation.DSMT4">
                  <p:embed/>
                  <p:pic>
                    <p:nvPicPr>
                      <p:cNvPr id="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6856" y="4038600"/>
                        <a:ext cx="32035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204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C371-BF9C-0448-9463-A65FF53A0321}" type="datetime1">
              <a:rPr lang="zh-CN" altLang="en-US" smtClean="0"/>
              <a:pPr/>
              <a:t>2021/5/24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7289-EE4B-3144-A526-7ECA48342A78}" type="slidenum">
              <a:rPr lang="en-US" altLang="zh-CN" smtClean="0"/>
              <a:pPr/>
              <a:t>26</a:t>
            </a:fld>
            <a:endParaRPr lang="en-US" altLang="zh-CN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/>
          </p:nvPr>
        </p:nvGraphicFramePr>
        <p:xfrm>
          <a:off x="457200" y="-76200"/>
          <a:ext cx="8313781" cy="284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16" name="Document" r:id="rId3" imgW="8705022" imgH="2968625" progId="Word.Document.8">
                  <p:embed/>
                </p:oleObj>
              </mc:Choice>
              <mc:Fallback>
                <p:oleObj name="Document" r:id="rId3" imgW="8705022" imgH="2968625" progId="Word.Document.8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-76200"/>
                        <a:ext cx="8313781" cy="284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"/>
          <p:cNvGraphicFramePr>
            <a:graphicFrameLocks noChangeAspect="1"/>
          </p:cNvGraphicFramePr>
          <p:nvPr>
            <p:extLst/>
          </p:nvPr>
        </p:nvGraphicFramePr>
        <p:xfrm>
          <a:off x="403225" y="2578100"/>
          <a:ext cx="44958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17" name="Equation" r:id="rId5" imgW="2120760" imgH="228600" progId="Equation.DSMT4">
                  <p:embed/>
                </p:oleObj>
              </mc:Choice>
              <mc:Fallback>
                <p:oleObj name="Equation" r:id="rId5" imgW="2120760" imgH="228600" progId="Equation.DSMT4">
                  <p:embed/>
                  <p:pic>
                    <p:nvPicPr>
                      <p:cNvPr id="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" y="2578100"/>
                        <a:ext cx="44958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5"/>
          <p:cNvGraphicFramePr>
            <a:graphicFrameLocks noChangeAspect="1"/>
          </p:cNvGraphicFramePr>
          <p:nvPr>
            <p:extLst/>
          </p:nvPr>
        </p:nvGraphicFramePr>
        <p:xfrm>
          <a:off x="750931" y="3032559"/>
          <a:ext cx="80200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18" name="Equation" r:id="rId7" imgW="3784320" imgH="469800" progId="Equation.DSMT4">
                  <p:embed/>
                </p:oleObj>
              </mc:Choice>
              <mc:Fallback>
                <p:oleObj name="Equation" r:id="rId7" imgW="3784320" imgH="469800" progId="Equation.DSMT4">
                  <p:embed/>
                  <p:pic>
                    <p:nvPicPr>
                      <p:cNvPr id="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931" y="3032559"/>
                        <a:ext cx="802005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>
            <p:extLst/>
          </p:nvPr>
        </p:nvGraphicFramePr>
        <p:xfrm>
          <a:off x="425450" y="4132263"/>
          <a:ext cx="8101013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19" name="Equation" r:id="rId9" imgW="3822480" imgH="291960" progId="Equation.DSMT4">
                  <p:embed/>
                </p:oleObj>
              </mc:Choice>
              <mc:Fallback>
                <p:oleObj name="Equation" r:id="rId9" imgW="3822480" imgH="291960" progId="Equation.DSMT4">
                  <p:embed/>
                  <p:pic>
                    <p:nvPicPr>
                      <p:cNvPr id="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4132263"/>
                        <a:ext cx="8101013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5"/>
          <p:cNvGraphicFramePr>
            <a:graphicFrameLocks noChangeAspect="1"/>
          </p:cNvGraphicFramePr>
          <p:nvPr>
            <p:extLst/>
          </p:nvPr>
        </p:nvGraphicFramePr>
        <p:xfrm>
          <a:off x="3782292" y="4905518"/>
          <a:ext cx="357981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20" name="Equation" r:id="rId11" imgW="1688760" imgH="431640" progId="Equation.DSMT4">
                  <p:embed/>
                </p:oleObj>
              </mc:Choice>
              <mc:Fallback>
                <p:oleObj name="Equation" r:id="rId11" imgW="1688760" imgH="431640" progId="Equation.DSMT4">
                  <p:embed/>
                  <p:pic>
                    <p:nvPicPr>
                      <p:cNvPr id="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2292" y="4905518"/>
                        <a:ext cx="3579813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351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C371-BF9C-0448-9463-A65FF53A0321}" type="datetime1">
              <a:rPr lang="zh-CN" altLang="en-US" smtClean="0"/>
              <a:pPr/>
              <a:t>2021/5/24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7289-EE4B-3144-A526-7ECA48342A78}" type="slidenum">
              <a:rPr lang="en-US" altLang="zh-CN" smtClean="0"/>
              <a:pPr/>
              <a:t>27</a:t>
            </a:fld>
            <a:endParaRPr lang="en-US" altLang="zh-CN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/>
          </p:nvPr>
        </p:nvGraphicFramePr>
        <p:xfrm>
          <a:off x="457200" y="-76200"/>
          <a:ext cx="8313781" cy="284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40" name="Document" r:id="rId3" imgW="8705022" imgH="2968625" progId="Word.Document.8">
                  <p:embed/>
                </p:oleObj>
              </mc:Choice>
              <mc:Fallback>
                <p:oleObj name="Document" r:id="rId3" imgW="8705022" imgH="2968625" progId="Word.Document.8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-76200"/>
                        <a:ext cx="8313781" cy="284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"/>
          <p:cNvGraphicFramePr>
            <a:graphicFrameLocks noChangeAspect="1"/>
          </p:cNvGraphicFramePr>
          <p:nvPr>
            <p:extLst/>
          </p:nvPr>
        </p:nvGraphicFramePr>
        <p:xfrm>
          <a:off x="457200" y="2404017"/>
          <a:ext cx="7373938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41" name="Equation" r:id="rId5" imgW="3479760" imgH="431640" progId="Equation.DSMT4">
                  <p:embed/>
                </p:oleObj>
              </mc:Choice>
              <mc:Fallback>
                <p:oleObj name="Equation" r:id="rId5" imgW="3479760" imgH="431640" progId="Equation.DSMT4">
                  <p:embed/>
                  <p:pic>
                    <p:nvPicPr>
                      <p:cNvPr id="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04017"/>
                        <a:ext cx="7373938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>
            <p:extLst/>
          </p:nvPr>
        </p:nvGraphicFramePr>
        <p:xfrm>
          <a:off x="501650" y="4516438"/>
          <a:ext cx="8101013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42" name="Equation" r:id="rId7" imgW="3822480" imgH="291960" progId="Equation.DSMT4">
                  <p:embed/>
                </p:oleObj>
              </mc:Choice>
              <mc:Fallback>
                <p:oleObj name="Equation" r:id="rId7" imgW="3822480" imgH="291960" progId="Equation.DSMT4">
                  <p:embed/>
                  <p:pic>
                    <p:nvPicPr>
                      <p:cNvPr id="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4516438"/>
                        <a:ext cx="8101013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5"/>
          <p:cNvGraphicFramePr>
            <a:graphicFrameLocks noChangeAspect="1"/>
          </p:cNvGraphicFramePr>
          <p:nvPr>
            <p:extLst/>
          </p:nvPr>
        </p:nvGraphicFramePr>
        <p:xfrm>
          <a:off x="809120" y="5348685"/>
          <a:ext cx="5195888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43" name="Equation" r:id="rId9" imgW="2450880" imgH="317160" progId="Equation.DSMT4">
                  <p:embed/>
                </p:oleObj>
              </mc:Choice>
              <mc:Fallback>
                <p:oleObj name="Equation" r:id="rId9" imgW="2450880" imgH="317160" progId="Equation.DSMT4">
                  <p:embed/>
                  <p:pic>
                    <p:nvPicPr>
                      <p:cNvPr id="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120" y="5348685"/>
                        <a:ext cx="5195888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>
            <p:extLst/>
          </p:nvPr>
        </p:nvGraphicFramePr>
        <p:xfrm>
          <a:off x="838200" y="3377696"/>
          <a:ext cx="742791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44" name="Equation" r:id="rId11" imgW="3504960" imgH="469800" progId="Equation.DSMT4">
                  <p:embed/>
                </p:oleObj>
              </mc:Choice>
              <mc:Fallback>
                <p:oleObj name="Equation" r:id="rId11" imgW="3504960" imgH="469800" progId="Equation.DSMT4">
                  <p:embed/>
                  <p:pic>
                    <p:nvPicPr>
                      <p:cNvPr id="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77696"/>
                        <a:ext cx="7427912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683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4" name="Object 4"/>
          <p:cNvGraphicFramePr>
            <a:graphicFrameLocks noChangeAspect="1"/>
          </p:cNvGraphicFramePr>
          <p:nvPr>
            <p:extLst/>
          </p:nvPr>
        </p:nvGraphicFramePr>
        <p:xfrm>
          <a:off x="1219200" y="353580"/>
          <a:ext cx="6281738" cy="118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36" name="Equation" r:id="rId3" imgW="2819160" imgH="533160" progId="Equation.DSMT4">
                  <p:embed/>
                </p:oleObj>
              </mc:Choice>
              <mc:Fallback>
                <p:oleObj name="Equation" r:id="rId3" imgW="2819160" imgH="533160" progId="Equation.DSMT4">
                  <p:embed/>
                  <p:pic>
                    <p:nvPicPr>
                      <p:cNvPr id="512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3580"/>
                        <a:ext cx="6281738" cy="118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444500" y="381289"/>
            <a:ext cx="106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charset="0"/>
                <a:ea typeface="黑体" charset="0"/>
              </a:rPr>
              <a:t>练习</a:t>
            </a:r>
            <a:endParaRPr kumimoji="1" lang="en-US" altLang="zh-CN" sz="2800" dirty="0">
              <a:solidFill>
                <a:srgbClr val="FF0000"/>
              </a:solidFill>
              <a:latin typeface="Times New Roman" charset="0"/>
              <a:ea typeface="黑体" charset="0"/>
            </a:endParaRP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271462" y="1660525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charset="0"/>
                <a:ea typeface="华文中宋" charset="0"/>
              </a:rPr>
              <a:t>解</a:t>
            </a:r>
          </a:p>
        </p:txBody>
      </p:sp>
      <p:graphicFrame>
        <p:nvGraphicFramePr>
          <p:cNvPr id="51207" name="Object 7"/>
          <p:cNvGraphicFramePr>
            <a:graphicFrameLocks noChangeAspect="1"/>
          </p:cNvGraphicFramePr>
          <p:nvPr>
            <p:extLst/>
          </p:nvPr>
        </p:nvGraphicFramePr>
        <p:xfrm>
          <a:off x="990600" y="2813050"/>
          <a:ext cx="3554412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37" name="公式" r:id="rId5" imgW="3441600" imgH="977760" progId="Equation.3">
                  <p:embed/>
                </p:oleObj>
              </mc:Choice>
              <mc:Fallback>
                <p:oleObj name="公式" r:id="rId5" imgW="3441600" imgH="977760" progId="Equation.3">
                  <p:embed/>
                  <p:pic>
                    <p:nvPicPr>
                      <p:cNvPr id="512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13050"/>
                        <a:ext cx="3554412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990600" y="1660525"/>
            <a:ext cx="43926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ea typeface="华文中宋" charset="0"/>
              </a:rPr>
              <a:t>积分路线如图所示，其方程为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847725" y="4037013"/>
            <a:ext cx="41052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ea typeface="华文中宋" charset="0"/>
              </a:rPr>
              <a:t>根据曲线积分对路径的可加性知：</a:t>
            </a:r>
          </a:p>
        </p:txBody>
      </p:sp>
      <p:graphicFrame>
        <p:nvGraphicFramePr>
          <p:cNvPr id="51214" name="Object 14"/>
          <p:cNvGraphicFramePr>
            <a:graphicFrameLocks noChangeAspect="1"/>
          </p:cNvGraphicFramePr>
          <p:nvPr/>
        </p:nvGraphicFramePr>
        <p:xfrm>
          <a:off x="5486400" y="2133600"/>
          <a:ext cx="3657600" cy="298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38" name="SmartDraw" r:id="rId7" imgW="3657600" imgH="2989800" progId="SmartDraw.2">
                  <p:embed/>
                </p:oleObj>
              </mc:Choice>
              <mc:Fallback>
                <p:oleObj name="SmartDraw" r:id="rId7" imgW="3657600" imgH="2989800" progId="SmartDraw.2">
                  <p:embed/>
                  <p:pic>
                    <p:nvPicPr>
                      <p:cNvPr id="512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133600"/>
                        <a:ext cx="3657600" cy="298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099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autoUpdateAnimBg="0"/>
      <p:bldP spid="51210" grpId="0"/>
      <p:bldP spid="512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30" name="Object 6"/>
          <p:cNvGraphicFramePr>
            <a:graphicFrameLocks noChangeAspect="1"/>
          </p:cNvGraphicFramePr>
          <p:nvPr>
            <p:extLst/>
          </p:nvPr>
        </p:nvGraphicFramePr>
        <p:xfrm>
          <a:off x="395288" y="382948"/>
          <a:ext cx="8243887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74" name="公式" r:id="rId3" imgW="8775360" imgH="1409400" progId="Equation.3">
                  <p:embed/>
                </p:oleObj>
              </mc:Choice>
              <mc:Fallback>
                <p:oleObj name="公式" r:id="rId3" imgW="8775360" imgH="1409400" progId="Equation.3">
                  <p:embed/>
                  <p:pic>
                    <p:nvPicPr>
                      <p:cNvPr id="522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82948"/>
                        <a:ext cx="8243887" cy="131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/>
          <p:cNvGraphicFramePr>
            <a:graphicFrameLocks noChangeAspect="1"/>
          </p:cNvGraphicFramePr>
          <p:nvPr>
            <p:extLst/>
          </p:nvPr>
        </p:nvGraphicFramePr>
        <p:xfrm>
          <a:off x="395288" y="1905000"/>
          <a:ext cx="6172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75" name="公式" r:id="rId5" imgW="6172200" imgH="1511280" progId="Equation.3">
                  <p:embed/>
                </p:oleObj>
              </mc:Choice>
              <mc:Fallback>
                <p:oleObj name="公式" r:id="rId5" imgW="6172200" imgH="1511280" progId="Equation.3">
                  <p:embed/>
                  <p:pic>
                    <p:nvPicPr>
                      <p:cNvPr id="522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905000"/>
                        <a:ext cx="61722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0"/>
          <p:cNvGraphicFramePr>
            <a:graphicFrameLocks noGrp="1" noChangeAspect="1"/>
          </p:cNvGraphicFramePr>
          <p:nvPr>
            <p:ph/>
            <p:extLst/>
          </p:nvPr>
        </p:nvGraphicFramePr>
        <p:xfrm>
          <a:off x="395288" y="3619139"/>
          <a:ext cx="3963987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76" name="公式" r:id="rId7" imgW="4444920" imgH="838080" progId="Equation.3">
                  <p:embed/>
                </p:oleObj>
              </mc:Choice>
              <mc:Fallback>
                <p:oleObj name="公式" r:id="rId7" imgW="4444920" imgH="838080" progId="Equation.3">
                  <p:embed/>
                  <p:pic>
                    <p:nvPicPr>
                      <p:cNvPr id="522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619139"/>
                        <a:ext cx="3963987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"/>
          <p:cNvGraphicFramePr>
            <a:graphicFrameLocks noChangeAspect="1"/>
          </p:cNvGraphicFramePr>
          <p:nvPr>
            <p:extLst/>
          </p:nvPr>
        </p:nvGraphicFramePr>
        <p:xfrm>
          <a:off x="5943600" y="3402445"/>
          <a:ext cx="3076812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77" name="SmartDraw" r:id="rId9" imgW="3657600" imgH="2989800" progId="SmartDraw.2">
                  <p:embed/>
                </p:oleObj>
              </mc:Choice>
              <mc:Fallback>
                <p:oleObj name="SmartDraw" r:id="rId9" imgW="3657600" imgH="2989800" progId="SmartDraw.2">
                  <p:embed/>
                  <p:pic>
                    <p:nvPicPr>
                      <p:cNvPr id="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402445"/>
                        <a:ext cx="3076812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865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C371-BF9C-0448-9463-A65FF53A0321}" type="datetime1">
              <a:rPr lang="zh-CN" altLang="en-US" smtClean="0"/>
              <a:pPr/>
              <a:t>2021/5/24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7289-EE4B-3144-A526-7ECA48342A78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494714" y="609600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charset="0"/>
                <a:ea typeface="楷体_GB2312" charset="0"/>
              </a:rPr>
              <a:t>•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charset="0"/>
                <a:ea typeface="楷体_GB2312" charset="0"/>
              </a:rPr>
              <a:t>对光滑曲线弧</a:t>
            </a: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093112"/>
              </p:ext>
            </p:extLst>
          </p:nvPr>
        </p:nvGraphicFramePr>
        <p:xfrm>
          <a:off x="2977564" y="693738"/>
          <a:ext cx="387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" name="Equation" r:id="rId3" imgW="3873240" imgH="393480" progId="Equation.3">
                  <p:embed/>
                </p:oleObj>
              </mc:Choice>
              <mc:Fallback>
                <p:oleObj name="Equation" r:id="rId3" imgW="3873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7564" y="693738"/>
                        <a:ext cx="3873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920352"/>
              </p:ext>
            </p:extLst>
          </p:nvPr>
        </p:nvGraphicFramePr>
        <p:xfrm>
          <a:off x="1021764" y="1314450"/>
          <a:ext cx="1790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" name="Equation" r:id="rId5" imgW="1790640" imgH="622080" progId="Equation.3">
                  <p:embed/>
                </p:oleObj>
              </mc:Choice>
              <mc:Fallback>
                <p:oleObj name="Equation" r:id="rId5" imgW="179064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764" y="1314450"/>
                        <a:ext cx="17907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693284"/>
              </p:ext>
            </p:extLst>
          </p:nvPr>
        </p:nvGraphicFramePr>
        <p:xfrm>
          <a:off x="2872789" y="1212850"/>
          <a:ext cx="2273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6" name="Equation" r:id="rId7" imgW="2273040" imgH="698400" progId="Equation.3">
                  <p:embed/>
                </p:oleObj>
              </mc:Choice>
              <mc:Fallback>
                <p:oleObj name="Equation" r:id="rId7" imgW="227304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789" y="1212850"/>
                        <a:ext cx="22733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94714" y="2214563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charset="0"/>
                <a:ea typeface="楷体_GB2312" charset="0"/>
              </a:rPr>
              <a:t>•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charset="0"/>
                <a:ea typeface="楷体_GB2312" charset="0"/>
              </a:rPr>
              <a:t>对光滑曲线弧</a:t>
            </a:r>
          </a:p>
        </p:txBody>
      </p:sp>
      <p:graphicFrame>
        <p:nvGraphicFramePr>
          <p:cNvPr id="1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819044"/>
              </p:ext>
            </p:extLst>
          </p:nvPr>
        </p:nvGraphicFramePr>
        <p:xfrm>
          <a:off x="5071477" y="1327150"/>
          <a:ext cx="2235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" name="Equation" r:id="rId9" imgW="2234880" imgH="520560" progId="Equation.3">
                  <p:embed/>
                </p:oleObj>
              </mc:Choice>
              <mc:Fallback>
                <p:oleObj name="Equation" r:id="rId9" imgW="2234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1477" y="1327150"/>
                        <a:ext cx="2235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3011561" y="2258560"/>
                <a:ext cx="38563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latin typeface="Cambria Math" charset="0"/>
                        </a:rPr>
                        <m:t>𝑳</m:t>
                      </m:r>
                      <m:r>
                        <a:rPr kumimoji="1" lang="en-US" altLang="zh-CN" sz="2800" b="1" i="1" smtClean="0">
                          <a:latin typeface="Cambria Math" charset="0"/>
                        </a:rPr>
                        <m:t>:</m:t>
                      </m:r>
                      <m:r>
                        <a:rPr kumimoji="1" lang="en-US" altLang="zh-CN" sz="2800" b="1" i="1" smtClean="0">
                          <a:latin typeface="Cambria Math" charset="0"/>
                        </a:rPr>
                        <m:t>𝒙</m:t>
                      </m:r>
                      <m:r>
                        <a:rPr kumimoji="1" lang="en-US" altLang="zh-CN" sz="2800" b="1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𝝋</m:t>
                      </m:r>
                      <m:d>
                        <m:d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𝒚</m:t>
                          </m:r>
                        </m:e>
                      </m:d>
                      <m:r>
                        <a:rPr kumimoji="1" lang="en-US" altLang="zh-CN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(</m:t>
                      </m:r>
                      <m:r>
                        <a:rPr kumimoji="1" lang="en-US" altLang="zh-CN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𝒄</m:t>
                      </m:r>
                      <m:r>
                        <a:rPr kumimoji="1" lang="en-US" altLang="zh-CN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kumimoji="1" lang="en-US" altLang="zh-CN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𝒚</m:t>
                      </m:r>
                      <m:r>
                        <a:rPr kumimoji="1" lang="en-US" altLang="zh-CN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kumimoji="1" lang="en-US" altLang="zh-CN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𝒅</m:t>
                      </m:r>
                      <m:r>
                        <a:rPr kumimoji="1" lang="en-US" altLang="zh-CN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800" b="1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561" y="2258560"/>
                <a:ext cx="3856312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762000" y="3193141"/>
                <a:ext cx="7192803" cy="10063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is-I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800" b="1" i="1" smtClean="0">
                              <a:latin typeface="Cambria Math" charset="0"/>
                            </a:rPr>
                            <m:t>𝑳</m:t>
                          </m:r>
                        </m:sub>
                        <m:sup/>
                        <m:e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𝒇</m:t>
                          </m:r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𝒙</m:t>
                          </m:r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𝒚</m:t>
                          </m:r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  <m:r>
                        <a:rPr kumimoji="1" lang="en-US" altLang="zh-CN" sz="2800" b="1" i="1" smtClean="0">
                          <a:latin typeface="Cambria Math" charset="0"/>
                        </a:rPr>
                        <m:t>𝒅𝒔</m:t>
                      </m:r>
                      <m:r>
                        <a:rPr kumimoji="1" lang="en-US" altLang="zh-CN" sz="2800" b="1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kumimoji="1" lang="is-IS" altLang="zh-CN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kumimoji="1" lang="en-US" altLang="zh-CN" sz="2800" b="1" i="1" smtClean="0">
                              <a:latin typeface="Cambria Math" charset="0"/>
                            </a:rPr>
                            <m:t>𝒄</m:t>
                          </m:r>
                        </m:sub>
                        <m:sup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𝒅</m:t>
                          </m:r>
                        </m:sup>
                        <m:e>
                          <m:r>
                            <a:rPr kumimoji="1" lang="en-US" altLang="zh-CN" sz="2800" b="1" i="1">
                              <a:latin typeface="Cambria Math" charset="0"/>
                            </a:rPr>
                            <m:t>𝒇</m:t>
                          </m:r>
                          <m:d>
                            <m:dPr>
                              <m:ctrlPr>
                                <a:rPr kumimoji="1"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𝝋</m:t>
                              </m:r>
                              <m:d>
                                <m:dPr>
                                  <m:ctrlPr>
                                    <a:rPr kumimoji="1" lang="en-US" altLang="zh-CN" sz="2800" b="1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8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kumimoji="1" lang="en-US" altLang="zh-CN" sz="2800" b="1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en-US" altLang="zh-CN" sz="2800" b="1" i="1">
                                  <a:latin typeface="Cambria Math" charset="0"/>
                                </a:rPr>
                                <m:t>𝒚</m:t>
                              </m:r>
                            </m:e>
                          </m:d>
                        </m:e>
                      </m:nary>
                      <m:rad>
                        <m:radPr>
                          <m:degHide m:val="on"/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1"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kumimoji="1" lang="en-US" altLang="zh-CN" sz="2800" b="1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800" b="1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𝝋</m:t>
                                  </m:r>
                                </m:e>
                                <m:sup>
                                  <m:r>
                                    <a:rPr kumimoji="1" lang="en-US" altLang="zh-CN" sz="2800" b="1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kumimoji="1" lang="en-US" altLang="zh-CN" sz="2800" b="1" i="1" smtClean="0">
                                  <a:latin typeface="Cambria Math" charset="0"/>
                                </a:rPr>
                                <m:t>𝟐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1" i="1" smtClean="0">
                                  <a:latin typeface="Cambria Math" charset="0"/>
                                </a:rPr>
                                <m:t>𝒚</m:t>
                              </m:r>
                            </m:e>
                          </m:d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+</m:t>
                          </m:r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𝟏</m:t>
                          </m:r>
                        </m:e>
                      </m:rad>
                      <m:r>
                        <a:rPr kumimoji="1" lang="en-US" altLang="zh-CN" sz="2800" b="1" i="1">
                          <a:latin typeface="Cambria Math" charset="0"/>
                        </a:rPr>
                        <m:t>𝒅</m:t>
                      </m:r>
                      <m:r>
                        <a:rPr kumimoji="1" lang="en-US" altLang="zh-CN" sz="2800" b="1" i="1" smtClean="0">
                          <a:latin typeface="Cambria Math" charset="0"/>
                        </a:rPr>
                        <m:t>𝒚</m:t>
                      </m:r>
                    </m:oMath>
                  </m:oMathPara>
                </a14:m>
                <a:endParaRPr kumimoji="1" lang="zh-CN" altLang="en-US" sz="2800" b="1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193141"/>
                <a:ext cx="7192803" cy="100630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16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133539"/>
              </p:ext>
            </p:extLst>
          </p:nvPr>
        </p:nvGraphicFramePr>
        <p:xfrm>
          <a:off x="488373" y="300471"/>
          <a:ext cx="8198427" cy="1651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82" name="Equation" r:id="rId3" imgW="3848040" imgH="774360" progId="Equation.DSMT4">
                  <p:embed/>
                </p:oleObj>
              </mc:Choice>
              <mc:Fallback>
                <p:oleObj name="Equation" r:id="rId3" imgW="3848040" imgH="774360" progId="Equation.DSMT4">
                  <p:embed/>
                  <p:pic>
                    <p:nvPicPr>
                      <p:cNvPr id="337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73" y="300471"/>
                        <a:ext cx="8198427" cy="16515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453737" y="22352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charset="0"/>
                <a:ea typeface="华文中宋" charset="0"/>
              </a:rPr>
              <a:t>解</a:t>
            </a:r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>
            <p:extLst/>
          </p:nvPr>
        </p:nvGraphicFramePr>
        <p:xfrm>
          <a:off x="1177637" y="2057400"/>
          <a:ext cx="3382963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83" name="公式" r:id="rId5" imgW="3619440" imgH="965160" progId="Equation.3">
                  <p:embed/>
                </p:oleObj>
              </mc:Choice>
              <mc:Fallback>
                <p:oleObj name="公式" r:id="rId5" imgW="3619440" imgH="965160" progId="Equation.3">
                  <p:embed/>
                  <p:pic>
                    <p:nvPicPr>
                      <p:cNvPr id="337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637" y="2057400"/>
                        <a:ext cx="3382963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>
            <p:extLst/>
          </p:nvPr>
        </p:nvGraphicFramePr>
        <p:xfrm>
          <a:off x="1634837" y="3227388"/>
          <a:ext cx="20955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84" name="公式" r:id="rId7" imgW="2095200" imgH="431640" progId="Equation.3">
                  <p:embed/>
                </p:oleObj>
              </mc:Choice>
              <mc:Fallback>
                <p:oleObj name="公式" r:id="rId7" imgW="2095200" imgH="431640" progId="Equation.3">
                  <p:embed/>
                  <p:pic>
                    <p:nvPicPr>
                      <p:cNvPr id="337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4837" y="3227388"/>
                        <a:ext cx="20955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5486400" y="2873375"/>
            <a:ext cx="3048000" cy="1735137"/>
            <a:chOff x="5486400" y="2873375"/>
            <a:chExt cx="3048000" cy="1735137"/>
          </a:xfrm>
        </p:grpSpPr>
        <p:grpSp>
          <p:nvGrpSpPr>
            <p:cNvPr id="33806" name="Group 14"/>
            <p:cNvGrpSpPr>
              <a:grpSpLocks/>
            </p:cNvGrpSpPr>
            <p:nvPr/>
          </p:nvGrpSpPr>
          <p:grpSpPr bwMode="auto">
            <a:xfrm>
              <a:off x="5486400" y="2873375"/>
              <a:ext cx="3048000" cy="1735137"/>
              <a:chOff x="3312" y="2736"/>
              <a:chExt cx="1920" cy="1093"/>
            </a:xfrm>
          </p:grpSpPr>
          <p:pic>
            <p:nvPicPr>
              <p:cNvPr id="33803" name="Picture 11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2" y="2736"/>
                <a:ext cx="1920" cy="960"/>
              </a:xfrm>
              <a:prstGeom prst="rect">
                <a:avLst/>
              </a:prstGeom>
              <a:noFill/>
              <a:ln w="317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aphicFrame>
            <p:nvGraphicFramePr>
              <p:cNvPr id="33804" name="Object 12"/>
              <p:cNvGraphicFramePr>
                <a:graphicFrameLocks noChangeAspect="1"/>
              </p:cNvGraphicFramePr>
              <p:nvPr/>
            </p:nvGraphicFramePr>
            <p:xfrm>
              <a:off x="4688" y="3667"/>
              <a:ext cx="432" cy="1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2385" name="公式" r:id="rId10" imgW="1015920" imgH="368280" progId="Equation.3">
                      <p:embed/>
                    </p:oleObj>
                  </mc:Choice>
                  <mc:Fallback>
                    <p:oleObj name="公式" r:id="rId10" imgW="1015920" imgH="368280" progId="Equation.3">
                      <p:embed/>
                      <p:pic>
                        <p:nvPicPr>
                          <p:cNvPr id="33804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88" y="3667"/>
                            <a:ext cx="432" cy="1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05" name="Object 13"/>
              <p:cNvGraphicFramePr>
                <a:graphicFrameLocks noChangeAspect="1"/>
              </p:cNvGraphicFramePr>
              <p:nvPr/>
            </p:nvGraphicFramePr>
            <p:xfrm>
              <a:off x="3354" y="3672"/>
              <a:ext cx="524" cy="1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2386" name="公式" r:id="rId12" imgW="1231560" imgH="368280" progId="Equation.3">
                      <p:embed/>
                    </p:oleObj>
                  </mc:Choice>
                  <mc:Fallback>
                    <p:oleObj name="公式" r:id="rId12" imgW="1231560" imgH="368280" progId="Equation.3">
                      <p:embed/>
                      <p:pic>
                        <p:nvPicPr>
                          <p:cNvPr id="33805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54" y="3672"/>
                            <a:ext cx="524" cy="1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3807" name="Line 15"/>
            <p:cNvSpPr>
              <a:spLocks noChangeShapeType="1"/>
            </p:cNvSpPr>
            <p:nvPr/>
          </p:nvSpPr>
          <p:spPr bwMode="auto">
            <a:xfrm flipH="1">
              <a:off x="6705600" y="3987800"/>
              <a:ext cx="304800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810" name="Group 18"/>
          <p:cNvGrpSpPr>
            <a:grpSpLocks/>
          </p:cNvGrpSpPr>
          <p:nvPr/>
        </p:nvGrpSpPr>
        <p:grpSpPr bwMode="auto">
          <a:xfrm>
            <a:off x="644237" y="3962400"/>
            <a:ext cx="3935413" cy="604838"/>
            <a:chOff x="672" y="3264"/>
            <a:chExt cx="2479" cy="381"/>
          </a:xfrm>
        </p:grpSpPr>
        <p:graphicFrame>
          <p:nvGraphicFramePr>
            <p:cNvPr id="33799" name="Object 7"/>
            <p:cNvGraphicFramePr>
              <a:graphicFrameLocks noChangeAspect="1"/>
            </p:cNvGraphicFramePr>
            <p:nvPr/>
          </p:nvGraphicFramePr>
          <p:xfrm>
            <a:off x="672" y="3264"/>
            <a:ext cx="887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387" name="公式" r:id="rId14" imgW="1625400" imgH="698400" progId="Equation.3">
                    <p:embed/>
                  </p:oleObj>
                </mc:Choice>
                <mc:Fallback>
                  <p:oleObj name="公式" r:id="rId14" imgW="1625400" imgH="698400" progId="Equation.3">
                    <p:embed/>
                    <p:pic>
                      <p:nvPicPr>
                        <p:cNvPr id="3379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264"/>
                          <a:ext cx="887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9" name="Object 17"/>
            <p:cNvGraphicFramePr>
              <a:graphicFrameLocks noChangeAspect="1"/>
            </p:cNvGraphicFramePr>
            <p:nvPr/>
          </p:nvGraphicFramePr>
          <p:xfrm>
            <a:off x="1480" y="3336"/>
            <a:ext cx="1671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388" name="公式" r:id="rId16" imgW="3060360" imgH="457200" progId="Equation.3">
                    <p:embed/>
                  </p:oleObj>
                </mc:Choice>
                <mc:Fallback>
                  <p:oleObj name="公式" r:id="rId16" imgW="3060360" imgH="457200" progId="Equation.3">
                    <p:embed/>
                    <p:pic>
                      <p:nvPicPr>
                        <p:cNvPr id="33809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0" y="3336"/>
                          <a:ext cx="1671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Object 1032"/>
          <p:cNvGraphicFramePr>
            <a:graphicFrameLocks noChangeAspect="1"/>
          </p:cNvGraphicFramePr>
          <p:nvPr>
            <p:extLst/>
          </p:nvPr>
        </p:nvGraphicFramePr>
        <p:xfrm>
          <a:off x="1230025" y="5326929"/>
          <a:ext cx="1033463" cy="696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89" name="公式" r:id="rId18" imgW="1244520" imgH="838080" progId="Equation.3">
                  <p:embed/>
                </p:oleObj>
              </mc:Choice>
              <mc:Fallback>
                <p:oleObj name="公式" r:id="rId18" imgW="1244520" imgH="838080" progId="Equation.3">
                  <p:embed/>
                  <p:pic>
                    <p:nvPicPr>
                      <p:cNvPr id="15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025" y="5326929"/>
                        <a:ext cx="1033463" cy="696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039"/>
          <p:cNvGrpSpPr>
            <a:grpSpLocks/>
          </p:cNvGrpSpPr>
          <p:nvPr/>
        </p:nvGrpSpPr>
        <p:grpSpPr bwMode="auto">
          <a:xfrm>
            <a:off x="1230025" y="4726854"/>
            <a:ext cx="3330575" cy="604837"/>
            <a:chOff x="720" y="672"/>
            <a:chExt cx="2098" cy="381"/>
          </a:xfrm>
        </p:grpSpPr>
        <p:graphicFrame>
          <p:nvGraphicFramePr>
            <p:cNvPr id="17" name="Object 1031"/>
            <p:cNvGraphicFramePr>
              <a:graphicFrameLocks noChangeAspect="1"/>
            </p:cNvGraphicFramePr>
            <p:nvPr/>
          </p:nvGraphicFramePr>
          <p:xfrm>
            <a:off x="720" y="672"/>
            <a:ext cx="651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390" name="公式" r:id="rId20" imgW="1193760" imgH="698400" progId="Equation.3">
                    <p:embed/>
                  </p:oleObj>
                </mc:Choice>
                <mc:Fallback>
                  <p:oleObj name="公式" r:id="rId20" imgW="1193760" imgH="698400" progId="Equation.3">
                    <p:embed/>
                    <p:pic>
                      <p:nvPicPr>
                        <p:cNvPr id="17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672"/>
                          <a:ext cx="651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038"/>
            <p:cNvGraphicFramePr>
              <a:graphicFrameLocks noChangeAspect="1"/>
            </p:cNvGraphicFramePr>
            <p:nvPr/>
          </p:nvGraphicFramePr>
          <p:xfrm>
            <a:off x="1272" y="736"/>
            <a:ext cx="1546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391" name="公式" r:id="rId22" imgW="2831760" imgH="457200" progId="Equation.3">
                    <p:embed/>
                  </p:oleObj>
                </mc:Choice>
                <mc:Fallback>
                  <p:oleObj name="公式" r:id="rId22" imgW="2831760" imgH="457200" progId="Equation.3">
                    <p:embed/>
                    <p:pic>
                      <p:nvPicPr>
                        <p:cNvPr id="18" name="Object 10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2" y="736"/>
                          <a:ext cx="1546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61125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1026"/>
          <p:cNvGrpSpPr>
            <a:grpSpLocks/>
          </p:cNvGrpSpPr>
          <p:nvPr/>
        </p:nvGrpSpPr>
        <p:grpSpPr bwMode="auto">
          <a:xfrm>
            <a:off x="5029200" y="2133600"/>
            <a:ext cx="3048000" cy="1735138"/>
            <a:chOff x="3312" y="2736"/>
            <a:chExt cx="1920" cy="1093"/>
          </a:xfrm>
        </p:grpSpPr>
        <p:pic>
          <p:nvPicPr>
            <p:cNvPr id="34819" name="Picture 102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2736"/>
              <a:ext cx="1920" cy="960"/>
            </a:xfrm>
            <a:prstGeom prst="rect">
              <a:avLst/>
            </a:prstGeom>
            <a:noFill/>
            <a:ln w="317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aphicFrame>
          <p:nvGraphicFramePr>
            <p:cNvPr id="34820" name="Object 1028"/>
            <p:cNvGraphicFramePr>
              <a:graphicFrameLocks noChangeAspect="1"/>
            </p:cNvGraphicFramePr>
            <p:nvPr/>
          </p:nvGraphicFramePr>
          <p:xfrm>
            <a:off x="4688" y="3667"/>
            <a:ext cx="432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364" name="公式" r:id="rId4" imgW="1015920" imgH="368280" progId="Equation.3">
                    <p:embed/>
                  </p:oleObj>
                </mc:Choice>
                <mc:Fallback>
                  <p:oleObj name="公式" r:id="rId4" imgW="1015920" imgH="368280" progId="Equation.3">
                    <p:embed/>
                    <p:pic>
                      <p:nvPicPr>
                        <p:cNvPr id="34820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8" y="3667"/>
                          <a:ext cx="432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1" name="Object 1029"/>
            <p:cNvGraphicFramePr>
              <a:graphicFrameLocks noChangeAspect="1"/>
            </p:cNvGraphicFramePr>
            <p:nvPr/>
          </p:nvGraphicFramePr>
          <p:xfrm>
            <a:off x="3354" y="3672"/>
            <a:ext cx="524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365" name="公式" r:id="rId6" imgW="1231560" imgH="368280" progId="Equation.3">
                    <p:embed/>
                  </p:oleObj>
                </mc:Choice>
                <mc:Fallback>
                  <p:oleObj name="公式" r:id="rId6" imgW="1231560" imgH="368280" progId="Equation.3">
                    <p:embed/>
                    <p:pic>
                      <p:nvPicPr>
                        <p:cNvPr id="34821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4" y="3672"/>
                          <a:ext cx="524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22" name="Line 1030"/>
          <p:cNvSpPr>
            <a:spLocks noChangeShapeType="1"/>
          </p:cNvSpPr>
          <p:nvPr/>
        </p:nvSpPr>
        <p:spPr bwMode="auto">
          <a:xfrm flipH="1">
            <a:off x="6223000" y="3563938"/>
            <a:ext cx="457200" cy="17462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825" name="Object 1033"/>
          <p:cNvGraphicFramePr>
            <a:graphicFrameLocks noChangeAspect="1"/>
          </p:cNvGraphicFramePr>
          <p:nvPr>
            <p:extLst/>
          </p:nvPr>
        </p:nvGraphicFramePr>
        <p:xfrm>
          <a:off x="533400" y="1789113"/>
          <a:ext cx="2492375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66" name="公式" r:id="rId8" imgW="2666880" imgH="368280" progId="Equation.3">
                  <p:embed/>
                </p:oleObj>
              </mc:Choice>
              <mc:Fallback>
                <p:oleObj name="公式" r:id="rId8" imgW="2666880" imgH="368280" progId="Equation.3">
                  <p:embed/>
                  <p:pic>
                    <p:nvPicPr>
                      <p:cNvPr id="34825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89113"/>
                        <a:ext cx="2492375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34"/>
          <p:cNvGraphicFramePr>
            <a:graphicFrameLocks noChangeAspect="1"/>
          </p:cNvGraphicFramePr>
          <p:nvPr>
            <p:extLst/>
          </p:nvPr>
        </p:nvGraphicFramePr>
        <p:xfrm>
          <a:off x="990600" y="2438400"/>
          <a:ext cx="23749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67" name="公式" r:id="rId10" imgW="2374560" imgH="431640" progId="Equation.3">
                  <p:embed/>
                </p:oleObj>
              </mc:Choice>
              <mc:Fallback>
                <p:oleObj name="公式" r:id="rId10" imgW="2374560" imgH="431640" progId="Equation.3">
                  <p:embed/>
                  <p:pic>
                    <p:nvPicPr>
                      <p:cNvPr id="34826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38400"/>
                        <a:ext cx="23749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1035"/>
          <p:cNvGraphicFramePr>
            <a:graphicFrameLocks noChangeAspect="1"/>
          </p:cNvGraphicFramePr>
          <p:nvPr>
            <p:extLst/>
          </p:nvPr>
        </p:nvGraphicFramePr>
        <p:xfrm>
          <a:off x="762000" y="3198813"/>
          <a:ext cx="184943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68" name="公式" r:id="rId12" imgW="2133360" imgH="698400" progId="Equation.3">
                  <p:embed/>
                </p:oleObj>
              </mc:Choice>
              <mc:Fallback>
                <p:oleObj name="公式" r:id="rId12" imgW="2133360" imgH="698400" progId="Equation.3">
                  <p:embed/>
                  <p:pic>
                    <p:nvPicPr>
                      <p:cNvPr id="34827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98813"/>
                        <a:ext cx="1849438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Object 1036"/>
          <p:cNvGraphicFramePr>
            <a:graphicFrameLocks noChangeAspect="1"/>
          </p:cNvGraphicFramePr>
          <p:nvPr>
            <p:extLst/>
          </p:nvPr>
        </p:nvGraphicFramePr>
        <p:xfrm>
          <a:off x="2678113" y="3369469"/>
          <a:ext cx="504825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69" name="公式" r:id="rId14" imgW="583920" imgH="304560" progId="Equation.3">
                  <p:embed/>
                </p:oleObj>
              </mc:Choice>
              <mc:Fallback>
                <p:oleObj name="公式" r:id="rId14" imgW="583920" imgH="304560" progId="Equation.3">
                  <p:embed/>
                  <p:pic>
                    <p:nvPicPr>
                      <p:cNvPr id="34828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3" y="3369469"/>
                        <a:ext cx="504825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056873"/>
              </p:ext>
            </p:extLst>
          </p:nvPr>
        </p:nvGraphicFramePr>
        <p:xfrm>
          <a:off x="484503" y="381000"/>
          <a:ext cx="6336668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70" name="Equation" r:id="rId16" imgW="3009600" imgH="533160" progId="Equation.DSMT4">
                  <p:embed/>
                </p:oleObj>
              </mc:Choice>
              <mc:Fallback>
                <p:oleObj name="Equation" r:id="rId16" imgW="3009600" imgH="533160" progId="Equation.DSMT4">
                  <p:embed/>
                  <p:pic>
                    <p:nvPicPr>
                      <p:cNvPr id="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03" y="381000"/>
                        <a:ext cx="6336668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148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3127375" cy="914400"/>
          </a:xfrm>
        </p:spPr>
        <p:txBody>
          <a:bodyPr/>
          <a:lstStyle/>
          <a:p>
            <a:pPr algn="l"/>
            <a:r>
              <a:rPr lang="zh-CN" altLang="en-US" sz="4000" b="1">
                <a:ea typeface="华文中宋" charset="0"/>
              </a:rPr>
              <a:t>四、小结</a:t>
            </a:r>
            <a:endParaRPr lang="zh-CN" altLang="en-US" sz="4800" b="1">
              <a:ea typeface="华文中宋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066800" y="2041525"/>
            <a:ext cx="7239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00"/>
                </a:solidFill>
                <a:latin typeface="华文中宋" charset="0"/>
                <a:ea typeface="华文中宋" charset="0"/>
              </a:rPr>
              <a:t>1</a:t>
            </a:r>
            <a:r>
              <a:rPr kumimoji="1" lang="zh-CN" altLang="en-US" sz="3200" b="1">
                <a:solidFill>
                  <a:srgbClr val="000000"/>
                </a:solidFill>
                <a:latin typeface="华文中宋" charset="0"/>
                <a:ea typeface="华文中宋" charset="0"/>
              </a:rPr>
              <a:t>．对坐标曲线积分的概念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066800" y="2925763"/>
            <a:ext cx="7239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00"/>
                </a:solidFill>
                <a:latin typeface="华文中宋" charset="0"/>
                <a:ea typeface="华文中宋" charset="0"/>
              </a:rPr>
              <a:t>2</a:t>
            </a:r>
            <a:r>
              <a:rPr kumimoji="1" lang="zh-CN" altLang="en-US" sz="3200" b="1">
                <a:solidFill>
                  <a:srgbClr val="000000"/>
                </a:solidFill>
                <a:latin typeface="华文中宋" charset="0"/>
                <a:ea typeface="华文中宋" charset="0"/>
              </a:rPr>
              <a:t>．对坐标曲线积分的计算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066800" y="3763963"/>
            <a:ext cx="7239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00"/>
                </a:solidFill>
                <a:latin typeface="华文中宋" charset="0"/>
                <a:ea typeface="华文中宋" charset="0"/>
              </a:rPr>
              <a:t>3</a:t>
            </a:r>
            <a:r>
              <a:rPr kumimoji="1" lang="zh-CN" altLang="en-US" sz="3200" b="1">
                <a:solidFill>
                  <a:srgbClr val="000000"/>
                </a:solidFill>
                <a:latin typeface="华文中宋" charset="0"/>
                <a:ea typeface="华文中宋" charset="0"/>
              </a:rPr>
              <a:t>．两类曲线积分之间的联系</a:t>
            </a:r>
          </a:p>
        </p:txBody>
      </p:sp>
    </p:spTree>
    <p:extLst>
      <p:ext uri="{BB962C8B-B14F-4D97-AF65-F5344CB8AC3E}">
        <p14:creationId xmlns:p14="http://schemas.microsoft.com/office/powerpoint/2010/main" val="39161417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autoUpdateAnimBg="0"/>
      <p:bldP spid="9223" grpId="0" autoUpdateAnimBg="0"/>
      <p:bldP spid="922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2800" y="457200"/>
            <a:ext cx="1447800" cy="1139825"/>
          </a:xfrm>
        </p:spPr>
        <p:txBody>
          <a:bodyPr/>
          <a:lstStyle/>
          <a:p>
            <a:r>
              <a:rPr kumimoji="1" lang="zh-CN" altLang="en-US" smtClean="0"/>
              <a:t>作业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FFB3-6C40-0640-ACB8-3607111EB3D1}" type="datetime1">
              <a:rPr lang="zh-CN" altLang="en-US" smtClean="0"/>
              <a:pPr/>
              <a:t>2021/5/24</a:t>
            </a:fld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1066-074C-3C4A-8FD5-2F84327D454F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214378" y="1828800"/>
            <a:ext cx="2826415" cy="30839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600" dirty="0">
                <a:solidFill>
                  <a:srgbClr val="FF0000"/>
                </a:solidFill>
              </a:rPr>
              <a:t>8-1:</a:t>
            </a:r>
            <a:r>
              <a:rPr lang="en-US" altLang="zh-CN" sz="3600" dirty="0"/>
              <a:t> </a:t>
            </a:r>
            <a:endParaRPr lang="zh-CN" altLang="en-US" sz="3600" dirty="0" smtClean="0"/>
          </a:p>
          <a:p>
            <a:pPr>
              <a:lnSpc>
                <a:spcPct val="90000"/>
              </a:lnSpc>
            </a:pPr>
            <a:r>
              <a:rPr lang="en-US" altLang="zh-CN" sz="3600" dirty="0" smtClean="0"/>
              <a:t>1(1</a:t>
            </a:r>
            <a:r>
              <a:rPr lang="en-US" altLang="zh-CN" sz="3600" dirty="0"/>
              <a:t>)(3)(5)(7</a:t>
            </a:r>
            <a:r>
              <a:rPr lang="en-US" altLang="zh-CN" sz="3600" dirty="0" smtClean="0"/>
              <a:t>);</a:t>
            </a:r>
            <a:endParaRPr lang="zh-CN" altLang="en-US" sz="3600" dirty="0" smtClean="0"/>
          </a:p>
          <a:p>
            <a:pPr>
              <a:lnSpc>
                <a:spcPct val="90000"/>
              </a:lnSpc>
            </a:pPr>
            <a:r>
              <a:rPr lang="en-US" altLang="zh-CN" sz="3600" dirty="0" smtClean="0"/>
              <a:t>2(2);</a:t>
            </a:r>
            <a:endParaRPr lang="zh-CN" altLang="en-US" sz="3600" dirty="0" smtClean="0"/>
          </a:p>
          <a:p>
            <a:pPr>
              <a:lnSpc>
                <a:spcPct val="90000"/>
              </a:lnSpc>
            </a:pPr>
            <a:r>
              <a:rPr lang="en-US" altLang="zh-CN" sz="3600" dirty="0" smtClean="0"/>
              <a:t>4;</a:t>
            </a:r>
            <a:endParaRPr lang="zh-CN" altLang="en-US" sz="3600" dirty="0" smtClean="0"/>
          </a:p>
          <a:p>
            <a:pPr>
              <a:lnSpc>
                <a:spcPct val="90000"/>
              </a:lnSpc>
            </a:pPr>
            <a:r>
              <a:rPr lang="en-US" altLang="zh-CN" sz="3600" dirty="0" smtClean="0"/>
              <a:t>6;</a:t>
            </a:r>
            <a:endParaRPr lang="zh-CN" altLang="en-US" sz="3600" dirty="0" smtClean="0"/>
          </a:p>
          <a:p>
            <a:pPr>
              <a:lnSpc>
                <a:spcPct val="90000"/>
              </a:lnSpc>
            </a:pPr>
            <a:r>
              <a:rPr lang="en-US" altLang="zh-CN" sz="3600" dirty="0" smtClean="0"/>
              <a:t>7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60819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C371-BF9C-0448-9463-A65FF53A0321}" type="datetime1">
              <a:rPr lang="zh-CN" altLang="en-US" smtClean="0"/>
              <a:pPr/>
              <a:t>2021/5/24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7289-EE4B-3144-A526-7ECA48342A78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971550" y="1773238"/>
            <a:ext cx="7181850" cy="218916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2"/>
              <a:buChar char="n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2"/>
              <a:buChar char="q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000000"/>
                </a:solidFill>
                <a:ea typeface="华文中宋" charset="0"/>
              </a:rPr>
              <a:t>第二型曲线积分的概念与性质</a:t>
            </a:r>
          </a:p>
          <a:p>
            <a:r>
              <a:rPr lang="zh-CN" altLang="en-US" b="1" dirty="0" smtClean="0">
                <a:solidFill>
                  <a:srgbClr val="000000"/>
                </a:solidFill>
                <a:ea typeface="华文中宋" charset="0"/>
              </a:rPr>
              <a:t>第二型曲线积分的计算</a:t>
            </a:r>
          </a:p>
          <a:p>
            <a:r>
              <a:rPr lang="zh-CN" altLang="en-US" b="1" dirty="0" smtClean="0">
                <a:solidFill>
                  <a:srgbClr val="000000"/>
                </a:solidFill>
                <a:ea typeface="华文中宋" charset="0"/>
              </a:rPr>
              <a:t>两类曲线积分的关系</a:t>
            </a:r>
            <a:endParaRPr lang="zh-CN" altLang="en-US" b="1" dirty="0">
              <a:solidFill>
                <a:srgbClr val="000000"/>
              </a:solidFill>
              <a:ea typeface="华文中宋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85800" y="533400"/>
            <a:ext cx="4419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 smtClean="0">
                <a:solidFill>
                  <a:srgbClr val="FF0000"/>
                </a:solidFill>
                <a:latin typeface="华文中宋" charset="0"/>
                <a:ea typeface="华文中宋" charset="0"/>
              </a:rPr>
              <a:t>第二型曲线积分：</a:t>
            </a:r>
            <a:endParaRPr kumimoji="1" lang="zh-CN" altLang="en-US" sz="3600" b="1" dirty="0">
              <a:solidFill>
                <a:srgbClr val="FF0000"/>
              </a:solidFill>
              <a:latin typeface="华文中宋" charset="0"/>
              <a:ea typeface="华文中宋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67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C371-BF9C-0448-9463-A65FF53A0321}" type="datetime1">
              <a:rPr lang="zh-CN" altLang="en-US" smtClean="0"/>
              <a:pPr/>
              <a:t>2021/5/24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7289-EE4B-3144-A526-7ECA48342A78}" type="slidenum">
              <a:rPr lang="en-US" altLang="zh-CN" smtClean="0"/>
              <a:pPr/>
              <a:t>5</a:t>
            </a:fld>
            <a:endParaRPr lang="en-US" altLang="zh-CN"/>
          </a:p>
        </p:txBody>
      </p: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5397500" y="1346200"/>
            <a:ext cx="3352800" cy="2560638"/>
            <a:chOff x="3264" y="576"/>
            <a:chExt cx="2112" cy="1613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3456" y="1990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3456" y="598"/>
              <a:ext cx="0" cy="1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3360" y="2038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12" name="公式" r:id="rId3" imgW="215640" imgH="241200" progId="Equation.3">
                    <p:embed/>
                  </p:oleObj>
                </mc:Choice>
                <mc:Fallback>
                  <p:oleObj name="公式" r:id="rId3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038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5220" y="2038"/>
            <a:ext cx="156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13" name="公式" r:id="rId5" imgW="253800" imgH="241200" progId="Equation.3">
                    <p:embed/>
                  </p:oleObj>
                </mc:Choice>
                <mc:Fallback>
                  <p:oleObj name="公式" r:id="rId5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0" y="2038"/>
                          <a:ext cx="156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9"/>
            <p:cNvGraphicFramePr>
              <a:graphicFrameLocks noChangeAspect="1"/>
            </p:cNvGraphicFramePr>
            <p:nvPr/>
          </p:nvGraphicFramePr>
          <p:xfrm>
            <a:off x="3264" y="576"/>
            <a:ext cx="158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14" name="公式" r:id="rId7" imgW="253800" imgH="317160" progId="Equation.3">
                    <p:embed/>
                  </p:oleObj>
                </mc:Choice>
                <mc:Fallback>
                  <p:oleObj name="公式" r:id="rId7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576"/>
                          <a:ext cx="158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弧 11"/>
            <p:cNvSpPr>
              <a:spLocks/>
            </p:cNvSpPr>
            <p:nvPr/>
          </p:nvSpPr>
          <p:spPr bwMode="auto">
            <a:xfrm flipV="1">
              <a:off x="3744" y="845"/>
              <a:ext cx="1248" cy="1008"/>
            </a:xfrm>
            <a:custGeom>
              <a:avLst/>
              <a:gdLst>
                <a:gd name="G0" fmla="+- 21600 0 0"/>
                <a:gd name="G1" fmla="+- 1119 0 0"/>
                <a:gd name="G2" fmla="+- 21600 0 0"/>
                <a:gd name="T0" fmla="*/ 20123 w 21600"/>
                <a:gd name="T1" fmla="*/ 22668 h 22668"/>
                <a:gd name="T2" fmla="*/ 29 w 21600"/>
                <a:gd name="T3" fmla="*/ 0 h 22668"/>
                <a:gd name="T4" fmla="*/ 21600 w 21600"/>
                <a:gd name="T5" fmla="*/ 1119 h 22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668" fill="none" extrusionOk="0">
                  <a:moveTo>
                    <a:pt x="20122" y="22668"/>
                  </a:moveTo>
                  <a:cubicBezTo>
                    <a:pt x="8793" y="21891"/>
                    <a:pt x="0" y="12475"/>
                    <a:pt x="0" y="1119"/>
                  </a:cubicBezTo>
                  <a:cubicBezTo>
                    <a:pt x="0" y="745"/>
                    <a:pt x="9" y="372"/>
                    <a:pt x="29" y="0"/>
                  </a:cubicBezTo>
                </a:path>
                <a:path w="21600" h="22668" stroke="0" extrusionOk="0">
                  <a:moveTo>
                    <a:pt x="20122" y="22668"/>
                  </a:moveTo>
                  <a:cubicBezTo>
                    <a:pt x="8793" y="21891"/>
                    <a:pt x="0" y="12475"/>
                    <a:pt x="0" y="1119"/>
                  </a:cubicBezTo>
                  <a:cubicBezTo>
                    <a:pt x="0" y="745"/>
                    <a:pt x="9" y="372"/>
                    <a:pt x="29" y="0"/>
                  </a:cubicBezTo>
                  <a:lnTo>
                    <a:pt x="21600" y="1119"/>
                  </a:lnTo>
                  <a:close/>
                </a:path>
              </a:pathLst>
            </a:custGeom>
            <a:noFill/>
            <a:ln w="31750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3504" y="1750"/>
            <a:ext cx="18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15" name="公式" r:id="rId9" imgW="291960" imgH="304560" progId="Equation.3">
                    <p:embed/>
                  </p:oleObj>
                </mc:Choice>
                <mc:Fallback>
                  <p:oleObj name="公式" r:id="rId9" imgW="29196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750"/>
                          <a:ext cx="183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3"/>
            <p:cNvGraphicFramePr>
              <a:graphicFrameLocks noChangeAspect="1"/>
            </p:cNvGraphicFramePr>
            <p:nvPr/>
          </p:nvGraphicFramePr>
          <p:xfrm>
            <a:off x="4800" y="646"/>
            <a:ext cx="183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16" name="公式" r:id="rId11" imgW="291960" imgH="291960" progId="Equation.3">
                    <p:embed/>
                  </p:oleObj>
                </mc:Choice>
                <mc:Fallback>
                  <p:oleObj name="公式" r:id="rId11" imgW="29196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646"/>
                          <a:ext cx="183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32"/>
            <p:cNvGraphicFramePr>
              <a:graphicFrameLocks noChangeAspect="1"/>
            </p:cNvGraphicFramePr>
            <p:nvPr/>
          </p:nvGraphicFramePr>
          <p:xfrm>
            <a:off x="3625" y="1286"/>
            <a:ext cx="167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17" name="公式" r:id="rId13" imgW="266400" imgH="291960" progId="Equation.3">
                    <p:embed/>
                  </p:oleObj>
                </mc:Choice>
                <mc:Fallback>
                  <p:oleObj name="公式" r:id="rId13" imgW="26640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5" y="1286"/>
                          <a:ext cx="167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Rectangle 2"/>
          <p:cNvSpPr txBox="1">
            <a:spLocks noRot="1" noChangeArrowheads="1"/>
          </p:cNvSpPr>
          <p:nvPr/>
        </p:nvSpPr>
        <p:spPr>
          <a:xfrm>
            <a:off x="457200" y="306388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宋体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宋体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宋体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宋体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宋体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宋体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宋体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宋体" charset="0"/>
              </a:defRPr>
            </a:lvl9pPr>
          </a:lstStyle>
          <a:p>
            <a:r>
              <a:rPr lang="zh-CN" altLang="en-US" sz="3600" b="1" smtClean="0">
                <a:ea typeface="华文中宋" charset="0"/>
              </a:rPr>
              <a:t>一   第二型曲线积分的概念与性质</a:t>
            </a:r>
            <a:endParaRPr lang="zh-CN" altLang="en-US" sz="3600" b="1">
              <a:ea typeface="华文中宋" charset="0"/>
            </a:endParaRPr>
          </a:p>
        </p:txBody>
      </p:sp>
      <p:sp>
        <p:nvSpPr>
          <p:cNvPr id="37" name="Text Box 47"/>
          <p:cNvSpPr txBox="1">
            <a:spLocks noChangeArrowheads="1"/>
          </p:cNvSpPr>
          <p:nvPr/>
        </p:nvSpPr>
        <p:spPr bwMode="auto">
          <a:xfrm>
            <a:off x="611188" y="1700213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华文中宋" charset="0"/>
                <a:ea typeface="华文中宋" charset="0"/>
              </a:rPr>
              <a:t>实例</a:t>
            </a:r>
            <a:r>
              <a:rPr kumimoji="1" lang="en-US" altLang="zh-CN" sz="2800" b="1">
                <a:solidFill>
                  <a:schemeClr val="accent2"/>
                </a:solidFill>
                <a:latin typeface="华文中宋" charset="0"/>
                <a:ea typeface="华文中宋" charset="0"/>
              </a:rPr>
              <a:t>:</a:t>
            </a:r>
            <a:r>
              <a:rPr kumimoji="1" lang="en-US" altLang="zh-CN" sz="2800" b="1">
                <a:latin typeface="华文中宋" charset="0"/>
                <a:ea typeface="华文中宋" charset="0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华文中宋" charset="0"/>
                <a:ea typeface="华文中宋" charset="0"/>
              </a:rPr>
              <a:t>变力沿曲线所作的功</a:t>
            </a:r>
          </a:p>
        </p:txBody>
      </p:sp>
      <p:graphicFrame>
        <p:nvGraphicFramePr>
          <p:cNvPr id="3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917564"/>
              </p:ext>
            </p:extLst>
          </p:nvPr>
        </p:nvGraphicFramePr>
        <p:xfrm>
          <a:off x="952500" y="2451100"/>
          <a:ext cx="163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18" name="公式" r:id="rId15" imgW="1638000" imgH="368280" progId="Equation.3">
                  <p:embed/>
                </p:oleObj>
              </mc:Choice>
              <mc:Fallback>
                <p:oleObj name="公式" r:id="rId15" imgW="16380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2451100"/>
                        <a:ext cx="163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851648"/>
              </p:ext>
            </p:extLst>
          </p:nvPr>
        </p:nvGraphicFramePr>
        <p:xfrm>
          <a:off x="900113" y="3036888"/>
          <a:ext cx="403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19" name="公式" r:id="rId17" imgW="4038480" imgH="457200" progId="Equation.3">
                  <p:embed/>
                </p:oleObj>
              </mc:Choice>
              <mc:Fallback>
                <p:oleObj name="公式" r:id="rId17" imgW="4038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036888"/>
                        <a:ext cx="4038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50"/>
          <p:cNvSpPr txBox="1">
            <a:spLocks noChangeArrowheads="1"/>
          </p:cNvSpPr>
          <p:nvPr/>
        </p:nvSpPr>
        <p:spPr bwMode="auto">
          <a:xfrm>
            <a:off x="812800" y="373380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ea typeface="华文中宋" charset="0"/>
              </a:rPr>
              <a:t>常力所作的功</a:t>
            </a:r>
          </a:p>
        </p:txBody>
      </p:sp>
      <p:sp>
        <p:nvSpPr>
          <p:cNvPr id="41" name="Text Box 52"/>
          <p:cNvSpPr txBox="1">
            <a:spLocks noChangeArrowheads="1"/>
          </p:cNvSpPr>
          <p:nvPr/>
        </p:nvSpPr>
        <p:spPr bwMode="auto">
          <a:xfrm>
            <a:off x="611188" y="4469606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charset="0"/>
                <a:ea typeface="华文中宋" charset="0"/>
              </a:rPr>
              <a:t>分割</a:t>
            </a:r>
          </a:p>
        </p:txBody>
      </p:sp>
      <p:graphicFrame>
        <p:nvGraphicFramePr>
          <p:cNvPr id="43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500566"/>
              </p:ext>
            </p:extLst>
          </p:nvPr>
        </p:nvGraphicFramePr>
        <p:xfrm>
          <a:off x="1516988" y="4481310"/>
          <a:ext cx="7543800" cy="156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20" name="Equation" r:id="rId19" imgW="3403440" imgH="711000" progId="Equation.DSMT4">
                  <p:embed/>
                </p:oleObj>
              </mc:Choice>
              <mc:Fallback>
                <p:oleObj name="Equation" r:id="rId19" imgW="34034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988" y="4481310"/>
                        <a:ext cx="7543800" cy="156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60"/>
          <p:cNvGrpSpPr>
            <a:grpSpLocks/>
          </p:cNvGrpSpPr>
          <p:nvPr/>
        </p:nvGrpSpPr>
        <p:grpSpPr bwMode="auto">
          <a:xfrm>
            <a:off x="3340100" y="3811588"/>
            <a:ext cx="1828800" cy="406400"/>
            <a:chOff x="2104" y="2580"/>
            <a:chExt cx="1152" cy="256"/>
          </a:xfrm>
        </p:grpSpPr>
        <p:graphicFrame>
          <p:nvGraphicFramePr>
            <p:cNvPr id="45" name="Object 51"/>
            <p:cNvGraphicFramePr>
              <a:graphicFrameLocks noChangeAspect="1"/>
            </p:cNvGraphicFramePr>
            <p:nvPr/>
          </p:nvGraphicFramePr>
          <p:xfrm>
            <a:off x="2104" y="2596"/>
            <a:ext cx="115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21" name="公式" r:id="rId21" imgW="1828800" imgH="380880" progId="Equation.3">
                    <p:embed/>
                  </p:oleObj>
                </mc:Choice>
                <mc:Fallback>
                  <p:oleObj name="公式" r:id="rId21" imgW="182880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4" y="2596"/>
                          <a:ext cx="115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Line 59"/>
            <p:cNvSpPr>
              <a:spLocks noChangeShapeType="1"/>
            </p:cNvSpPr>
            <p:nvPr/>
          </p:nvSpPr>
          <p:spPr bwMode="auto">
            <a:xfrm>
              <a:off x="2940" y="258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sp>
        <p:nvSpPr>
          <p:cNvPr id="49" name="Line 83"/>
          <p:cNvSpPr>
            <a:spLocks noChangeShapeType="1"/>
          </p:cNvSpPr>
          <p:nvPr/>
        </p:nvSpPr>
        <p:spPr bwMode="auto">
          <a:xfrm flipV="1">
            <a:off x="6690411" y="1831208"/>
            <a:ext cx="396189" cy="39955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334955"/>
              </p:ext>
            </p:extLst>
          </p:nvPr>
        </p:nvGraphicFramePr>
        <p:xfrm>
          <a:off x="7069137" y="1502569"/>
          <a:ext cx="3143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22" name="Equation" r:id="rId23" imgW="164880" imgH="215640" progId="Equation.DSMT4">
                  <p:embed/>
                </p:oleObj>
              </mc:Choice>
              <mc:Fallback>
                <p:oleObj name="Equation" r:id="rId23" imgW="164880" imgH="215640" progId="Equation.DSMT4">
                  <p:embed/>
                  <p:pic>
                    <p:nvPicPr>
                      <p:cNvPr id="47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9137" y="1502569"/>
                        <a:ext cx="3143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635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  <p:bldP spid="40" grpId="0" autoUpdateAnimBg="0"/>
      <p:bldP spid="41" grpId="0" autoUpdateAnimBg="0"/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C371-BF9C-0448-9463-A65FF53A0321}" type="datetime1">
              <a:rPr lang="zh-CN" altLang="en-US" smtClean="0"/>
              <a:pPr/>
              <a:t>2021/5/24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7289-EE4B-3144-A526-7ECA48342A78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78534" y="3583999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accent2"/>
                </a:solidFill>
                <a:latin typeface="Times New Roman" charset="0"/>
                <a:ea typeface="华文中宋" charset="0"/>
              </a:rPr>
              <a:t>求和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12329" y="452170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charset="0"/>
                <a:ea typeface="华文中宋" charset="0"/>
              </a:rPr>
              <a:t>取极限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1269134" y="3603355"/>
                <a:ext cx="7100342" cy="492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latin typeface="Cambria Math" charset="0"/>
                      </a:rPr>
                      <m:t>𝑾</m:t>
                    </m:r>
                    <m:r>
                      <a:rPr kumimoji="1" lang="en-US" altLang="zh-CN" sz="2800" b="1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kumimoji="1" lang="is-IS" altLang="zh-CN" sz="28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zh-CN" sz="2800" b="1" i="1" smtClean="0">
                            <a:latin typeface="Cambria Math" charset="0"/>
                          </a:rPr>
                          <m:t>𝒊</m:t>
                        </m:r>
                        <m:r>
                          <a:rPr kumimoji="1" lang="en-US" altLang="zh-CN" sz="2800" b="1" i="1" smtClean="0">
                            <a:latin typeface="Cambria Math" charset="0"/>
                          </a:rPr>
                          <m:t>=</m:t>
                        </m:r>
                        <m:r>
                          <a:rPr kumimoji="1" lang="en-US" altLang="zh-CN" sz="2800" b="1" i="1" smtClean="0">
                            <a:latin typeface="Cambria Math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zh-CN" sz="2800" b="1" i="1" smtClean="0">
                            <a:latin typeface="Cambria Math" charset="0"/>
                          </a:rPr>
                          <m:t>𝒏</m:t>
                        </m:r>
                      </m:sup>
                      <m:e>
                        <m:r>
                          <a:rPr kumimoji="1" lang="is-IS" altLang="zh-CN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</m:e>
                    </m:nary>
                    <m:sSub>
                      <m:sSubPr>
                        <m:ctrlP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 smtClean="0">
                            <a:latin typeface="Cambria Math" charset="0"/>
                          </a:rPr>
                          <m:t>𝑾</m:t>
                        </m:r>
                      </m:e>
                      <m:sub>
                        <m:r>
                          <a:rPr kumimoji="1" lang="en-US" altLang="zh-CN" sz="2800" b="1" i="1" smtClean="0">
                            <a:latin typeface="Cambria Math" charset="0"/>
                          </a:rPr>
                          <m:t>𝒊</m:t>
                        </m:r>
                      </m:sub>
                    </m:sSub>
                    <m:r>
                      <a:rPr kumimoji="1" lang="en-US" altLang="zh-CN" sz="28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nary>
                      <m:naryPr>
                        <m:chr m:val="∑"/>
                        <m:limLoc m:val="subSup"/>
                        <m:ctrlPr>
                          <a:rPr kumimoji="1" lang="is-IS" altLang="zh-CN" sz="2800" b="1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zh-CN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𝒊</m:t>
                        </m:r>
                        <m:r>
                          <a:rPr kumimoji="1" lang="en-US" altLang="zh-CN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zh-CN" sz="28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𝒏</m:t>
                        </m:r>
                      </m:sup>
                      <m:e>
                        <m:acc>
                          <m:accPr>
                            <m:chr m:val="⃗"/>
                            <m:ctrlPr>
                              <a:rPr kumimoji="1" lang="is-IS" altLang="zh-CN" sz="2800" b="1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8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𝑭</m:t>
                            </m:r>
                          </m:e>
                        </m:acc>
                        <m:r>
                          <a:rPr kumimoji="1" lang="en-US" altLang="zh-CN" sz="2800" b="1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𝝃</m:t>
                            </m:r>
                          </m:e>
                          <m:sub>
                            <m:r>
                              <a:rPr kumimoji="1" lang="en-US" altLang="zh-CN" sz="2800" b="1" i="1" smtClean="0">
                                <a:latin typeface="Cambria Math" charset="0"/>
                              </a:rPr>
                              <m:t>𝒊</m:t>
                            </m:r>
                          </m:sub>
                        </m:sSub>
                        <m:r>
                          <a:rPr kumimoji="1" lang="en-US" altLang="zh-CN" sz="2800" b="1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𝜼</m:t>
                            </m:r>
                          </m:e>
                          <m:sub>
                            <m:r>
                              <a:rPr kumimoji="1" lang="en-US" altLang="zh-CN" sz="2800" b="1" i="1" smtClean="0">
                                <a:latin typeface="Cambria Math" charset="0"/>
                              </a:rPr>
                              <m:t>𝒊</m:t>
                            </m:r>
                          </m:sub>
                        </m:sSub>
                        <m:r>
                          <a:rPr kumimoji="1" lang="en-US" altLang="zh-CN" sz="2800" b="1" i="1" smtClean="0">
                            <a:latin typeface="Cambria Math" charset="0"/>
                          </a:rPr>
                          <m:t>)</m:t>
                        </m:r>
                      </m:e>
                    </m:nary>
                    <m:r>
                      <a:rPr kumimoji="1" lang="is-IS" altLang="zh-CN" sz="28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zh-CN" altLang="en-US" sz="28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中宋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8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中宋" charset="0"/>
                              </a:rPr>
                              <m:t>𝒆</m:t>
                            </m:r>
                          </m:e>
                        </m:acc>
                      </m:e>
                      <m:sub>
                        <m:r>
                          <a:rPr kumimoji="1" lang="en-US" altLang="zh-CN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charset="0"/>
                          </a:rPr>
                          <m:t>𝝉</m:t>
                        </m:r>
                      </m:sub>
                    </m:sSub>
                    <m:d>
                      <m:dPr>
                        <m:ctrlPr>
                          <a:rPr kumimoji="1" lang="en-US" altLang="zh-CN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8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中宋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中宋" charset="0"/>
                              </a:rPr>
                              <m:t>𝝃</m:t>
                            </m:r>
                          </m:e>
                          <m:sub>
                            <m:r>
                              <a:rPr kumimoji="1" lang="en-US" altLang="zh-CN" sz="28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中宋" charset="0"/>
                              </a:rPr>
                              <m:t>𝒊</m:t>
                            </m:r>
                          </m:sub>
                        </m:sSub>
                        <m:r>
                          <a:rPr kumimoji="1" lang="en-US" altLang="zh-CN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8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中宋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中宋" charset="0"/>
                              </a:rPr>
                              <m:t>𝜼</m:t>
                            </m:r>
                          </m:e>
                          <m:sub>
                            <m:r>
                              <a:rPr kumimoji="1" lang="en-US" altLang="zh-CN" sz="28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中宋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kumimoji="1" lang="en-US" altLang="zh-CN" sz="2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charset="0"/>
                      </a:rPr>
                      <m:t>∆</m:t>
                    </m:r>
                    <m:sSub>
                      <m:sSubPr>
                        <m:ctrlPr>
                          <a:rPr kumimoji="1" lang="en-US" altLang="zh-CN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charset="0"/>
                          </a:rPr>
                        </m:ctrlPr>
                      </m:sSubPr>
                      <m:e>
                        <m:r>
                          <a:rPr kumimoji="1" lang="en-US" altLang="zh-CN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charset="0"/>
                          </a:rPr>
                          <m:t>𝒔</m:t>
                        </m:r>
                      </m:e>
                      <m:sub>
                        <m:r>
                          <a:rPr kumimoji="1" lang="en-US" altLang="zh-CN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zh-CN" altLang="en-US" sz="2800" b="1" dirty="0" smtClean="0"/>
                  <a:t> </a:t>
                </a:r>
                <a:endParaRPr kumimoji="1" lang="zh-CN" altLang="en-US" sz="2800" b="1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134" y="3603355"/>
                <a:ext cx="7100342" cy="492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58"/>
          <p:cNvGrpSpPr>
            <a:grpSpLocks/>
          </p:cNvGrpSpPr>
          <p:nvPr/>
        </p:nvGrpSpPr>
        <p:grpSpPr bwMode="auto">
          <a:xfrm>
            <a:off x="6304080" y="513803"/>
            <a:ext cx="2839920" cy="2538816"/>
            <a:chOff x="3264" y="576"/>
            <a:chExt cx="2112" cy="1613"/>
          </a:xfrm>
        </p:grpSpPr>
        <p:sp>
          <p:nvSpPr>
            <p:cNvPr id="51" name="Line 5"/>
            <p:cNvSpPr>
              <a:spLocks noChangeShapeType="1"/>
            </p:cNvSpPr>
            <p:nvPr/>
          </p:nvSpPr>
          <p:spPr bwMode="auto">
            <a:xfrm>
              <a:off x="3456" y="1990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52" name="Line 6"/>
            <p:cNvSpPr>
              <a:spLocks noChangeShapeType="1"/>
            </p:cNvSpPr>
            <p:nvPr/>
          </p:nvSpPr>
          <p:spPr bwMode="auto">
            <a:xfrm flipV="1">
              <a:off x="3456" y="598"/>
              <a:ext cx="0" cy="1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53" name="Object 7"/>
            <p:cNvGraphicFramePr>
              <a:graphicFrameLocks noChangeAspect="1"/>
            </p:cNvGraphicFramePr>
            <p:nvPr/>
          </p:nvGraphicFramePr>
          <p:xfrm>
            <a:off x="3360" y="2038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320" name="公式" r:id="rId4" imgW="215640" imgH="241200" progId="Equation.3">
                    <p:embed/>
                  </p:oleObj>
                </mc:Choice>
                <mc:Fallback>
                  <p:oleObj name="公式" r:id="rId4" imgW="215640" imgH="241200" progId="Equation.3">
                    <p:embed/>
                    <p:pic>
                      <p:nvPicPr>
                        <p:cNvPr id="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038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8"/>
            <p:cNvGraphicFramePr>
              <a:graphicFrameLocks noChangeAspect="1"/>
            </p:cNvGraphicFramePr>
            <p:nvPr/>
          </p:nvGraphicFramePr>
          <p:xfrm>
            <a:off x="5220" y="2038"/>
            <a:ext cx="156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321" name="公式" r:id="rId6" imgW="253800" imgH="241200" progId="Equation.3">
                    <p:embed/>
                  </p:oleObj>
                </mc:Choice>
                <mc:Fallback>
                  <p:oleObj name="公式" r:id="rId6" imgW="253800" imgH="241200" progId="Equation.3">
                    <p:embed/>
                    <p:pic>
                      <p:nvPicPr>
                        <p:cNvPr id="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0" y="2038"/>
                          <a:ext cx="156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9"/>
            <p:cNvGraphicFramePr>
              <a:graphicFrameLocks noChangeAspect="1"/>
            </p:cNvGraphicFramePr>
            <p:nvPr/>
          </p:nvGraphicFramePr>
          <p:xfrm>
            <a:off x="3264" y="576"/>
            <a:ext cx="158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322" name="公式" r:id="rId8" imgW="253800" imgH="317160" progId="Equation.3">
                    <p:embed/>
                  </p:oleObj>
                </mc:Choice>
                <mc:Fallback>
                  <p:oleObj name="公式" r:id="rId8" imgW="253800" imgH="317160" progId="Equation.3">
                    <p:embed/>
                    <p:pic>
                      <p:nvPicPr>
                        <p:cNvPr id="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576"/>
                          <a:ext cx="158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弧 11"/>
            <p:cNvSpPr>
              <a:spLocks/>
            </p:cNvSpPr>
            <p:nvPr/>
          </p:nvSpPr>
          <p:spPr bwMode="auto">
            <a:xfrm flipV="1">
              <a:off x="3744" y="845"/>
              <a:ext cx="1248" cy="1008"/>
            </a:xfrm>
            <a:custGeom>
              <a:avLst/>
              <a:gdLst>
                <a:gd name="G0" fmla="+- 21600 0 0"/>
                <a:gd name="G1" fmla="+- 1119 0 0"/>
                <a:gd name="G2" fmla="+- 21600 0 0"/>
                <a:gd name="T0" fmla="*/ 20123 w 21600"/>
                <a:gd name="T1" fmla="*/ 22668 h 22668"/>
                <a:gd name="T2" fmla="*/ 29 w 21600"/>
                <a:gd name="T3" fmla="*/ 0 h 22668"/>
                <a:gd name="T4" fmla="*/ 21600 w 21600"/>
                <a:gd name="T5" fmla="*/ 1119 h 22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668" fill="none" extrusionOk="0">
                  <a:moveTo>
                    <a:pt x="20122" y="22668"/>
                  </a:moveTo>
                  <a:cubicBezTo>
                    <a:pt x="8793" y="21891"/>
                    <a:pt x="0" y="12475"/>
                    <a:pt x="0" y="1119"/>
                  </a:cubicBezTo>
                  <a:cubicBezTo>
                    <a:pt x="0" y="745"/>
                    <a:pt x="9" y="372"/>
                    <a:pt x="29" y="0"/>
                  </a:cubicBezTo>
                </a:path>
                <a:path w="21600" h="22668" stroke="0" extrusionOk="0">
                  <a:moveTo>
                    <a:pt x="20122" y="22668"/>
                  </a:moveTo>
                  <a:cubicBezTo>
                    <a:pt x="8793" y="21891"/>
                    <a:pt x="0" y="12475"/>
                    <a:pt x="0" y="1119"/>
                  </a:cubicBezTo>
                  <a:cubicBezTo>
                    <a:pt x="0" y="745"/>
                    <a:pt x="9" y="372"/>
                    <a:pt x="29" y="0"/>
                  </a:cubicBezTo>
                  <a:lnTo>
                    <a:pt x="21600" y="1119"/>
                  </a:lnTo>
                  <a:close/>
                </a:path>
              </a:pathLst>
            </a:custGeom>
            <a:noFill/>
            <a:ln w="31750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57" name="Object 12"/>
            <p:cNvGraphicFramePr>
              <a:graphicFrameLocks noChangeAspect="1"/>
            </p:cNvGraphicFramePr>
            <p:nvPr/>
          </p:nvGraphicFramePr>
          <p:xfrm>
            <a:off x="3504" y="1750"/>
            <a:ext cx="18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323" name="公式" r:id="rId10" imgW="291960" imgH="304560" progId="Equation.3">
                    <p:embed/>
                  </p:oleObj>
                </mc:Choice>
                <mc:Fallback>
                  <p:oleObj name="公式" r:id="rId10" imgW="291960" imgH="30456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750"/>
                          <a:ext cx="183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13"/>
            <p:cNvGraphicFramePr>
              <a:graphicFrameLocks noChangeAspect="1"/>
            </p:cNvGraphicFramePr>
            <p:nvPr/>
          </p:nvGraphicFramePr>
          <p:xfrm>
            <a:off x="4800" y="646"/>
            <a:ext cx="183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324" name="公式" r:id="rId12" imgW="291960" imgH="291960" progId="Equation.3">
                    <p:embed/>
                  </p:oleObj>
                </mc:Choice>
                <mc:Fallback>
                  <p:oleObj name="公式" r:id="rId12" imgW="291960" imgH="291960" progId="Equation.3">
                    <p:embed/>
                    <p:pic>
                      <p:nvPicPr>
                        <p:cNvPr id="12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646"/>
                          <a:ext cx="183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32"/>
            <p:cNvGraphicFramePr>
              <a:graphicFrameLocks noChangeAspect="1"/>
            </p:cNvGraphicFramePr>
            <p:nvPr/>
          </p:nvGraphicFramePr>
          <p:xfrm>
            <a:off x="3625" y="1286"/>
            <a:ext cx="167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325" name="公式" r:id="rId14" imgW="266400" imgH="291960" progId="Equation.3">
                    <p:embed/>
                  </p:oleObj>
                </mc:Choice>
                <mc:Fallback>
                  <p:oleObj name="公式" r:id="rId14" imgW="266400" imgH="291960" progId="Equation.3">
                    <p:embed/>
                    <p:pic>
                      <p:nvPicPr>
                        <p:cNvPr id="13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5" y="1286"/>
                          <a:ext cx="167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495507"/>
              </p:ext>
            </p:extLst>
          </p:nvPr>
        </p:nvGraphicFramePr>
        <p:xfrm>
          <a:off x="6824808" y="732013"/>
          <a:ext cx="949991" cy="292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326" name="公式" r:id="rId16" imgW="1269720" imgH="431640" progId="Equation.3">
                  <p:embed/>
                </p:oleObj>
              </mc:Choice>
              <mc:Fallback>
                <p:oleObj name="公式" r:id="rId16" imgW="1269720" imgH="431640" progId="Equation.3">
                  <p:embed/>
                  <p:pic>
                    <p:nvPicPr>
                      <p:cNvPr id="47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4808" y="732013"/>
                        <a:ext cx="949991" cy="2929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Line 83"/>
          <p:cNvSpPr>
            <a:spLocks noChangeShapeType="1"/>
          </p:cNvSpPr>
          <p:nvPr/>
        </p:nvSpPr>
        <p:spPr bwMode="auto">
          <a:xfrm flipV="1">
            <a:off x="7345122" y="993912"/>
            <a:ext cx="112893" cy="47199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83"/>
          <p:cNvSpPr>
            <a:spLocks noChangeShapeType="1"/>
          </p:cNvSpPr>
          <p:nvPr/>
        </p:nvSpPr>
        <p:spPr bwMode="auto">
          <a:xfrm flipV="1">
            <a:off x="7366626" y="1051882"/>
            <a:ext cx="396189" cy="39955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3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818929"/>
              </p:ext>
            </p:extLst>
          </p:nvPr>
        </p:nvGraphicFramePr>
        <p:xfrm>
          <a:off x="7542085" y="1158898"/>
          <a:ext cx="1110547" cy="438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327" name="Equation" r:id="rId18" imgW="583920" imgH="253800" progId="Equation.DSMT4">
                  <p:embed/>
                </p:oleObj>
              </mc:Choice>
              <mc:Fallback>
                <p:oleObj name="Equation" r:id="rId18" imgW="583920" imgH="253800" progId="Equation.DSMT4">
                  <p:embed/>
                  <p:pic>
                    <p:nvPicPr>
                      <p:cNvPr id="5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2085" y="1158898"/>
                        <a:ext cx="1110547" cy="438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228600" y="365989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chemeClr val="accent2"/>
                </a:solidFill>
                <a:latin typeface="Times New Roman" charset="0"/>
                <a:ea typeface="华文中宋" charset="0"/>
              </a:rPr>
              <a:t>代替</a:t>
            </a:r>
            <a:endParaRPr kumimoji="1" lang="zh-CN" altLang="en-US" sz="2800" b="1" dirty="0">
              <a:solidFill>
                <a:schemeClr val="accent2"/>
              </a:solidFill>
              <a:latin typeface="Times New Roman" charset="0"/>
              <a:ea typeface="华文中宋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1090254" y="365989"/>
                <a:ext cx="4916488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charset="0"/>
                        </a:rPr>
                        <m:t>在</m:t>
                      </m:r>
                      <m:r>
                        <a:rPr kumimoji="1" lang="zh-CN" altLang="en-US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charset="0"/>
                        </a:rPr>
                        <m:t>∆</m:t>
                      </m:r>
                      <m:sSub>
                        <m:sSubPr>
                          <m:ctrlPr>
                            <a:rPr kumimoji="1" lang="en-US" altLang="zh-CN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charset="0"/>
                            </a:rPr>
                            <m:t>𝒔</m:t>
                          </m:r>
                        </m:e>
                        <m:sub>
                          <m:r>
                            <a:rPr kumimoji="1" lang="en-US" altLang="zh-CN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charset="0"/>
                            </a:rPr>
                            <m:t>𝒊</m:t>
                          </m:r>
                        </m:sub>
                      </m:sSub>
                      <m:r>
                        <a:rPr kumimoji="1" lang="zh-CN" altLang="en-US" sz="28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charset="0"/>
                        </a:rPr>
                        <m:t>上</m:t>
                      </m:r>
                      <m:r>
                        <a:rPr kumimoji="1" lang="zh-CN" altLang="en-US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charset="0"/>
                        </a:rPr>
                        <m:t>任取</m:t>
                      </m:r>
                      <m:r>
                        <a:rPr kumimoji="1" lang="zh-CN" altLang="en-US" sz="28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charset="0"/>
                        </a:rPr>
                        <m:t>一点</m:t>
                      </m:r>
                      <m:sSub>
                        <m:sSubPr>
                          <m:ctrlPr>
                            <a:rPr kumimoji="1" lang="en-US" altLang="zh-CN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charset="0"/>
                            </a:rPr>
                            <m:t>𝑴</m:t>
                          </m:r>
                        </m:e>
                        <m:sub>
                          <m:r>
                            <a:rPr kumimoji="1" lang="en-US" altLang="zh-CN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kumimoji="1" lang="en-US" altLang="zh-CN" sz="2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1" lang="en-US" altLang="zh-CN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中宋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kumimoji="1" lang="en-US" altLang="zh-CN" sz="2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charset="0"/>
                        </a:rPr>
                        <m:t>,</m:t>
                      </m:r>
                      <m:r>
                        <a:rPr kumimoji="1" lang="zh-CN" altLang="en-US" sz="2800" b="1" i="1" dirty="0">
                          <a:latin typeface="Cambria Math" panose="02040503050406030204" pitchFamily="18" charset="0"/>
                          <a:ea typeface="华文中宋" charset="0"/>
                        </a:rPr>
                        <m:t>由</m:t>
                      </m:r>
                      <m:r>
                        <a:rPr kumimoji="1" lang="en-US" altLang="zh-CN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中宋" charset="0"/>
                        </a:rPr>
                        <m:t> 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tx1"/>
                  </a:solidFill>
                  <a:latin typeface="Times New Roman" charset="0"/>
                  <a:ea typeface="华文中宋" charset="0"/>
                </a:endParaRPr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0254" y="365989"/>
                <a:ext cx="4916488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6"/>
              <p:cNvSpPr txBox="1">
                <a:spLocks noChangeArrowheads="1"/>
              </p:cNvSpPr>
              <p:nvPr/>
            </p:nvSpPr>
            <p:spPr bwMode="auto">
              <a:xfrm>
                <a:off x="342900" y="912096"/>
                <a:ext cx="5671636" cy="17960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b="1" i="1" dirty="0" smtClean="0">
                          <a:latin typeface="Cambria Math" panose="02040503050406030204" pitchFamily="18" charset="0"/>
                          <a:ea typeface="华文中宋" charset="0"/>
                        </a:rPr>
                        <m:t>于</m:t>
                      </m:r>
                      <m:r>
                        <a:rPr kumimoji="1" lang="zh-CN" altLang="en-US" sz="2800" b="1" i="1" dirty="0" smtClean="0">
                          <a:latin typeface="Cambria Math" panose="02040503050406030204" pitchFamily="18" charset="0"/>
                          <a:ea typeface="华文中宋" charset="0"/>
                        </a:rPr>
                        <m:t>∆</m:t>
                      </m:r>
                      <m:sSub>
                        <m:sSubPr>
                          <m:ctrlPr>
                            <a:rPr kumimoji="1" lang="en-US" altLang="zh-CN" sz="2800" b="1" i="1" dirty="0" smtClean="0">
                              <a:latin typeface="Cambria Math" panose="02040503050406030204" pitchFamily="18" charset="0"/>
                              <a:ea typeface="华文中宋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dirty="0" smtClean="0">
                              <a:latin typeface="Cambria Math" panose="02040503050406030204" pitchFamily="18" charset="0"/>
                              <a:ea typeface="华文中宋" charset="0"/>
                            </a:rPr>
                            <m:t>𝒔</m:t>
                          </m:r>
                        </m:e>
                        <m:sub>
                          <m:r>
                            <a:rPr kumimoji="1" lang="en-US" altLang="zh-CN" sz="2800" b="1" i="1" dirty="0" smtClean="0">
                              <a:latin typeface="Cambria Math" panose="02040503050406030204" pitchFamily="18" charset="0"/>
                              <a:ea typeface="华文中宋" charset="0"/>
                            </a:rPr>
                            <m:t>𝒊</m:t>
                          </m:r>
                        </m:sub>
                      </m:sSub>
                      <m:r>
                        <a:rPr kumimoji="1" lang="zh-CN" altLang="en-US" sz="2800" b="1" i="1" dirty="0">
                          <a:latin typeface="Cambria Math" panose="02040503050406030204" pitchFamily="18" charset="0"/>
                          <a:ea typeface="华文中宋" charset="0"/>
                        </a:rPr>
                        <m:t>很</m:t>
                      </m:r>
                      <m:r>
                        <a:rPr kumimoji="1" lang="zh-CN" altLang="en-US" sz="2800" b="1" i="1" dirty="0" smtClean="0">
                          <a:latin typeface="Cambria Math" panose="02040503050406030204" pitchFamily="18" charset="0"/>
                          <a:ea typeface="华文中宋" charset="0"/>
                        </a:rPr>
                        <m:t>短</m:t>
                      </m:r>
                      <m:r>
                        <a:rPr kumimoji="1" lang="zh-CN" altLang="en-US" sz="2800" b="1" i="1" dirty="0">
                          <a:latin typeface="Cambria Math" panose="02040503050406030204" pitchFamily="18" charset="0"/>
                          <a:ea typeface="华文中宋" charset="0"/>
                        </a:rPr>
                        <m:t>，</m:t>
                      </m:r>
                      <m:r>
                        <a:rPr kumimoji="1" lang="zh-CN" altLang="en-US" sz="2800" b="1" i="1" dirty="0" smtClean="0">
                          <a:latin typeface="Cambria Math" panose="02040503050406030204" pitchFamily="18" charset="0"/>
                          <a:ea typeface="华文中宋" charset="0"/>
                        </a:rPr>
                        <m:t>在</m:t>
                      </m:r>
                      <m:r>
                        <a:rPr kumimoji="1" lang="zh-CN" altLang="en-US" sz="2800" b="1" i="1" dirty="0">
                          <a:latin typeface="Cambria Math" panose="02040503050406030204" pitchFamily="18" charset="0"/>
                          <a:ea typeface="华文中宋" charset="0"/>
                        </a:rPr>
                        <m:t>每个</m:t>
                      </m:r>
                      <m:r>
                        <a:rPr kumimoji="1" lang="zh-CN" altLang="en-US" sz="2800" b="1" i="1" dirty="0" smtClean="0">
                          <a:latin typeface="Cambria Math" panose="02040503050406030204" pitchFamily="18" charset="0"/>
                          <a:ea typeface="华文中宋" charset="0"/>
                        </a:rPr>
                        <m:t>小</m:t>
                      </m:r>
                      <m:r>
                        <a:rPr kumimoji="1" lang="zh-CN" altLang="en-US" sz="2800" b="1" i="1" dirty="0">
                          <a:latin typeface="Cambria Math" panose="02040503050406030204" pitchFamily="18" charset="0"/>
                          <a:ea typeface="华文中宋" charset="0"/>
                        </a:rPr>
                        <m:t>弧段</m:t>
                      </m:r>
                      <m:r>
                        <a:rPr kumimoji="1" lang="zh-CN" altLang="en-US" sz="2800" b="1" i="1" dirty="0" smtClean="0">
                          <a:latin typeface="Cambria Math" panose="02040503050406030204" pitchFamily="18" charset="0"/>
                          <a:ea typeface="华文中宋" charset="0"/>
                        </a:rPr>
                        <m:t>上</m:t>
                      </m:r>
                      <m:r>
                        <a:rPr kumimoji="1" lang="zh-CN" altLang="en-US" sz="2800" b="1" i="1" dirty="0">
                          <a:latin typeface="Cambria Math" panose="02040503050406030204" pitchFamily="18" charset="0"/>
                          <a:ea typeface="华文中宋" charset="0"/>
                        </a:rPr>
                        <m:t>质点</m:t>
                      </m:r>
                      <m:r>
                        <a:rPr kumimoji="1" lang="zh-CN" altLang="en-US" sz="2800" b="1" i="1" dirty="0" smtClean="0">
                          <a:latin typeface="Cambria Math" panose="02040503050406030204" pitchFamily="18" charset="0"/>
                          <a:ea typeface="华文中宋" charset="0"/>
                        </a:rPr>
                        <m:t>可</m:t>
                      </m:r>
                    </m:oMath>
                  </m:oMathPara>
                </a14:m>
                <a:endParaRPr kumimoji="1" lang="en-US" altLang="zh-CN" sz="2800" b="1" i="1" dirty="0" smtClean="0">
                  <a:latin typeface="Cambria Math" panose="02040503050406030204" pitchFamily="18" charset="0"/>
                  <a:ea typeface="华文中宋" charset="0"/>
                </a:endParaRPr>
              </a:p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b="1" i="1" dirty="0">
                          <a:latin typeface="Cambria Math" panose="02040503050406030204" pitchFamily="18" charset="0"/>
                          <a:ea typeface="华文中宋" charset="0"/>
                        </a:rPr>
                        <m:t>以看作直线运动，并以</m:t>
                      </m:r>
                      <m:sSub>
                        <m:sSubPr>
                          <m:ctrlPr>
                            <a:rPr kumimoji="1" lang="en-US" altLang="zh-CN" sz="2800" b="1" i="1" dirty="0">
                              <a:latin typeface="Cambria Math" panose="02040503050406030204" pitchFamily="18" charset="0"/>
                              <a:ea typeface="华文中宋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zh-CN" altLang="en-US" sz="2800" b="1" i="1" dirty="0">
                                  <a:latin typeface="Cambria Math" panose="02040503050406030204" pitchFamily="18" charset="0"/>
                                  <a:ea typeface="华文中宋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800" b="1" i="1" dirty="0">
                                  <a:latin typeface="Cambria Math" panose="02040503050406030204" pitchFamily="18" charset="0"/>
                                  <a:ea typeface="华文中宋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800" b="1" i="1" dirty="0">
                              <a:latin typeface="Cambria Math" panose="02040503050406030204" pitchFamily="18" charset="0"/>
                              <a:ea typeface="华文中宋" charset="0"/>
                            </a:rPr>
                            <m:t>𝝉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800" b="1" i="1" dirty="0">
                              <a:latin typeface="Cambria Math" panose="02040503050406030204" pitchFamily="18" charset="0"/>
                              <a:ea typeface="华文中宋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800" b="1" i="1" dirty="0">
                                  <a:latin typeface="Cambria Math" panose="02040503050406030204" pitchFamily="18" charset="0"/>
                                  <a:ea typeface="华文中宋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1" i="1" dirty="0">
                                  <a:latin typeface="Cambria Math" panose="02040503050406030204" pitchFamily="18" charset="0"/>
                                  <a:ea typeface="华文中宋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kumimoji="1" lang="en-US" altLang="zh-CN" sz="2800" b="1" i="1" dirty="0">
                                  <a:latin typeface="Cambria Math" panose="02040503050406030204" pitchFamily="18" charset="0"/>
                                  <a:ea typeface="华文中宋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1" lang="en-US" altLang="zh-CN" sz="2800" b="1" i="1" dirty="0">
                              <a:latin typeface="Cambria Math" panose="02040503050406030204" pitchFamily="18" charset="0"/>
                              <a:ea typeface="华文中宋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800" b="1" i="1" dirty="0">
                                  <a:latin typeface="Cambria Math" panose="02040503050406030204" pitchFamily="18" charset="0"/>
                                  <a:ea typeface="华文中宋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1" i="1" dirty="0">
                                  <a:latin typeface="Cambria Math" panose="02040503050406030204" pitchFamily="18" charset="0"/>
                                  <a:ea typeface="华文中宋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kumimoji="1" lang="en-US" altLang="zh-CN" sz="2800" b="1" i="1" dirty="0">
                                  <a:latin typeface="Cambria Math" panose="02040503050406030204" pitchFamily="18" charset="0"/>
                                  <a:ea typeface="华文中宋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kumimoji="1" lang="zh-CN" altLang="en-US" sz="2800" b="1" i="1" dirty="0">
                          <a:latin typeface="Cambria Math" panose="02040503050406030204" pitchFamily="18" charset="0"/>
                          <a:ea typeface="华文中宋" charset="0"/>
                        </a:rPr>
                        <m:t>表示其方向，所以</m:t>
                      </m:r>
                      <m:sSub>
                        <m:sSubPr>
                          <m:ctrlPr>
                            <a:rPr kumimoji="1" lang="en-US" altLang="zh-CN" sz="2800" b="1" i="1" dirty="0">
                              <a:latin typeface="Cambria Math" panose="02040503050406030204" pitchFamily="18" charset="0"/>
                              <a:ea typeface="华文中宋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zh-CN" altLang="en-US" sz="2800" b="1" i="1" dirty="0">
                                  <a:latin typeface="Cambria Math" panose="02040503050406030204" pitchFamily="18" charset="0"/>
                                  <a:ea typeface="华文中宋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800" b="1" i="1" dirty="0">
                                  <a:latin typeface="Cambria Math" panose="02040503050406030204" pitchFamily="18" charset="0"/>
                                  <a:ea typeface="华文中宋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800" b="1" i="1" dirty="0">
                              <a:latin typeface="Cambria Math" panose="02040503050406030204" pitchFamily="18" charset="0"/>
                              <a:ea typeface="华文中宋" charset="0"/>
                            </a:rPr>
                            <m:t>𝝉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800" b="1" i="1" dirty="0">
                              <a:latin typeface="Cambria Math" panose="02040503050406030204" pitchFamily="18" charset="0"/>
                              <a:ea typeface="华文中宋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800" b="1" i="1" dirty="0">
                                  <a:latin typeface="Cambria Math" panose="02040503050406030204" pitchFamily="18" charset="0"/>
                                  <a:ea typeface="华文中宋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1" i="1" dirty="0">
                                  <a:latin typeface="Cambria Math" panose="02040503050406030204" pitchFamily="18" charset="0"/>
                                  <a:ea typeface="华文中宋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kumimoji="1" lang="en-US" altLang="zh-CN" sz="2800" b="1" i="1" dirty="0">
                                  <a:latin typeface="Cambria Math" panose="02040503050406030204" pitchFamily="18" charset="0"/>
                                  <a:ea typeface="华文中宋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1" lang="en-US" altLang="zh-CN" sz="2800" b="1" i="1" dirty="0">
                              <a:latin typeface="Cambria Math" panose="02040503050406030204" pitchFamily="18" charset="0"/>
                              <a:ea typeface="华文中宋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800" b="1" i="1" dirty="0">
                                  <a:latin typeface="Cambria Math" panose="02040503050406030204" pitchFamily="18" charset="0"/>
                                  <a:ea typeface="华文中宋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1" i="1" dirty="0">
                                  <a:latin typeface="Cambria Math" panose="02040503050406030204" pitchFamily="18" charset="0"/>
                                  <a:ea typeface="华文中宋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kumimoji="1" lang="en-US" altLang="zh-CN" sz="2800" b="1" i="1" dirty="0">
                                  <a:latin typeface="Cambria Math" panose="02040503050406030204" pitchFamily="18" charset="0"/>
                                  <a:ea typeface="华文中宋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800" b="1" i="1" dirty="0">
                          <a:latin typeface="Cambria Math" panose="02040503050406030204" pitchFamily="18" charset="0"/>
                          <a:ea typeface="华文中宋" charset="0"/>
                        </a:rPr>
                        <m:t>∆</m:t>
                      </m:r>
                      <m:sSub>
                        <m:sSubPr>
                          <m:ctrlPr>
                            <a:rPr kumimoji="1" lang="en-US" altLang="zh-CN" sz="2800" b="1" i="1" dirty="0">
                              <a:latin typeface="Cambria Math" panose="02040503050406030204" pitchFamily="18" charset="0"/>
                              <a:ea typeface="华文中宋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dirty="0">
                              <a:latin typeface="Cambria Math" panose="02040503050406030204" pitchFamily="18" charset="0"/>
                              <a:ea typeface="华文中宋" charset="0"/>
                            </a:rPr>
                            <m:t>𝒔</m:t>
                          </m:r>
                        </m:e>
                        <m:sub>
                          <m:r>
                            <a:rPr kumimoji="1" lang="en-US" altLang="zh-CN" sz="2800" b="1" i="1" dirty="0">
                              <a:latin typeface="Cambria Math" panose="02040503050406030204" pitchFamily="18" charset="0"/>
                              <a:ea typeface="华文中宋" charset="0"/>
                            </a:rPr>
                            <m:t>𝒊</m:t>
                          </m:r>
                        </m:sub>
                      </m:sSub>
                      <m:r>
                        <a:rPr kumimoji="1" lang="zh-CN" altLang="en-US" sz="2800" b="1" i="1" dirty="0">
                          <a:latin typeface="Cambria Math" panose="02040503050406030204" pitchFamily="18" charset="0"/>
                          <a:ea typeface="华文中宋" charset="0"/>
                        </a:rPr>
                        <m:t>近似表示质点的位移，故</m:t>
                      </m:r>
                      <m:r>
                        <a:rPr kumimoji="1" lang="en-US" altLang="zh-CN" sz="2800" b="1" i="1" dirty="0">
                          <a:latin typeface="Cambria Math" panose="02040503050406030204" pitchFamily="18" charset="0"/>
                          <a:ea typeface="华文中宋" charset="0"/>
                        </a:rPr>
                        <m:t>  </m:t>
                      </m:r>
                    </m:oMath>
                  </m:oMathPara>
                </a14:m>
                <a:endParaRPr kumimoji="1" lang="zh-CN" altLang="en-US" sz="2800" b="1" i="1" dirty="0">
                  <a:latin typeface="Cambria Math" panose="02040503050406030204" pitchFamily="18" charset="0"/>
                  <a:ea typeface="华文中宋" charset="0"/>
                </a:endParaRPr>
              </a:p>
            </p:txBody>
          </p:sp>
        </mc:Choice>
        <mc:Fallback xmlns="">
          <p:sp>
            <p:nvSpPr>
              <p:cNvPr id="3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" y="912096"/>
                <a:ext cx="5671636" cy="179600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914400" y="2739044"/>
                <a:ext cx="4700839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kumimoji="1"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𝑾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8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acc>
                        <m:accPr>
                          <m:chr m:val="⃗"/>
                          <m:ctrlPr>
                            <a:rPr kumimoji="1" lang="is-I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kumimoji="1" lang="en-US" altLang="zh-CN" sz="2800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𝑭</m:t>
                          </m:r>
                        </m:e>
                      </m:acc>
                      <m:r>
                        <a:rPr kumimoji="1" lang="en-US" altLang="zh-CN" sz="2800" b="1" i="1">
                          <a:solidFill>
                            <a:srgbClr val="FF0000"/>
                          </a:solidFill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𝝃</m:t>
                          </m:r>
                        </m:e>
                        <m:sub>
                          <m:r>
                            <a:rPr kumimoji="1" lang="en-US" altLang="zh-CN" sz="28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800" b="1" i="1">
                          <a:solidFill>
                            <a:srgbClr val="FF0000"/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𝜼</m:t>
                          </m:r>
                        </m:e>
                        <m:sub>
                          <m:r>
                            <a:rPr kumimoji="1" lang="en-US" altLang="zh-CN" sz="28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8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)</m:t>
                      </m:r>
                      <m:r>
                        <a:rPr kumimoji="1" lang="is-IS" altLang="zh-CN" sz="28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中宋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zh-CN" altLang="en-US" sz="2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中宋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中宋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中宋" charset="0"/>
                            </a:rPr>
                            <m:t>𝝉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中宋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中宋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中宋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kumimoji="1" lang="en-US" altLang="zh-CN" sz="2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中宋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1"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中宋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中宋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中宋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kumimoji="1" lang="en-US" altLang="zh-CN" sz="2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华文中宋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中宋" charset="0"/>
                        </a:rPr>
                        <m:t>∆</m:t>
                      </m:r>
                      <m:sSub>
                        <m:sSubPr>
                          <m:ctrlPr>
                            <a:rPr kumimoji="1"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中宋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中宋" charset="0"/>
                            </a:rPr>
                            <m:t>𝒔</m:t>
                          </m:r>
                        </m:e>
                        <m:sub>
                          <m:r>
                            <a:rPr kumimoji="1"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中宋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1"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739044"/>
                <a:ext cx="4700839" cy="48314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1645829" y="4510269"/>
                <a:ext cx="6232284" cy="492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latin typeface="Cambria Math" charset="0"/>
                      </a:rPr>
                      <m:t>𝑾</m:t>
                    </m:r>
                    <m:r>
                      <a:rPr kumimoji="1" lang="en-US" altLang="zh-CN" sz="2800" b="1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  <m:t>𝝀</m:t>
                            </m:r>
                            <m: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kumimoji="1" lang="is-IS" altLang="zh-CN" sz="2800" b="1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zh-CN" sz="28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𝒊</m:t>
                            </m:r>
                            <m:r>
                              <a:rPr kumimoji="1" lang="en-US" altLang="zh-CN" sz="28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</m:t>
                            </m:r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𝟏</m:t>
                            </m:r>
                          </m:sub>
                          <m:sup>
                            <m:r>
                              <a:rPr kumimoji="1" lang="en-US" altLang="zh-CN" sz="28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𝒏</m:t>
                            </m:r>
                          </m:sup>
                          <m:e>
                            <m:acc>
                              <m:accPr>
                                <m:chr m:val="⃗"/>
                                <m:ctrlPr>
                                  <a:rPr kumimoji="1" lang="is-IS" altLang="zh-CN" sz="2800" b="1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800" b="1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𝑭</m:t>
                                </m:r>
                              </m:e>
                            </m:acc>
                            <m:r>
                              <a:rPr kumimoji="1" lang="en-US" altLang="zh-CN" sz="2800" b="1" i="1"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800" b="1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𝝃</m:t>
                                </m:r>
                              </m:e>
                              <m:sub>
                                <m:r>
                                  <a:rPr kumimoji="1" lang="en-US" altLang="zh-CN" sz="2800" b="1" i="1">
                                    <a:latin typeface="Cambria Math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kumimoji="1" lang="en-US" altLang="zh-CN" sz="2800" b="1" i="1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800" b="1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𝜼</m:t>
                                </m:r>
                              </m:e>
                              <m:sub>
                                <m:r>
                                  <a:rPr kumimoji="1" lang="en-US" altLang="zh-CN" sz="2800" b="1" i="1">
                                    <a:latin typeface="Cambria Math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kumimoji="1" lang="en-US" altLang="zh-CN" sz="2800" b="1" i="1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  <m:r>
                          <a:rPr kumimoji="1" lang="is-IS" altLang="zh-CN" sz="28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sSub>
                          <m:sSubPr>
                            <m:ctrlPr>
                              <a:rPr kumimoji="1" lang="en-US" altLang="zh-CN" sz="2800" b="1" i="1" dirty="0">
                                <a:latin typeface="Cambria Math" panose="02040503050406030204" pitchFamily="18" charset="0"/>
                                <a:ea typeface="华文中宋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1" lang="zh-CN" altLang="en-US" sz="2800" b="1" i="1" dirty="0">
                                    <a:latin typeface="Cambria Math" panose="02040503050406030204" pitchFamily="18" charset="0"/>
                                    <a:ea typeface="华文中宋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800" b="1" i="1" dirty="0">
                                    <a:latin typeface="Cambria Math" panose="02040503050406030204" pitchFamily="18" charset="0"/>
                                    <a:ea typeface="华文中宋" charset="0"/>
                                  </a:rPr>
                                  <m:t>𝒆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2800" b="1" i="1" dirty="0">
                                <a:latin typeface="Cambria Math" panose="02040503050406030204" pitchFamily="18" charset="0"/>
                                <a:ea typeface="华文中宋" charset="0"/>
                              </a:rPr>
                              <m:t>𝝉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2800" b="1" i="1" dirty="0">
                                <a:latin typeface="Cambria Math" panose="02040503050406030204" pitchFamily="18" charset="0"/>
                                <a:ea typeface="华文中宋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2800" b="1" i="1" dirty="0">
                                    <a:latin typeface="Cambria Math" panose="02040503050406030204" pitchFamily="18" charset="0"/>
                                    <a:ea typeface="华文中宋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800" b="1" i="1" dirty="0">
                                    <a:latin typeface="Cambria Math" panose="02040503050406030204" pitchFamily="18" charset="0"/>
                                    <a:ea typeface="华文中宋" charset="0"/>
                                  </a:rPr>
                                  <m:t>𝝃</m:t>
                                </m:r>
                              </m:e>
                              <m:sub>
                                <m:r>
                                  <a:rPr kumimoji="1" lang="en-US" altLang="zh-CN" sz="2800" b="1" i="1" dirty="0">
                                    <a:latin typeface="Cambria Math" panose="02040503050406030204" pitchFamily="18" charset="0"/>
                                    <a:ea typeface="华文中宋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kumimoji="1" lang="en-US" altLang="zh-CN" sz="2800" b="1" i="1" dirty="0">
                                <a:latin typeface="Cambria Math" panose="02040503050406030204" pitchFamily="18" charset="0"/>
                                <a:ea typeface="华文中宋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sz="2800" b="1" i="1" dirty="0">
                                    <a:latin typeface="Cambria Math" panose="02040503050406030204" pitchFamily="18" charset="0"/>
                                    <a:ea typeface="华文中宋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800" b="1" i="1" dirty="0">
                                    <a:latin typeface="Cambria Math" panose="02040503050406030204" pitchFamily="18" charset="0"/>
                                    <a:ea typeface="华文中宋" charset="0"/>
                                  </a:rPr>
                                  <m:t>𝜼</m:t>
                                </m:r>
                              </m:e>
                              <m:sub>
                                <m:r>
                                  <a:rPr kumimoji="1" lang="en-US" altLang="zh-CN" sz="2800" b="1" i="1" dirty="0">
                                    <a:latin typeface="Cambria Math" panose="02040503050406030204" pitchFamily="18" charset="0"/>
                                    <a:ea typeface="华文中宋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sz="2800" b="1" i="1" dirty="0">
                            <a:latin typeface="Cambria Math" panose="02040503050406030204" pitchFamily="18" charset="0"/>
                            <a:ea typeface="华文中宋" charset="0"/>
                          </a:rPr>
                          <m:t>∆</m:t>
                        </m:r>
                        <m:sSub>
                          <m:sSubPr>
                            <m:ctrlPr>
                              <a:rPr kumimoji="1" lang="en-US" altLang="zh-CN" sz="2800" b="1" i="1" dirty="0">
                                <a:latin typeface="Cambria Math" panose="02040503050406030204" pitchFamily="18" charset="0"/>
                                <a:ea typeface="华文中宋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 dirty="0">
                                <a:latin typeface="Cambria Math" panose="02040503050406030204" pitchFamily="18" charset="0"/>
                                <a:ea typeface="华文中宋" charset="0"/>
                              </a:rPr>
                              <m:t>𝒔</m:t>
                            </m:r>
                          </m:e>
                          <m:sub>
                            <m:r>
                              <a:rPr kumimoji="1" lang="en-US" altLang="zh-CN" sz="2800" b="1" i="1" dirty="0">
                                <a:latin typeface="Cambria Math" panose="02040503050406030204" pitchFamily="18" charset="0"/>
                                <a:ea typeface="华文中宋" charset="0"/>
                              </a:rPr>
                              <m:t>𝒊</m:t>
                            </m:r>
                          </m:sub>
                        </m:sSub>
                      </m:e>
                    </m:func>
                  </m:oMath>
                </a14:m>
                <a:r>
                  <a:rPr kumimoji="1" lang="zh-CN" altLang="en-US" sz="2800" b="1" dirty="0" smtClean="0"/>
                  <a:t> </a:t>
                </a:r>
                <a:endParaRPr kumimoji="1" lang="zh-CN" altLang="en-US" sz="2800" b="1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829" y="4510269"/>
                <a:ext cx="6232284" cy="4926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2065943" y="5075498"/>
                <a:ext cx="3929409" cy="620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latin typeface="Cambria Math" charset="0"/>
                      </a:rPr>
                      <m:t>=</m:t>
                    </m:r>
                    <m:nary>
                      <m:naryPr>
                        <m:ctrlP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kumimoji="1" lang="is-IS" altLang="zh-CN" sz="2800" b="1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8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𝑭</m:t>
                            </m:r>
                          </m:e>
                        </m:acc>
                        <m:r>
                          <a:rPr kumimoji="1" lang="en-US" altLang="zh-CN" sz="2800" b="1" i="1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kumimoji="1" lang="en-US" altLang="zh-CN" sz="2800" b="1" i="1">
                            <a:latin typeface="Cambria Math" charset="0"/>
                          </a:rPr>
                          <m:t>)</m:t>
                        </m:r>
                      </m:e>
                    </m:nary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kumimoji="1" lang="en-US" altLang="zh-CN" sz="2800" b="1" i="1" dirty="0">
                            <a:latin typeface="Cambria Math" panose="02040503050406030204" pitchFamily="18" charset="0"/>
                            <a:ea typeface="华文中宋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zh-CN" altLang="en-US" sz="2800" b="1" i="1" dirty="0">
                                <a:latin typeface="Cambria Math" panose="02040503050406030204" pitchFamily="18" charset="0"/>
                                <a:ea typeface="华文中宋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800" b="1" i="1" dirty="0">
                                <a:latin typeface="Cambria Math" panose="02040503050406030204" pitchFamily="18" charset="0"/>
                                <a:ea typeface="华文中宋" charset="0"/>
                              </a:rPr>
                              <m:t>𝒆</m:t>
                            </m:r>
                          </m:e>
                        </m:acc>
                      </m:e>
                      <m:sub>
                        <m:r>
                          <a:rPr kumimoji="1" lang="en-US" altLang="zh-CN" sz="2800" b="1" i="1" dirty="0">
                            <a:latin typeface="Cambria Math" panose="02040503050406030204" pitchFamily="18" charset="0"/>
                            <a:ea typeface="华文中宋" charset="0"/>
                          </a:rPr>
                          <m:t>𝝉</m:t>
                        </m:r>
                      </m:sub>
                    </m:sSub>
                    <m:d>
                      <m:dPr>
                        <m:ctrlPr>
                          <a:rPr kumimoji="1" lang="en-US" altLang="zh-CN" sz="2800" b="1" i="1" dirty="0">
                            <a:latin typeface="Cambria Math" panose="02040503050406030204" pitchFamily="18" charset="0"/>
                            <a:ea typeface="华文中宋" charset="0"/>
                          </a:rPr>
                        </m:ctrlPr>
                      </m:dPr>
                      <m:e>
                        <m:r>
                          <a:rPr kumimoji="1" lang="en-US" altLang="zh-CN" sz="2800" b="1" i="1" dirty="0" smtClean="0">
                            <a:latin typeface="Cambria Math" panose="02040503050406030204" pitchFamily="18" charset="0"/>
                            <a:ea typeface="华文中宋" charset="0"/>
                          </a:rPr>
                          <m:t>𝒙</m:t>
                        </m:r>
                        <m:r>
                          <a:rPr kumimoji="1" lang="en-US" altLang="zh-CN" sz="2800" b="1" i="1" dirty="0" smtClean="0">
                            <a:latin typeface="Cambria Math" panose="02040503050406030204" pitchFamily="18" charset="0"/>
                            <a:ea typeface="华文中宋" charset="0"/>
                          </a:rPr>
                          <m:t>,</m:t>
                        </m:r>
                        <m:r>
                          <a:rPr kumimoji="1" lang="en-US" altLang="zh-CN" sz="2800" b="1" i="1" dirty="0" smtClean="0">
                            <a:latin typeface="Cambria Math" panose="02040503050406030204" pitchFamily="18" charset="0"/>
                            <a:ea typeface="华文中宋" charset="0"/>
                          </a:rPr>
                          <m:t>𝒚</m:t>
                        </m:r>
                      </m:e>
                    </m:d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  <a:ea typeface="华文中宋" charset="0"/>
                      </a:rPr>
                      <m:t>𝒅𝒔</m:t>
                    </m:r>
                  </m:oMath>
                </a14:m>
                <a:r>
                  <a:rPr kumimoji="1" lang="zh-CN" altLang="en-US" sz="2800" b="1" dirty="0" smtClean="0"/>
                  <a:t> </a:t>
                </a:r>
                <a:endParaRPr kumimoji="1" lang="zh-CN" altLang="en-US" sz="2800" b="1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943" y="5075498"/>
                <a:ext cx="3929409" cy="62061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49" grpId="0"/>
      <p:bldP spid="61" grpId="0" animBg="1"/>
      <p:bldP spid="62" grpId="0" animBg="1"/>
      <p:bldP spid="32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C371-BF9C-0448-9463-A65FF53A0321}" type="datetime1">
              <a:rPr lang="zh-CN" altLang="en-US" smtClean="0"/>
              <a:pPr/>
              <a:t>2021/5/24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7289-EE4B-3144-A526-7ECA48342A78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240265" y="261488"/>
            <a:ext cx="2228850" cy="589284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宋体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宋体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宋体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宋体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宋体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宋体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宋体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charset="0"/>
                <a:ea typeface="宋体" charset="0"/>
              </a:defRPr>
            </a:lvl9pPr>
          </a:lstStyle>
          <a:p>
            <a:r>
              <a:rPr lang="en-US" altLang="zh-CN" sz="3200" b="1" dirty="0" smtClean="0"/>
              <a:t> </a:t>
            </a:r>
            <a:r>
              <a:rPr lang="en-US" altLang="zh-CN" sz="3200" b="1" dirty="0" smtClean="0">
                <a:latin typeface="华文中宋" charset="0"/>
                <a:ea typeface="华文中宋" charset="0"/>
              </a:rPr>
              <a:t>1  </a:t>
            </a:r>
            <a:r>
              <a:rPr lang="zh-CN" altLang="en-US" sz="3200" b="1" dirty="0" smtClean="0">
                <a:latin typeface="华文中宋" charset="0"/>
                <a:ea typeface="华文中宋" charset="0"/>
              </a:rPr>
              <a:t>概念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426720" y="919896"/>
                <a:ext cx="8557491" cy="21468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zh-CN" altLang="en-US" sz="2600" b="1" dirty="0" smtClean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定义</a:t>
                </a:r>
                <a:r>
                  <a:rPr kumimoji="1" lang="zh-CN" altLang="en-US" sz="2600" b="0" dirty="0" smtClean="0">
                    <a:ea typeface="Cambria Math" charset="0"/>
                    <a:cs typeface="Cambria Math" charset="0"/>
                  </a:rPr>
                  <a:t>  设</a:t>
                </a:r>
                <a14:m>
                  <m:oMath xmlns:m="http://schemas.openxmlformats.org/officeDocument/2006/math">
                    <m:r>
                      <a:rPr kumimoji="1" lang="en-US" altLang="zh-CN" sz="26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𝐿</m:t>
                    </m:r>
                  </m:oMath>
                </a14:m>
                <a:r>
                  <a:rPr kumimoji="1" lang="zh-CN" altLang="en-US" sz="2600" b="0" dirty="0" smtClean="0">
                    <a:ea typeface="Cambria Math" charset="0"/>
                    <a:cs typeface="Cambria Math" charset="0"/>
                  </a:rPr>
                  <a:t>为</a:t>
                </a:r>
                <a14:m>
                  <m:oMath xmlns:m="http://schemas.openxmlformats.org/officeDocument/2006/math">
                    <m:r>
                      <a:rPr kumimoji="1" lang="en-US" altLang="zh-CN" sz="26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𝑥𝑜𝑦</m:t>
                    </m:r>
                  </m:oMath>
                </a14:m>
                <a:r>
                  <a:rPr kumimoji="1" lang="zh-CN" altLang="en-US" sz="2600" b="0" dirty="0" smtClean="0">
                    <a:ea typeface="Cambria Math" charset="0"/>
                    <a:cs typeface="Cambria Math" charset="0"/>
                  </a:rPr>
                  <a:t>面内从点</a:t>
                </a:r>
                <a14:m>
                  <m:oMath xmlns:m="http://schemas.openxmlformats.org/officeDocument/2006/math">
                    <m:r>
                      <a:rPr kumimoji="1" lang="en-US" altLang="zh-CN" sz="26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kumimoji="1" lang="zh-CN" altLang="en-US" sz="2600" b="0" dirty="0" smtClean="0">
                    <a:ea typeface="Cambria Math" charset="0"/>
                    <a:cs typeface="Cambria Math" charset="0"/>
                  </a:rPr>
                  <a:t>到点</a:t>
                </a:r>
                <a14:m>
                  <m:oMath xmlns:m="http://schemas.openxmlformats.org/officeDocument/2006/math">
                    <m:r>
                      <a:rPr kumimoji="1" lang="en-US" altLang="zh-CN" sz="26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𝐵</m:t>
                    </m:r>
                  </m:oMath>
                </a14:m>
                <a:r>
                  <a:rPr kumimoji="1" lang="zh-CN" altLang="en-US" sz="2600" b="0" dirty="0" smtClean="0">
                    <a:ea typeface="Cambria Math" charset="0"/>
                    <a:cs typeface="Cambria Math" charset="0"/>
                  </a:rPr>
                  <a:t>的一条有向光滑曲线弧，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zh-CN" alt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kumimoji="1" lang="zh-CN" altLang="en-US" sz="2600" i="1">
                        <a:latin typeface="Cambria Math" panose="02040503050406030204" pitchFamily="18" charset="0"/>
                      </a:rPr>
                      <m:t>为</m:t>
                    </m:r>
                    <m:r>
                      <a:rPr kumimoji="1" lang="en-US" altLang="zh-CN" sz="2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zh-CN" altLang="en-US" sz="2600" i="1">
                        <a:latin typeface="Cambria Math" panose="02040503050406030204" pitchFamily="18" charset="0"/>
                      </a:rPr>
                      <m:t>上</m:t>
                    </m:r>
                    <m:r>
                      <a:rPr kumimoji="1" lang="zh-CN" altLang="en-US" sz="2600" i="1" smtClean="0">
                        <a:latin typeface="Cambria Math" panose="02040503050406030204" pitchFamily="18" charset="0"/>
                      </a:rPr>
                      <m:t>任一点</m:t>
                    </m:r>
                    <m:d>
                      <m:dPr>
                        <m:ctrlPr>
                          <a:rPr kumimoji="1"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zh-CN" altLang="en-US" sz="2600" i="1">
                        <a:latin typeface="Cambria Math" panose="02040503050406030204" pitchFamily="18" charset="0"/>
                      </a:rPr>
                      <m:t>处</m:t>
                    </m:r>
                    <m:r>
                      <a:rPr kumimoji="1" lang="zh-CN" altLang="en-US" sz="2600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kumimoji="1" lang="zh-CN" altLang="en-US" sz="2600" i="1">
                        <a:latin typeface="Cambria Math" panose="02040503050406030204" pitchFamily="18" charset="0"/>
                      </a:rPr>
                      <m:t>单位</m:t>
                    </m:r>
                    <m:r>
                      <a:rPr kumimoji="1" lang="zh-CN" altLang="en-US" sz="2600" i="1" smtClean="0">
                        <a:latin typeface="Cambria Math" panose="02040503050406030204" pitchFamily="18" charset="0"/>
                      </a:rPr>
                      <m:t>切向量</m:t>
                    </m:r>
                    <m:r>
                      <a:rPr kumimoji="1" lang="zh-CN" altLang="en-US" sz="2600" i="1">
                        <a:latin typeface="Cambria Math" panose="02040503050406030204" pitchFamily="18" charset="0"/>
                      </a:rPr>
                      <m:t>，</m:t>
                    </m:r>
                    <m:r>
                      <a:rPr kumimoji="1" lang="zh-CN" altLang="en-US" sz="2600" i="1" smtClean="0">
                        <a:latin typeface="Cambria Math" panose="02040503050406030204" pitchFamily="18" charset="0"/>
                      </a:rPr>
                      <m:t>其</m:t>
                    </m:r>
                    <m:r>
                      <a:rPr kumimoji="1" lang="zh-CN" altLang="en-US" sz="2600" i="1">
                        <a:latin typeface="Cambria Math" panose="02040503050406030204" pitchFamily="18" charset="0"/>
                      </a:rPr>
                      <m:t>方向</m:t>
                    </m:r>
                    <m:r>
                      <a:rPr kumimoji="1" lang="zh-CN" altLang="en-US" sz="2600" i="1" smtClean="0">
                        <a:latin typeface="Cambria Math" panose="02040503050406030204" pitchFamily="18" charset="0"/>
                      </a:rPr>
                      <m:t>与</m:t>
                    </m:r>
                    <m:r>
                      <a:rPr kumimoji="1" lang="zh-CN" altLang="en-US" sz="2600" i="1">
                        <a:latin typeface="Cambria Math" panose="02040503050406030204" pitchFamily="18" charset="0"/>
                      </a:rPr>
                      <m:t>曲线</m:t>
                    </m:r>
                    <m:r>
                      <a:rPr kumimoji="1" lang="en-US" altLang="zh-CN" sz="2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zh-CN" altLang="en-US" sz="2600" i="1"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endParaRPr kumimoji="1" lang="en-US" altLang="zh-CN" sz="26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zh-CN" altLang="en-US" sz="2600" i="1" smtClean="0">
                        <a:latin typeface="Cambria Math" panose="02040503050406030204" pitchFamily="18" charset="0"/>
                      </a:rPr>
                      <m:t>从</m:t>
                    </m:r>
                    <m:r>
                      <a:rPr kumimoji="1" lang="en-US" altLang="zh-CN" sz="2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zh-CN" altLang="en-US" sz="2600" i="1">
                        <a:latin typeface="Cambria Math" panose="02040503050406030204" pitchFamily="18" charset="0"/>
                      </a:rPr>
                      <m:t>到</m:t>
                    </m:r>
                    <m:r>
                      <a:rPr kumimoji="1" lang="en-US" altLang="zh-CN" sz="2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zh-CN" altLang="en-US" sz="2600" i="1">
                        <a:latin typeface="Cambria Math" panose="02040503050406030204" pitchFamily="18" charset="0"/>
                      </a:rPr>
                      <m:t>的</m:t>
                    </m:r>
                    <m:r>
                      <a:rPr kumimoji="1" lang="zh-CN" altLang="en-US" sz="2600" i="1" smtClean="0">
                        <a:latin typeface="Cambria Math" panose="02040503050406030204" pitchFamily="18" charset="0"/>
                      </a:rPr>
                      <m:t>方向</m:t>
                    </m:r>
                    <m:r>
                      <a:rPr kumimoji="1" lang="zh-CN" altLang="en-US" sz="2600" i="1">
                        <a:latin typeface="Cambria Math" panose="02040503050406030204" pitchFamily="18" charset="0"/>
                      </a:rPr>
                      <m:t>一致</m:t>
                    </m:r>
                    <m:r>
                      <a:rPr kumimoji="1" lang="en-US" altLang="zh-CN" sz="2600" b="0" i="1" smtClean="0">
                        <a:latin typeface="Cambria Math" panose="02040503050406030204" pitchFamily="18" charset="0"/>
                      </a:rPr>
                      <m:t>.  </m:t>
                    </m:r>
                    <m:acc>
                      <m:accPr>
                        <m:chr m:val="⃗"/>
                        <m:ctrlPr>
                          <a:rPr kumimoji="1" lang="zh-CN" altLang="en-US" sz="2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kumimoji="1" lang="en-US" altLang="zh-CN" sz="26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kumimoji="1" lang="en-US" altLang="zh-CN" sz="2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zh-CN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6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zh-CN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6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kumimoji="1" lang="zh-CN" altLang="en-US" sz="2600" dirty="0" smtClean="0"/>
                  <a:t>在</a:t>
                </a:r>
                <a14:m>
                  <m:oMath xmlns:m="http://schemas.openxmlformats.org/officeDocument/2006/math">
                    <m:r>
                      <a:rPr kumimoji="1" lang="en-US" altLang="zh-CN" sz="2600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zh-CN" altLang="en-US" sz="2600" dirty="0" smtClean="0"/>
                  <a:t>上有界，若数量积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zh-CN" altLang="en-US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kumimoji="1" lang="en-US" altLang="zh-CN" sz="26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kumimoji="1"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kumimoji="1" lang="zh-CN" altLang="en-US" sz="2600" dirty="0" smtClean="0"/>
                  <a:t>的</a:t>
                </a:r>
                <a:r>
                  <a:rPr kumimoji="1" lang="zh-CN" altLang="en-US" sz="2600" dirty="0" smtClean="0">
                    <a:solidFill>
                      <a:srgbClr val="FF0000"/>
                    </a:solidFill>
                  </a:rPr>
                  <a:t>第一型曲线积分</a:t>
                </a:r>
                <a:r>
                  <a:rPr kumimoji="1" lang="zh-CN" altLang="en-US" sz="2600" dirty="0" smtClean="0"/>
                  <a:t>存在，</a:t>
                </a:r>
                <a:r>
                  <a:rPr kumimoji="1" lang="zh-CN" altLang="en-US" sz="2600" dirty="0" smtClean="0"/>
                  <a:t>则称此</a:t>
                </a:r>
                <a:r>
                  <a:rPr kumimoji="1" lang="zh-CN" altLang="en-US" sz="2600" dirty="0" smtClean="0"/>
                  <a:t>积分值为向量值函数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zh-CN" altLang="en-US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kumimoji="1" lang="zh-CN" altLang="en-US" sz="2600" dirty="0" smtClean="0"/>
                  <a:t>在有向曲线</a:t>
                </a:r>
                <a14:m>
                  <m:oMath xmlns:m="http://schemas.openxmlformats.org/officeDocument/2006/math">
                    <m:r>
                      <a:rPr kumimoji="1" lang="en-US" altLang="zh-CN" sz="26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zh-CN" altLang="en-US" sz="2600" dirty="0" smtClean="0"/>
                  <a:t>上的</a:t>
                </a:r>
                <a:r>
                  <a:rPr kumimoji="1" lang="zh-CN" altLang="en-US" sz="2600" dirty="0" smtClean="0">
                    <a:solidFill>
                      <a:srgbClr val="FF0000"/>
                    </a:solidFill>
                  </a:rPr>
                  <a:t>第二型曲线积分</a:t>
                </a:r>
                <a:r>
                  <a:rPr kumimoji="1" lang="zh-CN" altLang="en-US" sz="2600" dirty="0" smtClean="0"/>
                  <a:t>，记为</a:t>
                </a:r>
                <a:endParaRPr kumimoji="1" lang="zh-CN" altLang="en-US" sz="2600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919896"/>
                <a:ext cx="8557491" cy="2146870"/>
              </a:xfrm>
              <a:prstGeom prst="rect">
                <a:avLst/>
              </a:prstGeom>
              <a:blipFill>
                <a:blip r:embed="rId2"/>
                <a:stretch>
                  <a:fillRect l="-2350" t="-5398" r="-926" b="-7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391014" y="3143429"/>
                <a:ext cx="2793522" cy="6687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kumimoji="1" lang="is-IS" altLang="zh-CN" sz="26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kumimoji="1" lang="zh-CN" altLang="en-US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600" b="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d>
                          <m:dPr>
                            <m:ctrlPr>
                              <a:rPr kumimoji="1"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600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kumimoji="1" lang="en-US" altLang="zh-CN" sz="26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sz="2600" b="0" i="1" smtClean="0">
                                <a:latin typeface="Cambria Math" charset="0"/>
                              </a:rPr>
                              <m:t>𝑦</m:t>
                            </m:r>
                            <m:r>
                              <a:rPr kumimoji="1" lang="en-US" altLang="zh-CN" sz="2600" b="0" i="1" smtClean="0">
                                <a:latin typeface="Cambria Math" charset="0"/>
                              </a:rPr>
                              <m:t> </m:t>
                            </m:r>
                          </m:e>
                        </m:d>
                        <m:r>
                          <a:rPr kumimoji="1" lang="is-IS" altLang="zh-CN" sz="26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sSub>
                          <m:sSubPr>
                            <m:ctrlPr>
                              <a:rPr kumimoji="1" lang="en-US" altLang="zh-CN" sz="26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1" lang="is-IS" altLang="zh-CN" sz="2600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600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brk m:alnAt="15"/>
                              </m:rPr>
                              <a:rPr kumimoji="1" lang="en-US" altLang="zh-CN" sz="26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𝜏</m:t>
                            </m:r>
                          </m:sub>
                        </m:sSub>
                        <m:r>
                          <a:rPr kumimoji="1" lang="en-US" altLang="zh-CN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e>
                    </m:nary>
                    <m:r>
                      <a:rPr kumimoji="1" lang="en-US" altLang="zh-CN" sz="26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zh-CN" altLang="en-US" sz="2600" dirty="0" smtClean="0"/>
                  <a:t> </a:t>
                </a:r>
                <a:endParaRPr lang="zh-CN" altLang="en-US" sz="26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014" y="3143429"/>
                <a:ext cx="2793522" cy="6687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7315200" y="5478233"/>
            <a:ext cx="1511300" cy="514350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3300"/>
                </a:solidFill>
                <a:ea typeface="华文中宋" charset="0"/>
              </a:rPr>
              <a:t>坐标形式</a:t>
            </a:r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 flipH="1" flipV="1">
            <a:off x="6781800" y="5334000"/>
            <a:ext cx="534988" cy="433158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112683" y="3827626"/>
                <a:ext cx="9185564" cy="8859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60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若</m:t>
                      </m:r>
                      <m:r>
                        <a:rPr kumimoji="1" lang="zh-CN" altLang="en-US" sz="260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记</m:t>
                      </m:r>
                      <m:sSub>
                        <m:sSubPr>
                          <m:ctrlPr>
                            <a:rPr kumimoji="1"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zh-CN" alt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kumimoji="1"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1"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1" lang="en-US" altLang="zh-CN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kumimoji="1" lang="en-US" altLang="zh-CN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kumimoji="1"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1" lang="en-US" altLang="zh-CN" sz="2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e>
                      </m:d>
                      <m:r>
                        <a:rPr kumimoji="1" lang="en-US" altLang="zh-CN" sz="2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zh-CN" altLang="en-US" sz="2600" i="1">
                          <a:latin typeface="Cambria Math" panose="02040503050406030204" pitchFamily="18" charset="0"/>
                        </a:rPr>
                        <m:t>则</m:t>
                      </m:r>
                      <m:sSub>
                        <m:sSubPr>
                          <m:ctrlPr>
                            <a:rPr kumimoji="1" lang="en-US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zh-CN" altLang="en-US" sz="2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600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kumimoji="1" lang="en-US" altLang="zh-CN" sz="2600" b="0" i="1" smtClean="0">
                          <a:latin typeface="Cambria Math" panose="02040503050406030204" pitchFamily="18" charset="0"/>
                        </a:rPr>
                        <m:t>𝑑𝑠</m:t>
                      </m:r>
                      <m:r>
                        <a:rPr kumimoji="1"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1"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1" lang="en-US" altLang="zh-CN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kumimoji="1" lang="en-US" altLang="zh-CN" sz="26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  <m:r>
                            <a:rPr kumimoji="1" lang="en-US" altLang="zh-CN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kumimoji="1"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1" lang="en-US" altLang="zh-CN" sz="2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  <m:r>
                            <a:rPr kumimoji="1" lang="en-US" altLang="zh-CN" sz="26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d>
                      <m:r>
                        <a:rPr kumimoji="1" lang="en-US" altLang="zh-CN" sz="26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kumimoji="1" lang="en-US" altLang="zh-CN" sz="26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kumimoji="1" lang="en-US" altLang="zh-CN" sz="2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en-US" altLang="zh-CN" sz="2600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6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kumimoji="1" lang="en-US" altLang="zh-CN" sz="2600" b="0" i="1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kumimoji="1" lang="zh-CN" altLang="en-US" sz="2600" i="1">
                          <a:latin typeface="Cambria Math" panose="02040503050406030204" pitchFamily="18" charset="0"/>
                        </a:rPr>
                        <m:t>故</m:t>
                      </m:r>
                      <m:r>
                        <a:rPr kumimoji="1" lang="zh-CN" altLang="en-US" sz="2600" i="1" smtClean="0">
                          <a:latin typeface="Cambria Math" panose="02040503050406030204" pitchFamily="18" charset="0"/>
                        </a:rPr>
                        <m:t>称</m:t>
                      </m:r>
                      <m:sSub>
                        <m:sSubPr>
                          <m:ctrlPr>
                            <a:rPr kumimoji="1" lang="en-US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zh-CN" altLang="en-US" sz="2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600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kumimoji="1" lang="en-US" altLang="zh-CN" sz="2600" i="1">
                          <a:latin typeface="Cambria Math" panose="02040503050406030204" pitchFamily="18" charset="0"/>
                        </a:rPr>
                        <m:t>𝑑𝑠</m:t>
                      </m:r>
                      <m:r>
                        <a:rPr kumimoji="1" lang="zh-CN" altLang="en-US" sz="2600" i="1" smtClean="0">
                          <a:latin typeface="Cambria Math" panose="02040503050406030204" pitchFamily="18" charset="0"/>
                        </a:rPr>
                        <m:t>为</m:t>
                      </m:r>
                      <m:r>
                        <a:rPr kumimoji="1" lang="zh-CN" altLang="en-US" sz="2600" i="1">
                          <a:latin typeface="Cambria Math" panose="02040503050406030204" pitchFamily="18" charset="0"/>
                        </a:rPr>
                        <m:t>有向</m:t>
                      </m:r>
                      <m:r>
                        <a:rPr kumimoji="1" lang="zh-CN" altLang="en-US" sz="2600" i="1" smtClean="0">
                          <a:latin typeface="Cambria Math" panose="02040503050406030204" pitchFamily="18" charset="0"/>
                        </a:rPr>
                        <m:t>弧微分</m:t>
                      </m:r>
                      <m:r>
                        <a:rPr kumimoji="1" lang="zh-CN" altLang="en-US" sz="26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kumimoji="1" lang="zh-CN" altLang="en-US" sz="2600" i="1" smtClean="0">
                          <a:latin typeface="Cambria Math" panose="02040503050406030204" pitchFamily="18" charset="0"/>
                        </a:rPr>
                        <m:t>记作</m:t>
                      </m:r>
                      <m:acc>
                        <m:accPr>
                          <m:chr m:val="⃗"/>
                          <m:ctrlPr>
                            <a:rPr kumimoji="1" lang="zh-CN" altLang="en-US" sz="2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6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acc>
                      <m:r>
                        <a:rPr kumimoji="1"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kumimoji="1" lang="en-US" altLang="zh-CN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6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d>
                      <m:r>
                        <a:rPr kumimoji="1" lang="en-US" altLang="zh-CN" sz="2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zh-CN" altLang="en-US" sz="2600" i="1">
                          <a:latin typeface="Cambria Math" panose="02040503050406030204" pitchFamily="18" charset="0"/>
                        </a:rPr>
                        <m:t>则有</m:t>
                      </m:r>
                      <m:r>
                        <a:rPr kumimoji="1" lang="en-US" altLang="zh-CN" sz="260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</m:oMath>
                  </m:oMathPara>
                </a14:m>
                <a:endParaRPr kumimoji="1" lang="zh-CN" altLang="en-US" sz="2600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83" y="3827626"/>
                <a:ext cx="9185564" cy="8859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914400" y="4780155"/>
                <a:ext cx="6798143" cy="6687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kumimoji="1" lang="is-IS" altLang="zh-CN" sz="26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kumimoji="1" lang="zh-CN" altLang="en-US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600" b="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d>
                          <m:dPr>
                            <m:ctrlPr>
                              <a:rPr kumimoji="1"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600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kumimoji="1" lang="en-US" altLang="zh-CN" sz="26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sz="2600" b="0" i="1" smtClean="0">
                                <a:latin typeface="Cambria Math" charset="0"/>
                              </a:rPr>
                              <m:t>𝑦</m:t>
                            </m:r>
                            <m:r>
                              <a:rPr kumimoji="1" lang="en-US" altLang="zh-CN" sz="2600" b="0" i="1" smtClean="0">
                                <a:latin typeface="Cambria Math" charset="0"/>
                              </a:rPr>
                              <m:t> </m:t>
                            </m:r>
                          </m:e>
                        </m:d>
                        <m:r>
                          <a:rPr kumimoji="1" lang="is-IS" altLang="zh-CN" sz="26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kumimoji="1" lang="is-IS" altLang="zh-CN" sz="26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600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𝑑𝑠</m:t>
                            </m:r>
                          </m:e>
                        </m:acc>
                      </m:e>
                    </m:nary>
                    <m:r>
                      <a:rPr kumimoji="1" lang="en-US" altLang="zh-CN" sz="26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nary>
                      <m:naryPr>
                        <m:ctrlPr>
                          <a:rPr kumimoji="1" lang="en-US" altLang="zh-CN" sz="26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6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𝐿</m:t>
                        </m:r>
                      </m:sub>
                      <m:sup/>
                      <m:e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𝑃</m:t>
                        </m:r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(</m:t>
                        </m:r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𝑥</m:t>
                        </m:r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,</m:t>
                        </m:r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𝑦</m:t>
                        </m:r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)</m:t>
                        </m:r>
                      </m:e>
                    </m:nary>
                    <m:r>
                      <a:rPr kumimoji="1" lang="en-US" altLang="zh-CN" sz="2600" b="0" i="1" smtClean="0">
                        <a:latin typeface="Cambria Math" panose="02040503050406030204" pitchFamily="18" charset="0"/>
                        <a:ea typeface="Cambria Math" charset="0"/>
                      </a:rPr>
                      <m:t>𝑑𝑥</m:t>
                    </m:r>
                    <m:r>
                      <a:rPr kumimoji="1" lang="en-US" altLang="zh-CN" sz="2600" b="0" i="1" smtClean="0">
                        <a:latin typeface="Cambria Math" panose="02040503050406030204" pitchFamily="18" charset="0"/>
                        <a:ea typeface="Cambria Math" charset="0"/>
                      </a:rPr>
                      <m:t>+</m:t>
                    </m:r>
                    <m:r>
                      <a:rPr kumimoji="1" lang="en-US" altLang="zh-CN" sz="2600" b="0" i="1" smtClean="0">
                        <a:latin typeface="Cambria Math" panose="02040503050406030204" pitchFamily="18" charset="0"/>
                        <a:ea typeface="Cambria Math" charset="0"/>
                      </a:rPr>
                      <m:t>𝑄</m:t>
                    </m:r>
                    <m:d>
                      <m:dPr>
                        <m:ctrlPr>
                          <a:rPr kumimoji="1" lang="en-US" altLang="zh-CN" sz="26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𝑥</m:t>
                        </m:r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,</m:t>
                        </m:r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𝑦</m:t>
                        </m:r>
                      </m:e>
                    </m:d>
                    <m:r>
                      <a:rPr kumimoji="1" lang="en-US" altLang="zh-CN" sz="2600" b="0" i="1" smtClean="0">
                        <a:latin typeface="Cambria Math" panose="02040503050406030204" pitchFamily="18" charset="0"/>
                        <a:ea typeface="Cambria Math" charset="0"/>
                      </a:rPr>
                      <m:t>𝑑𝑦</m:t>
                    </m:r>
                    <m:r>
                      <a:rPr kumimoji="1" lang="en-US" altLang="zh-CN" sz="26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zh-CN" sz="26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.</m:t>
                    </m:r>
                  </m:oMath>
                </a14:m>
                <a:r>
                  <a:rPr lang="zh-CN" altLang="en-US" sz="2600" dirty="0" smtClean="0"/>
                  <a:t> </a:t>
                </a:r>
                <a:r>
                  <a:rPr lang="zh-CN" altLang="en-US" sz="2600" dirty="0" smtClean="0"/>
                  <a:t> </a:t>
                </a:r>
                <a:endParaRPr lang="zh-CN" altLang="en-US" sz="2600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780155"/>
                <a:ext cx="6798143" cy="6687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28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 autoUpdateAnimBg="0"/>
      <p:bldP spid="27" grpId="0" animBg="1"/>
      <p:bldP spid="16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C371-BF9C-0448-9463-A65FF53A0321}" type="datetime1">
              <a:rPr lang="zh-CN" altLang="en-US" smtClean="0"/>
              <a:pPr/>
              <a:t>2021/5/24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7289-EE4B-3144-A526-7ECA48342A78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55650" y="981075"/>
            <a:ext cx="2087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ea typeface="华文中宋" charset="0"/>
              </a:rPr>
              <a:t>物理意义：</a:t>
            </a:r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1143000" y="2895600"/>
          <a:ext cx="67833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02" name="Equation" r:id="rId3" imgW="6781680" imgH="977760" progId="Equation.3">
                  <p:embed/>
                </p:oleObj>
              </mc:Choice>
              <mc:Fallback>
                <p:oleObj name="Equation" r:id="rId3" imgW="678168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895600"/>
                        <a:ext cx="678338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762000" y="2819400"/>
            <a:ext cx="1439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00"/>
                </a:solidFill>
                <a:latin typeface="Times New Roman" charset="0"/>
                <a:ea typeface="华文中宋" charset="0"/>
              </a:rPr>
              <a:t>定理：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27088" y="465296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华文中宋" charset="0"/>
              </a:rPr>
              <a:t>第二型曲线积分与曲线的方向有关。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91308" y="1766532"/>
                <a:ext cx="6927730" cy="497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b="1" i="1" smtClean="0">
                          <a:latin typeface="Cambria Math" charset="0"/>
                        </a:rPr>
                        <m:t>变力</m:t>
                      </m:r>
                      <m:acc>
                        <m:accPr>
                          <m:chr m:val="⃗"/>
                          <m:ctrlPr>
                            <a:rPr kumimoji="1" lang="zh-CN" altLang="en-US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𝑭</m:t>
                          </m:r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𝒙</m:t>
                          </m:r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𝒚</m:t>
                          </m:r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)</m:t>
                          </m:r>
                        </m:e>
                      </m:acc>
                      <m:r>
                        <a:rPr kumimoji="1" lang="zh-CN" altLang="en-US" sz="2800" b="1" i="1" smtClean="0">
                          <a:latin typeface="Cambria Math" charset="0"/>
                        </a:rPr>
                        <m:t>沿曲线</m:t>
                      </m:r>
                      <m:r>
                        <a:rPr kumimoji="1" lang="en-US" altLang="zh-CN" sz="2800" b="1" i="1" smtClean="0">
                          <a:latin typeface="Cambria Math" charset="0"/>
                        </a:rPr>
                        <m:t>𝑳</m:t>
                      </m:r>
                      <m:r>
                        <a:rPr kumimoji="1" lang="zh-CN" altLang="en-US" sz="2800" b="1" i="1" smtClean="0">
                          <a:latin typeface="Cambria Math" charset="0"/>
                        </a:rPr>
                        <m:t>从</m:t>
                      </m:r>
                      <m:r>
                        <a:rPr kumimoji="1" lang="en-US" altLang="zh-CN" sz="2800" b="1" i="1" smtClean="0">
                          <a:latin typeface="Cambria Math" charset="0"/>
                        </a:rPr>
                        <m:t>𝑨</m:t>
                      </m:r>
                      <m:r>
                        <a:rPr kumimoji="1" lang="zh-CN" altLang="en-US" sz="2800" b="1" i="1" smtClean="0">
                          <a:latin typeface="Cambria Math" charset="0"/>
                        </a:rPr>
                        <m:t>到</m:t>
                      </m:r>
                      <m:r>
                        <a:rPr kumimoji="1" lang="en-US" altLang="zh-CN" sz="2800" b="1" i="1" smtClean="0">
                          <a:latin typeface="Cambria Math" charset="0"/>
                        </a:rPr>
                        <m:t>𝑩</m:t>
                      </m:r>
                      <m:r>
                        <a:rPr kumimoji="1" lang="zh-CN" altLang="en-US" sz="2800" b="1" i="1" smtClean="0">
                          <a:latin typeface="Cambria Math" charset="0"/>
                        </a:rPr>
                        <m:t>对质点所作的功</m:t>
                      </m:r>
                      <m:r>
                        <a:rPr kumimoji="1" lang="en-US" altLang="zh-CN" sz="2800" b="1" i="1" smtClean="0">
                          <a:latin typeface="Cambria Math" charset="0"/>
                        </a:rPr>
                        <m:t>.</m:t>
                      </m:r>
                    </m:oMath>
                  </m:oMathPara>
                </a14:m>
                <a:endParaRPr kumimoji="1" lang="zh-CN" altLang="en-US" sz="2800" b="1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08" y="1766532"/>
                <a:ext cx="6927730" cy="4971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5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C371-BF9C-0448-9463-A65FF53A0321}" type="datetime1">
              <a:rPr lang="zh-CN" altLang="en-US" smtClean="0"/>
              <a:pPr/>
              <a:t>2021/5/24</a:t>
            </a:fld>
            <a:endParaRPr lang="en-US" altLang="zh-CN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7289-EE4B-3144-A526-7ECA48342A78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900113" y="1052513"/>
            <a:ext cx="5832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charset="0"/>
                <a:ea typeface="华文中宋" charset="0"/>
              </a:rPr>
              <a:t>三维空间的第二型曲线积分：</a:t>
            </a:r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1042988" y="2492375"/>
          <a:ext cx="640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53" name="公式" r:id="rId3" imgW="6400800" imgH="457200" progId="Equation.3">
                  <p:embed/>
                </p:oleObj>
              </mc:Choice>
              <mc:Fallback>
                <p:oleObj name="公式" r:id="rId3" imgW="6400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492375"/>
                        <a:ext cx="6400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900113" y="1773238"/>
            <a:ext cx="2232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ea typeface="华文中宋" charset="0"/>
              </a:rPr>
              <a:t>对向量场</a:t>
            </a: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914400" y="3200400"/>
            <a:ext cx="5832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>
                <a:solidFill>
                  <a:srgbClr val="000000"/>
                </a:solidFill>
                <a:ea typeface="华文中宋" charset="0"/>
              </a:rPr>
              <a:t>定义第二型曲线积分：</a:t>
            </a:r>
            <a:endParaRPr lang="zh-CN" altLang="en-US" sz="2800" b="1">
              <a:solidFill>
                <a:srgbClr val="000000"/>
              </a:solidFill>
              <a:ea typeface="华文中宋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04818" y="4079272"/>
                <a:ext cx="6877139" cy="1096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is-IS" altLang="zh-CN" sz="2800" b="1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𝑳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kumimoji="1"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800" b="1" i="1">
                                  <a:latin typeface="Cambria Math" charset="0"/>
                                </a:rPr>
                                <m:t>𝑭</m:t>
                              </m:r>
                            </m:e>
                          </m:acc>
                          <m:d>
                            <m:dPr>
                              <m:ctrlPr>
                                <a:rPr kumimoji="1"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1" i="1">
                                  <a:latin typeface="Cambria Math" charset="0"/>
                                </a:rPr>
                                <m:t>𝒙</m:t>
                              </m:r>
                              <m:r>
                                <a:rPr kumimoji="1" lang="en-US" altLang="zh-CN" sz="2800" b="1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kumimoji="1" lang="en-US" altLang="zh-CN" sz="2800" b="1" i="1">
                                  <a:latin typeface="Cambria Math" charset="0"/>
                                </a:rPr>
                                <m:t>𝒚</m:t>
                              </m:r>
                              <m:r>
                                <a:rPr kumimoji="1" lang="en-US" altLang="zh-CN" sz="2800" b="1" i="1">
                                  <a:latin typeface="Cambria Math" charset="0"/>
                                </a:rPr>
                                <m:t> ,</m:t>
                              </m:r>
                              <m:r>
                                <a:rPr kumimoji="1" lang="en-US" altLang="zh-CN" sz="2800" b="1" i="1" smtClean="0">
                                  <a:latin typeface="Cambria Math" charset="0"/>
                                </a:rPr>
                                <m:t>𝒛</m:t>
                              </m:r>
                            </m:e>
                          </m:d>
                          <m:r>
                            <a:rPr kumimoji="1" lang="is-IS" altLang="zh-CN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r>
                            <a:rPr kumimoji="1" lang="en-US" altLang="zh-CN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𝒅</m:t>
                          </m:r>
                          <m:acc>
                            <m:accPr>
                              <m:chr m:val="⃗"/>
                              <m:ctrlPr>
                                <a:rPr kumimoji="1" lang="en-US" altLang="zh-CN" sz="2800" b="1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8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𝒔</m:t>
                              </m:r>
                            </m:e>
                          </m:acc>
                        </m:e>
                      </m:nary>
                      <m:r>
                        <a:rPr kumimoji="1" lang="en-US" altLang="zh-CN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trlPr>
                            <a:rPr kumimoji="1" lang="is-IS" altLang="zh-CN" sz="28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𝑳</m:t>
                          </m:r>
                        </m:sub>
                        <m:sup/>
                        <m:e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𝑷𝒅𝒙</m:t>
                          </m:r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+</m:t>
                          </m:r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𝑸𝒅𝒚</m:t>
                          </m:r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+</m:t>
                          </m:r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𝑹𝒅𝒛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18" y="4079272"/>
                <a:ext cx="6877139" cy="109658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61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8.6二元函数的极值" id="{44C198A9-6C89-6D42-B347-325F2CAE9628}" vid="{3668F72B-742C-F241-AB59-74C25F7BA1F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6.7 二元函数的极值</Template>
  <TotalTime>2685</TotalTime>
  <Words>809</Words>
  <Application>Microsoft Office PowerPoint</Application>
  <PresentationFormat>全屏显示(4:3)</PresentationFormat>
  <Paragraphs>189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33</vt:i4>
      </vt:variant>
    </vt:vector>
  </HeadingPairs>
  <TitlesOfParts>
    <vt:vector size="49" baseType="lpstr">
      <vt:lpstr>黑体</vt:lpstr>
      <vt:lpstr>华文中宋</vt:lpstr>
      <vt:lpstr>楷体_GB2312</vt:lpstr>
      <vt:lpstr>宋体</vt:lpstr>
      <vt:lpstr>Arial</vt:lpstr>
      <vt:lpstr>Cambria Math</vt:lpstr>
      <vt:lpstr>Garamond</vt:lpstr>
      <vt:lpstr>Georgia</vt:lpstr>
      <vt:lpstr>Times New Roman</vt:lpstr>
      <vt:lpstr>Wingdings</vt:lpstr>
      <vt:lpstr>Edge</vt:lpstr>
      <vt:lpstr>Equation</vt:lpstr>
      <vt:lpstr>公式</vt:lpstr>
      <vt:lpstr>Document</vt:lpstr>
      <vt:lpstr>SmartDraw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二  第二型曲线积分的计算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四、小结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第六节    二元函数的极值</dc:title>
  <dc:creator>Microsoft Office 用户</dc:creator>
  <cp:lastModifiedBy>李彩云</cp:lastModifiedBy>
  <cp:revision>251</cp:revision>
  <cp:lastPrinted>1601-01-01T00:00:00Z</cp:lastPrinted>
  <dcterms:created xsi:type="dcterms:W3CDTF">2016-04-24T03:01:05Z</dcterms:created>
  <dcterms:modified xsi:type="dcterms:W3CDTF">2021-05-24T04:18:15Z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LCID">
    <vt:i4>2052</vt:i4>
  </property>
</Properties>
</file>