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audio1.bin" ContentType="audio/unknown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38"/>
  </p:notesMasterIdLst>
  <p:handoutMasterIdLst>
    <p:handoutMasterId r:id="rId39"/>
  </p:handoutMasterIdLst>
  <p:sldIdLst>
    <p:sldId id="416" r:id="rId2"/>
    <p:sldId id="350" r:id="rId3"/>
    <p:sldId id="448" r:id="rId4"/>
    <p:sldId id="351" r:id="rId5"/>
    <p:sldId id="418" r:id="rId6"/>
    <p:sldId id="419" r:id="rId7"/>
    <p:sldId id="420" r:id="rId8"/>
    <p:sldId id="421" r:id="rId9"/>
    <p:sldId id="423" r:id="rId10"/>
    <p:sldId id="424" r:id="rId11"/>
    <p:sldId id="425" r:id="rId12"/>
    <p:sldId id="426" r:id="rId13"/>
    <p:sldId id="422" r:id="rId14"/>
    <p:sldId id="428" r:id="rId15"/>
    <p:sldId id="429" r:id="rId16"/>
    <p:sldId id="430" r:id="rId17"/>
    <p:sldId id="431" r:id="rId18"/>
    <p:sldId id="432" r:id="rId19"/>
    <p:sldId id="433" r:id="rId20"/>
    <p:sldId id="434" r:id="rId21"/>
    <p:sldId id="435" r:id="rId22"/>
    <p:sldId id="436" r:id="rId23"/>
    <p:sldId id="437" r:id="rId24"/>
    <p:sldId id="443" r:id="rId25"/>
    <p:sldId id="444" r:id="rId26"/>
    <p:sldId id="439" r:id="rId27"/>
    <p:sldId id="447" r:id="rId28"/>
    <p:sldId id="440" r:id="rId29"/>
    <p:sldId id="449" r:id="rId30"/>
    <p:sldId id="450" r:id="rId31"/>
    <p:sldId id="442" r:id="rId32"/>
    <p:sldId id="451" r:id="rId33"/>
    <p:sldId id="441" r:id="rId34"/>
    <p:sldId id="445" r:id="rId35"/>
    <p:sldId id="452" r:id="rId36"/>
    <p:sldId id="417" r:id="rId3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7" autoAdjust="0"/>
    <p:restoredTop sz="95179" autoAdjust="0"/>
  </p:normalViewPr>
  <p:slideViewPr>
    <p:cSldViewPr>
      <p:cViewPr varScale="1">
        <p:scale>
          <a:sx n="83" d="100"/>
          <a:sy n="83" d="100"/>
        </p:scale>
        <p:origin x="624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png"/><Relationship Id="rId1" Type="http://schemas.openxmlformats.org/officeDocument/2006/relationships/image" Target="../media/image12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png"/><Relationship Id="rId1" Type="http://schemas.openxmlformats.org/officeDocument/2006/relationships/image" Target="../media/image20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9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7.wmf"/><Relationship Id="rId7" Type="http://schemas.openxmlformats.org/officeDocument/2006/relationships/image" Target="../media/image43.emf"/><Relationship Id="rId2" Type="http://schemas.openxmlformats.org/officeDocument/2006/relationships/image" Target="../media/image36.wmf"/><Relationship Id="rId1" Type="http://schemas.openxmlformats.org/officeDocument/2006/relationships/image" Target="../media/image35.emf"/><Relationship Id="rId6" Type="http://schemas.openxmlformats.org/officeDocument/2006/relationships/image" Target="../media/image42.png"/><Relationship Id="rId5" Type="http://schemas.openxmlformats.org/officeDocument/2006/relationships/image" Target="../media/image39.wmf"/><Relationship Id="rId10" Type="http://schemas.openxmlformats.org/officeDocument/2006/relationships/image" Target="../media/image46.emf"/><Relationship Id="rId4" Type="http://schemas.openxmlformats.org/officeDocument/2006/relationships/image" Target="../media/image38.wmf"/><Relationship Id="rId9" Type="http://schemas.openxmlformats.org/officeDocument/2006/relationships/image" Target="../media/image45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50.wmf"/><Relationship Id="rId3" Type="http://schemas.openxmlformats.org/officeDocument/2006/relationships/image" Target="../media/image38.wmf"/><Relationship Id="rId7" Type="http://schemas.openxmlformats.org/officeDocument/2006/relationships/image" Target="../media/image44.wmf"/><Relationship Id="rId12" Type="http://schemas.openxmlformats.org/officeDocument/2006/relationships/image" Target="../media/image49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3.emf"/><Relationship Id="rId11" Type="http://schemas.openxmlformats.org/officeDocument/2006/relationships/image" Target="../media/image48.wmf"/><Relationship Id="rId5" Type="http://schemas.openxmlformats.org/officeDocument/2006/relationships/image" Target="../media/image42.png"/><Relationship Id="rId10" Type="http://schemas.openxmlformats.org/officeDocument/2006/relationships/image" Target="../media/image47.wmf"/><Relationship Id="rId4" Type="http://schemas.openxmlformats.org/officeDocument/2006/relationships/image" Target="../media/image39.wmf"/><Relationship Id="rId9" Type="http://schemas.openxmlformats.org/officeDocument/2006/relationships/image" Target="../media/image46.emf"/><Relationship Id="rId14" Type="http://schemas.openxmlformats.org/officeDocument/2006/relationships/image" Target="../media/image5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defRPr kumimoji="1" sz="1200">
                <a:latin typeface="Times New Roman" charset="0"/>
              </a:defRPr>
            </a:lvl1pPr>
          </a:lstStyle>
          <a:p>
            <a:endParaRPr lang="en-US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kumimoji="1" sz="1200">
                <a:latin typeface="Times New Roman" charset="0"/>
              </a:defRPr>
            </a:lvl1pPr>
          </a:lstStyle>
          <a:p>
            <a:endParaRPr lang="en-US" altLang="zh-CN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defRPr kumimoji="1" sz="1200">
                <a:latin typeface="Times New Roman" charset="0"/>
              </a:defRPr>
            </a:lvl1pPr>
          </a:lstStyle>
          <a:p>
            <a:endParaRPr lang="en-US" altLang="zh-CN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defRPr kumimoji="1" sz="1200">
                <a:latin typeface="Times New Roman" charset="0"/>
              </a:defRPr>
            </a:lvl1pPr>
          </a:lstStyle>
          <a:p>
            <a:fld id="{A0ED08DC-B3A2-5F41-9C5D-54E6122196D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7987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defRPr kumimoji="1" sz="1200">
                <a:latin typeface="Times New Roman" charset="0"/>
              </a:defRPr>
            </a:lvl1pPr>
          </a:lstStyle>
          <a:p>
            <a:endParaRPr lang="en-US" altLang="zh-CN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kumimoji="1" sz="1200">
                <a:latin typeface="Times New Roman" charset="0"/>
              </a:defRPr>
            </a:lvl1pPr>
          </a:lstStyle>
          <a:p>
            <a:endParaRPr lang="en-US" altLang="zh-CN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defRPr kumimoji="1" sz="1200">
                <a:latin typeface="Times New Roman" charset="0"/>
              </a:defRPr>
            </a:lvl1pPr>
          </a:lstStyle>
          <a:p>
            <a:endParaRPr lang="en-US" altLang="zh-CN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defRPr kumimoji="1" sz="1200">
                <a:latin typeface="Times New Roman" charset="0"/>
              </a:defRPr>
            </a:lvl1pPr>
          </a:lstStyle>
          <a:p>
            <a:fld id="{A9CB71FD-26F9-B94F-9CC2-271652E837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53515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charset="2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A96AFA92-9FD7-D44B-B3C1-7D6457E24AD2}" type="datetime1">
              <a:rPr lang="zh-CN" altLang="en-US"/>
              <a:pPr/>
              <a:t>2021/5/27</a:t>
            </a:fld>
            <a:endParaRPr lang="en-US" altLang="zh-CN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3B508E1-D3F5-1B43-A1A5-30A0B85CA8C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9159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0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A6271B-9C4E-3F46-A580-520DAF139734}" type="datetime1">
              <a:rPr lang="zh-CN" altLang="en-US"/>
              <a:pPr/>
              <a:t>2021/5/27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6E48D7-E2F0-AD47-A33F-059BE35A5F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513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03A9C4-7D5F-C949-975F-2758AD2A9E31}" type="datetime1">
              <a:rPr lang="zh-CN" altLang="en-US"/>
              <a:pPr/>
              <a:t>2021/5/27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B236C-F3A2-9146-ABF4-57D05E5F07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2794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、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868942C-1441-BA49-8669-69B80D249446}" type="datetime1">
              <a:rPr lang="zh-CN" altLang="en-US"/>
              <a:pPr/>
              <a:t>2021/5/27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9993F6E-3D36-FA4C-B886-CA881FAD09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7081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49B50E-4FEB-7042-AAB2-5084507FC838}" type="datetime1">
              <a:rPr lang="zh-CN" altLang="en-US"/>
              <a:pPr/>
              <a:t>2021/5/27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CA20EF-5479-A147-8769-9ABCCFAE587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359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4CB050-AA72-E844-8A7D-69568E4D6962}" type="datetime1">
              <a:rPr lang="zh-CN" altLang="en-US"/>
              <a:pPr/>
              <a:t>2021/5/27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D874FE-B079-DA44-9B68-611F343CAE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520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6CC5A4-4903-4149-A19A-ABC28790A203}" type="datetime1">
              <a:rPr lang="zh-CN" altLang="en-US"/>
              <a:pPr/>
              <a:t>2021/5/27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40F868-1C8D-0549-928D-4A6700214A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869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F1011C-F9DD-AC47-A041-FB141E69E0E1}" type="datetime1">
              <a:rPr lang="zh-CN" altLang="en-US"/>
              <a:pPr/>
              <a:t>2021/5/27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62676D-6100-7448-8184-0A6267FAC2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62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65FFB3-6C40-0640-ACB8-3607111EB3D1}" type="datetime1">
              <a:rPr lang="zh-CN" altLang="en-US"/>
              <a:pPr/>
              <a:t>2021/5/27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F71066-074C-3C4A-8FD5-2F84327D45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2306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32C371-BF9C-0448-9463-A65FF53A0321}" type="datetime1">
              <a:rPr lang="zh-CN" altLang="en-US"/>
              <a:pPr/>
              <a:t>2021/5/27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E67289-EE4B-3144-A526-7ECA48342A7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18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BAAC45-DCD6-7646-8109-152ACADAA9D3}" type="datetime1">
              <a:rPr lang="zh-CN" altLang="en-US"/>
              <a:pPr/>
              <a:t>2021/5/27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CD8C82-FFE7-A743-A5D7-2A96270BAE2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443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EF53E2-1567-9B4C-9D71-F516F25BA8B0}" type="datetime1">
              <a:rPr lang="zh-CN" altLang="en-US"/>
              <a:pPr/>
              <a:t>2021/5/27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76A57E-7AA4-9A43-B1F8-1DE66D1973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386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fld id="{BCBFE248-80E6-D942-880E-9ECA473E2D8E}" type="datetime1">
              <a:rPr lang="zh-CN" altLang="en-US"/>
              <a:pPr/>
              <a:t>2021/5/27</a:t>
            </a:fld>
            <a:endParaRPr lang="en-US" altLang="zh-CN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endParaRPr lang="en-US" altLang="zh-CN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24438A64-5DA9-6D49-BC87-B3AA3091846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8135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宋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宋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宋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宋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宋体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宋体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宋体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宋体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2"/>
        <a:buChar char="n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2"/>
        <a:buChar char="q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2"/>
        <a:buChar char="n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png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6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1.wmf"/><Relationship Id="rId3" Type="http://schemas.openxmlformats.org/officeDocument/2006/relationships/oleObject" Target="../embeddings/oleObject16.bin"/><Relationship Id="rId21" Type="http://schemas.openxmlformats.org/officeDocument/2006/relationships/image" Target="../media/image48.png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.wmf"/><Relationship Id="rId20" Type="http://schemas.openxmlformats.org/officeDocument/2006/relationships/image" Target="../media/image22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png"/><Relationship Id="rId11" Type="http://schemas.openxmlformats.org/officeDocument/2006/relationships/oleObject" Target="../embeddings/oleObject20.bin"/><Relationship Id="rId24" Type="http://schemas.openxmlformats.org/officeDocument/2006/relationships/image" Target="../media/image53.png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23" Type="http://schemas.openxmlformats.org/officeDocument/2006/relationships/image" Target="../media/image50.png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24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18.wmf"/><Relationship Id="rId22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oleObject" Target="../embeddings/oleObject25.bin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emf"/><Relationship Id="rId11" Type="http://schemas.openxmlformats.org/officeDocument/2006/relationships/image" Target="../media/image30.png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9.png"/><Relationship Id="rId4" Type="http://schemas.openxmlformats.org/officeDocument/2006/relationships/image" Target="../media/image23.wmf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0.png"/><Relationship Id="rId7" Type="http://schemas.openxmlformats.org/officeDocument/2006/relationships/image" Target="../media/image6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260.png"/><Relationship Id="rId7" Type="http://schemas.openxmlformats.org/officeDocument/2006/relationships/image" Target="../media/image36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0.png"/><Relationship Id="rId4" Type="http://schemas.openxmlformats.org/officeDocument/2006/relationships/image" Target="../media/image27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4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44.wmf"/><Relationship Id="rId3" Type="http://schemas.openxmlformats.org/officeDocument/2006/relationships/oleObject" Target="../embeddings/oleObject27.bin"/><Relationship Id="rId21" Type="http://schemas.openxmlformats.org/officeDocument/2006/relationships/oleObject" Target="../embeddings/oleObject36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.emf"/><Relationship Id="rId20" Type="http://schemas.openxmlformats.org/officeDocument/2006/relationships/image" Target="../media/image45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35.bin"/><Relationship Id="rId4" Type="http://schemas.openxmlformats.org/officeDocument/2006/relationships/image" Target="../media/image35.e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42.png"/><Relationship Id="rId22" Type="http://schemas.openxmlformats.org/officeDocument/2006/relationships/image" Target="../media/image46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45.emf"/><Relationship Id="rId26" Type="http://schemas.openxmlformats.org/officeDocument/2006/relationships/image" Target="../media/image49.wmf"/><Relationship Id="rId3" Type="http://schemas.openxmlformats.org/officeDocument/2006/relationships/oleObject" Target="../embeddings/oleObject28.bin"/><Relationship Id="rId21" Type="http://schemas.openxmlformats.org/officeDocument/2006/relationships/oleObject" Target="../embeddings/oleObject37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42.png"/><Relationship Id="rId17" Type="http://schemas.openxmlformats.org/officeDocument/2006/relationships/oleObject" Target="../embeddings/oleObject35.bin"/><Relationship Id="rId25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.wmf"/><Relationship Id="rId20" Type="http://schemas.openxmlformats.org/officeDocument/2006/relationships/image" Target="../media/image46.emf"/><Relationship Id="rId29" Type="http://schemas.openxmlformats.org/officeDocument/2006/relationships/oleObject" Target="../embeddings/oleObject41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32.bin"/><Relationship Id="rId24" Type="http://schemas.openxmlformats.org/officeDocument/2006/relationships/image" Target="../media/image48.wmf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23" Type="http://schemas.openxmlformats.org/officeDocument/2006/relationships/oleObject" Target="../embeddings/oleObject38.bin"/><Relationship Id="rId28" Type="http://schemas.openxmlformats.org/officeDocument/2006/relationships/image" Target="../media/image50.wmf"/><Relationship Id="rId10" Type="http://schemas.openxmlformats.org/officeDocument/2006/relationships/image" Target="../media/image39.wmf"/><Relationship Id="rId19" Type="http://schemas.openxmlformats.org/officeDocument/2006/relationships/oleObject" Target="../embeddings/oleObject36.bin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43.emf"/><Relationship Id="rId22" Type="http://schemas.openxmlformats.org/officeDocument/2006/relationships/image" Target="../media/image47.wmf"/><Relationship Id="rId27" Type="http://schemas.openxmlformats.org/officeDocument/2006/relationships/oleObject" Target="../embeddings/oleObject40.bin"/><Relationship Id="rId30" Type="http://schemas.openxmlformats.org/officeDocument/2006/relationships/image" Target="../media/image5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5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4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5.png"/><Relationship Id="rId3" Type="http://schemas.openxmlformats.org/officeDocument/2006/relationships/oleObject" Target="../embeddings/oleObject50.bin"/><Relationship Id="rId7" Type="http://schemas.openxmlformats.org/officeDocument/2006/relationships/image" Target="../media/image67.png"/><Relationship Id="rId12" Type="http://schemas.openxmlformats.org/officeDocument/2006/relationships/image" Target="../media/image7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1.wmf"/><Relationship Id="rId11" Type="http://schemas.openxmlformats.org/officeDocument/2006/relationships/image" Target="../media/image71.png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70.png"/><Relationship Id="rId4" Type="http://schemas.openxmlformats.org/officeDocument/2006/relationships/image" Target="../media/image60.wmf"/><Relationship Id="rId9" Type="http://schemas.openxmlformats.org/officeDocument/2006/relationships/image" Target="../media/image69.png"/><Relationship Id="rId14" Type="http://schemas.openxmlformats.org/officeDocument/2006/relationships/image" Target="../media/image6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oleObject" Target="../embeddings/oleObject52.bin"/><Relationship Id="rId7" Type="http://schemas.openxmlformats.org/officeDocument/2006/relationships/image" Target="../media/image8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62.wmf"/><Relationship Id="rId9" Type="http://schemas.openxmlformats.org/officeDocument/2006/relationships/image" Target="../media/image8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6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64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3" Type="http://schemas.openxmlformats.org/officeDocument/2006/relationships/oleObject" Target="../embeddings/oleObject55.bin"/><Relationship Id="rId7" Type="http://schemas.openxmlformats.org/officeDocument/2006/relationships/image" Target="../media/image660.png"/><Relationship Id="rId12" Type="http://schemas.openxmlformats.org/officeDocument/2006/relationships/image" Target="../media/image9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6.wmf"/><Relationship Id="rId11" Type="http://schemas.openxmlformats.org/officeDocument/2006/relationships/image" Target="../media/image89.png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88.png"/><Relationship Id="rId4" Type="http://schemas.openxmlformats.org/officeDocument/2006/relationships/image" Target="../media/image65.wmf"/><Relationship Id="rId9" Type="http://schemas.openxmlformats.org/officeDocument/2006/relationships/image" Target="../media/image87.png"/><Relationship Id="rId14" Type="http://schemas.openxmlformats.org/officeDocument/2006/relationships/image" Target="../media/image9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67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68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oleObject" Target="../embeddings/oleObject61.bin"/><Relationship Id="rId7" Type="http://schemas.openxmlformats.org/officeDocument/2006/relationships/image" Target="../media/image98.png"/><Relationship Id="rId12" Type="http://schemas.openxmlformats.org/officeDocument/2006/relationships/image" Target="../media/image9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2.wmf"/><Relationship Id="rId11" Type="http://schemas.openxmlformats.org/officeDocument/2006/relationships/image" Target="../media/image93.png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101.png"/><Relationship Id="rId4" Type="http://schemas.openxmlformats.org/officeDocument/2006/relationships/image" Target="../media/image71.wmf"/><Relationship Id="rId9" Type="http://schemas.openxmlformats.org/officeDocument/2006/relationships/image" Target="../media/image10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2.png"/><Relationship Id="rId3" Type="http://schemas.openxmlformats.org/officeDocument/2006/relationships/oleObject" Target="../embeddings/oleObject63.bin"/><Relationship Id="rId7" Type="http://schemas.openxmlformats.org/officeDocument/2006/relationships/image" Target="../media/image105.png"/><Relationship Id="rId12" Type="http://schemas.openxmlformats.org/officeDocument/2006/relationships/image" Target="../media/image1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2.wmf"/><Relationship Id="rId11" Type="http://schemas.openxmlformats.org/officeDocument/2006/relationships/image" Target="../media/image109.png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108.png"/><Relationship Id="rId4" Type="http://schemas.openxmlformats.org/officeDocument/2006/relationships/image" Target="../media/image73.wmf"/><Relationship Id="rId9" Type="http://schemas.openxmlformats.org/officeDocument/2006/relationships/image" Target="../media/image10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76.png"/><Relationship Id="rId7" Type="http://schemas.openxmlformats.org/officeDocument/2006/relationships/image" Target="../media/image117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6.png"/><Relationship Id="rId11" Type="http://schemas.openxmlformats.org/officeDocument/2006/relationships/image" Target="../media/image96.png"/><Relationship Id="rId5" Type="http://schemas.openxmlformats.org/officeDocument/2006/relationships/image" Target="../media/image115.png"/><Relationship Id="rId10" Type="http://schemas.openxmlformats.org/officeDocument/2006/relationships/image" Target="../media/image120.png"/><Relationship Id="rId4" Type="http://schemas.microsoft.com/office/2007/relationships/hdphoto" Target="../media/hdphoto1.wdp"/><Relationship Id="rId9" Type="http://schemas.openxmlformats.org/officeDocument/2006/relationships/image" Target="../media/image11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microsoft.com/office/2007/relationships/hdphoto" Target="../media/hdphoto1.wdp"/><Relationship Id="rId7" Type="http://schemas.openxmlformats.org/officeDocument/2006/relationships/image" Target="../media/image125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29.png"/><Relationship Id="rId5" Type="http://schemas.openxmlformats.org/officeDocument/2006/relationships/image" Target="../media/image123.png"/><Relationship Id="rId10" Type="http://schemas.openxmlformats.org/officeDocument/2006/relationships/image" Target="../media/image128.png"/><Relationship Id="rId4" Type="http://schemas.openxmlformats.org/officeDocument/2006/relationships/image" Target="../media/image97.png"/><Relationship Id="rId9" Type="http://schemas.openxmlformats.org/officeDocument/2006/relationships/image" Target="../media/image1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7" Type="http://schemas.openxmlformats.org/officeDocument/2006/relationships/image" Target="../media/image13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0.png"/><Relationship Id="rId13" Type="http://schemas.openxmlformats.org/officeDocument/2006/relationships/image" Target="../media/image138.png"/><Relationship Id="rId3" Type="http://schemas.openxmlformats.org/officeDocument/2006/relationships/oleObject" Target="../embeddings/oleObject64.bin"/><Relationship Id="rId7" Type="http://schemas.openxmlformats.org/officeDocument/2006/relationships/image" Target="../media/image78.wmf"/><Relationship Id="rId12" Type="http://schemas.openxmlformats.org/officeDocument/2006/relationships/image" Target="../media/image13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136.png"/><Relationship Id="rId5" Type="http://schemas.openxmlformats.org/officeDocument/2006/relationships/image" Target="../media/image960.png"/><Relationship Id="rId10" Type="http://schemas.openxmlformats.org/officeDocument/2006/relationships/image" Target="../media/image114.png"/><Relationship Id="rId4" Type="http://schemas.openxmlformats.org/officeDocument/2006/relationships/image" Target="../media/image77.wmf"/><Relationship Id="rId9" Type="http://schemas.openxmlformats.org/officeDocument/2006/relationships/image" Target="../media/image104.png"/><Relationship Id="rId14" Type="http://schemas.openxmlformats.org/officeDocument/2006/relationships/image" Target="../media/image13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3" Type="http://schemas.openxmlformats.org/officeDocument/2006/relationships/image" Target="../media/image141.png"/><Relationship Id="rId7" Type="http://schemas.openxmlformats.org/officeDocument/2006/relationships/image" Target="../media/image14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4.png"/><Relationship Id="rId5" Type="http://schemas.openxmlformats.org/officeDocument/2006/relationships/image" Target="../media/image143.png"/><Relationship Id="rId4" Type="http://schemas.openxmlformats.org/officeDocument/2006/relationships/image" Target="../media/image14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5" Type="http://schemas.openxmlformats.org/officeDocument/2006/relationships/image" Target="../media/image31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8" Type="http://schemas.openxmlformats.org/officeDocument/2006/relationships/image" Target="../media/image39.png"/><Relationship Id="rId3" Type="http://schemas.openxmlformats.org/officeDocument/2006/relationships/audio" Target="../media/audio1.bin"/><Relationship Id="rId21" Type="http://schemas.openxmlformats.org/officeDocument/2006/relationships/image" Target="../media/image13.png"/><Relationship Id="rId7" Type="http://schemas.openxmlformats.org/officeDocument/2006/relationships/image" Target="../media/image9.wmf"/><Relationship Id="rId12" Type="http://schemas.openxmlformats.org/officeDocument/2006/relationships/image" Target="../media/image11.wmf"/><Relationship Id="rId17" Type="http://schemas.openxmlformats.org/officeDocument/2006/relationships/image" Target="../media/image38.png"/><Relationship Id="rId2" Type="http://schemas.openxmlformats.org/officeDocument/2006/relationships/slideLayout" Target="../slideLayouts/slideLayout7.xml"/><Relationship Id="rId20" Type="http://schemas.openxmlformats.org/officeDocument/2006/relationships/image" Target="../media/image12.png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oleObject" Target="../embeddings/oleObject8.bin"/><Relationship Id="rId5" Type="http://schemas.openxmlformats.org/officeDocument/2006/relationships/image" Target="../media/image8.wmf"/><Relationship Id="rId10" Type="http://schemas.openxmlformats.org/officeDocument/2006/relationships/image" Target="../media/image10.wmf"/><Relationship Id="rId19" Type="http://schemas.openxmlformats.org/officeDocument/2006/relationships/image" Target="../media/image110.png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C371-BF9C-0448-9463-A65FF53A0321}" type="datetime1">
              <a:rPr lang="zh-CN" altLang="en-US" smtClean="0"/>
              <a:pPr/>
              <a:t>2021/5/27</a:t>
            </a:fld>
            <a:endParaRPr lang="en-US" altLang="zh-CN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7289-EE4B-3144-A526-7ECA48342A78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219200" y="2362200"/>
            <a:ext cx="7086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 dirty="0" smtClean="0">
                <a:solidFill>
                  <a:srgbClr val="FF0000"/>
                </a:solidFill>
                <a:latin typeface="华文中宋" charset="0"/>
                <a:ea typeface="华文中宋" charset="0"/>
              </a:rPr>
              <a:t>向量值函数在有向曲面上的积分</a:t>
            </a:r>
            <a:endParaRPr kumimoji="1" lang="zh-CN" altLang="en-US" sz="3600" b="1" dirty="0">
              <a:solidFill>
                <a:srgbClr val="FF0000"/>
              </a:solidFill>
              <a:latin typeface="华文中宋" charset="0"/>
              <a:ea typeface="华文中宋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53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914400" y="762000"/>
          <a:ext cx="7799388" cy="485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02" name="Document" r:id="rId3" imgW="7731720" imgH="4851000" progId="Word.Document.8">
                  <p:embed/>
                </p:oleObj>
              </mc:Choice>
              <mc:Fallback>
                <p:oleObj name="Document" r:id="rId3" imgW="7731720" imgH="48510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762000"/>
                        <a:ext cx="7799388" cy="485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5334000" y="3429000"/>
            <a:ext cx="3429000" cy="2722563"/>
            <a:chOff x="864" y="701"/>
            <a:chExt cx="3911" cy="3106"/>
          </a:xfrm>
        </p:grpSpPr>
        <p:grpSp>
          <p:nvGrpSpPr>
            <p:cNvPr id="7172" name="Group 4"/>
            <p:cNvGrpSpPr>
              <a:grpSpLocks/>
            </p:cNvGrpSpPr>
            <p:nvPr/>
          </p:nvGrpSpPr>
          <p:grpSpPr bwMode="auto">
            <a:xfrm>
              <a:off x="864" y="701"/>
              <a:ext cx="3911" cy="3106"/>
              <a:chOff x="864" y="701"/>
              <a:chExt cx="3911" cy="3106"/>
            </a:xfrm>
          </p:grpSpPr>
          <p:grpSp>
            <p:nvGrpSpPr>
              <p:cNvPr id="7173" name="Group 5"/>
              <p:cNvGrpSpPr>
                <a:grpSpLocks/>
              </p:cNvGrpSpPr>
              <p:nvPr/>
            </p:nvGrpSpPr>
            <p:grpSpPr bwMode="auto">
              <a:xfrm>
                <a:off x="1008" y="864"/>
                <a:ext cx="3600" cy="2784"/>
                <a:chOff x="1008" y="864"/>
                <a:chExt cx="3600" cy="2784"/>
              </a:xfrm>
            </p:grpSpPr>
            <p:graphicFrame>
              <p:nvGraphicFramePr>
                <p:cNvPr id="7174" name="Object 6"/>
                <p:cNvGraphicFramePr>
                  <a:graphicFrameLocks noChangeAspect="1"/>
                </p:cNvGraphicFramePr>
                <p:nvPr/>
              </p:nvGraphicFramePr>
              <p:xfrm>
                <a:off x="1104" y="1152"/>
                <a:ext cx="3456" cy="17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13603" name="BMP 图象" r:id="rId5" imgW="2542857" imgH="1486107" progId="Paint.Picture">
                        <p:embed/>
                      </p:oleObj>
                    </mc:Choice>
                    <mc:Fallback>
                      <p:oleObj name="BMP 图象" r:id="rId5" imgW="2542857" imgH="1486107" progId="Paint.Picture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04" y="1152"/>
                              <a:ext cx="3456" cy="173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28575">
                                  <a:solidFill>
                                    <a:srgbClr val="FF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blurRad="63500" dist="38099" dir="2700000" algn="ctr" rotWithShape="0">
                                      <a:srgbClr val="000000">
                                        <a:alpha val="74998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7175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1776" y="864"/>
                  <a:ext cx="0" cy="864"/>
                </a:xfrm>
                <a:prstGeom prst="line">
                  <a:avLst/>
                </a:prstGeom>
                <a:noFill/>
                <a:ln w="28575">
                  <a:solidFill>
                    <a:srgbClr val="CC66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76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1776" y="2247"/>
                  <a:ext cx="0" cy="633"/>
                </a:xfrm>
                <a:prstGeom prst="line">
                  <a:avLst/>
                </a:prstGeom>
                <a:noFill/>
                <a:ln w="28575">
                  <a:solidFill>
                    <a:srgbClr val="CC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77" name="Line 9"/>
                <p:cNvSpPr>
                  <a:spLocks noChangeShapeType="1"/>
                </p:cNvSpPr>
                <p:nvPr/>
              </p:nvSpPr>
              <p:spPr bwMode="auto">
                <a:xfrm>
                  <a:off x="1776" y="2880"/>
                  <a:ext cx="2832" cy="0"/>
                </a:xfrm>
                <a:prstGeom prst="line">
                  <a:avLst/>
                </a:prstGeom>
                <a:noFill/>
                <a:ln w="28575">
                  <a:solidFill>
                    <a:srgbClr val="CC66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78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1008" y="2880"/>
                  <a:ext cx="768" cy="768"/>
                </a:xfrm>
                <a:prstGeom prst="line">
                  <a:avLst/>
                </a:prstGeom>
                <a:noFill/>
                <a:ln w="28575">
                  <a:solidFill>
                    <a:srgbClr val="CC66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7179" name="Object 11"/>
              <p:cNvGraphicFramePr>
                <a:graphicFrameLocks noChangeAspect="1"/>
              </p:cNvGraphicFramePr>
              <p:nvPr/>
            </p:nvGraphicFramePr>
            <p:xfrm>
              <a:off x="864" y="3648"/>
              <a:ext cx="167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604" name="Equation" r:id="rId7" imgW="266400" imgH="253800" progId="Equation.3">
                      <p:embed/>
                    </p:oleObj>
                  </mc:Choice>
                  <mc:Fallback>
                    <p:oleObj name="Equation" r:id="rId7" imgW="266400" imgH="2538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4" y="3648"/>
                            <a:ext cx="167" cy="1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80" name="Object 12"/>
              <p:cNvGraphicFramePr>
                <a:graphicFrameLocks noChangeAspect="1"/>
              </p:cNvGraphicFramePr>
              <p:nvPr/>
            </p:nvGraphicFramePr>
            <p:xfrm>
              <a:off x="4608" y="2813"/>
              <a:ext cx="167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605" name="Equation" r:id="rId9" imgW="266400" imgH="330120" progId="Equation.3">
                      <p:embed/>
                    </p:oleObj>
                  </mc:Choice>
                  <mc:Fallback>
                    <p:oleObj name="Equation" r:id="rId9" imgW="266400" imgH="33012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2813"/>
                            <a:ext cx="167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81" name="Object 13"/>
              <p:cNvGraphicFramePr>
                <a:graphicFrameLocks noChangeAspect="1"/>
              </p:cNvGraphicFramePr>
              <p:nvPr/>
            </p:nvGraphicFramePr>
            <p:xfrm>
              <a:off x="1747" y="701"/>
              <a:ext cx="135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606" name="Equation" r:id="rId11" imgW="215640" imgH="266400" progId="Equation.3">
                      <p:embed/>
                    </p:oleObj>
                  </mc:Choice>
                  <mc:Fallback>
                    <p:oleObj name="Equation" r:id="rId11" imgW="215640" imgH="2664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47" y="701"/>
                            <a:ext cx="135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82" name="Object 14"/>
              <p:cNvGraphicFramePr>
                <a:graphicFrameLocks noChangeAspect="1"/>
              </p:cNvGraphicFramePr>
              <p:nvPr/>
            </p:nvGraphicFramePr>
            <p:xfrm>
              <a:off x="1738" y="2909"/>
              <a:ext cx="144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607" name="Equation" r:id="rId13" imgW="228600" imgH="253800" progId="Equation.3">
                      <p:embed/>
                    </p:oleObj>
                  </mc:Choice>
                  <mc:Fallback>
                    <p:oleObj name="Equation" r:id="rId13" imgW="228600" imgH="2538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38" y="2909"/>
                            <a:ext cx="144" cy="1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183" name="Object 15"/>
            <p:cNvGraphicFramePr>
              <a:graphicFrameLocks noChangeAspect="1"/>
            </p:cNvGraphicFramePr>
            <p:nvPr/>
          </p:nvGraphicFramePr>
          <p:xfrm>
            <a:off x="1488" y="1824"/>
            <a:ext cx="167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608" name="Equation" r:id="rId15" imgW="266400" imgH="304560" progId="Equation.3">
                    <p:embed/>
                  </p:oleObj>
                </mc:Choice>
                <mc:Fallback>
                  <p:oleObj name="Equation" r:id="rId15" imgW="26640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824"/>
                          <a:ext cx="167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84" name="Group 16"/>
          <p:cNvGrpSpPr>
            <a:grpSpLocks/>
          </p:cNvGrpSpPr>
          <p:nvPr/>
        </p:nvGrpSpPr>
        <p:grpSpPr bwMode="auto">
          <a:xfrm>
            <a:off x="6400800" y="4049713"/>
            <a:ext cx="2590800" cy="1512887"/>
            <a:chOff x="2064" y="1344"/>
            <a:chExt cx="3091" cy="1805"/>
          </a:xfrm>
        </p:grpSpPr>
        <p:sp>
          <p:nvSpPr>
            <p:cNvPr id="7185" name="弧 17"/>
            <p:cNvSpPr>
              <a:spLocks/>
            </p:cNvSpPr>
            <p:nvPr/>
          </p:nvSpPr>
          <p:spPr bwMode="auto">
            <a:xfrm rot="2792953" flipH="1" flipV="1">
              <a:off x="2470" y="2607"/>
              <a:ext cx="242" cy="575"/>
            </a:xfrm>
            <a:custGeom>
              <a:avLst/>
              <a:gdLst>
                <a:gd name="G0" fmla="+- 0 0 0"/>
                <a:gd name="G1" fmla="+- 17348 0 0"/>
                <a:gd name="G2" fmla="+- 21600 0 0"/>
                <a:gd name="T0" fmla="*/ 12869 w 21600"/>
                <a:gd name="T1" fmla="*/ 0 h 18386"/>
                <a:gd name="T2" fmla="*/ 21575 w 21600"/>
                <a:gd name="T3" fmla="*/ 18386 h 18386"/>
                <a:gd name="T4" fmla="*/ 0 w 21600"/>
                <a:gd name="T5" fmla="*/ 17348 h 18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8386" fill="none" extrusionOk="0">
                  <a:moveTo>
                    <a:pt x="12868" y="0"/>
                  </a:moveTo>
                  <a:cubicBezTo>
                    <a:pt x="18361" y="4074"/>
                    <a:pt x="21600" y="10509"/>
                    <a:pt x="21600" y="17348"/>
                  </a:cubicBezTo>
                  <a:cubicBezTo>
                    <a:pt x="21600" y="17694"/>
                    <a:pt x="21591" y="18040"/>
                    <a:pt x="21575" y="18386"/>
                  </a:cubicBezTo>
                </a:path>
                <a:path w="21600" h="18386" stroke="0" extrusionOk="0">
                  <a:moveTo>
                    <a:pt x="12868" y="0"/>
                  </a:moveTo>
                  <a:cubicBezTo>
                    <a:pt x="18361" y="4074"/>
                    <a:pt x="21600" y="10509"/>
                    <a:pt x="21600" y="17348"/>
                  </a:cubicBezTo>
                  <a:cubicBezTo>
                    <a:pt x="21600" y="17694"/>
                    <a:pt x="21591" y="18040"/>
                    <a:pt x="21575" y="18386"/>
                  </a:cubicBezTo>
                  <a:lnTo>
                    <a:pt x="0" y="17348"/>
                  </a:lnTo>
                  <a:close/>
                </a:path>
              </a:pathLst>
            </a:custGeom>
            <a:noFill/>
            <a:ln w="317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6" name="弧 18"/>
            <p:cNvSpPr>
              <a:spLocks/>
            </p:cNvSpPr>
            <p:nvPr/>
          </p:nvSpPr>
          <p:spPr bwMode="auto">
            <a:xfrm rot="4053220" flipH="1" flipV="1">
              <a:off x="4044" y="1044"/>
              <a:ext cx="427" cy="1795"/>
            </a:xfrm>
            <a:custGeom>
              <a:avLst/>
              <a:gdLst>
                <a:gd name="G0" fmla="+- 0 0 0"/>
                <a:gd name="G1" fmla="+- 19162 0 0"/>
                <a:gd name="G2" fmla="+- 21600 0 0"/>
                <a:gd name="T0" fmla="*/ 9970 w 21353"/>
                <a:gd name="T1" fmla="*/ 0 h 19162"/>
                <a:gd name="T2" fmla="*/ 21353 w 21353"/>
                <a:gd name="T3" fmla="*/ 15905 h 19162"/>
                <a:gd name="T4" fmla="*/ 0 w 21353"/>
                <a:gd name="T5" fmla="*/ 19162 h 19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53" h="19162" fill="none" extrusionOk="0">
                  <a:moveTo>
                    <a:pt x="9969" y="0"/>
                  </a:moveTo>
                  <a:cubicBezTo>
                    <a:pt x="16084" y="3181"/>
                    <a:pt x="20313" y="9090"/>
                    <a:pt x="21353" y="15904"/>
                  </a:cubicBezTo>
                </a:path>
                <a:path w="21353" h="19162" stroke="0" extrusionOk="0">
                  <a:moveTo>
                    <a:pt x="9969" y="0"/>
                  </a:moveTo>
                  <a:cubicBezTo>
                    <a:pt x="16084" y="3181"/>
                    <a:pt x="20313" y="9090"/>
                    <a:pt x="21353" y="15904"/>
                  </a:cubicBezTo>
                  <a:lnTo>
                    <a:pt x="0" y="19162"/>
                  </a:lnTo>
                  <a:close/>
                </a:path>
              </a:pathLst>
            </a:custGeom>
            <a:noFill/>
            <a:ln w="31750">
              <a:solidFill>
                <a:srgbClr val="FF00FF"/>
              </a:solidFill>
              <a:round/>
              <a:headEnd/>
              <a:tailEnd type="arrow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7" name="弧 19"/>
            <p:cNvSpPr>
              <a:spLocks/>
            </p:cNvSpPr>
            <p:nvPr/>
          </p:nvSpPr>
          <p:spPr bwMode="auto">
            <a:xfrm rot="1754178" flipH="1" flipV="1">
              <a:off x="2064" y="2496"/>
              <a:ext cx="384" cy="588"/>
            </a:xfrm>
            <a:custGeom>
              <a:avLst/>
              <a:gdLst>
                <a:gd name="G0" fmla="+- 0 0 0"/>
                <a:gd name="G1" fmla="+- 15253 0 0"/>
                <a:gd name="G2" fmla="+- 21600 0 0"/>
                <a:gd name="T0" fmla="*/ 15294 w 21600"/>
                <a:gd name="T1" fmla="*/ 0 h 15253"/>
                <a:gd name="T2" fmla="*/ 21600 w 21600"/>
                <a:gd name="T3" fmla="*/ 15253 h 15253"/>
                <a:gd name="T4" fmla="*/ 0 w 21600"/>
                <a:gd name="T5" fmla="*/ 15253 h 15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5253" fill="none" extrusionOk="0">
                  <a:moveTo>
                    <a:pt x="15293" y="0"/>
                  </a:moveTo>
                  <a:cubicBezTo>
                    <a:pt x="19332" y="4049"/>
                    <a:pt x="21600" y="9534"/>
                    <a:pt x="21600" y="15253"/>
                  </a:cubicBezTo>
                </a:path>
                <a:path w="21600" h="15253" stroke="0" extrusionOk="0">
                  <a:moveTo>
                    <a:pt x="15293" y="0"/>
                  </a:moveTo>
                  <a:cubicBezTo>
                    <a:pt x="19332" y="4049"/>
                    <a:pt x="21600" y="9534"/>
                    <a:pt x="21600" y="15253"/>
                  </a:cubicBezTo>
                  <a:lnTo>
                    <a:pt x="0" y="15253"/>
                  </a:lnTo>
                  <a:close/>
                </a:path>
              </a:pathLst>
            </a:custGeom>
            <a:noFill/>
            <a:ln w="317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8" name="弧 20"/>
            <p:cNvSpPr>
              <a:spLocks/>
            </p:cNvSpPr>
            <p:nvPr/>
          </p:nvSpPr>
          <p:spPr bwMode="auto">
            <a:xfrm rot="2115838" flipH="1" flipV="1">
              <a:off x="2208" y="2535"/>
              <a:ext cx="328" cy="585"/>
            </a:xfrm>
            <a:custGeom>
              <a:avLst/>
              <a:gdLst>
                <a:gd name="G0" fmla="+- 0 0 0"/>
                <a:gd name="G1" fmla="+- 15236 0 0"/>
                <a:gd name="G2" fmla="+- 21600 0 0"/>
                <a:gd name="T0" fmla="*/ 15311 w 21600"/>
                <a:gd name="T1" fmla="*/ 0 h 15236"/>
                <a:gd name="T2" fmla="*/ 21600 w 21600"/>
                <a:gd name="T3" fmla="*/ 15236 h 15236"/>
                <a:gd name="T4" fmla="*/ 0 w 21600"/>
                <a:gd name="T5" fmla="*/ 15236 h 15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5236" fill="none" extrusionOk="0">
                  <a:moveTo>
                    <a:pt x="15310" y="0"/>
                  </a:moveTo>
                  <a:cubicBezTo>
                    <a:pt x="19338" y="4047"/>
                    <a:pt x="21600" y="9525"/>
                    <a:pt x="21600" y="15236"/>
                  </a:cubicBezTo>
                </a:path>
                <a:path w="21600" h="15236" stroke="0" extrusionOk="0">
                  <a:moveTo>
                    <a:pt x="15310" y="0"/>
                  </a:moveTo>
                  <a:cubicBezTo>
                    <a:pt x="19338" y="4047"/>
                    <a:pt x="21600" y="9525"/>
                    <a:pt x="21600" y="15236"/>
                  </a:cubicBezTo>
                  <a:lnTo>
                    <a:pt x="0" y="15236"/>
                  </a:lnTo>
                  <a:close/>
                </a:path>
              </a:pathLst>
            </a:custGeom>
            <a:noFill/>
            <a:ln w="317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9" name="弧 21"/>
            <p:cNvSpPr>
              <a:spLocks/>
            </p:cNvSpPr>
            <p:nvPr/>
          </p:nvSpPr>
          <p:spPr bwMode="auto">
            <a:xfrm rot="2792953" flipH="1" flipV="1">
              <a:off x="2836" y="2696"/>
              <a:ext cx="353" cy="554"/>
            </a:xfrm>
            <a:custGeom>
              <a:avLst/>
              <a:gdLst>
                <a:gd name="G0" fmla="+- 0 0 0"/>
                <a:gd name="G1" fmla="+- 16500 0 0"/>
                <a:gd name="G2" fmla="+- 21600 0 0"/>
                <a:gd name="T0" fmla="*/ 13940 w 21490"/>
                <a:gd name="T1" fmla="*/ 0 h 16500"/>
                <a:gd name="T2" fmla="*/ 21490 w 21490"/>
                <a:gd name="T3" fmla="*/ 14324 h 16500"/>
                <a:gd name="T4" fmla="*/ 0 w 21490"/>
                <a:gd name="T5" fmla="*/ 16500 h 16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490" h="16500" fill="none" extrusionOk="0">
                  <a:moveTo>
                    <a:pt x="13939" y="0"/>
                  </a:moveTo>
                  <a:cubicBezTo>
                    <a:pt x="18218" y="3615"/>
                    <a:pt x="20925" y="8751"/>
                    <a:pt x="21490" y="14323"/>
                  </a:cubicBezTo>
                </a:path>
                <a:path w="21490" h="16500" stroke="0" extrusionOk="0">
                  <a:moveTo>
                    <a:pt x="13939" y="0"/>
                  </a:moveTo>
                  <a:cubicBezTo>
                    <a:pt x="18218" y="3615"/>
                    <a:pt x="20925" y="8751"/>
                    <a:pt x="21490" y="14323"/>
                  </a:cubicBezTo>
                  <a:lnTo>
                    <a:pt x="0" y="16500"/>
                  </a:lnTo>
                  <a:close/>
                </a:path>
              </a:pathLst>
            </a:custGeom>
            <a:noFill/>
            <a:ln w="317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0" name="弧 22"/>
            <p:cNvSpPr>
              <a:spLocks/>
            </p:cNvSpPr>
            <p:nvPr/>
          </p:nvSpPr>
          <p:spPr bwMode="auto">
            <a:xfrm rot="3687816" flipH="1" flipV="1">
              <a:off x="2650" y="1238"/>
              <a:ext cx="384" cy="979"/>
            </a:xfrm>
            <a:custGeom>
              <a:avLst/>
              <a:gdLst>
                <a:gd name="G0" fmla="+- 0 0 0"/>
                <a:gd name="G1" fmla="+- 19162 0 0"/>
                <a:gd name="G2" fmla="+- 21600 0 0"/>
                <a:gd name="T0" fmla="*/ 9970 w 21600"/>
                <a:gd name="T1" fmla="*/ 0 h 19162"/>
                <a:gd name="T2" fmla="*/ 21600 w 21600"/>
                <a:gd name="T3" fmla="*/ 19162 h 19162"/>
                <a:gd name="T4" fmla="*/ 0 w 21600"/>
                <a:gd name="T5" fmla="*/ 19162 h 19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9162" fill="none" extrusionOk="0">
                  <a:moveTo>
                    <a:pt x="9969" y="0"/>
                  </a:moveTo>
                  <a:cubicBezTo>
                    <a:pt x="17116" y="3718"/>
                    <a:pt x="21600" y="11105"/>
                    <a:pt x="21600" y="19162"/>
                  </a:cubicBezTo>
                </a:path>
                <a:path w="21600" h="19162" stroke="0" extrusionOk="0">
                  <a:moveTo>
                    <a:pt x="9969" y="0"/>
                  </a:moveTo>
                  <a:cubicBezTo>
                    <a:pt x="17116" y="3718"/>
                    <a:pt x="21600" y="11105"/>
                    <a:pt x="21600" y="19162"/>
                  </a:cubicBezTo>
                  <a:lnTo>
                    <a:pt x="0" y="19162"/>
                  </a:lnTo>
                  <a:close/>
                </a:path>
              </a:pathLst>
            </a:custGeom>
            <a:noFill/>
            <a:ln w="31750">
              <a:solidFill>
                <a:srgbClr val="FF00FF"/>
              </a:solidFill>
              <a:round/>
              <a:headEnd/>
              <a:tailEnd type="arrow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1" name="弧 23"/>
            <p:cNvSpPr>
              <a:spLocks/>
            </p:cNvSpPr>
            <p:nvPr/>
          </p:nvSpPr>
          <p:spPr bwMode="auto">
            <a:xfrm rot="4302175" flipH="1" flipV="1">
              <a:off x="3152" y="1072"/>
              <a:ext cx="615" cy="1159"/>
            </a:xfrm>
            <a:custGeom>
              <a:avLst/>
              <a:gdLst>
                <a:gd name="G0" fmla="+- 0 0 0"/>
                <a:gd name="G1" fmla="+- 17792 0 0"/>
                <a:gd name="G2" fmla="+- 21600 0 0"/>
                <a:gd name="T0" fmla="*/ 12248 w 21274"/>
                <a:gd name="T1" fmla="*/ 0 h 17792"/>
                <a:gd name="T2" fmla="*/ 21274 w 21274"/>
                <a:gd name="T3" fmla="*/ 14055 h 17792"/>
                <a:gd name="T4" fmla="*/ 0 w 21274"/>
                <a:gd name="T5" fmla="*/ 17792 h 17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274" h="17792" fill="none" extrusionOk="0">
                  <a:moveTo>
                    <a:pt x="12247" y="0"/>
                  </a:moveTo>
                  <a:cubicBezTo>
                    <a:pt x="17019" y="3285"/>
                    <a:pt x="20271" y="8349"/>
                    <a:pt x="21274" y="14054"/>
                  </a:cubicBezTo>
                </a:path>
                <a:path w="21274" h="17792" stroke="0" extrusionOk="0">
                  <a:moveTo>
                    <a:pt x="12247" y="0"/>
                  </a:moveTo>
                  <a:cubicBezTo>
                    <a:pt x="17019" y="3285"/>
                    <a:pt x="20271" y="8349"/>
                    <a:pt x="21274" y="14054"/>
                  </a:cubicBezTo>
                  <a:lnTo>
                    <a:pt x="0" y="17792"/>
                  </a:lnTo>
                  <a:close/>
                </a:path>
              </a:pathLst>
            </a:custGeom>
            <a:noFill/>
            <a:ln w="31750">
              <a:solidFill>
                <a:srgbClr val="FF00FF"/>
              </a:solidFill>
              <a:round/>
              <a:headEnd/>
              <a:tailEnd type="arrow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2" name="弧 24"/>
            <p:cNvSpPr>
              <a:spLocks/>
            </p:cNvSpPr>
            <p:nvPr/>
          </p:nvSpPr>
          <p:spPr bwMode="auto">
            <a:xfrm rot="3636107" flipH="1" flipV="1">
              <a:off x="3958" y="650"/>
              <a:ext cx="407" cy="1795"/>
            </a:xfrm>
            <a:custGeom>
              <a:avLst/>
              <a:gdLst>
                <a:gd name="G0" fmla="+- 0 0 0"/>
                <a:gd name="G1" fmla="+- 19162 0 0"/>
                <a:gd name="G2" fmla="+- 21600 0 0"/>
                <a:gd name="T0" fmla="*/ 9970 w 20361"/>
                <a:gd name="T1" fmla="*/ 0 h 19162"/>
                <a:gd name="T2" fmla="*/ 20361 w 20361"/>
                <a:gd name="T3" fmla="*/ 11952 h 19162"/>
                <a:gd name="T4" fmla="*/ 0 w 20361"/>
                <a:gd name="T5" fmla="*/ 19162 h 19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361" h="19162" fill="none" extrusionOk="0">
                  <a:moveTo>
                    <a:pt x="9969" y="0"/>
                  </a:moveTo>
                  <a:cubicBezTo>
                    <a:pt x="14821" y="2524"/>
                    <a:pt x="18535" y="6796"/>
                    <a:pt x="20361" y="11951"/>
                  </a:cubicBezTo>
                </a:path>
                <a:path w="20361" h="19162" stroke="0" extrusionOk="0">
                  <a:moveTo>
                    <a:pt x="9969" y="0"/>
                  </a:moveTo>
                  <a:cubicBezTo>
                    <a:pt x="14821" y="2524"/>
                    <a:pt x="18535" y="6796"/>
                    <a:pt x="20361" y="11951"/>
                  </a:cubicBezTo>
                  <a:lnTo>
                    <a:pt x="0" y="19162"/>
                  </a:lnTo>
                  <a:close/>
                </a:path>
              </a:pathLst>
            </a:custGeom>
            <a:noFill/>
            <a:ln w="31750">
              <a:solidFill>
                <a:srgbClr val="FF00FF"/>
              </a:solidFill>
              <a:round/>
              <a:headEnd/>
              <a:tailEnd type="arrow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48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533400" y="313810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en-US" altLang="zh-CN" sz="2800">
                <a:solidFill>
                  <a:srgbClr val="0000FF"/>
                </a:solidFill>
              </a:rPr>
              <a:t>1. </a:t>
            </a:r>
            <a:r>
              <a:rPr kumimoji="0" lang="zh-CN" altLang="en-US" sz="2800">
                <a:solidFill>
                  <a:srgbClr val="0000FF"/>
                </a:solidFill>
              </a:rPr>
              <a:t>分割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23198"/>
              </p:ext>
            </p:extLst>
          </p:nvPr>
        </p:nvGraphicFramePr>
        <p:xfrm>
          <a:off x="574314" y="323849"/>
          <a:ext cx="782955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42" name="Document" r:id="rId3" imgW="7833960" imgH="2113920" progId="Word.Document.8">
                  <p:embed/>
                </p:oleObj>
              </mc:Choice>
              <mc:Fallback>
                <p:oleObj name="Document" r:id="rId3" imgW="7833960" imgH="21139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314" y="323849"/>
                        <a:ext cx="7829550" cy="211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3124200" y="2438400"/>
            <a:ext cx="5370513" cy="3657600"/>
            <a:chOff x="864" y="701"/>
            <a:chExt cx="3911" cy="3106"/>
          </a:xfrm>
        </p:grpSpPr>
        <p:grpSp>
          <p:nvGrpSpPr>
            <p:cNvPr id="8197" name="Group 5"/>
            <p:cNvGrpSpPr>
              <a:grpSpLocks/>
            </p:cNvGrpSpPr>
            <p:nvPr/>
          </p:nvGrpSpPr>
          <p:grpSpPr bwMode="auto">
            <a:xfrm>
              <a:off x="864" y="701"/>
              <a:ext cx="3911" cy="3106"/>
              <a:chOff x="864" y="701"/>
              <a:chExt cx="3911" cy="3106"/>
            </a:xfrm>
          </p:grpSpPr>
          <p:grpSp>
            <p:nvGrpSpPr>
              <p:cNvPr id="8198" name="Group 6"/>
              <p:cNvGrpSpPr>
                <a:grpSpLocks/>
              </p:cNvGrpSpPr>
              <p:nvPr/>
            </p:nvGrpSpPr>
            <p:grpSpPr bwMode="auto">
              <a:xfrm>
                <a:off x="1008" y="864"/>
                <a:ext cx="3600" cy="2784"/>
                <a:chOff x="1008" y="864"/>
                <a:chExt cx="3600" cy="2784"/>
              </a:xfrm>
            </p:grpSpPr>
            <p:graphicFrame>
              <p:nvGraphicFramePr>
                <p:cNvPr id="8199" name="Object 7"/>
                <p:cNvGraphicFramePr>
                  <a:graphicFrameLocks noChangeAspect="1"/>
                </p:cNvGraphicFramePr>
                <p:nvPr/>
              </p:nvGraphicFramePr>
              <p:xfrm>
                <a:off x="1104" y="1152"/>
                <a:ext cx="3456" cy="17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14843" name="BMP 图象" r:id="rId5" imgW="2542857" imgH="1486107" progId="Paint.Picture">
                        <p:embed/>
                      </p:oleObj>
                    </mc:Choice>
                    <mc:Fallback>
                      <p:oleObj name="BMP 图象" r:id="rId5" imgW="2542857" imgH="1486107" progId="Paint.Picture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04" y="1152"/>
                              <a:ext cx="3456" cy="173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28575">
                                  <a:solidFill>
                                    <a:srgbClr val="FF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blurRad="63500" dist="38099" dir="2700000" algn="ctr" rotWithShape="0">
                                      <a:srgbClr val="000000">
                                        <a:alpha val="74998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8200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1776" y="864"/>
                  <a:ext cx="0" cy="864"/>
                </a:xfrm>
                <a:prstGeom prst="line">
                  <a:avLst/>
                </a:prstGeom>
                <a:noFill/>
                <a:ln w="28575">
                  <a:solidFill>
                    <a:srgbClr val="CC66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/>
                </a:p>
              </p:txBody>
            </p:sp>
            <p:sp>
              <p:nvSpPr>
                <p:cNvPr id="8201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776" y="2247"/>
                  <a:ext cx="0" cy="633"/>
                </a:xfrm>
                <a:prstGeom prst="line">
                  <a:avLst/>
                </a:prstGeom>
                <a:noFill/>
                <a:ln w="28575">
                  <a:solidFill>
                    <a:srgbClr val="CC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/>
                </a:p>
              </p:txBody>
            </p:sp>
            <p:sp>
              <p:nvSpPr>
                <p:cNvPr id="8202" name="Line 10"/>
                <p:cNvSpPr>
                  <a:spLocks noChangeShapeType="1"/>
                </p:cNvSpPr>
                <p:nvPr/>
              </p:nvSpPr>
              <p:spPr bwMode="auto">
                <a:xfrm>
                  <a:off x="1776" y="2880"/>
                  <a:ext cx="2832" cy="0"/>
                </a:xfrm>
                <a:prstGeom prst="line">
                  <a:avLst/>
                </a:prstGeom>
                <a:noFill/>
                <a:ln w="28575">
                  <a:solidFill>
                    <a:srgbClr val="CC66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/>
                </a:p>
              </p:txBody>
            </p:sp>
            <p:sp>
              <p:nvSpPr>
                <p:cNvPr id="8203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1008" y="2880"/>
                  <a:ext cx="768" cy="768"/>
                </a:xfrm>
                <a:prstGeom prst="line">
                  <a:avLst/>
                </a:prstGeom>
                <a:noFill/>
                <a:ln w="28575">
                  <a:solidFill>
                    <a:srgbClr val="CC66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/>
                </a:p>
              </p:txBody>
            </p:sp>
          </p:grpSp>
          <p:graphicFrame>
            <p:nvGraphicFramePr>
              <p:cNvPr id="8204" name="Object 12"/>
              <p:cNvGraphicFramePr>
                <a:graphicFrameLocks noChangeAspect="1"/>
              </p:cNvGraphicFramePr>
              <p:nvPr/>
            </p:nvGraphicFramePr>
            <p:xfrm>
              <a:off x="864" y="3648"/>
              <a:ext cx="167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4844" name="Equation" r:id="rId7" imgW="266400" imgH="253800" progId="Equation.3">
                      <p:embed/>
                    </p:oleObj>
                  </mc:Choice>
                  <mc:Fallback>
                    <p:oleObj name="Equation" r:id="rId7" imgW="266400" imgH="2538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4" y="3648"/>
                            <a:ext cx="167" cy="1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05" name="Object 13"/>
              <p:cNvGraphicFramePr>
                <a:graphicFrameLocks noChangeAspect="1"/>
              </p:cNvGraphicFramePr>
              <p:nvPr/>
            </p:nvGraphicFramePr>
            <p:xfrm>
              <a:off x="4608" y="2813"/>
              <a:ext cx="167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4845" name="Equation" r:id="rId9" imgW="266400" imgH="330120" progId="Equation.3">
                      <p:embed/>
                    </p:oleObj>
                  </mc:Choice>
                  <mc:Fallback>
                    <p:oleObj name="Equation" r:id="rId9" imgW="266400" imgH="33012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2813"/>
                            <a:ext cx="167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06" name="Object 14"/>
              <p:cNvGraphicFramePr>
                <a:graphicFrameLocks noChangeAspect="1"/>
              </p:cNvGraphicFramePr>
              <p:nvPr/>
            </p:nvGraphicFramePr>
            <p:xfrm>
              <a:off x="1747" y="701"/>
              <a:ext cx="135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4846" name="Equation" r:id="rId11" imgW="215640" imgH="266400" progId="Equation.3">
                      <p:embed/>
                    </p:oleObj>
                  </mc:Choice>
                  <mc:Fallback>
                    <p:oleObj name="Equation" r:id="rId11" imgW="215640" imgH="2664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47" y="701"/>
                            <a:ext cx="135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07" name="Object 15"/>
              <p:cNvGraphicFramePr>
                <a:graphicFrameLocks noChangeAspect="1"/>
              </p:cNvGraphicFramePr>
              <p:nvPr/>
            </p:nvGraphicFramePr>
            <p:xfrm>
              <a:off x="1738" y="2909"/>
              <a:ext cx="144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4847" name="Equation" r:id="rId13" imgW="228600" imgH="253800" progId="Equation.3">
                      <p:embed/>
                    </p:oleObj>
                  </mc:Choice>
                  <mc:Fallback>
                    <p:oleObj name="Equation" r:id="rId13" imgW="228600" imgH="2538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38" y="2909"/>
                            <a:ext cx="144" cy="1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208" name="Object 16"/>
            <p:cNvGraphicFramePr>
              <a:graphicFrameLocks noChangeAspect="1"/>
            </p:cNvGraphicFramePr>
            <p:nvPr/>
          </p:nvGraphicFramePr>
          <p:xfrm>
            <a:off x="1488" y="1824"/>
            <a:ext cx="167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848" name="Equation" r:id="rId15" imgW="266400" imgH="304560" progId="Equation.3">
                    <p:embed/>
                  </p:oleObj>
                </mc:Choice>
                <mc:Fallback>
                  <p:oleObj name="Equation" r:id="rId15" imgW="26640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824"/>
                          <a:ext cx="167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09" name="AutoShape 17"/>
          <p:cNvSpPr>
            <a:spLocks noChangeArrowheads="1"/>
          </p:cNvSpPr>
          <p:nvPr/>
        </p:nvSpPr>
        <p:spPr bwMode="auto">
          <a:xfrm rot="6196898">
            <a:off x="6172994" y="3439319"/>
            <a:ext cx="323850" cy="303212"/>
          </a:xfrm>
          <a:prstGeom prst="flowChartOnlineStorage">
            <a:avLst/>
          </a:prstGeom>
          <a:solidFill>
            <a:srgbClr val="FF9933"/>
          </a:solidFill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 flipV="1">
            <a:off x="6359525" y="2743200"/>
            <a:ext cx="0" cy="838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 flipH="1">
            <a:off x="6400800" y="2895600"/>
            <a:ext cx="690563" cy="655638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graphicFrame>
        <p:nvGraphicFramePr>
          <p:cNvPr id="821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905585"/>
              </p:ext>
            </p:extLst>
          </p:nvPr>
        </p:nvGraphicFramePr>
        <p:xfrm>
          <a:off x="7228661" y="2724670"/>
          <a:ext cx="14827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49" name="Equation" r:id="rId17" imgW="1460160" imgH="457200" progId="Equation.3">
                  <p:embed/>
                </p:oleObj>
              </mc:Choice>
              <mc:Fallback>
                <p:oleObj name="Equation" r:id="rId17" imgW="1460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8661" y="2724670"/>
                        <a:ext cx="14827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4" name="Line 22"/>
          <p:cNvSpPr>
            <a:spLocks noChangeShapeType="1"/>
          </p:cNvSpPr>
          <p:nvPr/>
        </p:nvSpPr>
        <p:spPr bwMode="auto">
          <a:xfrm>
            <a:off x="5186363" y="2743200"/>
            <a:ext cx="1066800" cy="8382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graphicFrame>
        <p:nvGraphicFramePr>
          <p:cNvPr id="821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176889"/>
              </p:ext>
            </p:extLst>
          </p:nvPr>
        </p:nvGraphicFramePr>
        <p:xfrm>
          <a:off x="4805363" y="2332038"/>
          <a:ext cx="53340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50" name="Equation" r:id="rId19" imgW="571320" imgH="457200" progId="Equation.3">
                  <p:embed/>
                </p:oleObj>
              </mc:Choice>
              <mc:Fallback>
                <p:oleObj name="Equation" r:id="rId19" imgW="5713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5363" y="2332038"/>
                        <a:ext cx="53340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6" name="Line 24"/>
          <p:cNvSpPr>
            <a:spLocks noChangeShapeType="1"/>
          </p:cNvSpPr>
          <p:nvPr/>
        </p:nvSpPr>
        <p:spPr bwMode="auto">
          <a:xfrm rot="21043730" flipV="1">
            <a:off x="6253163" y="2332038"/>
            <a:ext cx="685800" cy="118903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453694" y="2535239"/>
            <a:ext cx="3154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zh-CN" altLang="en-US" sz="2800" dirty="0"/>
              <a:t>则该点流速为 </a:t>
            </a:r>
            <a:endParaRPr kumimoji="0" lang="en-US" altLang="zh-CN" sz="2800" dirty="0"/>
          </a:p>
        </p:txBody>
      </p:sp>
      <p:sp>
        <p:nvSpPr>
          <p:cNvPr id="8222" name="Text Box 30"/>
          <p:cNvSpPr txBox="1">
            <a:spLocks noChangeArrowheads="1"/>
          </p:cNvSpPr>
          <p:nvPr/>
        </p:nvSpPr>
        <p:spPr bwMode="auto">
          <a:xfrm>
            <a:off x="555552" y="3862523"/>
            <a:ext cx="25686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kumimoji="0" lang="zh-CN" altLang="en-US" sz="2800" smtClean="0"/>
              <a:t>单位法向量</a:t>
            </a:r>
            <a:r>
              <a:rPr kumimoji="0" lang="zh-CN" altLang="en-US" sz="2800" dirty="0"/>
              <a:t>为 </a:t>
            </a:r>
            <a:endParaRPr kumimoji="0"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98415" y="3223419"/>
                <a:ext cx="180575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zh-CN" altLang="en-US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800" b="1" i="1" smtClean="0">
                              <a:latin typeface="Cambria Math" charset="0"/>
                            </a:rPr>
                            <m:t>𝒗</m:t>
                          </m:r>
                        </m:e>
                      </m:acc>
                      <m:r>
                        <a:rPr kumimoji="1" lang="en-US" altLang="zh-CN" sz="2800" b="1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𝝃</m:t>
                          </m:r>
                        </m:e>
                        <m:sub>
                          <m:r>
                            <a:rPr kumimoji="1" lang="en-US" altLang="zh-CN" sz="2800" b="1" i="1" smtClean="0">
                              <a:latin typeface="Cambria Math" charset="0"/>
                            </a:rPr>
                            <m:t>𝒊</m:t>
                          </m:r>
                        </m:sub>
                      </m:sSub>
                      <m:r>
                        <a:rPr kumimoji="1" lang="en-US" altLang="zh-CN" sz="2800" b="1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𝜼</m:t>
                          </m:r>
                        </m:e>
                        <m:sub>
                          <m:r>
                            <a:rPr kumimoji="1" lang="en-US" altLang="zh-CN" sz="2800" b="1" i="1">
                              <a:latin typeface="Cambria Math" charset="0"/>
                            </a:rPr>
                            <m:t>𝒊</m:t>
                          </m:r>
                        </m:sub>
                      </m:sSub>
                      <m:r>
                        <a:rPr kumimoji="1" lang="en-US" altLang="zh-CN" sz="2800" b="1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𝜻</m:t>
                          </m:r>
                        </m:e>
                        <m:sub>
                          <m:r>
                            <a:rPr kumimoji="1" lang="en-US" altLang="zh-CN" sz="2800" b="1" i="1">
                              <a:latin typeface="Cambria Math" charset="0"/>
                            </a:rPr>
                            <m:t>𝒊</m:t>
                          </m:r>
                        </m:sub>
                      </m:sSub>
                      <m:r>
                        <a:rPr kumimoji="1" lang="en-US" altLang="zh-CN" sz="2800" b="1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800" b="1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15" y="3223419"/>
                <a:ext cx="1805751" cy="430887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606463" y="4508030"/>
                <a:ext cx="1995353" cy="440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8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kumimoji="1" lang="en-US" altLang="zh-CN" sz="2800" b="1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𝝃</m:t>
                          </m:r>
                        </m:e>
                        <m:sub>
                          <m:r>
                            <a:rPr kumimoji="1" lang="en-US" altLang="zh-CN" sz="2800" b="1" i="1" smtClean="0">
                              <a:latin typeface="Cambria Math" charset="0"/>
                            </a:rPr>
                            <m:t>𝒊</m:t>
                          </m:r>
                        </m:sub>
                      </m:sSub>
                      <m:r>
                        <a:rPr kumimoji="1" lang="en-US" altLang="zh-CN" sz="2800" b="1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𝜼</m:t>
                          </m:r>
                        </m:e>
                        <m:sub>
                          <m:r>
                            <a:rPr kumimoji="1" lang="en-US" altLang="zh-CN" sz="2800" b="1" i="1">
                              <a:latin typeface="Cambria Math" charset="0"/>
                            </a:rPr>
                            <m:t>𝒊</m:t>
                          </m:r>
                        </m:sub>
                      </m:sSub>
                      <m:r>
                        <a:rPr kumimoji="1" lang="en-US" altLang="zh-CN" sz="2800" b="1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𝜻</m:t>
                          </m:r>
                        </m:e>
                        <m:sub>
                          <m:r>
                            <a:rPr kumimoji="1" lang="en-US" altLang="zh-CN" sz="2800" b="1" i="1">
                              <a:latin typeface="Cambria Math" charset="0"/>
                            </a:rPr>
                            <m:t>𝒊</m:t>
                          </m:r>
                        </m:sub>
                      </m:sSub>
                      <m:r>
                        <a:rPr kumimoji="1" lang="en-US" altLang="zh-CN" sz="2800" b="1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800" b="1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63" y="4508030"/>
                <a:ext cx="1995353" cy="44063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6459641" y="1686861"/>
                <a:ext cx="180575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zh-CN" altLang="en-US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800" b="1" i="1" smtClean="0">
                              <a:latin typeface="Cambria Math" charset="0"/>
                            </a:rPr>
                            <m:t>𝒗</m:t>
                          </m:r>
                        </m:e>
                      </m:acc>
                      <m:r>
                        <a:rPr kumimoji="1" lang="en-US" altLang="zh-CN" sz="2800" b="1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𝝃</m:t>
                          </m:r>
                        </m:e>
                        <m:sub>
                          <m:r>
                            <a:rPr kumimoji="1" lang="en-US" altLang="zh-CN" sz="2800" b="1" i="1" smtClean="0">
                              <a:latin typeface="Cambria Math" charset="0"/>
                            </a:rPr>
                            <m:t>𝒊</m:t>
                          </m:r>
                        </m:sub>
                      </m:sSub>
                      <m:r>
                        <a:rPr kumimoji="1" lang="en-US" altLang="zh-CN" sz="2800" b="1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𝜼</m:t>
                          </m:r>
                        </m:e>
                        <m:sub>
                          <m:r>
                            <a:rPr kumimoji="1" lang="en-US" altLang="zh-CN" sz="2800" b="1" i="1">
                              <a:latin typeface="Cambria Math" charset="0"/>
                            </a:rPr>
                            <m:t>𝒊</m:t>
                          </m:r>
                        </m:sub>
                      </m:sSub>
                      <m:r>
                        <a:rPr kumimoji="1" lang="en-US" altLang="zh-CN" sz="2800" b="1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𝜻</m:t>
                          </m:r>
                        </m:e>
                        <m:sub>
                          <m:r>
                            <a:rPr kumimoji="1" lang="en-US" altLang="zh-CN" sz="2800" b="1" i="1">
                              <a:latin typeface="Cambria Math" charset="0"/>
                            </a:rPr>
                            <m:t>𝒊</m:t>
                          </m:r>
                        </m:sub>
                      </m:sSub>
                      <m:r>
                        <a:rPr kumimoji="1" lang="en-US" altLang="zh-CN" sz="2800" b="1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800" b="1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641" y="1686861"/>
                <a:ext cx="1805751" cy="430887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5534047" y="2218082"/>
                <a:ext cx="20434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8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kumimoji="1" lang="en-US" altLang="zh-CN" sz="2800" b="1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𝝃</m:t>
                          </m:r>
                        </m:e>
                        <m:sub>
                          <m:r>
                            <a:rPr kumimoji="1" lang="en-US" altLang="zh-CN" sz="2800" b="1" i="1" smtClean="0">
                              <a:latin typeface="Cambria Math" charset="0"/>
                            </a:rPr>
                            <m:t>𝒊</m:t>
                          </m:r>
                        </m:sub>
                      </m:sSub>
                      <m:r>
                        <a:rPr kumimoji="1" lang="en-US" altLang="zh-CN" sz="2800" b="1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𝜼</m:t>
                          </m:r>
                        </m:e>
                        <m:sub>
                          <m:r>
                            <a:rPr kumimoji="1" lang="en-US" altLang="zh-CN" sz="2800" b="1" i="1">
                              <a:latin typeface="Cambria Math" charset="0"/>
                            </a:rPr>
                            <m:t>𝒊</m:t>
                          </m:r>
                        </m:sub>
                      </m:sSub>
                      <m:r>
                        <a:rPr kumimoji="1" lang="en-US" altLang="zh-CN" sz="2800" b="1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𝜻</m:t>
                          </m:r>
                        </m:e>
                        <m:sub>
                          <m:r>
                            <a:rPr kumimoji="1" lang="en-US" altLang="zh-CN" sz="2800" b="1" i="1">
                              <a:latin typeface="Cambria Math" charset="0"/>
                            </a:rPr>
                            <m:t>𝒊</m:t>
                          </m:r>
                        </m:sub>
                      </m:sSub>
                      <m:r>
                        <a:rPr kumimoji="1" lang="en-US" altLang="zh-CN" sz="2800" b="1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800" b="1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047" y="2218082"/>
                <a:ext cx="2043444" cy="43088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859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  <p:bldP spid="8209" grpId="0" animBg="1"/>
      <p:bldP spid="8210" grpId="0" animBg="1"/>
      <p:bldP spid="8212" grpId="0" animBg="1"/>
      <p:bldP spid="8214" grpId="0" animBg="1"/>
      <p:bldP spid="8216" grpId="0" animBg="1"/>
      <p:bldP spid="8218" grpId="0" autoUpdateAnimBg="0"/>
      <p:bldP spid="8222" grpId="0" autoUpdateAnimBg="0"/>
      <p:bldP spid="2" grpId="0"/>
      <p:bldP spid="31" grpId="0"/>
      <p:bldP spid="32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0771946"/>
              </p:ext>
            </p:extLst>
          </p:nvPr>
        </p:nvGraphicFramePr>
        <p:xfrm>
          <a:off x="609600" y="252589"/>
          <a:ext cx="66325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67" name="Document" r:id="rId3" imgW="6316200" imgH="594360" progId="Word.Document.8">
                  <p:embed/>
                </p:oleObj>
              </mc:Choice>
              <mc:Fallback>
                <p:oleObj name="Document" r:id="rId3" imgW="6316200" imgH="594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52589"/>
                        <a:ext cx="663257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57200" y="1348194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en-US" altLang="zh-CN" sz="2800" dirty="0">
                <a:solidFill>
                  <a:srgbClr val="0000FF"/>
                </a:solidFill>
              </a:rPr>
              <a:t>2. </a:t>
            </a:r>
            <a:r>
              <a:rPr kumimoji="0" lang="zh-CN" altLang="en-US" sz="2800" dirty="0">
                <a:solidFill>
                  <a:srgbClr val="0000FF"/>
                </a:solidFill>
              </a:rPr>
              <a:t>求和</a:t>
            </a:r>
          </a:p>
        </p:txBody>
      </p:sp>
      <p:graphicFrame>
        <p:nvGraphicFramePr>
          <p:cNvPr id="92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071733"/>
              </p:ext>
            </p:extLst>
          </p:nvPr>
        </p:nvGraphicFramePr>
        <p:xfrm>
          <a:off x="914400" y="1867307"/>
          <a:ext cx="504031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68" name="Document" r:id="rId5" imgW="4597078" imgH="462126" progId="Word.Document.8">
                  <p:embed/>
                </p:oleObj>
              </mc:Choice>
              <mc:Fallback>
                <p:oleObj name="Document" r:id="rId5" imgW="4597078" imgH="4621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67307"/>
                        <a:ext cx="504031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85800" y="857956"/>
                <a:ext cx="7729919" cy="4406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b>
                        <m:sSubPr>
                          <m:ctrlPr>
                            <a:rPr kumimoji="1" lang="en-US" altLang="zh-CN" sz="2800" b="1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𝚽</m:t>
                          </m:r>
                        </m:e>
                        <m:sub>
                          <m:r>
                            <a:rPr kumimoji="1" lang="en-US" altLang="zh-CN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𝒊</m:t>
                          </m:r>
                        </m:sub>
                      </m:sSub>
                      <m:r>
                        <a:rPr kumimoji="1" lang="en-US" altLang="zh-CN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acc>
                        <m:accPr>
                          <m:chr m:val="⃗"/>
                          <m:ctrlPr>
                            <a:rPr kumimoji="1" lang="zh-CN" altLang="en-US" sz="2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800" b="1" i="1">
                              <a:latin typeface="Cambria Math" charset="0"/>
                            </a:rPr>
                            <m:t>𝒗</m:t>
                          </m:r>
                        </m:e>
                      </m:acc>
                      <m:r>
                        <a:rPr kumimoji="1" lang="en-US" altLang="zh-CN" sz="2800" b="1" i="1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𝝃</m:t>
                          </m:r>
                        </m:e>
                        <m:sub>
                          <m:r>
                            <a:rPr kumimoji="1" lang="en-US" altLang="zh-CN" sz="2800" b="1" i="1">
                              <a:latin typeface="Cambria Math" charset="0"/>
                            </a:rPr>
                            <m:t>𝒊</m:t>
                          </m:r>
                        </m:sub>
                      </m:sSub>
                      <m:r>
                        <a:rPr kumimoji="1" lang="en-US" altLang="zh-CN" sz="2800" b="1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𝜼</m:t>
                          </m:r>
                        </m:e>
                        <m:sub>
                          <m:r>
                            <a:rPr kumimoji="1" lang="en-US" altLang="zh-CN" sz="2800" b="1" i="1">
                              <a:latin typeface="Cambria Math" charset="0"/>
                            </a:rPr>
                            <m:t>𝒊</m:t>
                          </m:r>
                        </m:sub>
                      </m:sSub>
                      <m:r>
                        <a:rPr kumimoji="1" lang="en-US" altLang="zh-CN" sz="2800" b="1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𝜻</m:t>
                          </m:r>
                        </m:e>
                        <m:sub>
                          <m:r>
                            <a:rPr kumimoji="1" lang="en-US" altLang="zh-CN" sz="2800" b="1" i="1">
                              <a:latin typeface="Cambria Math" charset="0"/>
                            </a:rPr>
                            <m:t>𝒊</m:t>
                          </m:r>
                        </m:sub>
                      </m:sSub>
                      <m:r>
                        <a:rPr kumimoji="1" lang="en-US" altLang="zh-CN" sz="2800" b="1" i="1">
                          <a:latin typeface="Cambria Math" charset="0"/>
                        </a:rPr>
                        <m:t>)</m:t>
                      </m:r>
                      <m:r>
                        <a:rPr kumimoji="1" lang="en-US" altLang="zh-CN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8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kumimoji="1" lang="en-US" altLang="zh-CN" sz="2800" b="1" i="1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𝝃</m:t>
                          </m:r>
                        </m:e>
                        <m:sub>
                          <m:r>
                            <a:rPr kumimoji="1" lang="en-US" altLang="zh-CN" sz="2800" b="1" i="1">
                              <a:latin typeface="Cambria Math" charset="0"/>
                            </a:rPr>
                            <m:t>𝒊</m:t>
                          </m:r>
                        </m:sub>
                      </m:sSub>
                      <m:r>
                        <a:rPr kumimoji="1" lang="en-US" altLang="zh-CN" sz="2800" b="1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𝜼</m:t>
                          </m:r>
                        </m:e>
                        <m:sub>
                          <m:r>
                            <a:rPr kumimoji="1" lang="en-US" altLang="zh-CN" sz="2800" b="1" i="1">
                              <a:latin typeface="Cambria Math" charset="0"/>
                            </a:rPr>
                            <m:t>𝒊</m:t>
                          </m:r>
                        </m:sub>
                      </m:sSub>
                      <m:r>
                        <a:rPr kumimoji="1" lang="en-US" altLang="zh-CN" sz="2800" b="1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𝜻</m:t>
                          </m:r>
                        </m:e>
                        <m:sub>
                          <m:r>
                            <a:rPr kumimoji="1" lang="en-US" altLang="zh-CN" sz="2800" b="1" i="1">
                              <a:latin typeface="Cambria Math" charset="0"/>
                            </a:rPr>
                            <m:t>𝒊</m:t>
                          </m:r>
                        </m:sub>
                      </m:sSub>
                      <m:r>
                        <a:rPr kumimoji="1" lang="en-US" altLang="zh-CN" sz="2800" b="1" i="1">
                          <a:latin typeface="Cambria Math" charset="0"/>
                        </a:rPr>
                        <m:t>)</m:t>
                      </m:r>
                      <m:r>
                        <a:rPr kumimoji="1" lang="en-US" altLang="zh-CN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b>
                        <m:sSubPr>
                          <m:ctrlPr>
                            <a:rPr kumimoji="1" lang="en-US" altLang="zh-CN" sz="2800" b="1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𝑺</m:t>
                          </m:r>
                        </m:e>
                        <m:sub>
                          <m:r>
                            <a:rPr kumimoji="1" lang="en-US" altLang="zh-CN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𝒊</m:t>
                          </m:r>
                        </m:sub>
                      </m:sSub>
                      <m:r>
                        <a:rPr kumimoji="1" lang="en-US" altLang="zh-CN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kumimoji="1" lang="en-US" altLang="zh-CN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𝒊</m:t>
                      </m:r>
                      <m:r>
                        <a:rPr kumimoji="1" lang="en-US" altLang="zh-CN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kumimoji="1" lang="en-US" altLang="zh-CN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𝟏</m:t>
                      </m:r>
                      <m:r>
                        <a:rPr kumimoji="1" lang="en-US" altLang="zh-CN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kumimoji="1" lang="en-US" altLang="zh-CN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𝟐</m:t>
                      </m:r>
                      <m:r>
                        <a:rPr kumimoji="1" lang="en-US" altLang="zh-CN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,⋯,</m:t>
                      </m:r>
                      <m:r>
                        <a:rPr kumimoji="1" lang="en-US" altLang="zh-CN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𝒏</m:t>
                      </m:r>
                      <m:r>
                        <a:rPr kumimoji="1" lang="en-US" altLang="zh-CN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800" b="1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857956"/>
                <a:ext cx="7729919" cy="4406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838200" y="2490913"/>
                <a:ext cx="59977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𝚽</m:t>
                    </m:r>
                    <m:r>
                      <a:rPr kumimoji="1" lang="en-US" altLang="zh-CN" sz="2800" b="1" i="1" smtClean="0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nary>
                      <m:naryPr>
                        <m:chr m:val="∑"/>
                        <m:ctrlPr>
                          <a:rPr kumimoji="1" lang="is-IS" altLang="zh-CN" sz="2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2800" b="1" i="1" smtClean="0">
                            <a:solidFill>
                              <a:schemeClr val="tx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𝒊</m:t>
                        </m:r>
                        <m:r>
                          <a:rPr kumimoji="1" lang="en-US" altLang="zh-CN" sz="2800" b="1" i="1" smtClean="0">
                            <a:solidFill>
                              <a:schemeClr val="tx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r>
                          <a:rPr kumimoji="1" lang="en-US" altLang="zh-CN" sz="2800" b="1" i="1" smtClean="0">
                            <a:solidFill>
                              <a:schemeClr val="tx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</m:sub>
                      <m:sup>
                        <m:r>
                          <a:rPr kumimoji="1" lang="en-US" altLang="zh-CN" sz="2800" b="1" i="1" smtClean="0">
                            <a:solidFill>
                              <a:schemeClr val="tx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𝒏</m:t>
                        </m:r>
                      </m:sup>
                      <m:e>
                        <m:acc>
                          <m:accPr>
                            <m:chr m:val="⃗"/>
                            <m:ctrlPr>
                              <a:rPr kumimoji="1" lang="zh-CN" altLang="en-US" sz="2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800" b="1" i="1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𝒗</m:t>
                            </m:r>
                          </m:e>
                        </m:acc>
                        <m:r>
                          <a:rPr kumimoji="1" lang="en-US" altLang="zh-CN" sz="2800" b="1" i="1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sz="2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>
                                <a:solidFill>
                                  <a:schemeClr val="tx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𝝃</m:t>
                            </m:r>
                          </m:e>
                          <m:sub>
                            <m:r>
                              <a:rPr kumimoji="1" lang="en-US" altLang="zh-CN" sz="2800" b="1" i="1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𝒊</m:t>
                            </m:r>
                          </m:sub>
                        </m:sSub>
                        <m:r>
                          <a:rPr kumimoji="1" lang="en-US" altLang="zh-CN" sz="2800" b="1" i="1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>
                                <a:solidFill>
                                  <a:schemeClr val="tx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𝜼</m:t>
                            </m:r>
                          </m:e>
                          <m:sub>
                            <m:r>
                              <a:rPr kumimoji="1" lang="en-US" altLang="zh-CN" sz="2800" b="1" i="1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𝒊</m:t>
                            </m:r>
                          </m:sub>
                        </m:sSub>
                        <m:r>
                          <a:rPr kumimoji="1" lang="en-US" altLang="zh-CN" sz="2800" b="1" i="1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>
                                <a:solidFill>
                                  <a:schemeClr val="tx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𝜻</m:t>
                            </m:r>
                          </m:e>
                          <m:sub>
                            <m:r>
                              <a:rPr kumimoji="1" lang="en-US" altLang="zh-CN" sz="2800" b="1" i="1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𝒊</m:t>
                            </m:r>
                          </m:sub>
                        </m:sSub>
                        <m:r>
                          <a:rPr kumimoji="1" lang="en-US" altLang="zh-CN" sz="2800" b="1" i="1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)</m:t>
                        </m:r>
                        <m:r>
                          <a:rPr kumimoji="1" lang="en-US" altLang="zh-CN" sz="2800" b="1" i="1">
                            <a:solidFill>
                              <a:schemeClr val="tx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sSub>
                          <m:sSubPr>
                            <m:ctrlPr>
                              <a:rPr kumimoji="1" lang="en-US" altLang="zh-CN" sz="2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zh-CN" sz="2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2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kumimoji="1" lang="en-US" altLang="zh-CN" sz="2800" b="1" i="1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sz="2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>
                                <a:solidFill>
                                  <a:schemeClr val="tx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𝝃</m:t>
                            </m:r>
                          </m:e>
                          <m:sub>
                            <m:r>
                              <a:rPr kumimoji="1" lang="en-US" altLang="zh-CN" sz="2800" b="1" i="1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𝒊</m:t>
                            </m:r>
                          </m:sub>
                        </m:sSub>
                        <m:r>
                          <a:rPr kumimoji="1" lang="en-US" altLang="zh-CN" sz="2800" b="1" i="1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>
                                <a:solidFill>
                                  <a:schemeClr val="tx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𝜼</m:t>
                            </m:r>
                          </m:e>
                          <m:sub>
                            <m:r>
                              <a:rPr kumimoji="1" lang="en-US" altLang="zh-CN" sz="2800" b="1" i="1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𝒊</m:t>
                            </m:r>
                          </m:sub>
                        </m:sSub>
                        <m:r>
                          <a:rPr kumimoji="1" lang="en-US" altLang="zh-CN" sz="2800" b="1" i="1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>
                                <a:solidFill>
                                  <a:schemeClr val="tx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𝜻</m:t>
                            </m:r>
                          </m:e>
                          <m:sub>
                            <m:r>
                              <a:rPr kumimoji="1" lang="en-US" altLang="zh-CN" sz="2800" b="1" i="1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𝒊</m:t>
                            </m:r>
                          </m:sub>
                        </m:sSub>
                        <m:r>
                          <a:rPr kumimoji="1" lang="en-US" altLang="zh-CN" sz="2800" b="1" i="1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)</m:t>
                        </m:r>
                        <m:r>
                          <a:rPr kumimoji="1" lang="en-US" altLang="zh-CN" sz="2800" b="1" i="1">
                            <a:solidFill>
                              <a:schemeClr val="tx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sSub>
                          <m:sSubPr>
                            <m:ctrlPr>
                              <a:rPr kumimoji="1" lang="en-US" altLang="zh-CN" sz="2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>
                                <a:solidFill>
                                  <a:schemeClr val="tx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𝑺</m:t>
                            </m:r>
                          </m:e>
                          <m:sub>
                            <m:r>
                              <a:rPr kumimoji="1" lang="en-US" altLang="zh-CN" sz="2800" b="1" i="1">
                                <a:solidFill>
                                  <a:schemeClr val="tx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kumimoji="1" lang="zh-CN" altLang="en-US" sz="2800" b="1" dirty="0" smtClean="0">
                    <a:solidFill>
                      <a:schemeClr val="tx2"/>
                    </a:solidFill>
                  </a:rPr>
                  <a:t> </a:t>
                </a:r>
                <a:endParaRPr kumimoji="1" lang="zh-CN" altLang="en-US" sz="28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90913"/>
                <a:ext cx="5997732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21257" y="3016195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en-US" altLang="zh-CN" sz="2800" dirty="0">
                <a:solidFill>
                  <a:srgbClr val="0000FF"/>
                </a:solidFill>
                <a:latin typeface="宋体" charset="0"/>
              </a:rPr>
              <a:t>3.</a:t>
            </a:r>
            <a:r>
              <a:rPr kumimoji="0" lang="zh-CN" altLang="en-US" sz="2800" dirty="0">
                <a:solidFill>
                  <a:srgbClr val="0000FF"/>
                </a:solidFill>
                <a:latin typeface="宋体" charset="0"/>
              </a:rPr>
              <a:t>取极限</a:t>
            </a:r>
            <a:endParaRPr kumimoji="0" lang="zh-CN" altLang="en-US" sz="2800" b="0" dirty="0">
              <a:solidFill>
                <a:srgbClr val="0000FF"/>
              </a:solidFill>
              <a:latin typeface="宋体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609600" y="3610518"/>
                <a:ext cx="6993133" cy="571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 i="1" smtClean="0">
                          <a:latin typeface="Cambria Math" charset="0"/>
                        </a:rPr>
                        <m:t>记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𝑑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800" b="0" i="0" smtClean="0">
                                  <a:latin typeface="Cambria Math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kumimoji="1" lang="en-US" altLang="zh-CN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≤</m:t>
                              </m:r>
                              <m:r>
                                <a:rPr kumimoji="1" lang="en-US" altLang="zh-CN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≤</m:t>
                              </m:r>
                              <m:r>
                                <a:rPr kumimoji="1" lang="en-US" altLang="zh-CN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{</m:t>
                          </m:r>
                          <m:r>
                            <a:rPr kumimoji="1"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zh-CN" alt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的直径</m:t>
                          </m:r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}</m:t>
                          </m:r>
                        </m:e>
                      </m:func>
                      <m:r>
                        <a:rPr kumimoji="1" lang="en-US" altLang="zh-CN" sz="2800" b="0" i="1" smtClean="0">
                          <a:latin typeface="Cambria Math" charset="0"/>
                        </a:rPr>
                        <m:t>,</m:t>
                      </m:r>
                      <m:r>
                        <a:rPr kumimoji="1" lang="zh-CN" altLang="en-US" sz="2800" b="0" i="1" smtClean="0">
                          <a:latin typeface="Cambria Math" charset="0"/>
                        </a:rPr>
                        <m:t> </m:t>
                      </m:r>
                      <m:r>
                        <a:rPr kumimoji="1" lang="zh-CN" altLang="en-US" sz="2800" b="0" i="1" smtClean="0">
                          <a:latin typeface="Cambria Math" charset="0"/>
                        </a:rPr>
                        <m:t>令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𝑑</m:t>
                      </m:r>
                      <m:r>
                        <a:rPr kumimoji="1" lang="is-IS" altLang="zh-CN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r>
                        <a:rPr kumimoji="1" lang="en-US" altLang="zh-CN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0,</m:t>
                      </m:r>
                      <m:r>
                        <a:rPr kumimoji="1" lang="zh-CN" altLang="en-US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则流量为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610518"/>
                <a:ext cx="6993133" cy="5710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895709" y="4328618"/>
                <a:ext cx="6538457" cy="561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sz="28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Φ</m:t>
                    </m:r>
                    <m:r>
                      <a:rPr kumimoji="1" lang="zh-CN" altLang="en-US" sz="28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＝</m:t>
                    </m:r>
                    <m:func>
                      <m:funcPr>
                        <m:ctrlPr>
                          <a:rPr kumimoji="1"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800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lim</m:t>
                            </m:r>
                          </m:e>
                          <m:lim>
                            <m:r>
                              <a:rPr kumimoji="1"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  <m:r>
                              <a:rPr kumimoji="1" lang="is-IS" altLang="zh-CN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→</m:t>
                            </m:r>
                            <m:r>
                              <a:rPr kumimoji="1"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kumimoji="1" lang="is-IS" altLang="zh-CN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zh-CN" sz="2800" b="1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𝒊</m:t>
                            </m:r>
                            <m:r>
                              <a:rPr kumimoji="1" lang="en-US" altLang="zh-CN" sz="2800" b="1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</m:t>
                            </m:r>
                            <m:r>
                              <a:rPr kumimoji="1" lang="en-US" altLang="zh-CN" sz="2800" b="1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𝟏</m:t>
                            </m:r>
                          </m:sub>
                          <m:sup>
                            <m:r>
                              <a:rPr kumimoji="1" lang="en-US" altLang="zh-CN" sz="2800" b="1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𝒏</m:t>
                            </m:r>
                          </m:sup>
                          <m:e>
                            <m:acc>
                              <m:accPr>
                                <m:chr m:val="⃗"/>
                                <m:ctrlPr>
                                  <a:rPr kumimoji="1" lang="zh-CN" altLang="en-US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800" b="1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𝒗</m:t>
                                </m:r>
                              </m:e>
                            </m:acc>
                            <m:r>
                              <a:rPr kumimoji="1" lang="en-US" altLang="zh-CN" sz="28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CN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800" b="1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𝝃</m:t>
                                </m:r>
                              </m:e>
                              <m:sub>
                                <m:r>
                                  <a:rPr kumimoji="1" lang="en-US" altLang="zh-CN" sz="2800" b="1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kumimoji="1" lang="en-US" altLang="zh-CN" sz="28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800" b="1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𝜼</m:t>
                                </m:r>
                              </m:e>
                              <m:sub>
                                <m:r>
                                  <a:rPr kumimoji="1" lang="en-US" altLang="zh-CN" sz="2800" b="1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kumimoji="1" lang="en-US" altLang="zh-CN" sz="28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800" b="1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𝜻</m:t>
                                </m:r>
                              </m:e>
                              <m:sub>
                                <m:r>
                                  <a:rPr kumimoji="1" lang="en-US" altLang="zh-CN" sz="2800" b="1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kumimoji="1" lang="en-US" altLang="zh-CN" sz="28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)</m:t>
                            </m:r>
                            <m:r>
                              <a:rPr kumimoji="1" lang="en-US" altLang="zh-CN" sz="2800" b="1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kumimoji="1" lang="en-US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kumimoji="1" lang="en-US" altLang="zh-CN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sz="28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altLang="zh-CN" sz="2800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  <m:r>
                              <a:rPr kumimoji="1" lang="en-US" altLang="zh-CN" sz="28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CN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800" b="1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𝝃</m:t>
                                </m:r>
                              </m:e>
                              <m:sub>
                                <m:r>
                                  <a:rPr kumimoji="1" lang="en-US" altLang="zh-CN" sz="2800" b="1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kumimoji="1" lang="en-US" altLang="zh-CN" sz="28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800" b="1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𝜼</m:t>
                                </m:r>
                              </m:e>
                              <m:sub>
                                <m:r>
                                  <a:rPr kumimoji="1" lang="en-US" altLang="zh-CN" sz="2800" b="1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kumimoji="1" lang="en-US" altLang="zh-CN" sz="28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800" b="1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𝜻</m:t>
                                </m:r>
                              </m:e>
                              <m:sub>
                                <m:r>
                                  <a:rPr kumimoji="1" lang="en-US" altLang="zh-CN" sz="2800" b="1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kumimoji="1" lang="en-US" altLang="zh-CN" sz="28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)</m:t>
                            </m:r>
                            <m:r>
                              <a:rPr kumimoji="1" lang="en-US" altLang="zh-CN" sz="2800" b="1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kumimoji="1" lang="en-US" altLang="zh-CN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800" b="1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kumimoji="1" lang="en-US" altLang="zh-CN" sz="2800" b="1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r>
                  <a:rPr kumimoji="1" lang="zh-CN" altLang="en-US" sz="2800" dirty="0" smtClean="0">
                    <a:solidFill>
                      <a:schemeClr val="tx1"/>
                    </a:solidFill>
                  </a:rPr>
                  <a:t> </a:t>
                </a:r>
                <a:endParaRPr kumimoji="1"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709" y="4328618"/>
                <a:ext cx="6538457" cy="5613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875581" y="5103220"/>
                <a:ext cx="5476884" cy="623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sz="2800" i="1" smtClean="0">
                        <a:latin typeface="Cambria Math" charset="0"/>
                      </a:rPr>
                      <m:t>即</m:t>
                    </m:r>
                    <m:r>
                      <m:rPr>
                        <m:sty m:val="p"/>
                      </m:rPr>
                      <a:rPr kumimoji="1" lang="el-GR" altLang="zh-CN" sz="2800" i="1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Φ</m:t>
                    </m:r>
                    <m:r>
                      <a:rPr kumimoji="1" lang="en-US" altLang="zh-CN" sz="2800" b="0" i="1" smtClean="0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nary>
                      <m:naryPr>
                        <m:chr m:val="∬"/>
                        <m:limLoc m:val="undOvr"/>
                        <m:ctrlPr>
                          <a:rPr kumimoji="1" lang="is-IS" altLang="zh-CN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kumimoji="1" lang="en-US" altLang="zh-CN" sz="2800" b="0" i="1" smtClean="0">
                            <a:solidFill>
                              <a:schemeClr val="tx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kumimoji="1" lang="zh-CN" altLang="en-US" sz="2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800" b="1" i="1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𝒗</m:t>
                            </m:r>
                          </m:e>
                        </m:acc>
                        <m:r>
                          <a:rPr kumimoji="1" lang="en-US" altLang="zh-CN" sz="2800" b="1" i="1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sz="2800" b="1" i="1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𝒙</m:t>
                        </m:r>
                        <m:r>
                          <a:rPr kumimoji="1" lang="en-US" altLang="zh-CN" sz="2800" b="1" i="1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sz="2800" b="1" i="1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𝒚</m:t>
                        </m:r>
                        <m:r>
                          <a:rPr kumimoji="1" lang="en-US" altLang="zh-CN" sz="2800" b="1" i="1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sz="2800" b="1" i="1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𝒛</m:t>
                        </m:r>
                        <m:r>
                          <a:rPr kumimoji="1" lang="en-US" altLang="zh-CN" sz="2800" b="1" i="1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)</m:t>
                        </m:r>
                        <m:r>
                          <a:rPr kumimoji="1" lang="en-US" altLang="zh-CN" sz="2800" b="1" i="1">
                            <a:solidFill>
                              <a:schemeClr val="tx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sSub>
                          <m:sSubPr>
                            <m:ctrlPr>
                              <a:rPr kumimoji="1" lang="en-US" altLang="zh-CN" sz="2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zh-CN" sz="2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2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2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800" b="1" i="1" smtClean="0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𝒙</m:t>
                            </m:r>
                            <m:r>
                              <a:rPr kumimoji="1" lang="en-US" altLang="zh-CN" sz="2800" b="1" i="1" smtClean="0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,</m:t>
                            </m:r>
                            <m:r>
                              <a:rPr kumimoji="1" lang="en-US" altLang="zh-CN" sz="2800" b="1" i="1" smtClean="0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𝒚</m:t>
                            </m:r>
                            <m:r>
                              <a:rPr kumimoji="1" lang="en-US" altLang="zh-CN" sz="2800" b="1" i="1" smtClean="0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,</m:t>
                            </m:r>
                            <m:r>
                              <a:rPr kumimoji="1" lang="en-US" altLang="zh-CN" sz="2800" b="1" i="1" smtClean="0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𝒛</m:t>
                            </m:r>
                          </m:e>
                        </m:d>
                        <m:r>
                          <a:rPr kumimoji="1" lang="en-US" altLang="zh-CN" sz="2800" b="1" i="1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𝒅𝑺</m:t>
                        </m:r>
                      </m:e>
                    </m:nary>
                  </m:oMath>
                </a14:m>
                <a:r>
                  <a:rPr kumimoji="1" lang="zh-CN" altLang="en-US" sz="2800" dirty="0" smtClean="0"/>
                  <a:t> </a:t>
                </a:r>
                <a:endParaRPr kumimoji="1" lang="zh-CN" altLang="en-US" sz="28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81" y="5103220"/>
                <a:ext cx="5476884" cy="62344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78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autoUpdateAnimBg="0"/>
      <p:bldP spid="2" grpId="0"/>
      <p:bldP spid="10" grpId="0"/>
      <p:bldP spid="7" grpId="0" autoUpdateAnimBg="0"/>
      <p:bldP spid="8" grpId="0"/>
      <p:bldP spid="9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C371-BF9C-0448-9463-A65FF53A0321}" type="datetime1">
              <a:rPr lang="zh-CN" altLang="en-US" smtClean="0"/>
              <a:pPr/>
              <a:t>2021/5/27</a:t>
            </a:fld>
            <a:endParaRPr lang="en-US" altLang="zh-CN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7289-EE4B-3144-A526-7ECA48342A78}" type="slidenum">
              <a:rPr lang="en-US" altLang="zh-CN" smtClean="0"/>
              <a:pPr/>
              <a:t>13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57200" y="533400"/>
                <a:ext cx="8540864" cy="440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定义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:</m:t>
                      </m:r>
                      <m:r>
                        <a:rPr kumimoji="1" lang="zh-CN" altLang="en-US" sz="2800" b="0" i="1" smtClean="0">
                          <a:latin typeface="Cambria Math" charset="0"/>
                        </a:rPr>
                        <m:t> </m:t>
                      </m:r>
                      <m:r>
                        <a:rPr kumimoji="1" lang="zh-CN" altLang="en-US" sz="2800" b="0" i="1" smtClean="0">
                          <a:latin typeface="Cambria Math" charset="0"/>
                        </a:rPr>
                        <m:t>设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𝑆</m:t>
                      </m:r>
                      <m:r>
                        <a:rPr kumimoji="1" lang="zh-CN" altLang="en-US" sz="2800" b="0" i="1" smtClean="0">
                          <a:latin typeface="Cambria Math" charset="0"/>
                        </a:rPr>
                        <m:t>为光滑有向曲面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8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kumimoji="1" lang="zh-CN" altLang="en-US" sz="2800" b="1" i="1" smtClean="0">
                          <a:latin typeface="Cambria Math" charset="0"/>
                        </a:rPr>
                        <m:t>为曲面</m:t>
                      </m:r>
                      <m:r>
                        <a:rPr kumimoji="1" lang="en-US" altLang="zh-CN" sz="2800" b="1" i="1" smtClean="0">
                          <a:latin typeface="Cambria Math" charset="0"/>
                        </a:rPr>
                        <m:t>𝑺</m:t>
                      </m:r>
                      <m:r>
                        <a:rPr kumimoji="1" lang="zh-CN" altLang="en-US" sz="2800" b="1" i="1" smtClean="0">
                          <a:latin typeface="Cambria Math" charset="0"/>
                        </a:rPr>
                        <m:t>上任一点</m:t>
                      </m:r>
                      <m:r>
                        <a:rPr kumimoji="1" lang="en-US" altLang="zh-CN" sz="2800" b="1" i="1" smtClean="0">
                          <a:latin typeface="Cambria Math" charset="0"/>
                        </a:rPr>
                        <m:t>𝑴</m:t>
                      </m:r>
                      <m:r>
                        <a:rPr kumimoji="1" lang="zh-CN" altLang="en-US" sz="2800" b="1" i="1" smtClean="0">
                          <a:latin typeface="Cambria Math" charset="0"/>
                        </a:rPr>
                        <m:t>处的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33400"/>
                <a:ext cx="8540864" cy="4406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57200" y="1295400"/>
                <a:ext cx="773872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 b="0" i="1" smtClean="0">
                          <a:latin typeface="Cambria Math" charset="0"/>
                        </a:rPr>
                        <m:t>单位法向量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,</m:t>
                      </m:r>
                      <m:r>
                        <a:rPr kumimoji="1" lang="zh-CN" altLang="en-US" sz="2800" b="0" i="1" smtClean="0">
                          <a:latin typeface="Cambria Math" charset="0"/>
                        </a:rPr>
                        <m:t> </m:t>
                      </m:r>
                      <m:r>
                        <a:rPr kumimoji="1" lang="zh-CN" altLang="en-US" sz="2800" b="0" i="1" smtClean="0">
                          <a:latin typeface="Cambria Math" charset="0"/>
                        </a:rPr>
                        <m:t>其方向与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𝑆</m:t>
                      </m:r>
                      <m:r>
                        <a:rPr kumimoji="1" lang="zh-CN" altLang="en-US" sz="2800" b="0" i="1" smtClean="0">
                          <a:latin typeface="Cambria Math" charset="0"/>
                        </a:rPr>
                        <m:t>指定侧一致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,</m:t>
                      </m:r>
                      <m:r>
                        <a:rPr kumimoji="1" lang="zh-CN" altLang="en-US" sz="2800" b="0" i="1" smtClean="0">
                          <a:latin typeface="Cambria Math" charset="0"/>
                        </a:rPr>
                        <m:t> </m:t>
                      </m:r>
                      <m:r>
                        <a:rPr kumimoji="1" lang="zh-CN" altLang="en-US" sz="2800" b="0" i="1" smtClean="0">
                          <a:latin typeface="Cambria Math" charset="0"/>
                        </a:rPr>
                        <m:t>设向量值函数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95400"/>
                <a:ext cx="7738721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914400" y="2047654"/>
                <a:ext cx="745717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charset="0"/>
                        </a:rPr>
                        <m:t>𝐴</m:t>
                      </m:r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CN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CN" sz="2800" b="0" i="1" smtClean="0">
                          <a:latin typeface="Cambria Math" charset="0"/>
                        </a:rPr>
                        <m:t>𝑖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+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CN" sz="2800" b="0" i="1" smtClean="0">
                          <a:latin typeface="Cambria Math" charset="0"/>
                        </a:rPr>
                        <m:t>𝑗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+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𝑅</m:t>
                      </m:r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CN" sz="2800" b="0" i="1" smtClean="0">
                          <a:latin typeface="Cambria Math" charset="0"/>
                        </a:rPr>
                        <m:t>𝑘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047654"/>
                <a:ext cx="7457170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61962" y="2641138"/>
                <a:ext cx="834613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 b="0" i="1" smtClean="0">
                          <a:latin typeface="Cambria Math" charset="0"/>
                        </a:rPr>
                        <m:t>其中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𝑃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,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𝑄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,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𝑅</m:t>
                      </m:r>
                      <m:r>
                        <a:rPr kumimoji="1" lang="zh-CN" altLang="en-US" sz="2800" b="0" i="1" smtClean="0">
                          <a:latin typeface="Cambria Math" charset="0"/>
                        </a:rPr>
                        <m:t>在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𝑆</m:t>
                      </m:r>
                      <m:r>
                        <a:rPr kumimoji="1" lang="zh-CN" altLang="en-US" sz="2800" b="0" i="1" smtClean="0">
                          <a:latin typeface="Cambria Math" charset="0"/>
                        </a:rPr>
                        <m:t>上有界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,</m:t>
                      </m:r>
                      <m:r>
                        <a:rPr kumimoji="1" lang="zh-CN" altLang="en-US" sz="2800" b="0" i="1" smtClean="0">
                          <a:latin typeface="Cambria Math" charset="0"/>
                        </a:rPr>
                        <m:t> </m:t>
                      </m:r>
                      <m:r>
                        <a:rPr kumimoji="1" lang="zh-CN" altLang="en-US" sz="2800" b="0" i="1" smtClean="0">
                          <a:latin typeface="Cambria Math" charset="0"/>
                        </a:rPr>
                        <m:t>若数量积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𝐴</m:t>
                      </m:r>
                      <m:r>
                        <a:rPr kumimoji="1" lang="en-US" altLang="zh-CN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8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kumimoji="1" lang="zh-CN" altLang="en-US" sz="2800" b="1" i="1" smtClean="0">
                          <a:latin typeface="Cambria Math" charset="0"/>
                        </a:rPr>
                        <m:t>在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𝑆</m:t>
                      </m:r>
                      <m:r>
                        <a:rPr kumimoji="1" lang="zh-CN" altLang="en-US" sz="2800" b="0" i="1" smtClean="0">
                          <a:latin typeface="Cambria Math" charset="0"/>
                        </a:rPr>
                        <m:t>上的第一型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62" y="2641138"/>
                <a:ext cx="834613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69621" y="3351635"/>
                <a:ext cx="82779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 b="0" i="1" smtClean="0">
                          <a:latin typeface="Cambria Math" charset="0"/>
                        </a:rPr>
                        <m:t>曲面积分存在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,</m:t>
                      </m:r>
                      <m:r>
                        <a:rPr kumimoji="1" lang="zh-CN" altLang="en-US" sz="2800" b="0" i="1" smtClean="0">
                          <a:latin typeface="Cambria Math" charset="0"/>
                        </a:rPr>
                        <m:t> </m:t>
                      </m:r>
                      <m:r>
                        <a:rPr kumimoji="1" lang="zh-CN" altLang="en-US" sz="2800" b="0" i="1" smtClean="0">
                          <a:latin typeface="Cambria Math" charset="0"/>
                        </a:rPr>
                        <m:t>则称此积分值为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𝐴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𝑥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,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𝑦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,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𝑧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)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在有向曲面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𝑆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21" y="3351635"/>
                <a:ext cx="8277907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98337" y="4052386"/>
                <a:ext cx="41827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 b="0" i="1" smtClean="0">
                          <a:latin typeface="Cambria Math" charset="0"/>
                        </a:rPr>
                        <m:t>上的第二型曲面积分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,</m:t>
                      </m:r>
                      <m:r>
                        <a:rPr kumimoji="1" lang="zh-CN" altLang="en-US" sz="2800" b="0" i="1" smtClean="0">
                          <a:latin typeface="Cambria Math" charset="0"/>
                        </a:rPr>
                        <m:t> </m:t>
                      </m:r>
                      <m:r>
                        <a:rPr kumimoji="1" lang="zh-CN" altLang="en-US" sz="2800" b="0" i="1" smtClean="0">
                          <a:latin typeface="Cambria Math" charset="0"/>
                        </a:rPr>
                        <m:t>记为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37" y="4052386"/>
                <a:ext cx="4182748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398403" y="4507085"/>
                <a:ext cx="1928157" cy="13367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limLoc m:val="undOvr"/>
                          <m:ctrlPr>
                            <a:rPr kumimoji="1" lang="is-IS" altLang="zh-CN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kumimoji="1" lang="en-US" altLang="zh-CN" sz="2800" b="0" i="1" smtClean="0">
                              <a:solidFill>
                                <a:schemeClr val="tx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kumimoji="1" lang="en-US" altLang="zh-CN" sz="2800" b="1" i="1" smtClean="0">
                              <a:solidFill>
                                <a:schemeClr val="tx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𝑨</m:t>
                          </m:r>
                          <m:r>
                            <a:rPr kumimoji="1" lang="en-US" altLang="zh-CN" sz="2800" b="1" i="1">
                              <a:solidFill>
                                <a:schemeClr val="tx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kumimoji="1" lang="en-US" altLang="zh-CN" sz="28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2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28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zh-CN" sz="2800" b="1" i="1" smtClean="0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𝒅𝑺</m:t>
                          </m:r>
                        </m:e>
                      </m:nary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403" y="4507085"/>
                <a:ext cx="1928157" cy="13367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341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C371-BF9C-0448-9463-A65FF53A0321}" type="datetime1">
              <a:rPr lang="zh-CN" altLang="en-US" smtClean="0"/>
              <a:pPr/>
              <a:t>2021/5/27</a:t>
            </a:fld>
            <a:endParaRPr lang="en-US" altLang="zh-CN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7289-EE4B-3144-A526-7ECA48342A78}" type="slidenum">
              <a:rPr lang="en-US" altLang="zh-CN" smtClean="0"/>
              <a:pPr/>
              <a:t>14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90537" y="457200"/>
                <a:ext cx="4124271" cy="4945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 b="0" i="1" smtClean="0">
                          <a:latin typeface="Cambria Math" charset="0"/>
                        </a:rPr>
                        <m:t>若记</m:t>
                      </m:r>
                      <m:acc>
                        <m:accPr>
                          <m:chr m:val="⃗"/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kumimoji="1" lang="en-US" altLang="zh-CN" sz="2800" b="1" i="1" smtClean="0">
                              <a:latin typeface="Cambria Math" charset="0"/>
                            </a:rPr>
                            <m:t>𝑺</m:t>
                          </m:r>
                        </m:e>
                      </m:acc>
                      <m:r>
                        <a:rPr kumimoji="1" lang="en-US" altLang="zh-CN" sz="28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8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zh-CN" sz="28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zh-CN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zh-CN" sz="28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zh-CN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CN" sz="2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𝑑𝑆</m:t>
                      </m:r>
                      <m:r>
                        <a:rPr kumimoji="1" lang="en-US" altLang="zh-CN" sz="2800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, </m:t>
                      </m:r>
                      <m:r>
                        <a:rPr kumimoji="1" lang="en-US" altLang="zh-CN" sz="2800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则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37" y="457200"/>
                <a:ext cx="4124271" cy="4945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33400" y="1053602"/>
                <a:ext cx="7661456" cy="623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∬"/>
                        <m:ctrlPr>
                          <a:rPr kumimoji="1" lang="is-IS" altLang="zh-CN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2800" b="0" i="1" smtClean="0">
                            <a:latin typeface="Cambria Math" charset="0"/>
                          </a:rPr>
                          <m:t>𝑆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kumimoji="1" lang="zh-CN" alt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  <m:r>
                          <a:rPr kumimoji="1" lang="en-US" altLang="zh-CN" sz="2800" b="1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sz="2800" i="1">
                            <a:latin typeface="Cambria Math" charset="0"/>
                          </a:rPr>
                          <m:t>𝑥</m:t>
                        </m:r>
                        <m:r>
                          <a:rPr kumimoji="1" lang="en-US" altLang="zh-CN" sz="2800" b="1" i="1"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sz="2800" i="1">
                            <a:latin typeface="Cambria Math" charset="0"/>
                          </a:rPr>
                          <m:t>𝑦</m:t>
                        </m:r>
                        <m:r>
                          <a:rPr kumimoji="1" lang="en-US" altLang="zh-CN" sz="2800" b="1" i="1"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sz="2800" i="1">
                            <a:latin typeface="Cambria Math" charset="0"/>
                          </a:rPr>
                          <m:t>𝑧</m:t>
                        </m:r>
                        <m:r>
                          <a:rPr kumimoji="1" lang="en-US" altLang="zh-CN" sz="2800" b="1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)∙</m:t>
                        </m:r>
                        <m:sSub>
                          <m:sSubPr>
                            <m:ctrlPr>
                              <a:rPr kumimoji="1"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8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28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800" i="1">
                                <a:latin typeface="Cambria Math" charset="0"/>
                              </a:rPr>
                              <m:t>𝑥</m:t>
                            </m:r>
                            <m:r>
                              <a:rPr kumimoji="1" lang="en-US" altLang="zh-CN" sz="2800" b="1" i="1">
                                <a:latin typeface="Cambria Math" charset="0"/>
                              </a:rPr>
                              <m:t>,</m:t>
                            </m:r>
                            <m:r>
                              <a:rPr kumimoji="1" lang="en-US" altLang="zh-CN" sz="2800" i="1">
                                <a:latin typeface="Cambria Math" charset="0"/>
                              </a:rPr>
                              <m:t>𝑦</m:t>
                            </m:r>
                            <m:r>
                              <a:rPr kumimoji="1" lang="en-US" altLang="zh-CN" sz="2800" b="1" i="1">
                                <a:latin typeface="Cambria Math" charset="0"/>
                              </a:rPr>
                              <m:t>,</m:t>
                            </m:r>
                            <m:r>
                              <a:rPr kumimoji="1" lang="en-US" altLang="zh-CN" sz="2800" i="1">
                                <a:latin typeface="Cambria Math" charset="0"/>
                              </a:rPr>
                              <m:t>𝑧</m:t>
                            </m:r>
                          </m:e>
                        </m:d>
                        <m:r>
                          <a:rPr kumimoji="1" lang="en-US" altLang="zh-CN" sz="2800" b="1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𝒅𝑺</m:t>
                        </m:r>
                      </m:e>
                    </m:nary>
                    <m:r>
                      <a:rPr kumimoji="1" lang="en-US" altLang="zh-CN" sz="2800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∬"/>
                        <m:ctrlPr>
                          <a:rPr kumimoji="1" lang="is-IS" altLang="zh-C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𝑆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kumimoji="1" lang="zh-CN" alt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  <m:r>
                          <a:rPr kumimoji="1" lang="en-US" altLang="zh-CN" sz="2800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sz="28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kumimoji="1" lang="en-US" altLang="zh-CN" sz="2800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kumimoji="1" lang="en-US" altLang="zh-CN" sz="2800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kumimoji="1" lang="en-US" altLang="zh-CN" sz="2800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)∙</m:t>
                        </m:r>
                      </m:e>
                    </m:nary>
                    <m:acc>
                      <m:accPr>
                        <m:chr m:val="⃗"/>
                        <m:ctrlPr>
                          <a:rPr kumimoji="1"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kumimoji="1" lang="en-US" altLang="zh-CN" sz="2800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𝑺</m:t>
                        </m:r>
                      </m:e>
                    </m:acc>
                  </m:oMath>
                </a14:m>
                <a:r>
                  <a:rPr kumimoji="1" lang="zh-CN" altLang="en-US" sz="2800" dirty="0" smtClean="0"/>
                  <a:t> </a:t>
                </a:r>
                <a:endParaRPr kumimoji="1" lang="zh-CN" altLang="en-US" sz="28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053602"/>
                <a:ext cx="7661456" cy="6234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57200" y="2016997"/>
                <a:ext cx="53185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 b="0" i="1" smtClean="0">
                          <a:latin typeface="Cambria Math" charset="0"/>
                        </a:rPr>
                        <m:t>若记</m:t>
                      </m:r>
                      <m:sSub>
                        <m:sSubPr>
                          <m:ctrlPr>
                            <a:rPr kumimoji="1"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8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kumimoji="1" lang="en-US" altLang="zh-CN" sz="2800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1"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800" b="0" i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kumimoji="1" lang="en-US" altLang="zh-CN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</m:func>
                          <m:r>
                            <a:rPr kumimoji="1" lang="en-US" altLang="zh-CN" sz="28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kumimoji="1"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800" b="0" i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kumimoji="1" lang="en-US" altLang="zh-CN" sz="28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</m:func>
                          <m:r>
                            <a:rPr kumimoji="1" lang="en-US" altLang="zh-CN" sz="28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kumimoji="1"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800" b="0" i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kumimoji="1" lang="en-US" altLang="zh-CN" sz="28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𝛾</m:t>
                              </m:r>
                            </m:e>
                          </m:func>
                        </m:e>
                      </m:d>
                      <m:r>
                        <a:rPr kumimoji="1" lang="en-US" altLang="zh-CN" sz="2800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,</m:t>
                      </m:r>
                      <m:r>
                        <a:rPr kumimoji="1" lang="zh-CN" altLang="en-US" sz="2800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 </m:t>
                      </m:r>
                      <m:r>
                        <a:rPr kumimoji="1" lang="zh-CN" altLang="en-US" sz="2800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则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016997"/>
                <a:ext cx="531850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990600" y="2663397"/>
                <a:ext cx="5380704" cy="4949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kumimoji="1" lang="en-US" altLang="zh-CN" sz="28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𝑺</m:t>
                          </m:r>
                        </m:e>
                      </m:acc>
                      <m:r>
                        <a:rPr kumimoji="1" lang="en-US" altLang="zh-CN" sz="2800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1"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800" b="0" i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kumimoji="1" lang="en-US" altLang="zh-CN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</m:func>
                          <m:r>
                            <a:rPr kumimoji="1" lang="en-US" altLang="zh-CN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𝑑𝑆</m:t>
                          </m:r>
                          <m:r>
                            <a:rPr kumimoji="1" lang="en-US" altLang="zh-CN" sz="28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kumimoji="1"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800" b="0" i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kumimoji="1" lang="en-US" altLang="zh-CN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</m:func>
                          <m:r>
                            <a:rPr kumimoji="1" lang="en-US" altLang="zh-CN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𝑑𝑆</m:t>
                          </m:r>
                          <m:r>
                            <a:rPr kumimoji="1" lang="en-US" altLang="zh-CN" sz="28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kumimoji="1"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800" b="0" i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kumimoji="1" lang="en-US" altLang="zh-CN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𝛾</m:t>
                              </m:r>
                            </m:e>
                          </m:func>
                          <m:r>
                            <a:rPr kumimoji="1" lang="en-US" altLang="zh-CN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𝑑𝑆</m:t>
                          </m:r>
                        </m:e>
                      </m:d>
                      <m:r>
                        <a:rPr kumimoji="1" lang="en-US" altLang="zh-CN" sz="2800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,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663397"/>
                <a:ext cx="5380704" cy="4949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3370599"/>
            <a:ext cx="6959600" cy="952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546652" y="4455480"/>
                <a:ext cx="45845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 b="0" i="1" smtClean="0">
                          <a:latin typeface="Cambria Math" charset="0"/>
                        </a:rPr>
                        <m:t>则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52" y="4455480"/>
                <a:ext cx="458459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546652" y="5041939"/>
                <a:ext cx="8157490" cy="623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∬"/>
                        <m:ctrlPr>
                          <a:rPr kumimoji="1" lang="is-IS" altLang="zh-C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𝑆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kumimoji="1" lang="zh-CN" alt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  <m:r>
                          <a:rPr kumimoji="1" lang="en-US" altLang="zh-CN" sz="2800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sz="2800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𝒙</m:t>
                        </m:r>
                        <m:r>
                          <a:rPr kumimoji="1" lang="en-US" altLang="zh-CN" sz="2800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sz="2800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𝒚</m:t>
                        </m:r>
                        <m:r>
                          <a:rPr kumimoji="1" lang="en-US" altLang="zh-CN" sz="2800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sz="2800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𝒛</m:t>
                        </m:r>
                        <m:r>
                          <a:rPr kumimoji="1" lang="en-US" altLang="zh-CN" sz="2800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)∙</m:t>
                        </m:r>
                      </m:e>
                    </m:nary>
                    <m:r>
                      <a:rPr kumimoji="1" lang="en-US" altLang="zh-CN" sz="2800" i="1">
                        <a:solidFill>
                          <a:srgbClr val="FF0000"/>
                        </a:solidFill>
                        <a:latin typeface="Cambria Math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kumimoji="1"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𝑆</m:t>
                        </m:r>
                      </m:e>
                    </m:acc>
                    <m:r>
                      <a:rPr kumimoji="1" lang="zh-CN" altLang="en-US" sz="28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＝</m:t>
                    </m:r>
                    <m:nary>
                      <m:naryPr>
                        <m:chr m:val="∬"/>
                        <m:ctrlPr>
                          <a:rPr kumimoji="1" lang="is-I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𝑆</m:t>
                        </m:r>
                      </m:sub>
                      <m:sup/>
                      <m:e>
                        <m:r>
                          <a:rPr kumimoji="1" lang="en-US" altLang="zh-CN" sz="28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𝑷𝒅𝒚𝒅𝒛</m:t>
                        </m:r>
                      </m:e>
                    </m:nary>
                    <m:r>
                      <a:rPr kumimoji="1" lang="en-US" altLang="zh-CN" sz="2800" b="1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+</m:t>
                    </m:r>
                    <m:r>
                      <a:rPr kumimoji="1" lang="en-US" altLang="zh-CN" sz="2800" b="1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𝑸𝒅𝒛𝒅𝒙</m:t>
                    </m:r>
                    <m:r>
                      <a:rPr kumimoji="1" lang="en-US" altLang="zh-CN" sz="2800" b="1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+</m:t>
                    </m:r>
                    <m:r>
                      <a:rPr kumimoji="1" lang="en-US" altLang="zh-CN" sz="2800" b="1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𝑹𝒅𝒙𝒅𝒚</m:t>
                    </m:r>
                  </m:oMath>
                </a14:m>
                <a:r>
                  <a:rPr kumimoji="1" lang="zh-CN" altLang="en-US" sz="2800" dirty="0" smtClean="0"/>
                  <a:t> </a:t>
                </a:r>
                <a:endParaRPr kumimoji="1" lang="zh-CN" altLang="en-US" sz="28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52" y="5041939"/>
                <a:ext cx="8157490" cy="6234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086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C371-BF9C-0448-9463-A65FF53A0321}" type="datetime1">
              <a:rPr lang="zh-CN" altLang="en-US" smtClean="0"/>
              <a:pPr/>
              <a:t>2021/5/27</a:t>
            </a:fld>
            <a:endParaRPr lang="en-US" altLang="zh-CN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7289-EE4B-3144-A526-7ECA48342A78}" type="slidenum">
              <a:rPr lang="en-US" altLang="zh-CN" smtClean="0"/>
              <a:pPr/>
              <a:t>15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11892" y="457200"/>
                <a:ext cx="9121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注意</m:t>
                      </m:r>
                      <m:r>
                        <a:rPr kumimoji="1" lang="en-US" altLang="zh-CN" sz="28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:</m:t>
                      </m:r>
                    </m:oMath>
                  </m:oMathPara>
                </a14:m>
                <a:endParaRPr kumimoji="1"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92" y="457200"/>
                <a:ext cx="912108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11892" y="1143000"/>
                <a:ext cx="40219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kumimoji="1" lang="zh-CN" altLang="en-US" sz="2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 </m:t>
                      </m:r>
                      <m:r>
                        <a:rPr kumimoji="1" lang="zh-CN" altLang="en-US" sz="2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设</m:t>
                      </m:r>
                      <m:r>
                        <a:rPr kumimoji="1" lang="en-US" altLang="zh-CN" sz="2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𝑆</m:t>
                      </m:r>
                      <m:r>
                        <a:rPr kumimoji="1" lang="zh-CN" altLang="en-US" sz="2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的另一侧为</m:t>
                      </m:r>
                      <m:sSup>
                        <m:sSupPr>
                          <m:ctrlPr>
                            <a:rPr kumimoji="1"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p>
                          <m:r>
                            <a:rPr kumimoji="1" lang="en-US" altLang="zh-CN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−</m:t>
                          </m:r>
                        </m:sup>
                      </m:sSup>
                      <m:r>
                        <a:rPr kumimoji="1" lang="en-US" altLang="zh-CN" sz="2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,</m:t>
                      </m:r>
                      <m:r>
                        <a:rPr kumimoji="1" lang="zh-CN" altLang="en-US" sz="2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则</m:t>
                      </m:r>
                    </m:oMath>
                  </m:oMathPara>
                </a14:m>
                <a:endParaRPr kumimoji="1"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92" y="1143000"/>
                <a:ext cx="4021935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246181" y="1727489"/>
                <a:ext cx="3950120" cy="623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∬"/>
                        <m:ctrlPr>
                          <a:rPr kumimoji="1" lang="is-I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28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𝑆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kumimoji="1" lang="zh-CN" alt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8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𝒗</m:t>
                            </m:r>
                          </m:e>
                        </m:acc>
                      </m:e>
                    </m:nary>
                    <m:r>
                      <a:rPr kumimoji="1" lang="en-US" altLang="zh-CN" sz="28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CN" sz="2800" i="1">
                        <a:solidFill>
                          <a:schemeClr val="tx1"/>
                        </a:solidFill>
                        <a:latin typeface="Cambria Math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kumimoji="1"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8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𝑆</m:t>
                        </m:r>
                      </m:e>
                    </m:acc>
                    <m:r>
                      <a:rPr kumimoji="1" lang="zh-CN" altLang="en-US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＝</m:t>
                    </m:r>
                    <m:r>
                      <a:rPr kumimoji="1" lang="zh-CN" altLang="en-US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−</m:t>
                    </m:r>
                    <m:nary>
                      <m:naryPr>
                        <m:chr m:val="∬"/>
                        <m:ctrlPr>
                          <a:rPr kumimoji="1" lang="is-I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kumimoji="1"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8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  <m:sup>
                            <m:r>
                              <a:rPr kumimoji="1" lang="en-US" altLang="zh-CN" sz="28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−</m:t>
                            </m:r>
                          </m:sup>
                        </m:sSup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kumimoji="1" lang="zh-CN" alt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8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𝒗</m:t>
                            </m:r>
                          </m:e>
                        </m:acc>
                      </m:e>
                    </m:nary>
                    <m:r>
                      <a:rPr kumimoji="1" lang="en-US" altLang="zh-CN" sz="2800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CN" sz="2800" i="1">
                        <a:solidFill>
                          <a:schemeClr val="tx1"/>
                        </a:solidFill>
                        <a:latin typeface="Cambria Math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kumimoji="1"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8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𝑆</m:t>
                        </m:r>
                      </m:e>
                    </m:acc>
                  </m:oMath>
                </a14:m>
                <a:r>
                  <a:rPr kumimoji="1" lang="zh-CN" altLang="en-US" sz="2800" dirty="0" smtClean="0">
                    <a:solidFill>
                      <a:schemeClr val="tx1"/>
                    </a:solidFill>
                  </a:rPr>
                  <a:t> </a:t>
                </a:r>
                <a:endParaRPr kumimoji="1"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181" y="1727489"/>
                <a:ext cx="3950120" cy="6234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49992" y="2737487"/>
                <a:ext cx="5961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kumimoji="1"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92" y="2737487"/>
                <a:ext cx="59618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81" y="2741259"/>
            <a:ext cx="6069019" cy="10320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031503" y="3997437"/>
                <a:ext cx="5519653" cy="674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∬"/>
                        <m:ctrlPr>
                          <a:rPr kumimoji="1" lang="is-I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28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𝑆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kumimoji="1" lang="zh-CN" alt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8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𝒗</m:t>
                            </m:r>
                          </m:e>
                        </m:acc>
                      </m:e>
                    </m:nary>
                    <m:r>
                      <a:rPr kumimoji="1" lang="en-US" altLang="zh-CN" sz="28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CN" sz="2800" i="1">
                        <a:solidFill>
                          <a:schemeClr val="tx1"/>
                        </a:solidFill>
                        <a:latin typeface="Cambria Math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kumimoji="1"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8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𝑆</m:t>
                        </m:r>
                      </m:e>
                    </m:acc>
                    <m:r>
                      <a:rPr kumimoji="1" lang="zh-CN" altLang="en-US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＝</m:t>
                    </m:r>
                    <m:nary>
                      <m:naryPr>
                        <m:chr m:val="∬"/>
                        <m:ctrlPr>
                          <a:rPr kumimoji="1" lang="is-I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kumimoji="1" lang="en-US" altLang="zh-CN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kumimoji="1" lang="zh-CN" alt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8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𝒗</m:t>
                            </m:r>
                          </m:e>
                        </m:acc>
                      </m:e>
                    </m:nary>
                    <m:r>
                      <a:rPr kumimoji="1" lang="en-US" altLang="zh-CN" sz="2800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CN" sz="2800" i="1">
                        <a:solidFill>
                          <a:schemeClr val="tx1"/>
                        </a:solidFill>
                        <a:latin typeface="Cambria Math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kumimoji="1"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8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𝑆</m:t>
                        </m:r>
                      </m:e>
                    </m:acc>
                    <m:r>
                      <a:rPr kumimoji="1" lang="en-US" altLang="zh-CN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+</m:t>
                    </m:r>
                    <m:nary>
                      <m:naryPr>
                        <m:chr m:val="∬"/>
                        <m:ctrlPr>
                          <a:rPr kumimoji="1" lang="is-IS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i="1"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kumimoji="1" lang="zh-CN" altLang="en-US" sz="2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800" b="1" i="1">
                                <a:latin typeface="Cambria Math" charset="0"/>
                              </a:rPr>
                              <m:t>𝒗</m:t>
                            </m:r>
                          </m:e>
                        </m:acc>
                      </m:e>
                    </m:nary>
                    <m:r>
                      <a:rPr kumimoji="1" lang="en-US" altLang="zh-CN" sz="28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CN" sz="2800" i="1">
                        <a:latin typeface="Cambria Math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800" i="1">
                            <a:latin typeface="Cambria Math" charset="0"/>
                          </a:rPr>
                          <m:t>𝑆</m:t>
                        </m:r>
                      </m:e>
                    </m:acc>
                  </m:oMath>
                </a14:m>
                <a:r>
                  <a:rPr kumimoji="1" lang="zh-CN" altLang="en-US" sz="2800" dirty="0" smtClean="0">
                    <a:solidFill>
                      <a:schemeClr val="tx1"/>
                    </a:solidFill>
                  </a:rPr>
                  <a:t> </a:t>
                </a:r>
                <a:endParaRPr kumimoji="1"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503" y="3997437"/>
                <a:ext cx="5519653" cy="6740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918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C371-BF9C-0448-9463-A65FF53A0321}" type="datetime1">
              <a:rPr lang="zh-CN" altLang="en-US" smtClean="0"/>
              <a:pPr/>
              <a:t>2021/5/27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7289-EE4B-3144-A526-7ECA48342A78}" type="slidenum">
              <a:rPr lang="en-US" altLang="zh-CN" smtClean="0"/>
              <a:pPr/>
              <a:t>16</a:t>
            </a:fld>
            <a:endParaRPr lang="en-US" altLang="zh-CN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22161"/>
              </p:ext>
            </p:extLst>
          </p:nvPr>
        </p:nvGraphicFramePr>
        <p:xfrm>
          <a:off x="514351" y="1317004"/>
          <a:ext cx="3505200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31" name="Document" r:id="rId3" imgW="3774154" imgH="5513123" progId="Word.Document.8">
                  <p:embed/>
                </p:oleObj>
              </mc:Choice>
              <mc:Fallback>
                <p:oleObj name="Document" r:id="rId3" imgW="3774154" imgH="5513123" progId="Word.Document.8">
                  <p:embed/>
                  <p:pic>
                    <p:nvPicPr>
                      <p:cNvPr id="153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1" y="1317004"/>
                        <a:ext cx="3505200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4419600" y="1893888"/>
            <a:ext cx="3681413" cy="3211512"/>
            <a:chOff x="2880" y="480"/>
            <a:chExt cx="2319" cy="2023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V="1">
              <a:off x="3456" y="480"/>
              <a:ext cx="0" cy="13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3456" y="1872"/>
              <a:ext cx="15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2880" y="1872"/>
              <a:ext cx="576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" name="Object 8"/>
            <p:cNvGraphicFramePr>
              <a:graphicFrameLocks noChangeAspect="1"/>
            </p:cNvGraphicFramePr>
            <p:nvPr/>
          </p:nvGraphicFramePr>
          <p:xfrm>
            <a:off x="2976" y="2352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832" name="Equation" r:id="rId5" imgW="253800" imgH="241200" progId="Equation.3">
                    <p:embed/>
                  </p:oleObj>
                </mc:Choice>
                <mc:Fallback>
                  <p:oleObj name="Equation" r:id="rId5" imgW="253800" imgH="241200" progId="Equation.3">
                    <p:embed/>
                    <p:pic>
                      <p:nvPicPr>
                        <p:cNvPr id="1536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352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9"/>
            <p:cNvGraphicFramePr>
              <a:graphicFrameLocks noChangeAspect="1"/>
            </p:cNvGraphicFramePr>
            <p:nvPr/>
          </p:nvGraphicFramePr>
          <p:xfrm>
            <a:off x="5040" y="1776"/>
            <a:ext cx="15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833" name="Equation" r:id="rId7" imgW="253800" imgH="317160" progId="Equation.3">
                    <p:embed/>
                  </p:oleObj>
                </mc:Choice>
                <mc:Fallback>
                  <p:oleObj name="Equation" r:id="rId7" imgW="253800" imgH="317160" progId="Equation.3">
                    <p:embed/>
                    <p:pic>
                      <p:nvPicPr>
                        <p:cNvPr id="15369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1776"/>
                          <a:ext cx="15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0"/>
            <p:cNvGraphicFramePr>
              <a:graphicFrameLocks noChangeAspect="1"/>
            </p:cNvGraphicFramePr>
            <p:nvPr/>
          </p:nvGraphicFramePr>
          <p:xfrm>
            <a:off x="3504" y="480"/>
            <a:ext cx="12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834" name="Equation" r:id="rId9" imgW="203040" imgH="253800" progId="Equation.3">
                    <p:embed/>
                  </p:oleObj>
                </mc:Choice>
                <mc:Fallback>
                  <p:oleObj name="Equation" r:id="rId9" imgW="203040" imgH="253800" progId="Equation.3">
                    <p:embed/>
                    <p:pic>
                      <p:nvPicPr>
                        <p:cNvPr id="1537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480"/>
                          <a:ext cx="127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1"/>
            <p:cNvGraphicFramePr>
              <a:graphicFrameLocks noChangeAspect="1"/>
            </p:cNvGraphicFramePr>
            <p:nvPr/>
          </p:nvGraphicFramePr>
          <p:xfrm>
            <a:off x="3312" y="1728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835" name="Equation" r:id="rId11" imgW="215640" imgH="241200" progId="Equation.3">
                    <p:embed/>
                  </p:oleObj>
                </mc:Choice>
                <mc:Fallback>
                  <p:oleObj name="Equation" r:id="rId11" imgW="215640" imgH="241200" progId="Equation.3">
                    <p:embed/>
                    <p:pic>
                      <p:nvPicPr>
                        <p:cNvPr id="15371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728"/>
                          <a:ext cx="135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5453064" y="1971675"/>
            <a:ext cx="3335338" cy="1457325"/>
            <a:chOff x="3600" y="666"/>
            <a:chExt cx="2101" cy="918"/>
          </a:xfrm>
        </p:grpSpPr>
        <p:grpSp>
          <p:nvGrpSpPr>
            <p:cNvPr id="15" name="Group 13"/>
            <p:cNvGrpSpPr>
              <a:grpSpLocks/>
            </p:cNvGrpSpPr>
            <p:nvPr/>
          </p:nvGrpSpPr>
          <p:grpSpPr bwMode="auto">
            <a:xfrm>
              <a:off x="3600" y="756"/>
              <a:ext cx="1158" cy="828"/>
              <a:chOff x="2784" y="2784"/>
              <a:chExt cx="1158" cy="828"/>
            </a:xfrm>
          </p:grpSpPr>
          <p:graphicFrame>
            <p:nvGraphicFramePr>
              <p:cNvPr id="17" name="Object 14"/>
              <p:cNvGraphicFramePr>
                <a:graphicFrameLocks noChangeAspect="1"/>
              </p:cNvGraphicFramePr>
              <p:nvPr/>
            </p:nvGraphicFramePr>
            <p:xfrm>
              <a:off x="2784" y="2784"/>
              <a:ext cx="1158" cy="8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6836" name="BMP 图象" r:id="rId13" imgW="1838095" imgH="1314286" progId="Paint.Picture">
                      <p:embed/>
                    </p:oleObj>
                  </mc:Choice>
                  <mc:Fallback>
                    <p:oleObj name="BMP 图象" r:id="rId13" imgW="1838095" imgH="1314286" progId="Paint.Picture">
                      <p:embed/>
                      <p:pic>
                        <p:nvPicPr>
                          <p:cNvPr id="15374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4" y="2784"/>
                            <a:ext cx="1158" cy="8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" name="Object 15"/>
              <p:cNvGraphicFramePr>
                <a:graphicFrameLocks noChangeAspect="1"/>
              </p:cNvGraphicFramePr>
              <p:nvPr/>
            </p:nvGraphicFramePr>
            <p:xfrm>
              <a:off x="2880" y="3120"/>
              <a:ext cx="159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6837" name="Equation" r:id="rId15" imgW="253800" imgH="291960" progId="Equation.3">
                      <p:embed/>
                    </p:oleObj>
                  </mc:Choice>
                  <mc:Fallback>
                    <p:oleObj name="Equation" r:id="rId15" imgW="253800" imgH="291960" progId="Equation.3">
                      <p:embed/>
                      <p:pic>
                        <p:nvPicPr>
                          <p:cNvPr id="15375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3120"/>
                            <a:ext cx="159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6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4403978"/>
                </p:ext>
              </p:extLst>
            </p:nvPr>
          </p:nvGraphicFramePr>
          <p:xfrm>
            <a:off x="4758" y="666"/>
            <a:ext cx="94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838" name="公式" r:id="rId17" imgW="850680" imgH="203040" progId="Equation.3">
                    <p:embed/>
                  </p:oleObj>
                </mc:Choice>
                <mc:Fallback>
                  <p:oleObj name="公式" r:id="rId17" imgW="850680" imgH="203040" progId="Equation.3">
                    <p:embed/>
                    <p:pic>
                      <p:nvPicPr>
                        <p:cNvPr id="15376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8" y="666"/>
                          <a:ext cx="943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23"/>
          <p:cNvGrpSpPr>
            <a:grpSpLocks/>
          </p:cNvGrpSpPr>
          <p:nvPr/>
        </p:nvGrpSpPr>
        <p:grpSpPr bwMode="auto">
          <a:xfrm>
            <a:off x="5475288" y="2895600"/>
            <a:ext cx="1720850" cy="1884363"/>
            <a:chOff x="3614" y="1248"/>
            <a:chExt cx="1084" cy="1187"/>
          </a:xfrm>
        </p:grpSpPr>
        <p:sp>
          <p:nvSpPr>
            <p:cNvPr id="20" name="Oval 24" descr="小网格"/>
            <p:cNvSpPr>
              <a:spLocks noChangeArrowheads="1"/>
            </p:cNvSpPr>
            <p:nvPr/>
          </p:nvSpPr>
          <p:spPr bwMode="auto">
            <a:xfrm rot="226884">
              <a:off x="3614" y="1731"/>
              <a:ext cx="1084" cy="704"/>
            </a:xfrm>
            <a:prstGeom prst="ellipse">
              <a:avLst/>
            </a:prstGeom>
            <a:pattFill prst="smGrid">
              <a:fgClr>
                <a:schemeClr val="hlink"/>
              </a:fgClr>
              <a:bgClr>
                <a:srgbClr val="FFFFCC"/>
              </a:bgClr>
            </a:patt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" name="Object 25"/>
            <p:cNvGraphicFramePr>
              <a:graphicFrameLocks noChangeAspect="1"/>
            </p:cNvGraphicFramePr>
            <p:nvPr/>
          </p:nvGraphicFramePr>
          <p:xfrm>
            <a:off x="3696" y="2071"/>
            <a:ext cx="264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839" name="Equation" r:id="rId19" imgW="533160" imgH="469800" progId="Equation.3">
                    <p:embed/>
                  </p:oleObj>
                </mc:Choice>
                <mc:Fallback>
                  <p:oleObj name="Equation" r:id="rId19" imgW="533160" imgH="469800" progId="Equation.3">
                    <p:embed/>
                    <p:pic>
                      <p:nvPicPr>
                        <p:cNvPr id="15385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071"/>
                          <a:ext cx="264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Line 26"/>
            <p:cNvSpPr>
              <a:spLocks noChangeShapeType="1"/>
            </p:cNvSpPr>
            <p:nvPr/>
          </p:nvSpPr>
          <p:spPr bwMode="auto">
            <a:xfrm>
              <a:off x="3624" y="1248"/>
              <a:ext cx="0" cy="7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7"/>
            <p:cNvSpPr>
              <a:spLocks noChangeShapeType="1"/>
            </p:cNvSpPr>
            <p:nvPr/>
          </p:nvSpPr>
          <p:spPr bwMode="auto">
            <a:xfrm>
              <a:off x="4692" y="1332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" name="Group 28"/>
          <p:cNvGrpSpPr>
            <a:grpSpLocks/>
          </p:cNvGrpSpPr>
          <p:nvPr/>
        </p:nvGrpSpPr>
        <p:grpSpPr bwMode="auto">
          <a:xfrm>
            <a:off x="6443663" y="4343400"/>
            <a:ext cx="1663700" cy="546100"/>
            <a:chOff x="4224" y="2160"/>
            <a:chExt cx="1048" cy="344"/>
          </a:xfrm>
        </p:grpSpPr>
        <p:graphicFrame>
          <p:nvGraphicFramePr>
            <p:cNvPr id="25" name="Object 29"/>
            <p:cNvGraphicFramePr>
              <a:graphicFrameLocks noChangeAspect="1"/>
            </p:cNvGraphicFramePr>
            <p:nvPr/>
          </p:nvGraphicFramePr>
          <p:xfrm>
            <a:off x="4704" y="2208"/>
            <a:ext cx="56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840" name="Equation" r:id="rId21" imgW="901440" imgH="469800" progId="Equation.3">
                    <p:embed/>
                  </p:oleObj>
                </mc:Choice>
                <mc:Fallback>
                  <p:oleObj name="Equation" r:id="rId21" imgW="901440" imgH="469800" progId="Equation.3">
                    <p:embed/>
                    <p:pic>
                      <p:nvPicPr>
                        <p:cNvPr id="15389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208"/>
                          <a:ext cx="56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Line 30"/>
            <p:cNvSpPr>
              <a:spLocks noChangeShapeType="1"/>
            </p:cNvSpPr>
            <p:nvPr/>
          </p:nvSpPr>
          <p:spPr bwMode="auto">
            <a:xfrm flipH="1" flipV="1">
              <a:off x="4224" y="2160"/>
              <a:ext cx="480" cy="192"/>
            </a:xfrm>
            <a:prstGeom prst="line">
              <a:avLst/>
            </a:prstGeom>
            <a:noFill/>
            <a:ln w="28575">
              <a:solidFill>
                <a:srgbClr val="FF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" name="Group 31"/>
          <p:cNvGrpSpPr>
            <a:grpSpLocks/>
          </p:cNvGrpSpPr>
          <p:nvPr/>
        </p:nvGrpSpPr>
        <p:grpSpPr bwMode="auto">
          <a:xfrm>
            <a:off x="6291263" y="2819400"/>
            <a:ext cx="304800" cy="1600200"/>
            <a:chOff x="4128" y="1200"/>
            <a:chExt cx="192" cy="1008"/>
          </a:xfrm>
        </p:grpSpPr>
        <p:sp>
          <p:nvSpPr>
            <p:cNvPr id="28" name="Line 32"/>
            <p:cNvSpPr>
              <a:spLocks noChangeShapeType="1"/>
            </p:cNvSpPr>
            <p:nvPr/>
          </p:nvSpPr>
          <p:spPr bwMode="auto">
            <a:xfrm>
              <a:off x="4128" y="1212"/>
              <a:ext cx="0" cy="9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33"/>
            <p:cNvSpPr>
              <a:spLocks noChangeShapeType="1"/>
            </p:cNvSpPr>
            <p:nvPr/>
          </p:nvSpPr>
          <p:spPr bwMode="auto">
            <a:xfrm>
              <a:off x="4320" y="1200"/>
              <a:ext cx="0" cy="9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AutoShape 34"/>
            <p:cNvSpPr>
              <a:spLocks noChangeArrowheads="1"/>
            </p:cNvSpPr>
            <p:nvPr/>
          </p:nvSpPr>
          <p:spPr bwMode="auto">
            <a:xfrm>
              <a:off x="4128" y="2112"/>
              <a:ext cx="192" cy="96"/>
            </a:xfrm>
            <a:prstGeom prst="parallelogram">
              <a:avLst>
                <a:gd name="adj" fmla="val 50000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35"/>
            <p:cNvSpPr>
              <a:spLocks noChangeShapeType="1"/>
            </p:cNvSpPr>
            <p:nvPr/>
          </p:nvSpPr>
          <p:spPr bwMode="auto">
            <a:xfrm flipV="1">
              <a:off x="4176" y="1248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36"/>
            <p:cNvSpPr>
              <a:spLocks noChangeShapeType="1"/>
            </p:cNvSpPr>
            <p:nvPr/>
          </p:nvSpPr>
          <p:spPr bwMode="auto">
            <a:xfrm flipV="1">
              <a:off x="4272" y="1248"/>
              <a:ext cx="0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" name="AutoShape 37"/>
          <p:cNvSpPr>
            <a:spLocks noChangeArrowheads="1"/>
          </p:cNvSpPr>
          <p:nvPr/>
        </p:nvSpPr>
        <p:spPr bwMode="auto">
          <a:xfrm>
            <a:off x="6291263" y="2667000"/>
            <a:ext cx="304800" cy="228600"/>
          </a:xfrm>
          <a:prstGeom prst="flowChartPunchedTape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Rectangle 2"/>
          <p:cNvSpPr txBox="1">
            <a:spLocks noRot="1" noChangeArrowheads="1"/>
          </p:cNvSpPr>
          <p:nvPr/>
        </p:nvSpPr>
        <p:spPr>
          <a:xfrm>
            <a:off x="457200" y="306388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宋体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宋体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宋体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宋体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宋体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宋体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宋体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宋体" charset="0"/>
              </a:defRPr>
            </a:lvl9pPr>
          </a:lstStyle>
          <a:p>
            <a:r>
              <a:rPr lang="zh-CN" altLang="en-US" sz="3600" b="1" dirty="0">
                <a:ea typeface="华文中宋" charset="0"/>
              </a:rPr>
              <a:t>二</a:t>
            </a:r>
            <a:r>
              <a:rPr lang="zh-CN" altLang="en-US" sz="3600" b="1" dirty="0" smtClean="0">
                <a:ea typeface="华文中宋" charset="0"/>
              </a:rPr>
              <a:t>   第二型曲面积分的</a:t>
            </a:r>
            <a:r>
              <a:rPr lang="zh-CN" altLang="en-US" sz="3600" b="1" dirty="0">
                <a:ea typeface="华文中宋" charset="0"/>
              </a:rPr>
              <a:t>计算</a:t>
            </a:r>
          </a:p>
        </p:txBody>
      </p:sp>
    </p:spTree>
    <p:extLst>
      <p:ext uri="{BB962C8B-B14F-4D97-AF65-F5344CB8AC3E}">
        <p14:creationId xmlns:p14="http://schemas.microsoft.com/office/powerpoint/2010/main" val="239997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C371-BF9C-0448-9463-A65FF53A0321}" type="datetime1">
              <a:rPr lang="zh-CN" altLang="en-US" smtClean="0"/>
              <a:pPr/>
              <a:t>2021/5/27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7289-EE4B-3144-A526-7ECA48342A78}" type="slidenum">
              <a:rPr lang="en-US" altLang="zh-CN" smtClean="0"/>
              <a:pPr/>
              <a:t>17</a:t>
            </a:fld>
            <a:endParaRPr lang="en-US" altLang="zh-CN"/>
          </a:p>
        </p:txBody>
      </p:sp>
      <p:grpSp>
        <p:nvGrpSpPr>
          <p:cNvPr id="36" name="Group 4"/>
          <p:cNvGrpSpPr>
            <a:grpSpLocks/>
          </p:cNvGrpSpPr>
          <p:nvPr/>
        </p:nvGrpSpPr>
        <p:grpSpPr bwMode="auto">
          <a:xfrm>
            <a:off x="4658628" y="2655888"/>
            <a:ext cx="3681413" cy="3211512"/>
            <a:chOff x="2880" y="480"/>
            <a:chExt cx="2319" cy="2023"/>
          </a:xfrm>
        </p:grpSpPr>
        <p:sp>
          <p:nvSpPr>
            <p:cNvPr id="37" name="Line 5"/>
            <p:cNvSpPr>
              <a:spLocks noChangeShapeType="1"/>
            </p:cNvSpPr>
            <p:nvPr/>
          </p:nvSpPr>
          <p:spPr bwMode="auto">
            <a:xfrm flipV="1">
              <a:off x="3456" y="480"/>
              <a:ext cx="0" cy="13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6"/>
            <p:cNvSpPr>
              <a:spLocks noChangeShapeType="1"/>
            </p:cNvSpPr>
            <p:nvPr/>
          </p:nvSpPr>
          <p:spPr bwMode="auto">
            <a:xfrm>
              <a:off x="3456" y="1872"/>
              <a:ext cx="15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7"/>
            <p:cNvSpPr>
              <a:spLocks noChangeShapeType="1"/>
            </p:cNvSpPr>
            <p:nvPr/>
          </p:nvSpPr>
          <p:spPr bwMode="auto">
            <a:xfrm flipH="1">
              <a:off x="2880" y="1872"/>
              <a:ext cx="576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0" name="Object 8"/>
            <p:cNvGraphicFramePr>
              <a:graphicFrameLocks noChangeAspect="1"/>
            </p:cNvGraphicFramePr>
            <p:nvPr/>
          </p:nvGraphicFramePr>
          <p:xfrm>
            <a:off x="2976" y="2352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944" name="Equation" r:id="rId3" imgW="253800" imgH="241200" progId="Equation.3">
                    <p:embed/>
                  </p:oleObj>
                </mc:Choice>
                <mc:Fallback>
                  <p:oleObj name="Equation" r:id="rId3" imgW="253800" imgH="241200" progId="Equation.3">
                    <p:embed/>
                    <p:pic>
                      <p:nvPicPr>
                        <p:cNvPr id="1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352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9"/>
            <p:cNvGraphicFramePr>
              <a:graphicFrameLocks noChangeAspect="1"/>
            </p:cNvGraphicFramePr>
            <p:nvPr/>
          </p:nvGraphicFramePr>
          <p:xfrm>
            <a:off x="5040" y="1776"/>
            <a:ext cx="15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945" name="Equation" r:id="rId5" imgW="253800" imgH="317160" progId="Equation.3">
                    <p:embed/>
                  </p:oleObj>
                </mc:Choice>
                <mc:Fallback>
                  <p:oleObj name="Equation" r:id="rId5" imgW="253800" imgH="317160" progId="Equation.3">
                    <p:embed/>
                    <p:pic>
                      <p:nvPicPr>
                        <p:cNvPr id="11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1776"/>
                          <a:ext cx="15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10"/>
            <p:cNvGraphicFramePr>
              <a:graphicFrameLocks noChangeAspect="1"/>
            </p:cNvGraphicFramePr>
            <p:nvPr/>
          </p:nvGraphicFramePr>
          <p:xfrm>
            <a:off x="3504" y="480"/>
            <a:ext cx="12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946" name="Equation" r:id="rId7" imgW="203040" imgH="253800" progId="Equation.3">
                    <p:embed/>
                  </p:oleObj>
                </mc:Choice>
                <mc:Fallback>
                  <p:oleObj name="Equation" r:id="rId7" imgW="203040" imgH="253800" progId="Equation.3">
                    <p:embed/>
                    <p:pic>
                      <p:nvPicPr>
                        <p:cNvPr id="12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480"/>
                          <a:ext cx="127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11"/>
            <p:cNvGraphicFramePr>
              <a:graphicFrameLocks noChangeAspect="1"/>
            </p:cNvGraphicFramePr>
            <p:nvPr/>
          </p:nvGraphicFramePr>
          <p:xfrm>
            <a:off x="3312" y="1728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947" name="Equation" r:id="rId9" imgW="215640" imgH="241200" progId="Equation.3">
                    <p:embed/>
                  </p:oleObj>
                </mc:Choice>
                <mc:Fallback>
                  <p:oleObj name="Equation" r:id="rId9" imgW="215640" imgH="241200" progId="Equation.3">
                    <p:embed/>
                    <p:pic>
                      <p:nvPicPr>
                        <p:cNvPr id="13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728"/>
                          <a:ext cx="135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" name="Group 12"/>
          <p:cNvGrpSpPr>
            <a:grpSpLocks/>
          </p:cNvGrpSpPr>
          <p:nvPr/>
        </p:nvGrpSpPr>
        <p:grpSpPr bwMode="auto">
          <a:xfrm>
            <a:off x="5692092" y="2733675"/>
            <a:ext cx="3335338" cy="1457325"/>
            <a:chOff x="3600" y="666"/>
            <a:chExt cx="2101" cy="918"/>
          </a:xfrm>
        </p:grpSpPr>
        <p:grpSp>
          <p:nvGrpSpPr>
            <p:cNvPr id="45" name="Group 13"/>
            <p:cNvGrpSpPr>
              <a:grpSpLocks/>
            </p:cNvGrpSpPr>
            <p:nvPr/>
          </p:nvGrpSpPr>
          <p:grpSpPr bwMode="auto">
            <a:xfrm>
              <a:off x="3600" y="756"/>
              <a:ext cx="1158" cy="828"/>
              <a:chOff x="2784" y="2784"/>
              <a:chExt cx="1158" cy="828"/>
            </a:xfrm>
          </p:grpSpPr>
          <p:graphicFrame>
            <p:nvGraphicFramePr>
              <p:cNvPr id="47" name="Object 14"/>
              <p:cNvGraphicFramePr>
                <a:graphicFrameLocks noChangeAspect="1"/>
              </p:cNvGraphicFramePr>
              <p:nvPr/>
            </p:nvGraphicFramePr>
            <p:xfrm>
              <a:off x="2784" y="2784"/>
              <a:ext cx="1158" cy="8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8948" name="BMP 图象" r:id="rId11" imgW="1838095" imgH="1314286" progId="Paint.Picture">
                      <p:embed/>
                    </p:oleObj>
                  </mc:Choice>
                  <mc:Fallback>
                    <p:oleObj name="BMP 图象" r:id="rId11" imgW="1838095" imgH="1314286" progId="Paint.Picture">
                      <p:embed/>
                      <p:pic>
                        <p:nvPicPr>
                          <p:cNvPr id="17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4" y="2784"/>
                            <a:ext cx="1158" cy="8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" name="Object 15"/>
              <p:cNvGraphicFramePr>
                <a:graphicFrameLocks noChangeAspect="1"/>
              </p:cNvGraphicFramePr>
              <p:nvPr/>
            </p:nvGraphicFramePr>
            <p:xfrm>
              <a:off x="2880" y="3120"/>
              <a:ext cx="159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8949" name="Equation" r:id="rId13" imgW="253800" imgH="291960" progId="Equation.3">
                      <p:embed/>
                    </p:oleObj>
                  </mc:Choice>
                  <mc:Fallback>
                    <p:oleObj name="Equation" r:id="rId13" imgW="253800" imgH="291960" progId="Equation.3">
                      <p:embed/>
                      <p:pic>
                        <p:nvPicPr>
                          <p:cNvPr id="18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3120"/>
                            <a:ext cx="159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6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6098300"/>
                </p:ext>
              </p:extLst>
            </p:nvPr>
          </p:nvGraphicFramePr>
          <p:xfrm>
            <a:off x="4758" y="666"/>
            <a:ext cx="94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950" name="公式" r:id="rId15" imgW="850680" imgH="203040" progId="Equation.3">
                    <p:embed/>
                  </p:oleObj>
                </mc:Choice>
                <mc:Fallback>
                  <p:oleObj name="公式" r:id="rId15" imgW="850680" imgH="203040" progId="Equation.3">
                    <p:embed/>
                    <p:pic>
                      <p:nvPicPr>
                        <p:cNvPr id="16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8" y="666"/>
                          <a:ext cx="943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" name="Group 23"/>
          <p:cNvGrpSpPr>
            <a:grpSpLocks/>
          </p:cNvGrpSpPr>
          <p:nvPr/>
        </p:nvGrpSpPr>
        <p:grpSpPr bwMode="auto">
          <a:xfrm>
            <a:off x="5714316" y="3657600"/>
            <a:ext cx="1720850" cy="1884363"/>
            <a:chOff x="3614" y="1248"/>
            <a:chExt cx="1084" cy="1187"/>
          </a:xfrm>
        </p:grpSpPr>
        <p:sp>
          <p:nvSpPr>
            <p:cNvPr id="50" name="Oval 24" descr="小网格"/>
            <p:cNvSpPr>
              <a:spLocks noChangeArrowheads="1"/>
            </p:cNvSpPr>
            <p:nvPr/>
          </p:nvSpPr>
          <p:spPr bwMode="auto">
            <a:xfrm rot="226884">
              <a:off x="3614" y="1731"/>
              <a:ext cx="1084" cy="704"/>
            </a:xfrm>
            <a:prstGeom prst="ellipse">
              <a:avLst/>
            </a:prstGeom>
            <a:pattFill prst="smGrid">
              <a:fgClr>
                <a:schemeClr val="hlink"/>
              </a:fgClr>
              <a:bgClr>
                <a:srgbClr val="FFFFCC"/>
              </a:bgClr>
            </a:patt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" name="Object 25"/>
            <p:cNvGraphicFramePr>
              <a:graphicFrameLocks noChangeAspect="1"/>
            </p:cNvGraphicFramePr>
            <p:nvPr/>
          </p:nvGraphicFramePr>
          <p:xfrm>
            <a:off x="3696" y="2071"/>
            <a:ext cx="264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951" name="Equation" r:id="rId17" imgW="533160" imgH="469800" progId="Equation.3">
                    <p:embed/>
                  </p:oleObj>
                </mc:Choice>
                <mc:Fallback>
                  <p:oleObj name="Equation" r:id="rId17" imgW="533160" imgH="469800" progId="Equation.3">
                    <p:embed/>
                    <p:pic>
                      <p:nvPicPr>
                        <p:cNvPr id="21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071"/>
                          <a:ext cx="264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" name="Line 26"/>
            <p:cNvSpPr>
              <a:spLocks noChangeShapeType="1"/>
            </p:cNvSpPr>
            <p:nvPr/>
          </p:nvSpPr>
          <p:spPr bwMode="auto">
            <a:xfrm>
              <a:off x="3624" y="1248"/>
              <a:ext cx="0" cy="7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27"/>
            <p:cNvSpPr>
              <a:spLocks noChangeShapeType="1"/>
            </p:cNvSpPr>
            <p:nvPr/>
          </p:nvSpPr>
          <p:spPr bwMode="auto">
            <a:xfrm>
              <a:off x="4692" y="1332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4" name="Group 28"/>
          <p:cNvGrpSpPr>
            <a:grpSpLocks/>
          </p:cNvGrpSpPr>
          <p:nvPr/>
        </p:nvGrpSpPr>
        <p:grpSpPr bwMode="auto">
          <a:xfrm>
            <a:off x="6682691" y="5105400"/>
            <a:ext cx="1663700" cy="546100"/>
            <a:chOff x="4224" y="2160"/>
            <a:chExt cx="1048" cy="344"/>
          </a:xfrm>
        </p:grpSpPr>
        <p:graphicFrame>
          <p:nvGraphicFramePr>
            <p:cNvPr id="55" name="Object 29"/>
            <p:cNvGraphicFramePr>
              <a:graphicFrameLocks noChangeAspect="1"/>
            </p:cNvGraphicFramePr>
            <p:nvPr/>
          </p:nvGraphicFramePr>
          <p:xfrm>
            <a:off x="4704" y="2208"/>
            <a:ext cx="56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952" name="Equation" r:id="rId19" imgW="901440" imgH="469800" progId="Equation.3">
                    <p:embed/>
                  </p:oleObj>
                </mc:Choice>
                <mc:Fallback>
                  <p:oleObj name="Equation" r:id="rId19" imgW="901440" imgH="469800" progId="Equation.3">
                    <p:embed/>
                    <p:pic>
                      <p:nvPicPr>
                        <p:cNvPr id="25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208"/>
                          <a:ext cx="56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" name="Line 30"/>
            <p:cNvSpPr>
              <a:spLocks noChangeShapeType="1"/>
            </p:cNvSpPr>
            <p:nvPr/>
          </p:nvSpPr>
          <p:spPr bwMode="auto">
            <a:xfrm flipH="1" flipV="1">
              <a:off x="4224" y="2160"/>
              <a:ext cx="480" cy="192"/>
            </a:xfrm>
            <a:prstGeom prst="line">
              <a:avLst/>
            </a:prstGeom>
            <a:noFill/>
            <a:ln w="28575">
              <a:solidFill>
                <a:srgbClr val="FF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7" name="Group 31"/>
          <p:cNvGrpSpPr>
            <a:grpSpLocks/>
          </p:cNvGrpSpPr>
          <p:nvPr/>
        </p:nvGrpSpPr>
        <p:grpSpPr bwMode="auto">
          <a:xfrm>
            <a:off x="6530291" y="3581400"/>
            <a:ext cx="304800" cy="1600200"/>
            <a:chOff x="4128" y="1200"/>
            <a:chExt cx="192" cy="1008"/>
          </a:xfrm>
        </p:grpSpPr>
        <p:sp>
          <p:nvSpPr>
            <p:cNvPr id="58" name="Line 32"/>
            <p:cNvSpPr>
              <a:spLocks noChangeShapeType="1"/>
            </p:cNvSpPr>
            <p:nvPr/>
          </p:nvSpPr>
          <p:spPr bwMode="auto">
            <a:xfrm>
              <a:off x="4128" y="1212"/>
              <a:ext cx="0" cy="9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Line 33"/>
            <p:cNvSpPr>
              <a:spLocks noChangeShapeType="1"/>
            </p:cNvSpPr>
            <p:nvPr/>
          </p:nvSpPr>
          <p:spPr bwMode="auto">
            <a:xfrm>
              <a:off x="4320" y="1200"/>
              <a:ext cx="0" cy="9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AutoShape 34"/>
            <p:cNvSpPr>
              <a:spLocks noChangeArrowheads="1"/>
            </p:cNvSpPr>
            <p:nvPr/>
          </p:nvSpPr>
          <p:spPr bwMode="auto">
            <a:xfrm>
              <a:off x="4128" y="2112"/>
              <a:ext cx="192" cy="96"/>
            </a:xfrm>
            <a:prstGeom prst="parallelogram">
              <a:avLst>
                <a:gd name="adj" fmla="val 50000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Line 35"/>
            <p:cNvSpPr>
              <a:spLocks noChangeShapeType="1"/>
            </p:cNvSpPr>
            <p:nvPr/>
          </p:nvSpPr>
          <p:spPr bwMode="auto">
            <a:xfrm flipV="1">
              <a:off x="4176" y="1248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Line 36"/>
            <p:cNvSpPr>
              <a:spLocks noChangeShapeType="1"/>
            </p:cNvSpPr>
            <p:nvPr/>
          </p:nvSpPr>
          <p:spPr bwMode="auto">
            <a:xfrm flipV="1">
              <a:off x="4272" y="1248"/>
              <a:ext cx="0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3" name="AutoShape 37"/>
          <p:cNvSpPr>
            <a:spLocks noChangeArrowheads="1"/>
          </p:cNvSpPr>
          <p:nvPr/>
        </p:nvSpPr>
        <p:spPr bwMode="auto">
          <a:xfrm>
            <a:off x="6530291" y="3429000"/>
            <a:ext cx="304800" cy="228600"/>
          </a:xfrm>
          <a:prstGeom prst="flowChartPunchedTape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4" name="对象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519360"/>
              </p:ext>
            </p:extLst>
          </p:nvPr>
        </p:nvGraphicFramePr>
        <p:xfrm>
          <a:off x="428625" y="180975"/>
          <a:ext cx="792638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953" name="Equation" r:id="rId21" imgW="3809880" imgH="469800" progId="Equation.DSMT4">
                  <p:embed/>
                </p:oleObj>
              </mc:Choice>
              <mc:Fallback>
                <p:oleObj name="Equation" r:id="rId21" imgW="380988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28625" y="180975"/>
                        <a:ext cx="7926388" cy="97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对象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6389028"/>
              </p:ext>
            </p:extLst>
          </p:nvPr>
        </p:nvGraphicFramePr>
        <p:xfrm>
          <a:off x="415439" y="1063980"/>
          <a:ext cx="417353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954" name="Equation" r:id="rId23" imgW="2006280" imgH="241200" progId="Equation.DSMT4">
                  <p:embed/>
                </p:oleObj>
              </mc:Choice>
              <mc:Fallback>
                <p:oleObj name="Equation" r:id="rId23" imgW="2006280" imgH="241200" progId="Equation.DSMT4">
                  <p:embed/>
                  <p:pic>
                    <p:nvPicPr>
                      <p:cNvPr id="64" name="对象 6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15439" y="1063980"/>
                        <a:ext cx="4173538" cy="50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039931"/>
              </p:ext>
            </p:extLst>
          </p:nvPr>
        </p:nvGraphicFramePr>
        <p:xfrm>
          <a:off x="642938" y="1695450"/>
          <a:ext cx="7186612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955" name="Equation" r:id="rId25" imgW="3454200" imgH="330120" progId="Equation.DSMT4">
                  <p:embed/>
                </p:oleObj>
              </mc:Choice>
              <mc:Fallback>
                <p:oleObj name="Equation" r:id="rId25" imgW="3454200" imgH="330120" progId="Equation.DSMT4">
                  <p:embed/>
                  <p:pic>
                    <p:nvPicPr>
                      <p:cNvPr id="65" name="对象 6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42938" y="1695450"/>
                        <a:ext cx="7186612" cy="68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对象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139411"/>
              </p:ext>
            </p:extLst>
          </p:nvPr>
        </p:nvGraphicFramePr>
        <p:xfrm>
          <a:off x="402187" y="2563424"/>
          <a:ext cx="21939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956" name="Equation" r:id="rId27" imgW="1054080" imgH="203040" progId="Equation.DSMT4">
                  <p:embed/>
                </p:oleObj>
              </mc:Choice>
              <mc:Fallback>
                <p:oleObj name="Equation" r:id="rId27" imgW="1054080" imgH="203040" progId="Equation.DSMT4">
                  <p:embed/>
                  <p:pic>
                    <p:nvPicPr>
                      <p:cNvPr id="64" name="对象 63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02187" y="2563424"/>
                        <a:ext cx="2193925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对象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0555861"/>
              </p:ext>
            </p:extLst>
          </p:nvPr>
        </p:nvGraphicFramePr>
        <p:xfrm>
          <a:off x="427038" y="3165475"/>
          <a:ext cx="441325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957" name="Equation" r:id="rId29" imgW="2120760" imgH="660240" progId="Equation.DSMT4">
                  <p:embed/>
                </p:oleObj>
              </mc:Choice>
              <mc:Fallback>
                <p:oleObj name="Equation" r:id="rId29" imgW="2120760" imgH="660240" progId="Equation.DSMT4">
                  <p:embed/>
                  <p:pic>
                    <p:nvPicPr>
                      <p:cNvPr id="66" name="对象 65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27038" y="3165475"/>
                        <a:ext cx="4413250" cy="137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727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graphicFrame>
        <p:nvGraphicFramePr>
          <p:cNvPr id="20484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6697057"/>
              </p:ext>
            </p:extLst>
          </p:nvPr>
        </p:nvGraphicFramePr>
        <p:xfrm>
          <a:off x="533400" y="381000"/>
          <a:ext cx="7364412" cy="214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20" name="Equation" r:id="rId3" imgW="3924000" imgH="1143000" progId="Equation.DSMT4">
                  <p:embed/>
                </p:oleObj>
              </mc:Choice>
              <mc:Fallback>
                <p:oleObj name="Equation" r:id="rId3" imgW="3924000" imgH="1143000" progId="Equation.DSMT4">
                  <p:embed/>
                  <p:pic>
                    <p:nvPicPr>
                      <p:cNvPr id="204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81000"/>
                        <a:ext cx="7364412" cy="214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2109"/>
              </p:ext>
            </p:extLst>
          </p:nvPr>
        </p:nvGraphicFramePr>
        <p:xfrm>
          <a:off x="533400" y="2650465"/>
          <a:ext cx="7340600" cy="171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21" name="Equation" r:id="rId5" imgW="3911400" imgH="914400" progId="Equation.DSMT4">
                  <p:embed/>
                </p:oleObj>
              </mc:Choice>
              <mc:Fallback>
                <p:oleObj name="Equation" r:id="rId5" imgW="3911400" imgH="914400" progId="Equation.DSMT4">
                  <p:embed/>
                  <p:pic>
                    <p:nvPicPr>
                      <p:cNvPr id="204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650465"/>
                        <a:ext cx="7340600" cy="171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538028"/>
              </p:ext>
            </p:extLst>
          </p:nvPr>
        </p:nvGraphicFramePr>
        <p:xfrm>
          <a:off x="528278" y="4419600"/>
          <a:ext cx="7364413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22" name="Equation" r:id="rId7" imgW="3924000" imgH="888840" progId="Equation.DSMT4">
                  <p:embed/>
                </p:oleObj>
              </mc:Choice>
              <mc:Fallback>
                <p:oleObj name="Equation" r:id="rId7" imgW="3924000" imgH="888840" progId="Equation.DSMT4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278" y="4419600"/>
                        <a:ext cx="7364413" cy="166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489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>
                <a:solidFill>
                  <a:srgbClr val="FF3300"/>
                </a:solidFill>
              </a:rPr>
              <a:t>第一种计算方法</a:t>
            </a:r>
          </a:p>
        </p:txBody>
      </p:sp>
      <p:graphicFrame>
        <p:nvGraphicFramePr>
          <p:cNvPr id="33795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219328"/>
              </p:ext>
            </p:extLst>
          </p:nvPr>
        </p:nvGraphicFramePr>
        <p:xfrm>
          <a:off x="523461" y="1143000"/>
          <a:ext cx="8315739" cy="942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75" name="Equation" r:id="rId3" imgW="3809880" imgH="431640" progId="Equation.DSMT4">
                  <p:embed/>
                </p:oleObj>
              </mc:Choice>
              <mc:Fallback>
                <p:oleObj name="Equation" r:id="rId3" imgW="3809880" imgH="431640" progId="Equation.DSMT4">
                  <p:embed/>
                  <p:pic>
                    <p:nvPicPr>
                      <p:cNvPr id="337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461" y="1143000"/>
                        <a:ext cx="8315739" cy="9424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4566323"/>
              </p:ext>
            </p:extLst>
          </p:nvPr>
        </p:nvGraphicFramePr>
        <p:xfrm>
          <a:off x="523461" y="2233456"/>
          <a:ext cx="34798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76" name="Equation" r:id="rId5" imgW="1587240" imgH="241200" progId="Equation.DSMT4">
                  <p:embed/>
                </p:oleObj>
              </mc:Choice>
              <mc:Fallback>
                <p:oleObj name="Equation" r:id="rId5" imgW="1587240" imgH="241200" progId="Equation.DSMT4">
                  <p:embed/>
                  <p:pic>
                    <p:nvPicPr>
                      <p:cNvPr id="337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461" y="2233456"/>
                        <a:ext cx="3479800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160363"/>
              </p:ext>
            </p:extLst>
          </p:nvPr>
        </p:nvGraphicFramePr>
        <p:xfrm>
          <a:off x="533401" y="2869463"/>
          <a:ext cx="3657600" cy="588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77" name="Equation" r:id="rId7" imgW="1765080" imgH="241200" progId="Equation.DSMT4">
                  <p:embed/>
                </p:oleObj>
              </mc:Choice>
              <mc:Fallback>
                <p:oleObj name="Equation" r:id="rId7" imgW="1765080" imgH="24120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1" y="2869463"/>
                        <a:ext cx="3657600" cy="588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868002"/>
              </p:ext>
            </p:extLst>
          </p:nvPr>
        </p:nvGraphicFramePr>
        <p:xfrm>
          <a:off x="533401" y="3457559"/>
          <a:ext cx="6172199" cy="1551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78" name="Equation" r:id="rId9" imgW="2844720" imgH="660240" progId="Equation.DSMT4">
                  <p:embed/>
                </p:oleObj>
              </mc:Choice>
              <mc:Fallback>
                <p:oleObj name="Equation" r:id="rId9" imgW="2844720" imgH="660240" progId="Equation.DSMT4">
                  <p:embed/>
                  <p:pic>
                    <p:nvPicPr>
                      <p:cNvPr id="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1" y="3457559"/>
                        <a:ext cx="6172199" cy="15517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378748"/>
              </p:ext>
            </p:extLst>
          </p:nvPr>
        </p:nvGraphicFramePr>
        <p:xfrm>
          <a:off x="549967" y="5040162"/>
          <a:ext cx="5012634" cy="530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79" name="Equation" r:id="rId11" imgW="2400120" imgH="215640" progId="Equation.DSMT4">
                  <p:embed/>
                </p:oleObj>
              </mc:Choice>
              <mc:Fallback>
                <p:oleObj name="Equation" r:id="rId11" imgW="2400120" imgH="215640" progId="Equation.DSMT4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67" y="5040162"/>
                        <a:ext cx="5012634" cy="5309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015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C371-BF9C-0448-9463-A65FF53A0321}" type="datetime1">
              <a:rPr lang="zh-CN" altLang="en-US" smtClean="0"/>
              <a:pPr/>
              <a:t>2021/5/27</a:t>
            </a:fld>
            <a:endParaRPr lang="en-US" altLang="zh-CN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7289-EE4B-3144-A526-7ECA48342A78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4" name="Rectangle 3"/>
          <p:cNvSpPr txBox="1">
            <a:spLocks noRot="1" noChangeArrowheads="1"/>
          </p:cNvSpPr>
          <p:nvPr/>
        </p:nvSpPr>
        <p:spPr>
          <a:xfrm>
            <a:off x="971550" y="1773238"/>
            <a:ext cx="7181850" cy="218916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2"/>
              <a:buChar char="n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2"/>
              <a:buChar char="q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2"/>
              <a:buChar char="n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rgbClr val="000000"/>
                </a:solidFill>
                <a:ea typeface="华文中宋" charset="0"/>
              </a:rPr>
              <a:t>第二型曲面积分的概念与性质</a:t>
            </a:r>
          </a:p>
          <a:p>
            <a:r>
              <a:rPr lang="zh-CN" altLang="en-US" b="1" dirty="0" smtClean="0">
                <a:solidFill>
                  <a:srgbClr val="000000"/>
                </a:solidFill>
                <a:ea typeface="华文中宋" charset="0"/>
              </a:rPr>
              <a:t>第二型曲面积分的计算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85800" y="533400"/>
            <a:ext cx="4419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 dirty="0" smtClean="0">
                <a:solidFill>
                  <a:srgbClr val="FF0000"/>
                </a:solidFill>
                <a:latin typeface="华文中宋" charset="0"/>
                <a:ea typeface="华文中宋" charset="0"/>
              </a:rPr>
              <a:t>第二型曲面积分：</a:t>
            </a:r>
            <a:endParaRPr kumimoji="1" lang="zh-CN" altLang="en-US" sz="3600" b="1" dirty="0">
              <a:solidFill>
                <a:srgbClr val="FF0000"/>
              </a:solidFill>
              <a:latin typeface="华文中宋" charset="0"/>
              <a:ea typeface="华文中宋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67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309563" y="146050"/>
            <a:ext cx="8824912" cy="1890713"/>
            <a:chOff x="113" y="119"/>
            <a:chExt cx="5559" cy="1191"/>
          </a:xfrm>
        </p:grpSpPr>
        <p:sp>
          <p:nvSpPr>
            <p:cNvPr id="22531" name="Text Box 3"/>
            <p:cNvSpPr txBox="1">
              <a:spLocks noChangeArrowheads="1"/>
            </p:cNvSpPr>
            <p:nvPr/>
          </p:nvSpPr>
          <p:spPr bwMode="auto">
            <a:xfrm>
              <a:off x="113" y="119"/>
              <a:ext cx="5489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2400" b="1" dirty="0" smtClean="0">
                  <a:latin typeface="Times New Roman" panose="02020603050405020304" pitchFamily="18" charset="0"/>
                </a:rPr>
                <a:t>【</a:t>
              </a:r>
              <a:r>
                <a:rPr lang="zh-CN" altLang="en-US" sz="2400" b="1" dirty="0" smtClean="0">
                  <a:latin typeface="Times New Roman" panose="02020603050405020304" pitchFamily="18" charset="0"/>
                </a:rPr>
                <a:t>例</a:t>
              </a:r>
              <a:r>
                <a:rPr lang="en-US" altLang="zh-CN" sz="2400" b="1" dirty="0" smtClean="0">
                  <a:latin typeface="Times New Roman" panose="02020603050405020304" pitchFamily="18" charset="0"/>
                </a:rPr>
                <a:t>】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计算曲面积分</a:t>
              </a:r>
            </a:p>
          </p:txBody>
        </p:sp>
        <p:graphicFrame>
          <p:nvGraphicFramePr>
            <p:cNvPr id="2253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6268138"/>
                </p:ext>
              </p:extLst>
            </p:nvPr>
          </p:nvGraphicFramePr>
          <p:xfrm>
            <a:off x="1071" y="495"/>
            <a:ext cx="3216" cy="4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317" name="公式" r:id="rId3" imgW="4508280" imgH="698400" progId="Equation.3">
                    <p:embed/>
                  </p:oleObj>
                </mc:Choice>
                <mc:Fallback>
                  <p:oleObj name="公式" r:id="rId3" imgW="4508280" imgH="698400" progId="Equation.3">
                    <p:embed/>
                    <p:pic>
                      <p:nvPicPr>
                        <p:cNvPr id="2253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1" y="495"/>
                          <a:ext cx="3216" cy="4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533" name="Group 5"/>
            <p:cNvGrpSpPr>
              <a:grpSpLocks/>
            </p:cNvGrpSpPr>
            <p:nvPr/>
          </p:nvGrpSpPr>
          <p:grpSpPr bwMode="auto">
            <a:xfrm>
              <a:off x="183" y="822"/>
              <a:ext cx="5489" cy="488"/>
              <a:chOff x="90" y="333"/>
              <a:chExt cx="5489" cy="488"/>
            </a:xfrm>
          </p:grpSpPr>
          <p:sp>
            <p:nvSpPr>
              <p:cNvPr id="22534" name="Text Box 6"/>
              <p:cNvSpPr txBox="1">
                <a:spLocks noChangeArrowheads="1"/>
              </p:cNvSpPr>
              <p:nvPr/>
            </p:nvSpPr>
            <p:spPr bwMode="auto">
              <a:xfrm>
                <a:off x="90" y="377"/>
                <a:ext cx="5489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其中</a:t>
                </a:r>
                <a:r>
                  <a:rPr lang="en-US" altLang="zh-CN" sz="2400" b="1" i="1" dirty="0">
                    <a:latin typeface="Times New Roman" panose="02020603050405020304" pitchFamily="18" charset="0"/>
                  </a:rPr>
                  <a:t>S</a:t>
                </a:r>
                <a:r>
                  <a:rPr lang="zh-CN" altLang="en-US" sz="2400" b="1" dirty="0">
                    <a:latin typeface="Times New Roman" panose="02020603050405020304" pitchFamily="18" charset="0"/>
                  </a:rPr>
                  <a:t>是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</a:rPr>
                  <a:t>平面                        </a:t>
                </a:r>
                <a:r>
                  <a:rPr lang="zh-CN" altLang="en-US" sz="2400" b="1" dirty="0">
                    <a:latin typeface="Times New Roman" panose="02020603050405020304" pitchFamily="18" charset="0"/>
                  </a:rPr>
                  <a:t>位于第一卦限部分的上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</a:rPr>
                  <a:t>侧．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22535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62849153"/>
                  </p:ext>
                </p:extLst>
              </p:nvPr>
            </p:nvGraphicFramePr>
            <p:xfrm>
              <a:off x="1261" y="333"/>
              <a:ext cx="1120" cy="4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9318" name="公式" r:id="rId5" imgW="1777680" imgH="774360" progId="Equation.3">
                      <p:embed/>
                    </p:oleObj>
                  </mc:Choice>
                  <mc:Fallback>
                    <p:oleObj name="公式" r:id="rId5" imgW="1777680" imgH="774360" progId="Equation.3">
                      <p:embed/>
                      <p:pic>
                        <p:nvPicPr>
                          <p:cNvPr id="22535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61" y="333"/>
                            <a:ext cx="1120" cy="4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2537" name="Group 9"/>
          <p:cNvGrpSpPr>
            <a:grpSpLocks/>
          </p:cNvGrpSpPr>
          <p:nvPr/>
        </p:nvGrpSpPr>
        <p:grpSpPr bwMode="auto">
          <a:xfrm>
            <a:off x="6774829" y="1981200"/>
            <a:ext cx="2776537" cy="2630488"/>
            <a:chOff x="3624" y="2085"/>
            <a:chExt cx="1749" cy="1657"/>
          </a:xfrm>
        </p:grpSpPr>
        <p:grpSp>
          <p:nvGrpSpPr>
            <p:cNvPr id="22538" name="Group 10"/>
            <p:cNvGrpSpPr>
              <a:grpSpLocks/>
            </p:cNvGrpSpPr>
            <p:nvPr/>
          </p:nvGrpSpPr>
          <p:grpSpPr bwMode="auto">
            <a:xfrm>
              <a:off x="3624" y="2160"/>
              <a:ext cx="1416" cy="1428"/>
              <a:chOff x="3624" y="2160"/>
              <a:chExt cx="1416" cy="1428"/>
            </a:xfrm>
          </p:grpSpPr>
          <p:sp>
            <p:nvSpPr>
              <p:cNvPr id="22539" name="Line 11"/>
              <p:cNvSpPr>
                <a:spLocks noChangeShapeType="1"/>
              </p:cNvSpPr>
              <p:nvPr/>
            </p:nvSpPr>
            <p:spPr bwMode="auto">
              <a:xfrm flipH="1">
                <a:off x="4176" y="2448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0" name="Line 12"/>
              <p:cNvSpPr>
                <a:spLocks noChangeShapeType="1"/>
              </p:cNvSpPr>
              <p:nvPr/>
            </p:nvSpPr>
            <p:spPr bwMode="auto">
              <a:xfrm flipH="1">
                <a:off x="3840" y="3216"/>
                <a:ext cx="336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1" name="Line 13"/>
              <p:cNvSpPr>
                <a:spLocks noChangeShapeType="1"/>
              </p:cNvSpPr>
              <p:nvPr/>
            </p:nvSpPr>
            <p:spPr bwMode="auto">
              <a:xfrm>
                <a:off x="4176" y="3216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2" name="Line 14"/>
              <p:cNvSpPr>
                <a:spLocks noChangeShapeType="1"/>
              </p:cNvSpPr>
              <p:nvPr/>
            </p:nvSpPr>
            <p:spPr bwMode="auto">
              <a:xfrm flipH="1">
                <a:off x="3840" y="2448"/>
                <a:ext cx="336" cy="10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3" name="Line 15"/>
              <p:cNvSpPr>
                <a:spLocks noChangeShapeType="1"/>
              </p:cNvSpPr>
              <p:nvPr/>
            </p:nvSpPr>
            <p:spPr bwMode="auto">
              <a:xfrm>
                <a:off x="4176" y="2448"/>
                <a:ext cx="480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4" name="Line 16"/>
              <p:cNvSpPr>
                <a:spLocks noChangeShapeType="1"/>
              </p:cNvSpPr>
              <p:nvPr/>
            </p:nvSpPr>
            <p:spPr bwMode="auto">
              <a:xfrm flipV="1">
                <a:off x="3840" y="3216"/>
                <a:ext cx="816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5" name="Line 17"/>
              <p:cNvSpPr>
                <a:spLocks noChangeShapeType="1"/>
              </p:cNvSpPr>
              <p:nvPr/>
            </p:nvSpPr>
            <p:spPr bwMode="auto">
              <a:xfrm>
                <a:off x="4656" y="321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6" name="Line 18"/>
              <p:cNvSpPr>
                <a:spLocks noChangeShapeType="1"/>
              </p:cNvSpPr>
              <p:nvPr/>
            </p:nvSpPr>
            <p:spPr bwMode="auto">
              <a:xfrm flipH="1">
                <a:off x="3624" y="3444"/>
                <a:ext cx="24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7" name="Line 19"/>
              <p:cNvSpPr>
                <a:spLocks noChangeShapeType="1"/>
              </p:cNvSpPr>
              <p:nvPr/>
            </p:nvSpPr>
            <p:spPr bwMode="auto">
              <a:xfrm flipV="1">
                <a:off x="4176" y="216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548" name="Line 20"/>
            <p:cNvSpPr>
              <a:spLocks noChangeShapeType="1"/>
            </p:cNvSpPr>
            <p:nvPr/>
          </p:nvSpPr>
          <p:spPr bwMode="auto">
            <a:xfrm flipV="1">
              <a:off x="4320" y="2736"/>
              <a:ext cx="24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9" name="Text Box 21"/>
            <p:cNvSpPr txBox="1">
              <a:spLocks noChangeArrowheads="1"/>
            </p:cNvSpPr>
            <p:nvPr/>
          </p:nvSpPr>
          <p:spPr bwMode="auto">
            <a:xfrm>
              <a:off x="3954" y="3045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22550" name="Text Box 22"/>
            <p:cNvSpPr txBox="1">
              <a:spLocks noChangeArrowheads="1"/>
            </p:cNvSpPr>
            <p:nvPr/>
          </p:nvSpPr>
          <p:spPr bwMode="auto">
            <a:xfrm>
              <a:off x="3648" y="3492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2551" name="Text Box 23"/>
            <p:cNvSpPr txBox="1">
              <a:spLocks noChangeArrowheads="1"/>
            </p:cNvSpPr>
            <p:nvPr/>
          </p:nvSpPr>
          <p:spPr bwMode="auto">
            <a:xfrm>
              <a:off x="4893" y="31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2552" name="Text Box 24"/>
            <p:cNvSpPr txBox="1">
              <a:spLocks noChangeArrowheads="1"/>
            </p:cNvSpPr>
            <p:nvPr/>
          </p:nvSpPr>
          <p:spPr bwMode="auto">
            <a:xfrm>
              <a:off x="4203" y="2085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22553" name="Text Box 25"/>
            <p:cNvSpPr txBox="1">
              <a:spLocks noChangeArrowheads="1"/>
            </p:cNvSpPr>
            <p:nvPr/>
          </p:nvSpPr>
          <p:spPr bwMode="auto">
            <a:xfrm>
              <a:off x="4512" y="268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22554" name="Text Box 26"/>
            <p:cNvSpPr txBox="1">
              <a:spLocks noChangeArrowheads="1"/>
            </p:cNvSpPr>
            <p:nvPr/>
          </p:nvSpPr>
          <p:spPr bwMode="auto">
            <a:xfrm>
              <a:off x="4176" y="2271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2555" name="Text Box 27"/>
            <p:cNvSpPr txBox="1">
              <a:spLocks noChangeArrowheads="1"/>
            </p:cNvSpPr>
            <p:nvPr/>
          </p:nvSpPr>
          <p:spPr bwMode="auto">
            <a:xfrm>
              <a:off x="3807" y="3414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2556" name="Text Box 28"/>
            <p:cNvSpPr txBox="1">
              <a:spLocks noChangeArrowheads="1"/>
            </p:cNvSpPr>
            <p:nvPr/>
          </p:nvSpPr>
          <p:spPr bwMode="auto">
            <a:xfrm>
              <a:off x="4566" y="3195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20136" y="200305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解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836793" y="2026246"/>
                <a:ext cx="63190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 smtClean="0"/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𝑥𝑜𝑦</m:t>
                    </m:r>
                  </m:oMath>
                </a14:m>
                <a:r>
                  <a:rPr lang="zh-CN" altLang="en-US" sz="2400" dirty="0" smtClean="0"/>
                  <a:t>平面的投影区域为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93" y="2026246"/>
                <a:ext cx="6319036" cy="461665"/>
              </a:xfrm>
              <a:prstGeom prst="rect">
                <a:avLst/>
              </a:prstGeom>
              <a:blipFill>
                <a:blip r:embed="rId7"/>
                <a:stretch>
                  <a:fillRect l="-193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828050" y="2418386"/>
                <a:ext cx="6319036" cy="490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={(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)|0≤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≤3−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,0≤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≤3}</m:t>
                    </m:r>
                  </m:oMath>
                </a14:m>
                <a:r>
                  <a:rPr lang="en-US" altLang="zh-CN" sz="2400" dirty="0" smtClean="0"/>
                  <a:t>,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50" y="2418386"/>
                <a:ext cx="6319036" cy="490840"/>
              </a:xfrm>
              <a:prstGeom prst="rect">
                <a:avLst/>
              </a:prstGeom>
              <a:blipFill>
                <a:blip r:embed="rId8"/>
                <a:stretch>
                  <a:fillRect l="-290" t="-10000" b="-2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414105" y="2888110"/>
                <a:ext cx="63190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/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 smtClean="0"/>
                  <a:t>指向上侧的法向量为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05" y="2888110"/>
                <a:ext cx="6319036" cy="461665"/>
              </a:xfrm>
              <a:prstGeom prst="rect">
                <a:avLst/>
              </a:prstGeom>
              <a:blipFill>
                <a:blip r:embed="rId9"/>
                <a:stretch>
                  <a:fillRect l="-1543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828050" y="3291203"/>
                <a:ext cx="4734550" cy="536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2,2,1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50" y="3291203"/>
                <a:ext cx="4734550" cy="5365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837539" y="3762673"/>
                <a:ext cx="47345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,−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539" y="3762673"/>
                <a:ext cx="4734550" cy="461665"/>
              </a:xfrm>
              <a:prstGeom prst="rect">
                <a:avLst/>
              </a:prstGeom>
              <a:blipFill>
                <a:blip r:embed="rId11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/>
          <p:cNvSpPr txBox="1"/>
          <p:nvPr/>
        </p:nvSpPr>
        <p:spPr>
          <a:xfrm>
            <a:off x="388125" y="4108774"/>
            <a:ext cx="6319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从而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1054908" y="4284052"/>
                <a:ext cx="7223095" cy="709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∬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,−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+6−2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2,2,1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𝑑𝑥𝑑𝑦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908" y="4284052"/>
                <a:ext cx="7223095" cy="70916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666357" y="4889977"/>
                <a:ext cx="5396504" cy="709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∬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+6−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𝑑𝑥𝑑𝑦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57" y="4889977"/>
                <a:ext cx="5396504" cy="70916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666357" y="5545965"/>
                <a:ext cx="7524798" cy="619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nary>
                      <m:nary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−2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+6−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57" y="5545965"/>
                <a:ext cx="7524798" cy="61965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741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/>
          <p:cNvGrpSpPr>
            <a:grpSpLocks/>
          </p:cNvGrpSpPr>
          <p:nvPr/>
        </p:nvGrpSpPr>
        <p:grpSpPr bwMode="auto">
          <a:xfrm>
            <a:off x="228600" y="99219"/>
            <a:ext cx="8713787" cy="1200150"/>
            <a:chOff x="113" y="119"/>
            <a:chExt cx="5489" cy="756"/>
          </a:xfrm>
        </p:grpSpPr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113" y="119"/>
              <a:ext cx="5489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2400" b="1" dirty="0" smtClean="0">
                  <a:latin typeface="Times New Roman" panose="02020603050405020304" pitchFamily="18" charset="0"/>
                </a:rPr>
                <a:t>【</a:t>
              </a:r>
              <a:r>
                <a:rPr lang="zh-CN" altLang="en-US" sz="2400" b="1" dirty="0" smtClean="0">
                  <a:latin typeface="Times New Roman" panose="02020603050405020304" pitchFamily="18" charset="0"/>
                </a:rPr>
                <a:t>例</a:t>
              </a:r>
              <a:r>
                <a:rPr lang="en-US" altLang="zh-CN" sz="2400" b="1" dirty="0" smtClean="0">
                  <a:latin typeface="Times New Roman" panose="02020603050405020304" pitchFamily="18" charset="0"/>
                </a:rPr>
                <a:t>】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某流体的流速为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=(</a:t>
              </a:r>
              <a:r>
                <a:rPr lang="en-US" altLang="zh-CN" sz="2400" b="1" i="1" dirty="0" err="1">
                  <a:latin typeface="Times New Roman" panose="02020603050405020304" pitchFamily="18" charset="0"/>
                </a:rPr>
                <a:t>x</a:t>
              </a:r>
              <a:r>
                <a:rPr lang="en-US" altLang="zh-CN" sz="2400" b="1" dirty="0" err="1">
                  <a:latin typeface="Times New Roman" panose="02020603050405020304" pitchFamily="18" charset="0"/>
                </a:rPr>
                <a:t>,</a:t>
              </a:r>
              <a:r>
                <a:rPr lang="en-US" altLang="zh-CN" sz="2400" b="1" i="1" dirty="0" err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 dirty="0" err="1">
                  <a:latin typeface="Times New Roman" panose="02020603050405020304" pitchFamily="18" charset="0"/>
                </a:rPr>
                <a:t>,</a:t>
              </a:r>
              <a:r>
                <a:rPr lang="en-US" altLang="zh-CN" sz="2400" b="1" i="1" dirty="0" err="1">
                  <a:latin typeface="Times New Roman" panose="02020603050405020304" pitchFamily="18" charset="0"/>
                </a:rPr>
                <a:t>z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)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，求流体在单位时间内通过上半锥面                     与平面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z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=1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所围成椎体表面向外流出的流量．</a:t>
              </a:r>
            </a:p>
          </p:txBody>
        </p:sp>
        <p:graphicFrame>
          <p:nvGraphicFramePr>
            <p:cNvPr id="2355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2160874"/>
                </p:ext>
              </p:extLst>
            </p:nvPr>
          </p:nvGraphicFramePr>
          <p:xfrm>
            <a:off x="534" y="509"/>
            <a:ext cx="112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268" name="公式" r:id="rId3" imgW="1777680" imgH="482400" progId="Equation.3">
                    <p:embed/>
                  </p:oleObj>
                </mc:Choice>
                <mc:Fallback>
                  <p:oleObj name="公式" r:id="rId3" imgW="1777680" imgH="482400" progId="Equation.3">
                    <p:embed/>
                    <p:pic>
                      <p:nvPicPr>
                        <p:cNvPr id="2355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" y="509"/>
                          <a:ext cx="1120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557" name="Group 5"/>
          <p:cNvGrpSpPr>
            <a:grpSpLocks/>
          </p:cNvGrpSpPr>
          <p:nvPr/>
        </p:nvGrpSpPr>
        <p:grpSpPr bwMode="auto">
          <a:xfrm>
            <a:off x="6553200" y="1200944"/>
            <a:ext cx="2770187" cy="2510631"/>
            <a:chOff x="3308" y="1440"/>
            <a:chExt cx="2007" cy="1823"/>
          </a:xfrm>
        </p:grpSpPr>
        <p:sp>
          <p:nvSpPr>
            <p:cNvPr id="23559" name="Text Box 7"/>
            <p:cNvSpPr txBox="1">
              <a:spLocks noChangeArrowheads="1"/>
            </p:cNvSpPr>
            <p:nvPr/>
          </p:nvSpPr>
          <p:spPr bwMode="auto">
            <a:xfrm>
              <a:off x="3643" y="3013"/>
              <a:ext cx="3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</a:rPr>
                <a:t>x</a:t>
              </a:r>
            </a:p>
          </p:txBody>
        </p:sp>
        <p:grpSp>
          <p:nvGrpSpPr>
            <p:cNvPr id="23560" name="Group 8"/>
            <p:cNvGrpSpPr>
              <a:grpSpLocks/>
            </p:cNvGrpSpPr>
            <p:nvPr/>
          </p:nvGrpSpPr>
          <p:grpSpPr bwMode="auto">
            <a:xfrm>
              <a:off x="3308" y="1440"/>
              <a:ext cx="2007" cy="1689"/>
              <a:chOff x="3308" y="1440"/>
              <a:chExt cx="2007" cy="1689"/>
            </a:xfrm>
          </p:grpSpPr>
          <p:sp>
            <p:nvSpPr>
              <p:cNvPr id="23561" name="Oval 9"/>
              <p:cNvSpPr>
                <a:spLocks noChangeArrowheads="1"/>
              </p:cNvSpPr>
              <p:nvPr/>
            </p:nvSpPr>
            <p:spPr bwMode="auto">
              <a:xfrm>
                <a:off x="3643" y="1754"/>
                <a:ext cx="1091" cy="35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 baseline="-25000"/>
              </a:p>
            </p:txBody>
          </p:sp>
          <p:sp>
            <p:nvSpPr>
              <p:cNvPr id="23562" name="Oval 10"/>
              <p:cNvSpPr>
                <a:spLocks noChangeArrowheads="1"/>
              </p:cNvSpPr>
              <p:nvPr/>
            </p:nvSpPr>
            <p:spPr bwMode="auto">
              <a:xfrm>
                <a:off x="3641" y="2494"/>
                <a:ext cx="1091" cy="36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prstDash val="dash"/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 baseline="-25000"/>
              </a:p>
            </p:txBody>
          </p:sp>
          <p:sp>
            <p:nvSpPr>
              <p:cNvPr id="23563" name="Line 11"/>
              <p:cNvSpPr>
                <a:spLocks noChangeShapeType="1"/>
              </p:cNvSpPr>
              <p:nvPr/>
            </p:nvSpPr>
            <p:spPr bwMode="auto">
              <a:xfrm flipV="1">
                <a:off x="3308" y="2679"/>
                <a:ext cx="1511" cy="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4" name="Line 12"/>
              <p:cNvSpPr>
                <a:spLocks noChangeShapeType="1"/>
              </p:cNvSpPr>
              <p:nvPr/>
            </p:nvSpPr>
            <p:spPr bwMode="auto">
              <a:xfrm flipH="1">
                <a:off x="3628" y="2662"/>
                <a:ext cx="575" cy="46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5" name="Line 13"/>
              <p:cNvSpPr>
                <a:spLocks noChangeShapeType="1"/>
              </p:cNvSpPr>
              <p:nvPr/>
            </p:nvSpPr>
            <p:spPr bwMode="auto">
              <a:xfrm flipV="1">
                <a:off x="4190" y="1931"/>
                <a:ext cx="0" cy="7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6" name="Line 14"/>
              <p:cNvSpPr>
                <a:spLocks noChangeShapeType="1"/>
              </p:cNvSpPr>
              <p:nvPr/>
            </p:nvSpPr>
            <p:spPr bwMode="auto">
              <a:xfrm>
                <a:off x="4819" y="2679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7" name="Line 15"/>
              <p:cNvSpPr>
                <a:spLocks noChangeShapeType="1"/>
              </p:cNvSpPr>
              <p:nvPr/>
            </p:nvSpPr>
            <p:spPr bwMode="auto">
              <a:xfrm flipH="1" flipV="1">
                <a:off x="4189" y="1529"/>
                <a:ext cx="1" cy="40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8" name="Text Box 16"/>
              <p:cNvSpPr txBox="1">
                <a:spLocks noChangeArrowheads="1"/>
              </p:cNvSpPr>
              <p:nvPr/>
            </p:nvSpPr>
            <p:spPr bwMode="auto">
              <a:xfrm>
                <a:off x="3945" y="2493"/>
                <a:ext cx="31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000" b="1" i="1">
                    <a:latin typeface="Times New Roman" panose="02020603050405020304" pitchFamily="18" charset="0"/>
                  </a:rPr>
                  <a:t>O</a:t>
                </a:r>
              </a:p>
            </p:txBody>
          </p:sp>
          <p:sp>
            <p:nvSpPr>
              <p:cNvPr id="23569" name="Text Box 17"/>
              <p:cNvSpPr txBox="1">
                <a:spLocks noChangeArrowheads="1"/>
              </p:cNvSpPr>
              <p:nvPr/>
            </p:nvSpPr>
            <p:spPr bwMode="auto">
              <a:xfrm>
                <a:off x="5005" y="2630"/>
                <a:ext cx="31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000" b="1" i="1">
                    <a:latin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23570" name="Text Box 18"/>
              <p:cNvSpPr txBox="1">
                <a:spLocks noChangeArrowheads="1"/>
              </p:cNvSpPr>
              <p:nvPr/>
            </p:nvSpPr>
            <p:spPr bwMode="auto">
              <a:xfrm>
                <a:off x="4189" y="1440"/>
                <a:ext cx="31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000" b="1" i="1">
                    <a:latin typeface="Times New Roman" panose="02020603050405020304" pitchFamily="18" charset="0"/>
                  </a:rPr>
                  <a:t>z</a:t>
                </a:r>
              </a:p>
            </p:txBody>
          </p:sp>
          <p:sp>
            <p:nvSpPr>
              <p:cNvPr id="23571" name="Text Box 19"/>
              <p:cNvSpPr txBox="1">
                <a:spLocks noChangeArrowheads="1"/>
              </p:cNvSpPr>
              <p:nvPr/>
            </p:nvSpPr>
            <p:spPr bwMode="auto">
              <a:xfrm>
                <a:off x="4167" y="2619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000" b="1" i="1">
                    <a:latin typeface="Times New Roman" panose="02020603050405020304" pitchFamily="18" charset="0"/>
                  </a:rPr>
                  <a:t>D</a:t>
                </a:r>
                <a:r>
                  <a:rPr lang="en-US" altLang="zh-CN" sz="2000" b="1" i="1" baseline="-25000">
                    <a:latin typeface="Times New Roman" panose="02020603050405020304" pitchFamily="18" charset="0"/>
                  </a:rPr>
                  <a:t>xy</a:t>
                </a:r>
              </a:p>
            </p:txBody>
          </p:sp>
          <p:sp>
            <p:nvSpPr>
              <p:cNvPr id="23572" name="Line 20"/>
              <p:cNvSpPr>
                <a:spLocks noChangeShapeType="1"/>
              </p:cNvSpPr>
              <p:nvPr/>
            </p:nvSpPr>
            <p:spPr bwMode="auto">
              <a:xfrm>
                <a:off x="3645" y="1971"/>
                <a:ext cx="541" cy="71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3" name="Line 21"/>
              <p:cNvSpPr>
                <a:spLocks noChangeShapeType="1"/>
              </p:cNvSpPr>
              <p:nvPr/>
            </p:nvSpPr>
            <p:spPr bwMode="auto">
              <a:xfrm flipH="1">
                <a:off x="4172" y="1951"/>
                <a:ext cx="569" cy="73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4" name="Line 22"/>
              <p:cNvSpPr>
                <a:spLocks noChangeShapeType="1"/>
              </p:cNvSpPr>
              <p:nvPr/>
            </p:nvSpPr>
            <p:spPr bwMode="auto">
              <a:xfrm>
                <a:off x="3643" y="1934"/>
                <a:ext cx="0" cy="76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5" name="Line 23"/>
              <p:cNvSpPr>
                <a:spLocks noChangeShapeType="1"/>
              </p:cNvSpPr>
              <p:nvPr/>
            </p:nvSpPr>
            <p:spPr bwMode="auto">
              <a:xfrm>
                <a:off x="4734" y="1934"/>
                <a:ext cx="0" cy="76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6" name="Text Box 24"/>
              <p:cNvSpPr txBox="1">
                <a:spLocks noChangeArrowheads="1"/>
              </p:cNvSpPr>
              <p:nvPr/>
            </p:nvSpPr>
            <p:spPr bwMode="auto">
              <a:xfrm>
                <a:off x="4560" y="1536"/>
                <a:ext cx="460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000" b="1" i="1">
                    <a:latin typeface="Times New Roman" panose="02020603050405020304" pitchFamily="18" charset="0"/>
                  </a:rPr>
                  <a:t>S</a:t>
                </a:r>
                <a:r>
                  <a:rPr lang="en-US" altLang="zh-CN" sz="2000" b="1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3577" name="Text Box 25"/>
              <p:cNvSpPr txBox="1">
                <a:spLocks noChangeArrowheads="1"/>
              </p:cNvSpPr>
              <p:nvPr/>
            </p:nvSpPr>
            <p:spPr bwMode="auto">
              <a:xfrm>
                <a:off x="4189" y="1757"/>
                <a:ext cx="2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000" b="1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3578" name="Line 26"/>
              <p:cNvSpPr>
                <a:spLocks noChangeShapeType="1"/>
              </p:cNvSpPr>
              <p:nvPr/>
            </p:nvSpPr>
            <p:spPr bwMode="auto">
              <a:xfrm flipV="1">
                <a:off x="4512" y="1680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9" name="Line 27"/>
              <p:cNvSpPr>
                <a:spLocks noChangeShapeType="1"/>
              </p:cNvSpPr>
              <p:nvPr/>
            </p:nvSpPr>
            <p:spPr bwMode="auto">
              <a:xfrm>
                <a:off x="4395" y="2229"/>
                <a:ext cx="24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482" y="2274"/>
                <a:ext cx="460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000" b="1" i="1">
                    <a:latin typeface="Times New Roman" panose="02020603050405020304" pitchFamily="18" charset="0"/>
                  </a:rPr>
                  <a:t>S</a:t>
                </a:r>
                <a:r>
                  <a:rPr lang="en-US" altLang="zh-CN" sz="2000" b="1" baseline="-25000">
                    <a:latin typeface="Times New Roman" panose="02020603050405020304" pitchFamily="18" charset="0"/>
                  </a:rPr>
                  <a:t>2</a:t>
                </a:r>
              </a:p>
            </p:txBody>
          </p:sp>
        </p:grpSp>
      </p:grpSp>
      <p:sp>
        <p:nvSpPr>
          <p:cNvPr id="28" name="文本框 27"/>
          <p:cNvSpPr txBox="1"/>
          <p:nvPr/>
        </p:nvSpPr>
        <p:spPr>
          <a:xfrm>
            <a:off x="271612" y="124394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解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688269" y="1267132"/>
                <a:ext cx="63190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0" dirty="0" smtClean="0"/>
                  <a:t>椎体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外表面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 smtClean="0"/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组成，流量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69" y="1267132"/>
                <a:ext cx="6319036" cy="461665"/>
              </a:xfrm>
              <a:prstGeom prst="rect">
                <a:avLst/>
              </a:prstGeom>
              <a:blipFill>
                <a:blip r:embed="rId5"/>
                <a:stretch>
                  <a:fillRect l="-1544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622017" y="1728797"/>
                <a:ext cx="6319036" cy="670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∯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𝒅𝑺</m:t>
                        </m:r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∬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𝒅𝑺</m:t>
                        </m:r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∬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𝒅𝑺</m:t>
                        </m:r>
                      </m:e>
                    </m:nary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17" y="1728797"/>
                <a:ext cx="6319036" cy="6701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273640" y="2404311"/>
                <a:ext cx="6319036" cy="1579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方程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和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法向量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为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0,0,1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方程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为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指向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上侧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法向量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为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,−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,−</m:t>
                        </m:r>
                        <m:f>
                          <m:f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zh-CN" altLang="en-US" sz="2400" dirty="0" smtClean="0"/>
                  <a:t> 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40" y="2404311"/>
                <a:ext cx="6319036" cy="1579278"/>
              </a:xfrm>
              <a:prstGeom prst="rect">
                <a:avLst/>
              </a:prstGeom>
              <a:blipFill>
                <a:blip r:embed="rId7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277366" y="3867592"/>
                <a:ext cx="8253749" cy="709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∬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𝒅𝑺</m:t>
                        </m:r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∬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⋅(0,0,1)</m:t>
                        </m:r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𝑑𝑥𝑑𝑦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∬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𝑑𝑥𝑦</m:t>
                        </m:r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66" y="3867592"/>
                <a:ext cx="8253749" cy="7091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301429" y="4529631"/>
                <a:ext cx="9021958" cy="733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∬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𝒅𝑺</m:t>
                        </m:r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∬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⋅(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,−1)</m:t>
                        </m:r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𝑑𝑥𝑑𝑦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29" y="4529631"/>
                <a:ext cx="9021958" cy="73321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1676400" y="5217482"/>
                <a:ext cx="9021958" cy="747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∬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𝑑𝑥𝑑𝑦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217482"/>
                <a:ext cx="9021958" cy="74725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354996" y="6171555"/>
                <a:ext cx="7728366" cy="670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0" dirty="0" smtClean="0"/>
                  <a:t>所求流量为：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∬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𝒅𝑺</m:t>
                        </m:r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∬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𝒅𝑺</m:t>
                        </m:r>
                      </m:e>
                    </m:nary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96" y="6171555"/>
                <a:ext cx="7728366" cy="670120"/>
              </a:xfrm>
              <a:prstGeom prst="rect">
                <a:avLst/>
              </a:prstGeom>
              <a:blipFill>
                <a:blip r:embed="rId11"/>
                <a:stretch>
                  <a:fillRect l="-1183" b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50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3" grpId="0"/>
      <p:bldP spid="34" grpId="0"/>
      <p:bldP spid="35" grpId="0"/>
      <p:bldP spid="36" grpId="0"/>
      <p:bldP spid="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graphicFrame>
        <p:nvGraphicFramePr>
          <p:cNvPr id="24580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1165917"/>
              </p:ext>
            </p:extLst>
          </p:nvPr>
        </p:nvGraphicFramePr>
        <p:xfrm>
          <a:off x="533400" y="304800"/>
          <a:ext cx="7924800" cy="5739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91" name="Equation" r:id="rId3" imgW="3517560" imgH="2590560" progId="Equation.DSMT4">
                  <p:embed/>
                </p:oleObj>
              </mc:Choice>
              <mc:Fallback>
                <p:oleObj name="Equation" r:id="rId3" imgW="3517560" imgH="2590560" progId="Equation.DSMT4">
                  <p:embed/>
                  <p:pic>
                    <p:nvPicPr>
                      <p:cNvPr id="245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04800"/>
                        <a:ext cx="7924800" cy="57391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107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graphicFrame>
        <p:nvGraphicFramePr>
          <p:cNvPr id="26628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8517036"/>
              </p:ext>
            </p:extLst>
          </p:nvPr>
        </p:nvGraphicFramePr>
        <p:xfrm>
          <a:off x="838200" y="609600"/>
          <a:ext cx="7170737" cy="3990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15" name="Equation" r:id="rId3" imgW="2920680" imgH="1625400" progId="Equation.DSMT4">
                  <p:embed/>
                </p:oleObj>
              </mc:Choice>
              <mc:Fallback>
                <p:oleObj name="Equation" r:id="rId3" imgW="2920680" imgH="1625400" progId="Equation.DSMT4">
                  <p:embed/>
                  <p:pic>
                    <p:nvPicPr>
                      <p:cNvPr id="266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609600"/>
                        <a:ext cx="7170737" cy="39909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467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81000" y="533400"/>
            <a:ext cx="8435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这就是把对坐标的曲面积分化成二重积分的计算公式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898525" y="1346200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/>
              <a:t>概括为：</a:t>
            </a:r>
            <a:endParaRPr lang="zh-CN" altLang="en-US" sz="2800" dirty="0">
              <a:solidFill>
                <a:srgbClr val="CC3300"/>
              </a:solidFill>
              <a:ea typeface="隶书" panose="02010509060101010101" pitchFamily="49" charset="-122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69925" y="2178050"/>
            <a:ext cx="77184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</a:rPr>
              <a:t>代</a:t>
            </a:r>
            <a:r>
              <a:rPr lang="zh-CN" altLang="en-US" sz="2800" dirty="0"/>
              <a:t>：将曲面的方程表示为二元显函数，然后代入</a:t>
            </a:r>
          </a:p>
          <a:p>
            <a:r>
              <a:rPr lang="zh-CN" altLang="en-US" sz="2800" dirty="0"/>
              <a:t>         被积函数，将其化成二元函数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20713" y="3352800"/>
            <a:ext cx="812594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</a:rPr>
              <a:t>投</a:t>
            </a:r>
            <a:r>
              <a:rPr lang="zh-CN" altLang="en-US" sz="2800" dirty="0"/>
              <a:t>：将积分曲面投影到与有向面积元素（如</a:t>
            </a:r>
            <a:r>
              <a:rPr lang="en-US" altLang="zh-CN" sz="2800" i="1" dirty="0" err="1"/>
              <a:t>dxdy</a:t>
            </a:r>
            <a:r>
              <a:rPr lang="zh-CN" altLang="en-US" sz="2800" dirty="0"/>
              <a:t>）</a:t>
            </a:r>
          </a:p>
          <a:p>
            <a:r>
              <a:rPr lang="zh-CN" altLang="en-US" sz="2800" dirty="0"/>
              <a:t>中两个变量同名的坐标面上（如</a:t>
            </a:r>
            <a:r>
              <a:rPr lang="en-US" altLang="zh-CN" sz="2800" i="1" dirty="0" err="1"/>
              <a:t>xoy</a:t>
            </a:r>
            <a:r>
              <a:rPr lang="en-US" altLang="zh-CN" sz="2800" i="1" dirty="0"/>
              <a:t>  </a:t>
            </a:r>
            <a:r>
              <a:rPr lang="zh-CN" altLang="en-US" sz="2800" dirty="0"/>
              <a:t>面）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593725" y="4845050"/>
            <a:ext cx="78073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</a:rPr>
              <a:t>定号</a:t>
            </a:r>
            <a:r>
              <a:rPr lang="zh-CN" altLang="en-US" sz="2800" dirty="0"/>
              <a:t>： 由曲面的方向，即曲面的侧确定二重积分</a:t>
            </a:r>
          </a:p>
          <a:p>
            <a:r>
              <a:rPr lang="zh-CN" altLang="en-US" sz="2800" dirty="0"/>
              <a:t>             的正负号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2667000" y="1295400"/>
            <a:ext cx="34163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CC3300"/>
                </a:solidFill>
                <a:ea typeface="隶书" panose="02010509060101010101" pitchFamily="49" charset="-122"/>
              </a:rPr>
              <a:t>一代、二投、三定号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7136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utoUpdateAnimBg="0"/>
      <p:bldP spid="18435" grpId="0" autoUpdateAnimBg="0"/>
      <p:bldP spid="18436" grpId="0" autoUpdateAnimBg="0"/>
      <p:bldP spid="18437" grpId="0" autoUpdateAnimBg="0"/>
      <p:bldP spid="18438" grpId="0" autoUpdateAnimBg="0"/>
      <p:bldP spid="1843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127125" y="420688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CC3300"/>
                </a:solidFill>
                <a:ea typeface="黑体" panose="02010609060101010101" pitchFamily="49" charset="-122"/>
              </a:rPr>
              <a:t>注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898525" y="1155700"/>
            <a:ext cx="675056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AutoNum type="circleNumDbPlain"/>
            </a:pPr>
            <a:r>
              <a:rPr lang="zh-CN" altLang="en-US" sz="2800"/>
              <a:t>积分曲面的方程必须表示为</a:t>
            </a:r>
            <a:r>
              <a:rPr lang="zh-CN" altLang="en-US" sz="2800">
                <a:solidFill>
                  <a:srgbClr val="CC3300"/>
                </a:solidFill>
                <a:ea typeface="华文行楷" panose="02010800040101010101" pitchFamily="2" charset="-122"/>
              </a:rPr>
              <a:t>单值显函数</a:t>
            </a:r>
          </a:p>
          <a:p>
            <a:r>
              <a:rPr lang="zh-CN" altLang="en-US" sz="2800"/>
              <a:t>     否则分片计算，结果相加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904875" y="2254250"/>
            <a:ext cx="560922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/>
              <a:t>②</a:t>
            </a:r>
            <a:r>
              <a:rPr lang="zh-CN" altLang="en-US" sz="2800"/>
              <a:t>确定正负号的原则：</a:t>
            </a:r>
          </a:p>
          <a:p>
            <a:r>
              <a:rPr lang="zh-CN" altLang="en-US" sz="2800"/>
              <a:t>    曲面取</a:t>
            </a:r>
            <a:r>
              <a:rPr lang="zh-CN" altLang="en-US" sz="2800">
                <a:solidFill>
                  <a:srgbClr val="CC3300"/>
                </a:solidFill>
              </a:rPr>
              <a:t>上</a:t>
            </a:r>
            <a:r>
              <a:rPr lang="zh-CN" altLang="en-US" sz="2800"/>
              <a:t>侧、</a:t>
            </a:r>
            <a:r>
              <a:rPr lang="zh-CN" altLang="en-US" sz="2800">
                <a:solidFill>
                  <a:srgbClr val="CC3300"/>
                </a:solidFill>
              </a:rPr>
              <a:t>前</a:t>
            </a:r>
            <a:r>
              <a:rPr lang="zh-CN" altLang="en-US" sz="2800"/>
              <a:t>侧、</a:t>
            </a:r>
            <a:r>
              <a:rPr lang="zh-CN" altLang="en-US" sz="2800">
                <a:solidFill>
                  <a:srgbClr val="CC3300"/>
                </a:solidFill>
              </a:rPr>
              <a:t>右</a:t>
            </a:r>
            <a:r>
              <a:rPr lang="zh-CN" altLang="en-US" sz="2800"/>
              <a:t>侧时为</a:t>
            </a:r>
            <a:r>
              <a:rPr lang="zh-CN" altLang="en-US" sz="2800">
                <a:solidFill>
                  <a:srgbClr val="FF0066"/>
                </a:solidFill>
                <a:ea typeface="华文行楷" panose="02010800040101010101" pitchFamily="2" charset="-122"/>
              </a:rPr>
              <a:t>正</a:t>
            </a:r>
          </a:p>
          <a:p>
            <a:r>
              <a:rPr lang="zh-CN" altLang="en-US" sz="2800"/>
              <a:t>    曲面取</a:t>
            </a:r>
            <a:r>
              <a:rPr lang="zh-CN" altLang="en-US" sz="2800">
                <a:solidFill>
                  <a:schemeClr val="accent2"/>
                </a:solidFill>
              </a:rPr>
              <a:t>下</a:t>
            </a:r>
            <a:r>
              <a:rPr lang="zh-CN" altLang="en-US" sz="2800"/>
              <a:t>侧、</a:t>
            </a:r>
            <a:r>
              <a:rPr lang="zh-CN" altLang="en-US" sz="2800">
                <a:solidFill>
                  <a:schemeClr val="accent2"/>
                </a:solidFill>
              </a:rPr>
              <a:t>后</a:t>
            </a:r>
            <a:r>
              <a:rPr lang="zh-CN" altLang="en-US" sz="2800"/>
              <a:t>侧、</a:t>
            </a:r>
            <a:r>
              <a:rPr lang="zh-CN" altLang="en-US" sz="2800">
                <a:solidFill>
                  <a:schemeClr val="accent2"/>
                </a:solidFill>
              </a:rPr>
              <a:t>左</a:t>
            </a:r>
            <a:r>
              <a:rPr lang="zh-CN" altLang="en-US" sz="2800"/>
              <a:t>侧时为</a:t>
            </a:r>
            <a:r>
              <a:rPr lang="zh-CN" altLang="en-US" sz="2800">
                <a:solidFill>
                  <a:srgbClr val="FF0066"/>
                </a:solidFill>
                <a:ea typeface="华文行楷" panose="02010800040101010101" pitchFamily="2" charset="-122"/>
              </a:rPr>
              <a:t>负</a:t>
            </a:r>
          </a:p>
        </p:txBody>
      </p:sp>
    </p:spTree>
    <p:extLst>
      <p:ext uri="{BB962C8B-B14F-4D97-AF65-F5344CB8AC3E}">
        <p14:creationId xmlns:p14="http://schemas.microsoft.com/office/powerpoint/2010/main" val="138244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utoUpdateAnimBg="0"/>
      <p:bldP spid="19459" grpId="0" autoUpdateAnimBg="0"/>
      <p:bldP spid="1946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"/>
          <p:cNvGrpSpPr>
            <a:grpSpLocks/>
          </p:cNvGrpSpPr>
          <p:nvPr/>
        </p:nvGrpSpPr>
        <p:grpSpPr bwMode="auto">
          <a:xfrm>
            <a:off x="304801" y="190501"/>
            <a:ext cx="8355013" cy="1311276"/>
            <a:chOff x="192" y="120"/>
            <a:chExt cx="5263" cy="826"/>
          </a:xfrm>
        </p:grpSpPr>
        <p:sp>
          <p:nvSpPr>
            <p:cNvPr id="29699" name="Text Box 3"/>
            <p:cNvSpPr txBox="1">
              <a:spLocks noChangeArrowheads="1"/>
            </p:cNvSpPr>
            <p:nvPr/>
          </p:nvSpPr>
          <p:spPr bwMode="auto">
            <a:xfrm>
              <a:off x="192" y="120"/>
              <a:ext cx="5263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2400" b="1" dirty="0" smtClean="0">
                  <a:latin typeface="Times New Roman" panose="02020603050405020304" pitchFamily="18" charset="0"/>
                </a:rPr>
                <a:t>【</a:t>
              </a:r>
              <a:r>
                <a:rPr lang="zh-CN" altLang="en-US" sz="2400" b="1" dirty="0" smtClean="0">
                  <a:latin typeface="Times New Roman" panose="02020603050405020304" pitchFamily="18" charset="0"/>
                </a:rPr>
                <a:t>例</a:t>
              </a:r>
              <a:r>
                <a:rPr lang="en-US" altLang="zh-CN" sz="2400" b="1" dirty="0" smtClean="0">
                  <a:latin typeface="Times New Roman" panose="02020603050405020304" pitchFamily="18" charset="0"/>
                </a:rPr>
                <a:t>】</a:t>
              </a:r>
              <a:r>
                <a:rPr lang="zh-CN" altLang="en-US" sz="2400" b="1" dirty="0" smtClean="0">
                  <a:latin typeface="Times New Roman" panose="02020603050405020304" pitchFamily="18" charset="0"/>
                </a:rPr>
                <a:t>计算                       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其中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S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为平面</a:t>
              </a:r>
              <a:r>
                <a:rPr lang="en-US" altLang="zh-CN" sz="2400" b="1" i="1" dirty="0" err="1">
                  <a:latin typeface="Times New Roman" panose="02020603050405020304" pitchFamily="18" charset="0"/>
                </a:rPr>
                <a:t>x</a:t>
              </a:r>
              <a:r>
                <a:rPr lang="en-US" altLang="zh-CN" sz="2400" b="1" dirty="0" err="1">
                  <a:latin typeface="Times New Roman" panose="02020603050405020304" pitchFamily="18" charset="0"/>
                </a:rPr>
                <a:t>+</a:t>
              </a:r>
              <a:r>
                <a:rPr lang="en-US" altLang="zh-CN" sz="2400" b="1" i="1" dirty="0" err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 dirty="0" err="1">
                  <a:latin typeface="Times New Roman" panose="02020603050405020304" pitchFamily="18" charset="0"/>
                </a:rPr>
                <a:t>+</a:t>
              </a:r>
              <a:r>
                <a:rPr lang="en-US" altLang="zh-CN" sz="2400" b="1" i="1" dirty="0" err="1">
                  <a:latin typeface="Times New Roman" panose="02020603050405020304" pitchFamily="18" charset="0"/>
                </a:rPr>
                <a:t>z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=1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与三个坐标面所围立体表面的外</a:t>
              </a:r>
              <a:r>
                <a:rPr lang="zh-CN" altLang="en-US" sz="2400" b="1" dirty="0" smtClean="0">
                  <a:latin typeface="Times New Roman" panose="02020603050405020304" pitchFamily="18" charset="0"/>
                </a:rPr>
                <a:t>侧．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这里记号   表示沿闭合曲面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S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积分．</a:t>
              </a:r>
            </a:p>
          </p:txBody>
        </p:sp>
        <p:graphicFrame>
          <p:nvGraphicFramePr>
            <p:cNvPr id="29700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5177369"/>
                </p:ext>
              </p:extLst>
            </p:nvPr>
          </p:nvGraphicFramePr>
          <p:xfrm>
            <a:off x="1200" y="192"/>
            <a:ext cx="1168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439" name="公式" r:id="rId3" imgW="1854000" imgH="698400" progId="Equation.3">
                    <p:embed/>
                  </p:oleObj>
                </mc:Choice>
                <mc:Fallback>
                  <p:oleObj name="公式" r:id="rId3" imgW="1854000" imgH="698400" progId="Equation.3">
                    <p:embed/>
                    <p:pic>
                      <p:nvPicPr>
                        <p:cNvPr id="2970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92"/>
                          <a:ext cx="1168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4879428"/>
                </p:ext>
              </p:extLst>
            </p:nvPr>
          </p:nvGraphicFramePr>
          <p:xfrm>
            <a:off x="2934" y="522"/>
            <a:ext cx="296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440" name="Equation" r:id="rId5" imgW="469800" imgH="672840" progId="Equation.DSMT4">
                    <p:embed/>
                  </p:oleObj>
                </mc:Choice>
                <mc:Fallback>
                  <p:oleObj name="Equation" r:id="rId5" imgW="469800" imgH="672840" progId="Equation.DSMT4">
                    <p:embed/>
                    <p:pic>
                      <p:nvPicPr>
                        <p:cNvPr id="29701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4" y="522"/>
                          <a:ext cx="296" cy="4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704" name="Group 8"/>
          <p:cNvGrpSpPr>
            <a:grpSpLocks/>
          </p:cNvGrpSpPr>
          <p:nvPr/>
        </p:nvGrpSpPr>
        <p:grpSpPr bwMode="auto">
          <a:xfrm>
            <a:off x="6629400" y="1390652"/>
            <a:ext cx="2724150" cy="2633663"/>
            <a:chOff x="3456" y="1632"/>
            <a:chExt cx="1716" cy="1659"/>
          </a:xfrm>
        </p:grpSpPr>
        <p:grpSp>
          <p:nvGrpSpPr>
            <p:cNvPr id="29705" name="Group 9"/>
            <p:cNvGrpSpPr>
              <a:grpSpLocks/>
            </p:cNvGrpSpPr>
            <p:nvPr/>
          </p:nvGrpSpPr>
          <p:grpSpPr bwMode="auto">
            <a:xfrm>
              <a:off x="3456" y="1726"/>
              <a:ext cx="1543" cy="1451"/>
              <a:chOff x="3424" y="1253"/>
              <a:chExt cx="1543" cy="1451"/>
            </a:xfrm>
          </p:grpSpPr>
          <p:sp>
            <p:nvSpPr>
              <p:cNvPr id="29706" name="Line 10"/>
              <p:cNvSpPr>
                <a:spLocks noChangeShapeType="1"/>
              </p:cNvSpPr>
              <p:nvPr/>
            </p:nvSpPr>
            <p:spPr bwMode="auto">
              <a:xfrm>
                <a:off x="3923" y="2205"/>
                <a:ext cx="6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7" name="Line 11"/>
              <p:cNvSpPr>
                <a:spLocks noChangeShapeType="1"/>
              </p:cNvSpPr>
              <p:nvPr/>
            </p:nvSpPr>
            <p:spPr bwMode="auto">
              <a:xfrm flipH="1">
                <a:off x="3606" y="2205"/>
                <a:ext cx="317" cy="31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8" name="Line 12"/>
              <p:cNvSpPr>
                <a:spLocks noChangeShapeType="1"/>
              </p:cNvSpPr>
              <p:nvPr/>
            </p:nvSpPr>
            <p:spPr bwMode="auto">
              <a:xfrm flipV="1">
                <a:off x="3923" y="1525"/>
                <a:ext cx="0" cy="6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9" name="Line 13"/>
              <p:cNvSpPr>
                <a:spLocks noChangeShapeType="1"/>
              </p:cNvSpPr>
              <p:nvPr/>
            </p:nvSpPr>
            <p:spPr bwMode="auto">
              <a:xfrm flipH="1">
                <a:off x="3606" y="1525"/>
                <a:ext cx="317" cy="9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0" name="Line 14"/>
              <p:cNvSpPr>
                <a:spLocks noChangeShapeType="1"/>
              </p:cNvSpPr>
              <p:nvPr/>
            </p:nvSpPr>
            <p:spPr bwMode="auto">
              <a:xfrm flipV="1">
                <a:off x="3606" y="2205"/>
                <a:ext cx="998" cy="31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1" name="Line 15"/>
              <p:cNvSpPr>
                <a:spLocks noChangeShapeType="1"/>
              </p:cNvSpPr>
              <p:nvPr/>
            </p:nvSpPr>
            <p:spPr bwMode="auto">
              <a:xfrm>
                <a:off x="3923" y="1525"/>
                <a:ext cx="681" cy="6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2" name="Line 16"/>
              <p:cNvSpPr>
                <a:spLocks noChangeShapeType="1"/>
              </p:cNvSpPr>
              <p:nvPr/>
            </p:nvSpPr>
            <p:spPr bwMode="auto">
              <a:xfrm>
                <a:off x="4604" y="2205"/>
                <a:ext cx="36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3" name="Line 17"/>
              <p:cNvSpPr>
                <a:spLocks noChangeShapeType="1"/>
              </p:cNvSpPr>
              <p:nvPr/>
            </p:nvSpPr>
            <p:spPr bwMode="auto">
              <a:xfrm flipH="1">
                <a:off x="3424" y="2523"/>
                <a:ext cx="182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4" name="Line 18"/>
              <p:cNvSpPr>
                <a:spLocks noChangeShapeType="1"/>
              </p:cNvSpPr>
              <p:nvPr/>
            </p:nvSpPr>
            <p:spPr bwMode="auto">
              <a:xfrm flipV="1">
                <a:off x="3923" y="1253"/>
                <a:ext cx="0" cy="2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715" name="Text Box 19"/>
            <p:cNvSpPr txBox="1">
              <a:spLocks noChangeArrowheads="1"/>
            </p:cNvSpPr>
            <p:nvPr/>
          </p:nvSpPr>
          <p:spPr bwMode="auto">
            <a:xfrm>
              <a:off x="3742" y="2526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29716" name="Text Box 20"/>
            <p:cNvSpPr txBox="1">
              <a:spLocks noChangeArrowheads="1"/>
            </p:cNvSpPr>
            <p:nvPr/>
          </p:nvSpPr>
          <p:spPr bwMode="auto">
            <a:xfrm>
              <a:off x="3483" y="3041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9717" name="Text Box 21"/>
            <p:cNvSpPr txBox="1">
              <a:spLocks noChangeArrowheads="1"/>
            </p:cNvSpPr>
            <p:nvPr/>
          </p:nvSpPr>
          <p:spPr bwMode="auto">
            <a:xfrm>
              <a:off x="4836" y="2633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9718" name="Text Box 22"/>
            <p:cNvSpPr txBox="1">
              <a:spLocks noChangeArrowheads="1"/>
            </p:cNvSpPr>
            <p:nvPr/>
          </p:nvSpPr>
          <p:spPr bwMode="auto">
            <a:xfrm>
              <a:off x="3998" y="1632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29719" name="Text Box 23"/>
            <p:cNvSpPr txBox="1">
              <a:spLocks noChangeArrowheads="1"/>
            </p:cNvSpPr>
            <p:nvPr/>
          </p:nvSpPr>
          <p:spPr bwMode="auto">
            <a:xfrm>
              <a:off x="3774" y="1862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9720" name="Text Box 24"/>
            <p:cNvSpPr txBox="1">
              <a:spLocks noChangeArrowheads="1"/>
            </p:cNvSpPr>
            <p:nvPr/>
          </p:nvSpPr>
          <p:spPr bwMode="auto">
            <a:xfrm>
              <a:off x="3598" y="2937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9721" name="Text Box 25"/>
            <p:cNvSpPr txBox="1">
              <a:spLocks noChangeArrowheads="1"/>
            </p:cNvSpPr>
            <p:nvPr/>
          </p:nvSpPr>
          <p:spPr bwMode="auto">
            <a:xfrm>
              <a:off x="4545" y="2633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9722" name="Line 26"/>
            <p:cNvSpPr>
              <a:spLocks noChangeShapeType="1"/>
            </p:cNvSpPr>
            <p:nvPr/>
          </p:nvSpPr>
          <p:spPr bwMode="auto">
            <a:xfrm flipH="1" flipV="1">
              <a:off x="3600" y="2368"/>
              <a:ext cx="192" cy="1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3" name="Line 27"/>
            <p:cNvSpPr>
              <a:spLocks noChangeShapeType="1"/>
            </p:cNvSpPr>
            <p:nvPr/>
          </p:nvSpPr>
          <p:spPr bwMode="auto">
            <a:xfrm>
              <a:off x="3792" y="2496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4" name="Line 28"/>
            <p:cNvSpPr>
              <a:spLocks noChangeShapeType="1"/>
            </p:cNvSpPr>
            <p:nvPr/>
          </p:nvSpPr>
          <p:spPr bwMode="auto">
            <a:xfrm>
              <a:off x="4080" y="288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5" name="Line 29"/>
            <p:cNvSpPr>
              <a:spLocks noChangeShapeType="1"/>
            </p:cNvSpPr>
            <p:nvPr/>
          </p:nvSpPr>
          <p:spPr bwMode="auto">
            <a:xfrm>
              <a:off x="4080" y="273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6" name="Line 30"/>
            <p:cNvSpPr>
              <a:spLocks noChangeShapeType="1"/>
            </p:cNvSpPr>
            <p:nvPr/>
          </p:nvSpPr>
          <p:spPr bwMode="auto">
            <a:xfrm flipV="1">
              <a:off x="4176" y="2055"/>
              <a:ext cx="192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7" name="Line 31"/>
            <p:cNvSpPr>
              <a:spLocks noChangeShapeType="1"/>
            </p:cNvSpPr>
            <p:nvPr/>
          </p:nvSpPr>
          <p:spPr bwMode="auto">
            <a:xfrm flipV="1">
              <a:off x="4032" y="2160"/>
              <a:ext cx="192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8" name="Line 32"/>
            <p:cNvSpPr>
              <a:spLocks noChangeShapeType="1"/>
            </p:cNvSpPr>
            <p:nvPr/>
          </p:nvSpPr>
          <p:spPr bwMode="auto">
            <a:xfrm flipV="1">
              <a:off x="4176" y="2400"/>
              <a:ext cx="48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9" name="Text Box 33"/>
            <p:cNvSpPr txBox="1">
              <a:spLocks noChangeArrowheads="1"/>
            </p:cNvSpPr>
            <p:nvPr/>
          </p:nvSpPr>
          <p:spPr bwMode="auto">
            <a:xfrm>
              <a:off x="3840" y="2880"/>
              <a:ext cx="4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S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9730" name="Text Box 34"/>
            <p:cNvSpPr txBox="1">
              <a:spLocks noChangeArrowheads="1"/>
            </p:cNvSpPr>
            <p:nvPr/>
          </p:nvSpPr>
          <p:spPr bwMode="auto">
            <a:xfrm>
              <a:off x="4104" y="1899"/>
              <a:ext cx="4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S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9731" name="Text Box 35"/>
            <p:cNvSpPr txBox="1">
              <a:spLocks noChangeArrowheads="1"/>
            </p:cNvSpPr>
            <p:nvPr/>
          </p:nvSpPr>
          <p:spPr bwMode="auto">
            <a:xfrm>
              <a:off x="3600" y="2160"/>
              <a:ext cx="4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S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9732" name="Text Box 36"/>
            <p:cNvSpPr txBox="1">
              <a:spLocks noChangeArrowheads="1"/>
            </p:cNvSpPr>
            <p:nvPr/>
          </p:nvSpPr>
          <p:spPr bwMode="auto">
            <a:xfrm>
              <a:off x="4590" y="2367"/>
              <a:ext cx="4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S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4</a:t>
              </a: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341660" y="148682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解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758317" y="1510012"/>
                <a:ext cx="631903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 smtClean="0"/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组成，其中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分别为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𝑥𝑜𝑦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𝑦𝑜𝑧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𝑧𝑜𝑥</m:t>
                    </m:r>
                  </m:oMath>
                </a14:m>
                <a:r>
                  <a:rPr lang="zh-CN" altLang="en-US" sz="2400" dirty="0" smtClean="0"/>
                  <a:t>的坐标面，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400" dirty="0" smtClean="0"/>
                  <a:t>. </a:t>
                </a:r>
                <a:r>
                  <a:rPr lang="zh-CN" altLang="en-US" sz="2400" dirty="0" smtClean="0"/>
                  <a:t>则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17" y="1510012"/>
                <a:ext cx="6319036" cy="830997"/>
              </a:xfrm>
              <a:prstGeom prst="rect">
                <a:avLst/>
              </a:prstGeom>
              <a:blipFill>
                <a:blip r:embed="rId7"/>
                <a:stretch>
                  <a:fillRect l="-289" t="-8088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745339" y="2341009"/>
                <a:ext cx="6319036" cy="709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∬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𝑑𝑥𝑑𝑦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∬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𝑑𝑥𝑑𝑦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39" y="2341009"/>
                <a:ext cx="6319036" cy="7091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299253" y="3012343"/>
                <a:ext cx="6319036" cy="582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上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func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dirty="0" smtClean="0"/>
                  <a:t>, </a:t>
                </a:r>
                <a:r>
                  <a:rPr lang="zh-CN" altLang="en-US" sz="2400" dirty="0" smtClean="0"/>
                  <a:t>所以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53" y="3012343"/>
                <a:ext cx="6319036" cy="582275"/>
              </a:xfrm>
              <a:prstGeom prst="rect">
                <a:avLst/>
              </a:prstGeom>
              <a:blipFill>
                <a:blip r:embed="rId9"/>
                <a:stretch>
                  <a:fillRect t="-6250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721527" y="3545405"/>
                <a:ext cx="6319036" cy="671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∬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𝑑𝑥𝑑𝑦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∬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𝑑𝑥𝑑𝑦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527" y="3545405"/>
                <a:ext cx="6319036" cy="6718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758316" y="4283933"/>
                <a:ext cx="7090283" cy="709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∬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𝑑𝑥𝑑𝑦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∬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𝑑𝑥𝑑𝑦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16" y="4283933"/>
                <a:ext cx="7090283" cy="70916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534826" y="4945293"/>
                <a:ext cx="7090283" cy="593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nary>
                      <m:nary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𝑑𝑦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26" y="4945293"/>
                <a:ext cx="7090283" cy="59317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535931" y="5564130"/>
                <a:ext cx="3274070" cy="635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nary>
                      <m:nary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31" y="5564130"/>
                <a:ext cx="3274070" cy="6356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4231630" y="5518591"/>
                <a:ext cx="4302770" cy="613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=0+0+0+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630" y="5518591"/>
                <a:ext cx="4302770" cy="61388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520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C371-BF9C-0448-9463-A65FF53A0321}" type="datetime1">
              <a:rPr lang="zh-CN" altLang="en-US" smtClean="0"/>
              <a:pPr/>
              <a:t>2021/5/27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7289-EE4B-3144-A526-7ECA48342A78}" type="slidenum">
              <a:rPr lang="en-US" altLang="zh-CN" smtClean="0"/>
              <a:pPr/>
              <a:t>27</a:t>
            </a:fld>
            <a:endParaRPr lang="en-US" altLang="zh-CN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2000" y="685800"/>
            <a:ext cx="563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zh-CN" altLang="en-US" sz="2800">
                <a:solidFill>
                  <a:srgbClr val="0000FF"/>
                </a:solidFill>
              </a:rPr>
              <a:t>两类曲面积分之间的联系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131940"/>
              </p:ext>
            </p:extLst>
          </p:nvPr>
        </p:nvGraphicFramePr>
        <p:xfrm>
          <a:off x="952500" y="1300162"/>
          <a:ext cx="51181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412" name="Equation" r:id="rId3" imgW="5117760" imgH="1752480" progId="Equation.3">
                  <p:embed/>
                </p:oleObj>
              </mc:Choice>
              <mc:Fallback>
                <p:oleObj name="Equation" r:id="rId3" imgW="5117760" imgH="1752480" progId="Equation.3">
                  <p:embed/>
                  <p:pic>
                    <p:nvPicPr>
                      <p:cNvPr id="286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1300162"/>
                        <a:ext cx="51181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947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325451"/>
              </p:ext>
            </p:extLst>
          </p:nvPr>
        </p:nvGraphicFramePr>
        <p:xfrm>
          <a:off x="533400" y="381000"/>
          <a:ext cx="551180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505" name="Equation" r:id="rId3" imgW="2108160" imgH="203040" progId="Equation.DSMT4">
                  <p:embed/>
                </p:oleObj>
              </mc:Choice>
              <mc:Fallback>
                <p:oleObj name="Equation" r:id="rId3" imgW="2108160" imgH="203040" progId="Equation.DSMT4">
                  <p:embed/>
                  <p:pic>
                    <p:nvPicPr>
                      <p:cNvPr id="3074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81000"/>
                        <a:ext cx="551180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882644"/>
              </p:ext>
            </p:extLst>
          </p:nvPr>
        </p:nvGraphicFramePr>
        <p:xfrm>
          <a:off x="465826" y="1143000"/>
          <a:ext cx="8497888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506" name="Equation" r:id="rId5" imgW="3251160" imgH="215640" progId="Equation.DSMT4">
                  <p:embed/>
                </p:oleObj>
              </mc:Choice>
              <mc:Fallback>
                <p:oleObj name="Equation" r:id="rId5" imgW="3251160" imgH="215640" progId="Equation.DSMT4">
                  <p:embed/>
                  <p:pic>
                    <p:nvPicPr>
                      <p:cNvPr id="3074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826" y="1143000"/>
                        <a:ext cx="8497888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554447"/>
              </p:ext>
            </p:extLst>
          </p:nvPr>
        </p:nvGraphicFramePr>
        <p:xfrm>
          <a:off x="465826" y="1828800"/>
          <a:ext cx="8232775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507" name="Equation" r:id="rId7" imgW="3149280" imgH="419040" progId="Equation.DSMT4">
                  <p:embed/>
                </p:oleObj>
              </mc:Choice>
              <mc:Fallback>
                <p:oleObj name="Equation" r:id="rId7" imgW="3149280" imgH="419040" progId="Equation.DSMT4">
                  <p:embed/>
                  <p:pic>
                    <p:nvPicPr>
                      <p:cNvPr id="27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826" y="1828800"/>
                        <a:ext cx="8232775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224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2"/>
          <p:cNvGrpSpPr>
            <a:grpSpLocks/>
          </p:cNvGrpSpPr>
          <p:nvPr/>
        </p:nvGrpSpPr>
        <p:grpSpPr bwMode="auto">
          <a:xfrm>
            <a:off x="304800" y="152400"/>
            <a:ext cx="8713788" cy="1200150"/>
            <a:chOff x="96" y="96"/>
            <a:chExt cx="5489" cy="756"/>
          </a:xfrm>
        </p:grpSpPr>
        <p:sp>
          <p:nvSpPr>
            <p:cNvPr id="30723" name="Text Box 3"/>
            <p:cNvSpPr txBox="1">
              <a:spLocks noChangeArrowheads="1"/>
            </p:cNvSpPr>
            <p:nvPr/>
          </p:nvSpPr>
          <p:spPr bwMode="auto">
            <a:xfrm>
              <a:off x="96" y="96"/>
              <a:ext cx="5489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2400" b="1" dirty="0" smtClean="0">
                  <a:solidFill>
                    <a:srgbClr val="FF3300"/>
                  </a:solidFill>
                  <a:latin typeface="Times New Roman" panose="02020603050405020304" pitchFamily="18" charset="0"/>
                </a:rPr>
                <a:t>【</a:t>
              </a:r>
              <a:r>
                <a:rPr lang="zh-CN" altLang="en-US" sz="2400" b="1" dirty="0" smtClean="0">
                  <a:solidFill>
                    <a:srgbClr val="FF3300"/>
                  </a:solidFill>
                  <a:latin typeface="Times New Roman" panose="02020603050405020304" pitchFamily="18" charset="0"/>
                </a:rPr>
                <a:t>例</a:t>
              </a:r>
              <a:r>
                <a:rPr lang="en-US" altLang="zh-CN" sz="2400" b="1" dirty="0" smtClean="0">
                  <a:solidFill>
                    <a:srgbClr val="FF3300"/>
                  </a:solidFill>
                  <a:latin typeface="Times New Roman" panose="02020603050405020304" pitchFamily="18" charset="0"/>
                </a:rPr>
                <a:t>】</a:t>
              </a:r>
              <a:r>
                <a:rPr lang="zh-CN" altLang="en-US" sz="2400" b="1" dirty="0" smtClean="0">
                  <a:latin typeface="Times New Roman" panose="02020603050405020304" pitchFamily="18" charset="0"/>
                </a:rPr>
                <a:t>计算                                            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其中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S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是旋转抛物面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z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=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2400" b="1" baseline="30000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+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 baseline="30000" dirty="0">
                  <a:latin typeface="Times New Roman" panose="02020603050405020304" pitchFamily="18" charset="0"/>
                </a:rPr>
                <a:t>2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介于平面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z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=0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及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z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=1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之间的部分的下</a:t>
              </a:r>
              <a:r>
                <a:rPr lang="zh-CN" altLang="en-US" sz="2400" b="1" dirty="0" smtClean="0">
                  <a:latin typeface="Times New Roman" panose="02020603050405020304" pitchFamily="18" charset="0"/>
                </a:rPr>
                <a:t>侧．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072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5792159"/>
                </p:ext>
              </p:extLst>
            </p:nvPr>
          </p:nvGraphicFramePr>
          <p:xfrm>
            <a:off x="1104" y="168"/>
            <a:ext cx="2208" cy="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481" name="公式" r:id="rId3" imgW="3695400" imgH="698400" progId="Equation.3">
                    <p:embed/>
                  </p:oleObj>
                </mc:Choice>
                <mc:Fallback>
                  <p:oleObj name="公式" r:id="rId3" imgW="3695400" imgH="698400" progId="Equation.3">
                    <p:embed/>
                    <p:pic>
                      <p:nvPicPr>
                        <p:cNvPr id="3072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68"/>
                          <a:ext cx="2208" cy="4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727" name="Group 7"/>
          <p:cNvGrpSpPr>
            <a:grpSpLocks/>
          </p:cNvGrpSpPr>
          <p:nvPr/>
        </p:nvGrpSpPr>
        <p:grpSpPr bwMode="auto">
          <a:xfrm>
            <a:off x="6400800" y="938627"/>
            <a:ext cx="2819400" cy="2614612"/>
            <a:chOff x="3408" y="1480"/>
            <a:chExt cx="1922" cy="1771"/>
          </a:xfrm>
        </p:grpSpPr>
        <p:sp>
          <p:nvSpPr>
            <p:cNvPr id="30728" name="Oval 8"/>
            <p:cNvSpPr>
              <a:spLocks noChangeArrowheads="1"/>
            </p:cNvSpPr>
            <p:nvPr/>
          </p:nvSpPr>
          <p:spPr bwMode="auto">
            <a:xfrm>
              <a:off x="3744" y="2523"/>
              <a:ext cx="1037" cy="32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"/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baseline="-25000"/>
            </a:p>
          </p:txBody>
        </p:sp>
        <p:sp>
          <p:nvSpPr>
            <p:cNvPr id="30729" name="Oval 9"/>
            <p:cNvSpPr>
              <a:spLocks noChangeArrowheads="1"/>
            </p:cNvSpPr>
            <p:nvPr/>
          </p:nvSpPr>
          <p:spPr bwMode="auto">
            <a:xfrm>
              <a:off x="3742" y="1891"/>
              <a:ext cx="1037" cy="32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baseline="-25000"/>
            </a:p>
          </p:txBody>
        </p:sp>
        <p:sp>
          <p:nvSpPr>
            <p:cNvPr id="30730" name="Line 10"/>
            <p:cNvSpPr>
              <a:spLocks noChangeShapeType="1"/>
            </p:cNvSpPr>
            <p:nvPr/>
          </p:nvSpPr>
          <p:spPr bwMode="auto">
            <a:xfrm>
              <a:off x="3408" y="2688"/>
              <a:ext cx="1451" cy="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1" name="Line 11"/>
            <p:cNvSpPr>
              <a:spLocks noChangeShapeType="1"/>
            </p:cNvSpPr>
            <p:nvPr/>
          </p:nvSpPr>
          <p:spPr bwMode="auto">
            <a:xfrm flipH="1">
              <a:off x="3742" y="2696"/>
              <a:ext cx="518" cy="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2" name="Line 12"/>
            <p:cNvSpPr>
              <a:spLocks noChangeShapeType="1"/>
            </p:cNvSpPr>
            <p:nvPr/>
          </p:nvSpPr>
          <p:spPr bwMode="auto">
            <a:xfrm flipV="1">
              <a:off x="4260" y="2012"/>
              <a:ext cx="0" cy="6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>
              <a:off x="4859" y="2696"/>
              <a:ext cx="3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4" name="Line 14"/>
            <p:cNvSpPr>
              <a:spLocks noChangeShapeType="1"/>
            </p:cNvSpPr>
            <p:nvPr/>
          </p:nvSpPr>
          <p:spPr bwMode="auto">
            <a:xfrm flipV="1">
              <a:off x="4260" y="1562"/>
              <a:ext cx="0" cy="4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5" name="Text Box 15"/>
            <p:cNvSpPr txBox="1">
              <a:spLocks noChangeArrowheads="1"/>
            </p:cNvSpPr>
            <p:nvPr/>
          </p:nvSpPr>
          <p:spPr bwMode="auto">
            <a:xfrm>
              <a:off x="4190" y="2645"/>
              <a:ext cx="2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30736" name="Text Box 16"/>
            <p:cNvSpPr txBox="1">
              <a:spLocks noChangeArrowheads="1"/>
            </p:cNvSpPr>
            <p:nvPr/>
          </p:nvSpPr>
          <p:spPr bwMode="auto">
            <a:xfrm>
              <a:off x="3782" y="3001"/>
              <a:ext cx="2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0737" name="Text Box 17"/>
            <p:cNvSpPr txBox="1">
              <a:spLocks noChangeArrowheads="1"/>
            </p:cNvSpPr>
            <p:nvPr/>
          </p:nvSpPr>
          <p:spPr bwMode="auto">
            <a:xfrm>
              <a:off x="5035" y="2651"/>
              <a:ext cx="2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30738" name="Text Box 18"/>
            <p:cNvSpPr txBox="1">
              <a:spLocks noChangeArrowheads="1"/>
            </p:cNvSpPr>
            <p:nvPr/>
          </p:nvSpPr>
          <p:spPr bwMode="auto">
            <a:xfrm>
              <a:off x="4300" y="1480"/>
              <a:ext cx="2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30739" name="Arc 19"/>
            <p:cNvSpPr>
              <a:spLocks/>
            </p:cNvSpPr>
            <p:nvPr/>
          </p:nvSpPr>
          <p:spPr bwMode="auto">
            <a:xfrm flipV="1">
              <a:off x="4253" y="1835"/>
              <a:ext cx="530" cy="86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0778"/>
                <a:gd name="T1" fmla="*/ 0 h 21600"/>
                <a:gd name="T2" fmla="*/ 20778 w 20778"/>
                <a:gd name="T3" fmla="*/ 15696 h 21600"/>
                <a:gd name="T4" fmla="*/ 0 w 2077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778" h="21600" fill="none" extrusionOk="0">
                  <a:moveTo>
                    <a:pt x="-1" y="0"/>
                  </a:moveTo>
                  <a:cubicBezTo>
                    <a:pt x="9655" y="0"/>
                    <a:pt x="18138" y="6408"/>
                    <a:pt x="20777" y="15696"/>
                  </a:cubicBezTo>
                </a:path>
                <a:path w="20778" h="21600" stroke="0" extrusionOk="0">
                  <a:moveTo>
                    <a:pt x="-1" y="0"/>
                  </a:moveTo>
                  <a:cubicBezTo>
                    <a:pt x="9655" y="0"/>
                    <a:pt x="18138" y="6408"/>
                    <a:pt x="20777" y="1569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zh-CN" baseline="-25000"/>
            </a:p>
          </p:txBody>
        </p:sp>
        <p:sp>
          <p:nvSpPr>
            <p:cNvPr id="30740" name="Arc 20"/>
            <p:cNvSpPr>
              <a:spLocks/>
            </p:cNvSpPr>
            <p:nvPr/>
          </p:nvSpPr>
          <p:spPr bwMode="auto">
            <a:xfrm flipH="1" flipV="1">
              <a:off x="3742" y="1835"/>
              <a:ext cx="529" cy="86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0778"/>
                <a:gd name="T1" fmla="*/ 0 h 21600"/>
                <a:gd name="T2" fmla="*/ 20778 w 20778"/>
                <a:gd name="T3" fmla="*/ 15696 h 21600"/>
                <a:gd name="T4" fmla="*/ 0 w 2077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778" h="21600" fill="none" extrusionOk="0">
                  <a:moveTo>
                    <a:pt x="-1" y="0"/>
                  </a:moveTo>
                  <a:cubicBezTo>
                    <a:pt x="9655" y="0"/>
                    <a:pt x="18138" y="6408"/>
                    <a:pt x="20777" y="15696"/>
                  </a:cubicBezTo>
                </a:path>
                <a:path w="20778" h="21600" stroke="0" extrusionOk="0">
                  <a:moveTo>
                    <a:pt x="-1" y="0"/>
                  </a:moveTo>
                  <a:cubicBezTo>
                    <a:pt x="9655" y="0"/>
                    <a:pt x="18138" y="6408"/>
                    <a:pt x="20777" y="1569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zh-CN" baseline="-25000"/>
            </a:p>
          </p:txBody>
        </p:sp>
        <p:sp>
          <p:nvSpPr>
            <p:cNvPr id="30741" name="Text Box 21"/>
            <p:cNvSpPr txBox="1">
              <a:spLocks noChangeArrowheads="1"/>
            </p:cNvSpPr>
            <p:nvPr/>
          </p:nvSpPr>
          <p:spPr bwMode="auto">
            <a:xfrm>
              <a:off x="4101" y="1891"/>
              <a:ext cx="27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0742" name="Line 22"/>
            <p:cNvSpPr>
              <a:spLocks noChangeShapeType="1"/>
            </p:cNvSpPr>
            <p:nvPr/>
          </p:nvSpPr>
          <p:spPr bwMode="auto">
            <a:xfrm>
              <a:off x="3744" y="2055"/>
              <a:ext cx="9" cy="6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3" name="Line 23"/>
            <p:cNvSpPr>
              <a:spLocks noChangeShapeType="1"/>
            </p:cNvSpPr>
            <p:nvPr/>
          </p:nvSpPr>
          <p:spPr bwMode="auto">
            <a:xfrm>
              <a:off x="4782" y="2055"/>
              <a:ext cx="9" cy="6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4" name="Text Box 24"/>
            <p:cNvSpPr txBox="1">
              <a:spLocks noChangeArrowheads="1"/>
            </p:cNvSpPr>
            <p:nvPr/>
          </p:nvSpPr>
          <p:spPr bwMode="auto">
            <a:xfrm>
              <a:off x="4416" y="2787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</a:rPr>
                <a:t>D</a:t>
              </a:r>
              <a:r>
                <a:rPr lang="en-US" altLang="zh-CN" sz="2000" b="1" i="1" baseline="-25000">
                  <a:latin typeface="Times New Roman" panose="02020603050405020304" pitchFamily="18" charset="0"/>
                </a:rPr>
                <a:t>xy</a:t>
              </a:r>
            </a:p>
          </p:txBody>
        </p:sp>
        <p:graphicFrame>
          <p:nvGraphicFramePr>
            <p:cNvPr id="30745" name="Object 25"/>
            <p:cNvGraphicFramePr>
              <a:graphicFrameLocks noChangeAspect="1"/>
            </p:cNvGraphicFramePr>
            <p:nvPr/>
          </p:nvGraphicFramePr>
          <p:xfrm>
            <a:off x="4743" y="2715"/>
            <a:ext cx="192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482" name="公式" r:id="rId5" imgW="444240" imgH="355320" progId="Equation.3">
                    <p:embed/>
                  </p:oleObj>
                </mc:Choice>
                <mc:Fallback>
                  <p:oleObj name="公式" r:id="rId5" imgW="444240" imgH="355320" progId="Equation.3">
                    <p:embed/>
                    <p:pic>
                      <p:nvPicPr>
                        <p:cNvPr id="30745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3" y="2715"/>
                          <a:ext cx="192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文本框 26"/>
          <p:cNvSpPr txBox="1"/>
          <p:nvPr/>
        </p:nvSpPr>
        <p:spPr>
          <a:xfrm>
            <a:off x="323749" y="131897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解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740406" y="1342166"/>
                <a:ext cx="63190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 smtClean="0"/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𝑥𝑜𝑦</m:t>
                    </m:r>
                  </m:oMath>
                </a14:m>
                <a:r>
                  <a:rPr lang="zh-CN" altLang="en-US" sz="2400" dirty="0" smtClean="0"/>
                  <a:t>平面上的投影为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06" y="1342166"/>
                <a:ext cx="6319036" cy="461665"/>
              </a:xfrm>
              <a:prstGeom prst="rect">
                <a:avLst/>
              </a:prstGeom>
              <a:blipFill>
                <a:blip r:embed="rId7"/>
                <a:stretch>
                  <a:fillRect l="-193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740406" y="1825413"/>
                <a:ext cx="6319036" cy="542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|0≤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≤2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,0≤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06" y="1825413"/>
                <a:ext cx="6319036" cy="5429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326738" y="2365166"/>
                <a:ext cx="6319036" cy="709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∬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𝑑𝑥𝑑𝑦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∬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𝑑𝑥𝑑𝑦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38" y="2365166"/>
                <a:ext cx="6319036" cy="7091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2057032" y="2967527"/>
                <a:ext cx="6319036" cy="685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nary>
                    <m:nary>
                      <m:nary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sup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𝑟𝑑𝑟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032" y="2967527"/>
                <a:ext cx="6319036" cy="68582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330970" y="3737824"/>
                <a:ext cx="8456491" cy="665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0" dirty="0" smtClean="0"/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 smtClean="0"/>
                  <a:t>的法向量为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=(−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,−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r>
                  <a:rPr lang="en-US" altLang="zh-CN" sz="2400" dirty="0" smtClean="0"/>
                  <a:t>, </a:t>
                </a:r>
                <a:r>
                  <a:rPr lang="zh-CN" altLang="en-US" sz="2400" dirty="0" smtClean="0"/>
                  <a:t>所以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70" y="3737824"/>
                <a:ext cx="8456491" cy="665439"/>
              </a:xfrm>
              <a:prstGeom prst="rect">
                <a:avLst/>
              </a:prstGeom>
              <a:blipFill>
                <a:blip r:embed="rId11"/>
                <a:stretch>
                  <a:fillRect l="-1081" t="-4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330969" y="4309942"/>
                <a:ext cx="8456491" cy="694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func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所以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69" y="4309942"/>
                <a:ext cx="8456491" cy="6947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228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C371-BF9C-0448-9463-A65FF53A0321}" type="datetime1">
              <a:rPr lang="zh-CN" altLang="en-US" smtClean="0"/>
              <a:pPr/>
              <a:t>2021/5/27</a:t>
            </a:fld>
            <a:endParaRPr lang="en-US" altLang="zh-CN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7289-EE4B-3144-A526-7ECA48342A78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15" name="Rectangle 2"/>
          <p:cNvSpPr txBox="1">
            <a:spLocks noRot="1" noChangeArrowheads="1"/>
          </p:cNvSpPr>
          <p:nvPr/>
        </p:nvSpPr>
        <p:spPr>
          <a:xfrm>
            <a:off x="457200" y="306388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宋体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宋体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宋体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宋体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宋体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宋体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宋体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宋体" charset="0"/>
              </a:defRPr>
            </a:lvl9pPr>
          </a:lstStyle>
          <a:p>
            <a:r>
              <a:rPr lang="zh-CN" altLang="en-US" sz="3600" b="1" dirty="0" smtClean="0">
                <a:ea typeface="华文中宋" charset="0"/>
              </a:rPr>
              <a:t>一   第二型曲面积分的概念与性质</a:t>
            </a:r>
            <a:endParaRPr lang="zh-CN" altLang="en-US" sz="3600" b="1" dirty="0">
              <a:ea typeface="华文中宋" charset="0"/>
            </a:endParaRPr>
          </a:p>
        </p:txBody>
      </p:sp>
      <p:sp>
        <p:nvSpPr>
          <p:cNvPr id="59" name="Text Box 45"/>
          <p:cNvSpPr txBox="1">
            <a:spLocks noChangeArrowheads="1"/>
          </p:cNvSpPr>
          <p:nvPr/>
        </p:nvSpPr>
        <p:spPr bwMode="auto">
          <a:xfrm>
            <a:off x="381000" y="1063487"/>
            <a:ext cx="2971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ea typeface="黑体" charset="0"/>
              </a:rPr>
              <a:t>曲面的分类</a:t>
            </a:r>
            <a:r>
              <a:rPr lang="en-US" altLang="zh-CN" sz="2800" dirty="0">
                <a:ea typeface="黑体" charset="0"/>
              </a:rPr>
              <a:t>:</a:t>
            </a:r>
            <a:endParaRPr lang="en-US" altLang="zh-CN" sz="2800" dirty="0">
              <a:ea typeface="幼圆" charset="0"/>
            </a:endParaRPr>
          </a:p>
        </p:txBody>
      </p:sp>
      <p:sp>
        <p:nvSpPr>
          <p:cNvPr id="60" name="Text Box 46"/>
          <p:cNvSpPr txBox="1">
            <a:spLocks noChangeArrowheads="1"/>
          </p:cNvSpPr>
          <p:nvPr/>
        </p:nvSpPr>
        <p:spPr bwMode="auto">
          <a:xfrm>
            <a:off x="2438400" y="1074739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2800">
                <a:solidFill>
                  <a:srgbClr val="0000FF"/>
                </a:solidFill>
                <a:latin typeface="宋体" charset="0"/>
              </a:rPr>
              <a:t>1.</a:t>
            </a:r>
            <a:r>
              <a:rPr lang="zh-CN" altLang="en-US" sz="2800">
                <a:solidFill>
                  <a:srgbClr val="0000FF"/>
                </a:solidFill>
                <a:latin typeface="宋体" charset="0"/>
              </a:rPr>
              <a:t>双侧曲面</a:t>
            </a:r>
            <a:r>
              <a:rPr lang="en-US" altLang="zh-CN" sz="2800">
                <a:solidFill>
                  <a:srgbClr val="0000FF"/>
                </a:solidFill>
                <a:latin typeface="宋体" charset="0"/>
              </a:rPr>
              <a:t>;</a:t>
            </a:r>
            <a:endParaRPr lang="en-US" altLang="zh-CN" sz="2800">
              <a:latin typeface="宋体" charset="0"/>
            </a:endParaRPr>
          </a:p>
        </p:txBody>
      </p:sp>
      <p:sp>
        <p:nvSpPr>
          <p:cNvPr id="61" name="Text Box 47"/>
          <p:cNvSpPr txBox="1">
            <a:spLocks noChangeArrowheads="1"/>
          </p:cNvSpPr>
          <p:nvPr/>
        </p:nvSpPr>
        <p:spPr bwMode="auto">
          <a:xfrm>
            <a:off x="4572000" y="1085990"/>
            <a:ext cx="266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2800" dirty="0">
                <a:solidFill>
                  <a:srgbClr val="0000FF"/>
                </a:solidFill>
                <a:latin typeface="宋体" charset="0"/>
              </a:rPr>
              <a:t>2.</a:t>
            </a:r>
            <a:r>
              <a:rPr lang="zh-CN" altLang="en-US" sz="2800" dirty="0">
                <a:solidFill>
                  <a:srgbClr val="0000FF"/>
                </a:solidFill>
                <a:latin typeface="宋体" charset="0"/>
              </a:rPr>
              <a:t>单侧曲面</a:t>
            </a:r>
            <a:r>
              <a:rPr lang="en-US" altLang="zh-CN" sz="2800" dirty="0">
                <a:solidFill>
                  <a:srgbClr val="0000FF"/>
                </a:solidFill>
                <a:latin typeface="宋体" charset="0"/>
              </a:rPr>
              <a:t>.</a:t>
            </a:r>
            <a:endParaRPr lang="en-US" altLang="zh-CN" sz="2800" dirty="0">
              <a:latin typeface="宋体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45"/>
              <p:cNvSpPr txBox="1">
                <a:spLocks noChangeArrowheads="1"/>
              </p:cNvSpPr>
              <p:nvPr/>
            </p:nvSpPr>
            <p:spPr bwMode="auto">
              <a:xfrm>
                <a:off x="381000" y="1738313"/>
                <a:ext cx="8686800" cy="13849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66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dirty="0" smtClean="0">
                    <a:ea typeface="黑体" charset="0"/>
                  </a:rPr>
                  <a:t>在光滑曲面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charset="0"/>
                      </a:rPr>
                      <m:t>𝑆</m:t>
                    </m:r>
                  </m:oMath>
                </a14:m>
                <a:r>
                  <a:rPr lang="zh-CN" altLang="en-US" sz="2800" dirty="0" smtClean="0">
                    <a:ea typeface="黑体" charset="0"/>
                  </a:rPr>
                  <a:t>上取一定点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ea typeface="黑体" charset="0"/>
                  </a:rPr>
                  <a:t>, </a:t>
                </a:r>
                <a:r>
                  <a:rPr lang="zh-CN" altLang="en-US" sz="2800" dirty="0" smtClean="0">
                    <a:ea typeface="黑体" charset="0"/>
                  </a:rPr>
                  <a:t>则曲面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charset="0"/>
                      </a:rPr>
                      <m:t>𝑆</m:t>
                    </m:r>
                  </m:oMath>
                </a14:m>
                <a:r>
                  <a:rPr lang="zh-CN" altLang="en-US" sz="2800" dirty="0" smtClean="0">
                    <a:ea typeface="黑体" charset="0"/>
                  </a:rPr>
                  <a:t>在点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ea typeface="黑体" charset="0"/>
                  </a:rPr>
                  <a:t>处的单位法向量有两个方向，选定其中的一个方向作为曲面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charset="0"/>
                      </a:rPr>
                      <m:t>𝑆</m:t>
                    </m:r>
                  </m:oMath>
                </a14:m>
                <a:r>
                  <a:rPr lang="zh-CN" altLang="en-US" sz="2800" dirty="0" smtClean="0">
                    <a:ea typeface="黑体" charset="0"/>
                  </a:rPr>
                  <a:t>在该点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ea typeface="黑体" charset="0"/>
                  </a:rPr>
                  <a:t>处的单位法向量，并记为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ea typeface="幼圆" charset="0"/>
                  </a:rPr>
                  <a:t>. </a:t>
                </a:r>
                <a:endParaRPr lang="en-US" altLang="zh-CN" sz="2800" dirty="0">
                  <a:ea typeface="幼圆" charset="0"/>
                </a:endParaRPr>
              </a:p>
            </p:txBody>
          </p:sp>
        </mc:Choice>
        <mc:Fallback xmlns="">
          <p:sp>
            <p:nvSpPr>
              <p:cNvPr id="35" name="Text 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738313"/>
                <a:ext cx="8686800" cy="1384995"/>
              </a:xfrm>
              <a:prstGeom prst="rect">
                <a:avLst/>
              </a:prstGeom>
              <a:blipFill>
                <a:blip r:embed="rId2"/>
                <a:stretch>
                  <a:fillRect l="-1474" t="-5727" b="-1145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 Box 45"/>
              <p:cNvSpPr txBox="1">
                <a:spLocks noChangeArrowheads="1"/>
              </p:cNvSpPr>
              <p:nvPr/>
            </p:nvSpPr>
            <p:spPr bwMode="auto">
              <a:xfrm>
                <a:off x="384313" y="3329186"/>
                <a:ext cx="8686800" cy="13849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66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dirty="0" smtClean="0">
                    <a:ea typeface="黑体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charset="0"/>
                      </a:rPr>
                      <m:t>𝑆</m:t>
                    </m:r>
                  </m:oMath>
                </a14:m>
                <a:r>
                  <a:rPr lang="zh-CN" altLang="en-US" sz="2800" dirty="0" smtClean="0">
                    <a:ea typeface="黑体" charset="0"/>
                  </a:rPr>
                  <a:t>上动点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charset="0"/>
                      </a:rPr>
                      <m:t>𝑀</m:t>
                    </m:r>
                  </m:oMath>
                </a14:m>
                <a:r>
                  <a:rPr lang="zh-CN" altLang="en-US" sz="2800" dirty="0" smtClean="0">
                    <a:ea typeface="黑体" charset="0"/>
                  </a:rPr>
                  <a:t>从点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ea typeface="黑体" charset="0"/>
                  </a:rPr>
                  <a:t>出发</a:t>
                </a:r>
                <a:r>
                  <a:rPr lang="en-US" altLang="zh-CN" sz="2800" dirty="0" smtClean="0">
                    <a:ea typeface="黑体" charset="0"/>
                  </a:rPr>
                  <a:t>, </a:t>
                </a:r>
                <a:r>
                  <a:rPr lang="zh-CN" altLang="en-US" sz="2800" dirty="0" smtClean="0">
                    <a:ea typeface="黑体" charset="0"/>
                  </a:rPr>
                  <a:t>在曲面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charset="0"/>
                      </a:rPr>
                      <m:t>𝑆</m:t>
                    </m:r>
                  </m:oMath>
                </a14:m>
                <a:r>
                  <a:rPr lang="zh-CN" altLang="en-US" sz="2800" dirty="0" smtClean="0">
                    <a:ea typeface="黑体" charset="0"/>
                  </a:rPr>
                  <a:t>上连续移动而不超过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charset="0"/>
                      </a:rPr>
                      <m:t>𝑆</m:t>
                    </m:r>
                  </m:oMath>
                </a14:m>
                <a:r>
                  <a:rPr lang="zh-CN" altLang="en-US" sz="2800" dirty="0" smtClean="0">
                    <a:ea typeface="黑体" charset="0"/>
                  </a:rPr>
                  <a:t>的边界回到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ea typeface="黑体" charset="0"/>
                  </a:rPr>
                  <a:t>时，其单位法向量与出发前的方向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ea typeface="黑体" charset="0"/>
                  </a:rPr>
                  <a:t>相同，则称曲面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charset="0"/>
                      </a:rPr>
                      <m:t>𝑆</m:t>
                    </m:r>
                  </m:oMath>
                </a14:m>
                <a:r>
                  <a:rPr lang="zh-CN" altLang="en-US" sz="2800" dirty="0" smtClean="0">
                    <a:ea typeface="黑体" charset="0"/>
                  </a:rPr>
                  <a:t>为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ea typeface="黑体" charset="0"/>
                  </a:rPr>
                  <a:t>双侧曲面</a:t>
                </a:r>
                <a:r>
                  <a:rPr lang="zh-CN" altLang="en-US" sz="2800" dirty="0" smtClean="0">
                    <a:ea typeface="黑体" charset="0"/>
                  </a:rPr>
                  <a:t>，否则称为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ea typeface="黑体" charset="0"/>
                  </a:rPr>
                  <a:t>单侧曲面</a:t>
                </a:r>
                <a:r>
                  <a:rPr lang="en-US" altLang="zh-CN" sz="2800" dirty="0" smtClean="0">
                    <a:ea typeface="黑体" charset="0"/>
                  </a:rPr>
                  <a:t>. </a:t>
                </a:r>
                <a:endParaRPr lang="en-US" altLang="zh-CN" sz="2800" dirty="0">
                  <a:ea typeface="幼圆" charset="0"/>
                </a:endParaRPr>
              </a:p>
            </p:txBody>
          </p:sp>
        </mc:Choice>
        <mc:Fallback xmlns="">
          <p:sp>
            <p:nvSpPr>
              <p:cNvPr id="36" name="Text 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4313" y="3329186"/>
                <a:ext cx="8686800" cy="1384995"/>
              </a:xfrm>
              <a:prstGeom prst="rect">
                <a:avLst/>
              </a:prstGeom>
              <a:blipFill>
                <a:blip r:embed="rId3"/>
                <a:stretch>
                  <a:fillRect l="-1404" t="-5727" r="-632" b="-1145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139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utoUpdateAnimBg="0"/>
      <p:bldP spid="61" grpId="0" autoUpdateAnimBg="0"/>
      <p:bldP spid="35" grpId="0"/>
      <p:bldP spid="3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2"/>
          <p:cNvGrpSpPr>
            <a:grpSpLocks/>
          </p:cNvGrpSpPr>
          <p:nvPr/>
        </p:nvGrpSpPr>
        <p:grpSpPr bwMode="auto">
          <a:xfrm>
            <a:off x="304800" y="152400"/>
            <a:ext cx="8713788" cy="1130300"/>
            <a:chOff x="96" y="96"/>
            <a:chExt cx="5489" cy="712"/>
          </a:xfrm>
        </p:grpSpPr>
        <p:sp>
          <p:nvSpPr>
            <p:cNvPr id="30723" name="Text Box 3"/>
            <p:cNvSpPr txBox="1">
              <a:spLocks noChangeArrowheads="1"/>
            </p:cNvSpPr>
            <p:nvPr/>
          </p:nvSpPr>
          <p:spPr bwMode="auto">
            <a:xfrm>
              <a:off x="96" y="96"/>
              <a:ext cx="5489" cy="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2400" b="1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【</a:t>
              </a:r>
              <a:r>
                <a:rPr lang="zh-CN" altLang="en-US" sz="2400" b="1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例</a:t>
              </a:r>
              <a:r>
                <a:rPr lang="en-US" altLang="zh-CN" sz="2400" b="1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】</a:t>
              </a:r>
              <a:r>
                <a:rPr lang="zh-CN" altLang="en-US" sz="2400" b="1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计算                                             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其中</a:t>
              </a:r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S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是旋转抛物面 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=</a:t>
              </a:r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400" b="1" baseline="30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400" b="1" baseline="30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 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介于平面 </a:t>
              </a:r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=0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及 </a:t>
              </a:r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=1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之间的部分的下</a:t>
              </a:r>
              <a:r>
                <a:rPr lang="zh-CN" altLang="en-US" sz="2400" b="1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侧．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072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6223649"/>
                </p:ext>
              </p:extLst>
            </p:nvPr>
          </p:nvGraphicFramePr>
          <p:xfrm>
            <a:off x="1152" y="144"/>
            <a:ext cx="2122" cy="4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0498" name="Equation" r:id="rId3" imgW="1726920" imgH="380880" progId="Equation.DSMT4">
                    <p:embed/>
                  </p:oleObj>
                </mc:Choice>
                <mc:Fallback>
                  <p:oleObj name="Equation" r:id="rId3" imgW="1726920" imgH="380880" progId="Equation.DSMT4">
                    <p:embed/>
                    <p:pic>
                      <p:nvPicPr>
                        <p:cNvPr id="3072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44"/>
                          <a:ext cx="2122" cy="4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727" name="Group 7"/>
          <p:cNvGrpSpPr>
            <a:grpSpLocks/>
          </p:cNvGrpSpPr>
          <p:nvPr/>
        </p:nvGrpSpPr>
        <p:grpSpPr bwMode="auto">
          <a:xfrm>
            <a:off x="6400800" y="938627"/>
            <a:ext cx="2819400" cy="2614612"/>
            <a:chOff x="3408" y="1480"/>
            <a:chExt cx="1922" cy="1771"/>
          </a:xfrm>
        </p:grpSpPr>
        <p:sp>
          <p:nvSpPr>
            <p:cNvPr id="30728" name="Oval 8"/>
            <p:cNvSpPr>
              <a:spLocks noChangeArrowheads="1"/>
            </p:cNvSpPr>
            <p:nvPr/>
          </p:nvSpPr>
          <p:spPr bwMode="auto">
            <a:xfrm>
              <a:off x="3744" y="2523"/>
              <a:ext cx="1037" cy="32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"/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baseline="-25000"/>
            </a:p>
          </p:txBody>
        </p:sp>
        <p:sp>
          <p:nvSpPr>
            <p:cNvPr id="30729" name="Oval 9"/>
            <p:cNvSpPr>
              <a:spLocks noChangeArrowheads="1"/>
            </p:cNvSpPr>
            <p:nvPr/>
          </p:nvSpPr>
          <p:spPr bwMode="auto">
            <a:xfrm>
              <a:off x="3742" y="1891"/>
              <a:ext cx="1037" cy="32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baseline="-25000"/>
            </a:p>
          </p:txBody>
        </p:sp>
        <p:sp>
          <p:nvSpPr>
            <p:cNvPr id="30730" name="Line 10"/>
            <p:cNvSpPr>
              <a:spLocks noChangeShapeType="1"/>
            </p:cNvSpPr>
            <p:nvPr/>
          </p:nvSpPr>
          <p:spPr bwMode="auto">
            <a:xfrm>
              <a:off x="3408" y="2688"/>
              <a:ext cx="1451" cy="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1" name="Line 11"/>
            <p:cNvSpPr>
              <a:spLocks noChangeShapeType="1"/>
            </p:cNvSpPr>
            <p:nvPr/>
          </p:nvSpPr>
          <p:spPr bwMode="auto">
            <a:xfrm flipH="1">
              <a:off x="3742" y="2696"/>
              <a:ext cx="518" cy="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2" name="Line 12"/>
            <p:cNvSpPr>
              <a:spLocks noChangeShapeType="1"/>
            </p:cNvSpPr>
            <p:nvPr/>
          </p:nvSpPr>
          <p:spPr bwMode="auto">
            <a:xfrm flipV="1">
              <a:off x="4260" y="2012"/>
              <a:ext cx="0" cy="6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>
              <a:off x="4859" y="2696"/>
              <a:ext cx="3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4" name="Line 14"/>
            <p:cNvSpPr>
              <a:spLocks noChangeShapeType="1"/>
            </p:cNvSpPr>
            <p:nvPr/>
          </p:nvSpPr>
          <p:spPr bwMode="auto">
            <a:xfrm flipV="1">
              <a:off x="4260" y="1562"/>
              <a:ext cx="0" cy="4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5" name="Text Box 15"/>
            <p:cNvSpPr txBox="1">
              <a:spLocks noChangeArrowheads="1"/>
            </p:cNvSpPr>
            <p:nvPr/>
          </p:nvSpPr>
          <p:spPr bwMode="auto">
            <a:xfrm>
              <a:off x="4190" y="2645"/>
              <a:ext cx="2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30736" name="Text Box 16"/>
            <p:cNvSpPr txBox="1">
              <a:spLocks noChangeArrowheads="1"/>
            </p:cNvSpPr>
            <p:nvPr/>
          </p:nvSpPr>
          <p:spPr bwMode="auto">
            <a:xfrm>
              <a:off x="3782" y="3001"/>
              <a:ext cx="2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0737" name="Text Box 17"/>
            <p:cNvSpPr txBox="1">
              <a:spLocks noChangeArrowheads="1"/>
            </p:cNvSpPr>
            <p:nvPr/>
          </p:nvSpPr>
          <p:spPr bwMode="auto">
            <a:xfrm>
              <a:off x="5035" y="2651"/>
              <a:ext cx="2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30738" name="Text Box 18"/>
            <p:cNvSpPr txBox="1">
              <a:spLocks noChangeArrowheads="1"/>
            </p:cNvSpPr>
            <p:nvPr/>
          </p:nvSpPr>
          <p:spPr bwMode="auto">
            <a:xfrm>
              <a:off x="4300" y="1480"/>
              <a:ext cx="2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30739" name="Arc 19"/>
            <p:cNvSpPr>
              <a:spLocks/>
            </p:cNvSpPr>
            <p:nvPr/>
          </p:nvSpPr>
          <p:spPr bwMode="auto">
            <a:xfrm flipV="1">
              <a:off x="4253" y="1835"/>
              <a:ext cx="530" cy="86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0778"/>
                <a:gd name="T1" fmla="*/ 0 h 21600"/>
                <a:gd name="T2" fmla="*/ 20778 w 20778"/>
                <a:gd name="T3" fmla="*/ 15696 h 21600"/>
                <a:gd name="T4" fmla="*/ 0 w 2077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778" h="21600" fill="none" extrusionOk="0">
                  <a:moveTo>
                    <a:pt x="-1" y="0"/>
                  </a:moveTo>
                  <a:cubicBezTo>
                    <a:pt x="9655" y="0"/>
                    <a:pt x="18138" y="6408"/>
                    <a:pt x="20777" y="15696"/>
                  </a:cubicBezTo>
                </a:path>
                <a:path w="20778" h="21600" stroke="0" extrusionOk="0">
                  <a:moveTo>
                    <a:pt x="-1" y="0"/>
                  </a:moveTo>
                  <a:cubicBezTo>
                    <a:pt x="9655" y="0"/>
                    <a:pt x="18138" y="6408"/>
                    <a:pt x="20777" y="1569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zh-CN" baseline="-25000"/>
            </a:p>
          </p:txBody>
        </p:sp>
        <p:sp>
          <p:nvSpPr>
            <p:cNvPr id="30740" name="Arc 20"/>
            <p:cNvSpPr>
              <a:spLocks/>
            </p:cNvSpPr>
            <p:nvPr/>
          </p:nvSpPr>
          <p:spPr bwMode="auto">
            <a:xfrm flipH="1" flipV="1">
              <a:off x="3742" y="1835"/>
              <a:ext cx="529" cy="86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0778"/>
                <a:gd name="T1" fmla="*/ 0 h 21600"/>
                <a:gd name="T2" fmla="*/ 20778 w 20778"/>
                <a:gd name="T3" fmla="*/ 15696 h 21600"/>
                <a:gd name="T4" fmla="*/ 0 w 2077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778" h="21600" fill="none" extrusionOk="0">
                  <a:moveTo>
                    <a:pt x="-1" y="0"/>
                  </a:moveTo>
                  <a:cubicBezTo>
                    <a:pt x="9655" y="0"/>
                    <a:pt x="18138" y="6408"/>
                    <a:pt x="20777" y="15696"/>
                  </a:cubicBezTo>
                </a:path>
                <a:path w="20778" h="21600" stroke="0" extrusionOk="0">
                  <a:moveTo>
                    <a:pt x="-1" y="0"/>
                  </a:moveTo>
                  <a:cubicBezTo>
                    <a:pt x="9655" y="0"/>
                    <a:pt x="18138" y="6408"/>
                    <a:pt x="20777" y="1569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zh-CN" baseline="-25000"/>
            </a:p>
          </p:txBody>
        </p:sp>
        <p:sp>
          <p:nvSpPr>
            <p:cNvPr id="30741" name="Text Box 21"/>
            <p:cNvSpPr txBox="1">
              <a:spLocks noChangeArrowheads="1"/>
            </p:cNvSpPr>
            <p:nvPr/>
          </p:nvSpPr>
          <p:spPr bwMode="auto">
            <a:xfrm>
              <a:off x="4101" y="1891"/>
              <a:ext cx="27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0742" name="Line 22"/>
            <p:cNvSpPr>
              <a:spLocks noChangeShapeType="1"/>
            </p:cNvSpPr>
            <p:nvPr/>
          </p:nvSpPr>
          <p:spPr bwMode="auto">
            <a:xfrm>
              <a:off x="3744" y="2055"/>
              <a:ext cx="9" cy="6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3" name="Line 23"/>
            <p:cNvSpPr>
              <a:spLocks noChangeShapeType="1"/>
            </p:cNvSpPr>
            <p:nvPr/>
          </p:nvSpPr>
          <p:spPr bwMode="auto">
            <a:xfrm>
              <a:off x="4782" y="2055"/>
              <a:ext cx="9" cy="6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4" name="Text Box 24"/>
            <p:cNvSpPr txBox="1">
              <a:spLocks noChangeArrowheads="1"/>
            </p:cNvSpPr>
            <p:nvPr/>
          </p:nvSpPr>
          <p:spPr bwMode="auto">
            <a:xfrm>
              <a:off x="4416" y="2787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</a:rPr>
                <a:t>D</a:t>
              </a:r>
              <a:r>
                <a:rPr lang="en-US" altLang="zh-CN" sz="2000" b="1" i="1" baseline="-25000">
                  <a:latin typeface="Times New Roman" panose="02020603050405020304" pitchFamily="18" charset="0"/>
                </a:rPr>
                <a:t>xy</a:t>
              </a:r>
            </a:p>
          </p:txBody>
        </p:sp>
        <p:graphicFrame>
          <p:nvGraphicFramePr>
            <p:cNvPr id="30745" name="Object 25"/>
            <p:cNvGraphicFramePr>
              <a:graphicFrameLocks noChangeAspect="1"/>
            </p:cNvGraphicFramePr>
            <p:nvPr/>
          </p:nvGraphicFramePr>
          <p:xfrm>
            <a:off x="4743" y="2715"/>
            <a:ext cx="192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0499" name="公式" r:id="rId5" imgW="444240" imgH="355320" progId="Equation.3">
                    <p:embed/>
                  </p:oleObj>
                </mc:Choice>
                <mc:Fallback>
                  <p:oleObj name="公式" r:id="rId5" imgW="444240" imgH="355320" progId="Equation.3">
                    <p:embed/>
                    <p:pic>
                      <p:nvPicPr>
                        <p:cNvPr id="30745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3" y="2715"/>
                          <a:ext cx="192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304800" y="1411529"/>
                <a:ext cx="9331718" cy="695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∬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𝑑𝑦𝑑𝑧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∬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func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𝑑𝑥𝑑𝑦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411529"/>
                <a:ext cx="9331718" cy="6958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301487" y="2658572"/>
                <a:ext cx="9331718" cy="922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∬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𝑑𝑥𝑑𝑦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87" y="2658572"/>
                <a:ext cx="9331718" cy="9221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320005" y="2040720"/>
                <a:ext cx="4876800" cy="626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∬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𝑑𝑥𝑑𝑦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05" y="2040720"/>
                <a:ext cx="4876800" cy="6267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330971" y="3589606"/>
                <a:ext cx="8456491" cy="799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0" dirty="0" smtClean="0"/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zh-CN" altLang="en-US" sz="2400" b="0" dirty="0" smtClean="0"/>
                  <a:t>关于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400" b="0" dirty="0" smtClean="0"/>
                  <a:t>轴是对称的，所以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sub>
                      <m:sup/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dirty="0" smtClean="0"/>
                  <a:t>.</a:t>
                </a:r>
                <a:r>
                  <a:rPr lang="zh-CN" altLang="en-US" sz="2400" dirty="0" smtClean="0"/>
                  <a:t> </a:t>
                </a:r>
                <a:r>
                  <a:rPr lang="zh-CN" altLang="en-US" sz="2400" dirty="0"/>
                  <a:t> </a:t>
                </a:r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71" y="3589606"/>
                <a:ext cx="8456491" cy="799578"/>
              </a:xfrm>
              <a:prstGeom prst="rect">
                <a:avLst/>
              </a:prstGeom>
              <a:blipFill>
                <a:blip r:embed="rId10"/>
                <a:stretch>
                  <a:fillRect l="-1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350849" y="4398042"/>
                <a:ext cx="8305800" cy="709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∬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𝑑𝑦𝑑𝑧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∬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𝑑𝑥𝑑𝑦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49" y="4398042"/>
                <a:ext cx="8305800" cy="70916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2718425" y="4963246"/>
                <a:ext cx="4497842" cy="660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nary>
                    <m:nary>
                      <m:nary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sup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𝑟𝑑𝑟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425" y="4963246"/>
                <a:ext cx="4497842" cy="66011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533400" y="5623363"/>
                <a:ext cx="24892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5623363"/>
                <a:ext cx="2489284" cy="461665"/>
              </a:xfrm>
              <a:prstGeom prst="rect">
                <a:avLst/>
              </a:prstGeom>
              <a:blipFill>
                <a:blip r:embed="rId13"/>
                <a:stretch>
                  <a:fillRect l="-7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692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C371-BF9C-0448-9463-A65FF53A0321}" type="datetime1">
              <a:rPr lang="zh-CN" altLang="en-US" smtClean="0"/>
              <a:pPr/>
              <a:t>2021/5/27</a:t>
            </a:fld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7289-EE4B-3144-A526-7ECA48342A78}" type="slidenum">
              <a:rPr lang="en-US" altLang="zh-CN" smtClean="0"/>
              <a:pPr/>
              <a:t>31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3"/>
              <p:cNvSpPr txBox="1">
                <a:spLocks noChangeArrowheads="1"/>
              </p:cNvSpPr>
              <p:nvPr/>
            </p:nvSpPr>
            <p:spPr bwMode="auto">
              <a:xfrm>
                <a:off x="331787" y="0"/>
                <a:ext cx="8659813" cy="1459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en-US" altLang="zh-CN" sz="2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【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例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】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∬"/>
                        <m:limLoc m:val="undOvr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nary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𝒅𝒚𝒅𝒛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𝒅𝒛𝒅𝒙</m:t>
                    </m:r>
                  </m:oMath>
                </a14:m>
                <a:r>
                  <a:rPr lang="en-US" altLang="zh-CN" sz="2400" b="1" dirty="0" smtClean="0">
                    <a:latin typeface="Times New Roman" panose="02020603050405020304" pitchFamily="18" charset="0"/>
                  </a:rPr>
                  <a:t>,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</a:rPr>
                  <a:t>为圆柱面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</a:rPr>
                  <a:t>被平面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</a:rPr>
                  <a:t>所截得部分的外侧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</a:rPr>
                  <a:t>.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787" y="0"/>
                <a:ext cx="8659813" cy="1459438"/>
              </a:xfrm>
              <a:prstGeom prst="rect">
                <a:avLst/>
              </a:prstGeom>
              <a:blipFill>
                <a:blip r:embed="rId2"/>
                <a:stretch>
                  <a:fillRect l="-1056" b="-41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99747" y="1459438"/>
            <a:ext cx="2691853" cy="243670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323749" y="131897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解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740406" y="1342166"/>
                <a:ext cx="63190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在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𝑦𝑜𝑧</m:t>
                    </m:r>
                  </m:oMath>
                </a14:m>
                <a:r>
                  <a:rPr lang="zh-CN" altLang="en-US" sz="2400" dirty="0" smtClean="0"/>
                  <a:t>平面上的投影为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06" y="1342166"/>
                <a:ext cx="6319036" cy="461665"/>
              </a:xfrm>
              <a:prstGeom prst="rect">
                <a:avLst/>
              </a:prstGeom>
              <a:blipFill>
                <a:blip r:embed="rId5"/>
                <a:stretch>
                  <a:fillRect l="-193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740406" y="1825413"/>
                <a:ext cx="6319036" cy="490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𝑦𝑧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|−1≤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≤1−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,0≤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≤2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06" y="1825413"/>
                <a:ext cx="6319036" cy="490840"/>
              </a:xfrm>
              <a:prstGeom prst="rect">
                <a:avLst/>
              </a:prstGeom>
              <a:blipFill>
                <a:blip r:embed="rId6"/>
                <a:stretch>
                  <a:fillRect l="-193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23749" y="2303001"/>
                <a:ext cx="631903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 smtClean="0"/>
                  <a:t>按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𝑦𝑜𝑧</m:t>
                    </m:r>
                  </m:oMath>
                </a14:m>
                <a:r>
                  <a:rPr lang="zh-CN" altLang="en-US" sz="2400" dirty="0" smtClean="0"/>
                  <a:t>面分成前、后两部分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取前侧，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取后侧，它们的方程为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49" y="2303001"/>
                <a:ext cx="6319036" cy="830997"/>
              </a:xfrm>
              <a:prstGeom prst="rect">
                <a:avLst/>
              </a:prstGeom>
              <a:blipFill>
                <a:blip r:embed="rId7"/>
                <a:stretch>
                  <a:fillRect l="-193" t="-8088" r="-289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569970" y="3108795"/>
                <a:ext cx="6319036" cy="548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𝑦𝑧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70" y="3108795"/>
                <a:ext cx="6319036" cy="5488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569970" y="3657600"/>
                <a:ext cx="6319036" cy="548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=−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𝑦𝑧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70" y="3657600"/>
                <a:ext cx="6319036" cy="5488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331787" y="4178978"/>
            <a:ext cx="6319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于是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586534" y="4603786"/>
                <a:ext cx="7947865" cy="670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∬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𝑑𝑦𝑑𝑧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∬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𝑑𝑦𝑑𝑧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∬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𝑑𝑦𝑑𝑧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34" y="4603786"/>
                <a:ext cx="7947865" cy="6701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687760" y="5273906"/>
                <a:ext cx="7947865" cy="709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∬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15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(−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𝑑𝑦𝑑𝑧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∬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𝑑𝑦𝑑𝑧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60" y="5273906"/>
                <a:ext cx="7947865" cy="70916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75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C371-BF9C-0448-9463-A65FF53A0321}" type="datetime1">
              <a:rPr lang="zh-CN" altLang="en-US" smtClean="0"/>
              <a:pPr/>
              <a:t>2021/5/27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7289-EE4B-3144-A526-7ECA48342A78}" type="slidenum">
              <a:rPr lang="en-US" altLang="zh-CN" smtClean="0"/>
              <a:pPr/>
              <a:t>32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99747" y="1459438"/>
            <a:ext cx="2691853" cy="2436701"/>
          </a:xfrm>
          <a:prstGeom prst="rect">
            <a:avLst/>
          </a:prstGeom>
          <a:ln>
            <a:solidFill>
              <a:schemeClr val="bg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493643" y="304800"/>
                <a:ext cx="7947865" cy="709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∬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15"/>
                              </m:r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(−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𝑑𝑦𝑑𝑧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∬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𝑑𝑦𝑑𝑧</m:t>
                    </m:r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</a:rPr>
                  <a:t> </a:t>
                </a:r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43" y="304800"/>
                <a:ext cx="7947865" cy="7091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510335" y="1013968"/>
                <a:ext cx="3528265" cy="709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=−2</m:t>
                    </m:r>
                    <m:nary>
                      <m:naryPr>
                        <m:chr m:val="∬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15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</m:sub>
                      <m:sup/>
                      <m:e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𝑑𝑦𝑑𝑧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35" y="1013968"/>
                <a:ext cx="3528265" cy="7091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3733800" y="1071964"/>
                <a:ext cx="4137865" cy="593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=−2</m:t>
                    </m:r>
                    <m:nary>
                      <m:nary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  <m:nary>
                      <m:nary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  <m:e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𝑑𝑦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1071964"/>
                <a:ext cx="4137865" cy="5931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520147" y="1723137"/>
                <a:ext cx="6566453" cy="593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=−2</m:t>
                    </m:r>
                    <m:nary>
                      <m:nary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4</m:t>
                    </m:r>
                    <m:nary>
                      <m:nary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47" y="1723137"/>
                <a:ext cx="6566453" cy="5931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520147" y="2303709"/>
                <a:ext cx="6566453" cy="582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47" y="2303709"/>
                <a:ext cx="6566453" cy="5822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493643" y="2833895"/>
                <a:ext cx="5806104" cy="951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 smtClean="0"/>
                  <a:t>上任意点向外的法向量与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400" dirty="0" smtClean="0"/>
                  <a:t>轴正向的夹角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 smtClean="0"/>
                  <a:t>, </a:t>
                </a:r>
                <a:r>
                  <a:rPr lang="zh-CN" altLang="en-US" sz="2400" dirty="0" smtClean="0"/>
                  <a:t>因而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𝑑𝑧𝑑𝑥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dirty="0" smtClean="0"/>
                  <a:t>, </a:t>
                </a:r>
                <a:r>
                  <a:rPr lang="zh-CN" altLang="en-US" sz="2400" dirty="0" smtClean="0"/>
                  <a:t>从而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43" y="2833895"/>
                <a:ext cx="5806104" cy="951607"/>
              </a:xfrm>
              <a:prstGeom prst="rect">
                <a:avLst/>
              </a:prstGeom>
              <a:blipFill>
                <a:blip r:embed="rId9"/>
                <a:stretch>
                  <a:fillRect l="-315" t="-7051"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975753" y="3688978"/>
                <a:ext cx="3528265" cy="626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∬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53" y="3688978"/>
                <a:ext cx="3528265" cy="6267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460513" y="4338130"/>
            <a:ext cx="580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dirty="0" smtClean="0"/>
              <a:t>所以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989005" y="4822237"/>
                <a:ext cx="7011995" cy="626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∬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𝑑𝑦𝑑𝑧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005" y="4822237"/>
                <a:ext cx="7011995" cy="6267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818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747" name="Text Box 3"/>
              <p:cNvSpPr txBox="1">
                <a:spLocks noChangeArrowheads="1"/>
              </p:cNvSpPr>
              <p:nvPr/>
            </p:nvSpPr>
            <p:spPr bwMode="auto">
              <a:xfrm>
                <a:off x="304800" y="111996"/>
                <a:ext cx="9144000" cy="12159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en-US" altLang="zh-CN" sz="2400" b="1" dirty="0" smtClean="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【</a:t>
                </a:r>
                <a:r>
                  <a:rPr lang="zh-CN" altLang="en-US" sz="2400" b="1" dirty="0" smtClean="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例</a:t>
                </a:r>
                <a:r>
                  <a:rPr lang="en-US" altLang="zh-CN" sz="2400" b="1" dirty="0" smtClean="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】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𝐈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∯"/>
                        <m:limLoc m:val="undOvr"/>
                        <m:subHide m:val="on"/>
                        <m:supHide m:val="on"/>
                        <m:ctrlP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𝒙𝒅𝒚𝒅𝒛</m:t>
                        </m:r>
                      </m:e>
                    </m:nary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𝒚𝒅𝒛𝒅𝒙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𝒛𝒅𝒙𝒅𝒚</m:t>
                    </m:r>
                  </m:oMath>
                </a14:m>
                <a:r>
                  <a:rPr lang="zh-CN" altLang="en-US" sz="2400" b="1" dirty="0">
                    <a:latin typeface="Times New Roman" panose="02020603050405020304" pitchFamily="18" charset="0"/>
                  </a:rPr>
                  <a:t>其中</a:t>
                </a:r>
                <a:r>
                  <a:rPr lang="en-US" altLang="zh-CN" sz="2400" b="1" i="1" dirty="0">
                    <a:latin typeface="Times New Roman" panose="02020603050405020304" pitchFamily="18" charset="0"/>
                  </a:rPr>
                  <a:t>S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</a:rPr>
                  <a:t>为球面 </a:t>
                </a:r>
                <a:r>
                  <a:rPr lang="en-US" altLang="zh-CN" sz="2400" b="1" i="1" dirty="0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400" b="1" baseline="30000" dirty="0">
                    <a:latin typeface="Times New Roman" panose="02020603050405020304" pitchFamily="18" charset="0"/>
                  </a:rPr>
                  <a:t>2</a:t>
                </a:r>
                <a:r>
                  <a:rPr lang="en-US" altLang="zh-CN" sz="2400" b="1" dirty="0">
                    <a:latin typeface="Times New Roman" panose="02020603050405020304" pitchFamily="18" charset="0"/>
                  </a:rPr>
                  <a:t>+</a:t>
                </a:r>
                <a:r>
                  <a:rPr lang="en-US" altLang="zh-CN" sz="2400" b="1" i="1" dirty="0">
                    <a:latin typeface="Times New Roman" panose="02020603050405020304" pitchFamily="18" charset="0"/>
                  </a:rPr>
                  <a:t>y</a:t>
                </a:r>
                <a:r>
                  <a:rPr lang="en-US" altLang="zh-CN" sz="2400" b="1" baseline="30000" dirty="0">
                    <a:latin typeface="Times New Roman" panose="02020603050405020304" pitchFamily="18" charset="0"/>
                  </a:rPr>
                  <a:t>2</a:t>
                </a:r>
                <a:r>
                  <a:rPr lang="en-US" altLang="zh-CN" sz="2400" b="1" dirty="0">
                    <a:latin typeface="Times New Roman" panose="02020603050405020304" pitchFamily="18" charset="0"/>
                  </a:rPr>
                  <a:t>+</a:t>
                </a:r>
                <a:r>
                  <a:rPr lang="en-US" altLang="zh-CN" sz="2400" b="1" i="1" dirty="0">
                    <a:latin typeface="Times New Roman" panose="02020603050405020304" pitchFamily="18" charset="0"/>
                  </a:rPr>
                  <a:t>z</a:t>
                </a:r>
                <a:r>
                  <a:rPr lang="en-US" altLang="zh-CN" sz="2400" b="1" baseline="30000" dirty="0">
                    <a:latin typeface="Times New Roman" panose="02020603050405020304" pitchFamily="18" charset="0"/>
                  </a:rPr>
                  <a:t>2</a:t>
                </a:r>
                <a:r>
                  <a:rPr lang="en-US" altLang="zh-CN" sz="2400" b="1" dirty="0">
                    <a:latin typeface="Times New Roman" panose="02020603050405020304" pitchFamily="18" charset="0"/>
                  </a:rPr>
                  <a:t>=</a:t>
                </a:r>
                <a:r>
                  <a:rPr lang="en-US" altLang="zh-CN" sz="2400" b="1" i="1" dirty="0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2400" b="1" baseline="30000" dirty="0">
                    <a:latin typeface="Times New Roman" panose="02020603050405020304" pitchFamily="18" charset="0"/>
                  </a:rPr>
                  <a:t>2</a:t>
                </a:r>
                <a:r>
                  <a:rPr lang="zh-CN" altLang="en-US" sz="2400" b="1" dirty="0">
                    <a:latin typeface="Times New Roman" panose="02020603050405020304" pitchFamily="18" charset="0"/>
                  </a:rPr>
                  <a:t>，取外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</a:rPr>
                  <a:t>侧．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74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11996"/>
                <a:ext cx="9144000" cy="1215974"/>
              </a:xfrm>
              <a:prstGeom prst="rect">
                <a:avLst/>
              </a:prstGeom>
              <a:blipFill>
                <a:blip r:embed="rId2"/>
                <a:stretch>
                  <a:fillRect l="-1000" t="-47500" b="-42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751" name="Group 7"/>
          <p:cNvGrpSpPr>
            <a:grpSpLocks/>
          </p:cNvGrpSpPr>
          <p:nvPr/>
        </p:nvGrpSpPr>
        <p:grpSpPr bwMode="auto">
          <a:xfrm>
            <a:off x="6443662" y="3352800"/>
            <a:ext cx="2700338" cy="2514600"/>
            <a:chOff x="2688" y="1221"/>
            <a:chExt cx="2037" cy="1888"/>
          </a:xfrm>
        </p:grpSpPr>
        <p:sp>
          <p:nvSpPr>
            <p:cNvPr id="31752" name="Oval 8"/>
            <p:cNvSpPr>
              <a:spLocks noChangeArrowheads="1"/>
            </p:cNvSpPr>
            <p:nvPr/>
          </p:nvSpPr>
          <p:spPr bwMode="auto">
            <a:xfrm>
              <a:off x="2844" y="1728"/>
              <a:ext cx="1104" cy="110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1753" name="Line 9"/>
            <p:cNvSpPr>
              <a:spLocks noChangeShapeType="1"/>
            </p:cNvSpPr>
            <p:nvPr/>
          </p:nvSpPr>
          <p:spPr bwMode="auto">
            <a:xfrm>
              <a:off x="3957" y="2290"/>
              <a:ext cx="57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754" name="Group 10"/>
            <p:cNvGrpSpPr>
              <a:grpSpLocks/>
            </p:cNvGrpSpPr>
            <p:nvPr/>
          </p:nvGrpSpPr>
          <p:grpSpPr bwMode="auto">
            <a:xfrm>
              <a:off x="2844" y="2103"/>
              <a:ext cx="1104" cy="378"/>
              <a:chOff x="2736" y="3024"/>
              <a:chExt cx="1104" cy="378"/>
            </a:xfrm>
          </p:grpSpPr>
          <p:sp>
            <p:nvSpPr>
              <p:cNvPr id="31755" name="Arc 11"/>
              <p:cNvSpPr>
                <a:spLocks/>
              </p:cNvSpPr>
              <p:nvPr/>
            </p:nvSpPr>
            <p:spPr bwMode="auto">
              <a:xfrm>
                <a:off x="2736" y="3024"/>
                <a:ext cx="1104" cy="192"/>
              </a:xfrm>
              <a:custGeom>
                <a:avLst/>
                <a:gdLst>
                  <a:gd name="G0" fmla="+- 21537 0 0"/>
                  <a:gd name="G1" fmla="+- 21600 0 0"/>
                  <a:gd name="G2" fmla="+- 21600 0 0"/>
                  <a:gd name="T0" fmla="*/ 0 w 43137"/>
                  <a:gd name="T1" fmla="*/ 19955 h 21600"/>
                  <a:gd name="T2" fmla="*/ 43137 w 43137"/>
                  <a:gd name="T3" fmla="*/ 21600 h 21600"/>
                  <a:gd name="T4" fmla="*/ 21537 w 4313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37" h="21600" fill="none" extrusionOk="0">
                    <a:moveTo>
                      <a:pt x="-1" y="19954"/>
                    </a:moveTo>
                    <a:cubicBezTo>
                      <a:pt x="859" y="8696"/>
                      <a:pt x="10245" y="0"/>
                      <a:pt x="21537" y="0"/>
                    </a:cubicBezTo>
                    <a:cubicBezTo>
                      <a:pt x="33466" y="0"/>
                      <a:pt x="43137" y="9670"/>
                      <a:pt x="43137" y="21600"/>
                    </a:cubicBezTo>
                  </a:path>
                  <a:path w="43137" h="21600" stroke="0" extrusionOk="0">
                    <a:moveTo>
                      <a:pt x="-1" y="19954"/>
                    </a:moveTo>
                    <a:cubicBezTo>
                      <a:pt x="859" y="8696"/>
                      <a:pt x="10245" y="0"/>
                      <a:pt x="21537" y="0"/>
                    </a:cubicBezTo>
                    <a:cubicBezTo>
                      <a:pt x="33466" y="0"/>
                      <a:pt x="43137" y="9670"/>
                      <a:pt x="43137" y="21600"/>
                    </a:cubicBezTo>
                    <a:lnTo>
                      <a:pt x="21537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31756" name="Arc 12"/>
              <p:cNvSpPr>
                <a:spLocks/>
              </p:cNvSpPr>
              <p:nvPr/>
            </p:nvSpPr>
            <p:spPr bwMode="auto">
              <a:xfrm flipV="1">
                <a:off x="2736" y="3210"/>
                <a:ext cx="1104" cy="192"/>
              </a:xfrm>
              <a:custGeom>
                <a:avLst/>
                <a:gdLst>
                  <a:gd name="G0" fmla="+- 21537 0 0"/>
                  <a:gd name="G1" fmla="+- 21600 0 0"/>
                  <a:gd name="G2" fmla="+- 21600 0 0"/>
                  <a:gd name="T0" fmla="*/ 0 w 43137"/>
                  <a:gd name="T1" fmla="*/ 19955 h 21600"/>
                  <a:gd name="T2" fmla="*/ 43137 w 43137"/>
                  <a:gd name="T3" fmla="*/ 21600 h 21600"/>
                  <a:gd name="T4" fmla="*/ 21537 w 4313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37" h="21600" fill="none" extrusionOk="0">
                    <a:moveTo>
                      <a:pt x="-1" y="19954"/>
                    </a:moveTo>
                    <a:cubicBezTo>
                      <a:pt x="859" y="8696"/>
                      <a:pt x="10245" y="0"/>
                      <a:pt x="21537" y="0"/>
                    </a:cubicBezTo>
                    <a:cubicBezTo>
                      <a:pt x="33466" y="0"/>
                      <a:pt x="43137" y="9670"/>
                      <a:pt x="43137" y="21600"/>
                    </a:cubicBezTo>
                  </a:path>
                  <a:path w="43137" h="21600" stroke="0" extrusionOk="0">
                    <a:moveTo>
                      <a:pt x="-1" y="19954"/>
                    </a:moveTo>
                    <a:cubicBezTo>
                      <a:pt x="859" y="8696"/>
                      <a:pt x="10245" y="0"/>
                      <a:pt x="21537" y="0"/>
                    </a:cubicBezTo>
                    <a:cubicBezTo>
                      <a:pt x="33466" y="0"/>
                      <a:pt x="43137" y="9670"/>
                      <a:pt x="43137" y="21600"/>
                    </a:cubicBezTo>
                    <a:lnTo>
                      <a:pt x="21537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31757" name="Line 13"/>
            <p:cNvSpPr>
              <a:spLocks noChangeShapeType="1"/>
            </p:cNvSpPr>
            <p:nvPr/>
          </p:nvSpPr>
          <p:spPr bwMode="auto">
            <a:xfrm flipH="1">
              <a:off x="2688" y="2670"/>
              <a:ext cx="354" cy="3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8" name="Line 14"/>
            <p:cNvSpPr>
              <a:spLocks noChangeShapeType="1"/>
            </p:cNvSpPr>
            <p:nvPr/>
          </p:nvSpPr>
          <p:spPr bwMode="auto">
            <a:xfrm flipV="1">
              <a:off x="3408" y="1296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9" name="Line 15"/>
            <p:cNvSpPr>
              <a:spLocks noChangeShapeType="1"/>
            </p:cNvSpPr>
            <p:nvPr/>
          </p:nvSpPr>
          <p:spPr bwMode="auto">
            <a:xfrm flipH="1">
              <a:off x="3399" y="2295"/>
              <a:ext cx="630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0" name="Line 16"/>
            <p:cNvSpPr>
              <a:spLocks noChangeShapeType="1"/>
            </p:cNvSpPr>
            <p:nvPr/>
          </p:nvSpPr>
          <p:spPr bwMode="auto">
            <a:xfrm>
              <a:off x="3408" y="1728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1" name="Line 17"/>
            <p:cNvSpPr>
              <a:spLocks noChangeShapeType="1"/>
            </p:cNvSpPr>
            <p:nvPr/>
          </p:nvSpPr>
          <p:spPr bwMode="auto">
            <a:xfrm flipH="1">
              <a:off x="3033" y="2292"/>
              <a:ext cx="384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2" name="Text Box 18"/>
            <p:cNvSpPr txBox="1">
              <a:spLocks noChangeArrowheads="1"/>
            </p:cNvSpPr>
            <p:nvPr/>
          </p:nvSpPr>
          <p:spPr bwMode="auto">
            <a:xfrm>
              <a:off x="3201" y="2094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31763" name="Text Box 19"/>
            <p:cNvSpPr txBox="1">
              <a:spLocks noChangeArrowheads="1"/>
            </p:cNvSpPr>
            <p:nvPr/>
          </p:nvSpPr>
          <p:spPr bwMode="auto">
            <a:xfrm>
              <a:off x="3216" y="1515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31764" name="Text Box 20"/>
            <p:cNvSpPr txBox="1">
              <a:spLocks noChangeArrowheads="1"/>
            </p:cNvSpPr>
            <p:nvPr/>
          </p:nvSpPr>
          <p:spPr bwMode="auto">
            <a:xfrm>
              <a:off x="4389" y="2249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31765" name="Text Box 21"/>
            <p:cNvSpPr txBox="1">
              <a:spLocks noChangeArrowheads="1"/>
            </p:cNvSpPr>
            <p:nvPr/>
          </p:nvSpPr>
          <p:spPr bwMode="auto">
            <a:xfrm>
              <a:off x="2727" y="2859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1766" name="Text Box 22"/>
            <p:cNvSpPr txBox="1">
              <a:spLocks noChangeArrowheads="1"/>
            </p:cNvSpPr>
            <p:nvPr/>
          </p:nvSpPr>
          <p:spPr bwMode="auto">
            <a:xfrm>
              <a:off x="3429" y="1221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31767" name="Text Box 23"/>
            <p:cNvSpPr txBox="1">
              <a:spLocks noChangeArrowheads="1"/>
            </p:cNvSpPr>
            <p:nvPr/>
          </p:nvSpPr>
          <p:spPr bwMode="auto">
            <a:xfrm>
              <a:off x="2928" y="2160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D</a:t>
              </a:r>
              <a:r>
                <a:rPr lang="en-US" altLang="zh-CN" b="1" i="1" baseline="-25000">
                  <a:latin typeface="Times New Roman" panose="02020603050405020304" pitchFamily="18" charset="0"/>
                </a:rPr>
                <a:t>xy</a:t>
              </a:r>
            </a:p>
          </p:txBody>
        </p:sp>
        <p:sp>
          <p:nvSpPr>
            <p:cNvPr id="31768" name="Text Box 24"/>
            <p:cNvSpPr txBox="1">
              <a:spLocks noChangeArrowheads="1"/>
            </p:cNvSpPr>
            <p:nvPr/>
          </p:nvSpPr>
          <p:spPr bwMode="auto">
            <a:xfrm>
              <a:off x="3936" y="2256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31769" name="Text Box 25"/>
            <p:cNvSpPr txBox="1">
              <a:spLocks noChangeArrowheads="1"/>
            </p:cNvSpPr>
            <p:nvPr/>
          </p:nvSpPr>
          <p:spPr bwMode="auto">
            <a:xfrm>
              <a:off x="2898" y="2706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31770" name="Line 26"/>
            <p:cNvSpPr>
              <a:spLocks noChangeShapeType="1"/>
            </p:cNvSpPr>
            <p:nvPr/>
          </p:nvSpPr>
          <p:spPr bwMode="auto">
            <a:xfrm flipV="1">
              <a:off x="3648" y="1776"/>
              <a:ext cx="38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1" name="Text Box 27"/>
            <p:cNvSpPr txBox="1">
              <a:spLocks noChangeArrowheads="1"/>
            </p:cNvSpPr>
            <p:nvPr/>
          </p:nvSpPr>
          <p:spPr bwMode="auto">
            <a:xfrm>
              <a:off x="3957" y="1740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</a:rPr>
                <a:t>n</a:t>
              </a: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23749" y="134879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解</a:t>
            </a:r>
            <a:endParaRPr lang="zh-CN" altLang="en-US" sz="2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740406" y="1342166"/>
            <a:ext cx="6319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根据对称性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363778" y="1831279"/>
                <a:ext cx="7947865" cy="626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∯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𝑑𝑦𝑑𝑧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𝑦𝑑𝑧𝑑𝑥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𝑧𝑑𝑥𝑑𝑦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=3</m:t>
                    </m:r>
                    <m:nary>
                      <m:naryPr>
                        <m:chr m:val="∯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78" y="1831279"/>
                <a:ext cx="7947865" cy="6267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569970" y="2412127"/>
                <a:ext cx="8421630" cy="709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=3[</m:t>
                    </m:r>
                    <m:nary>
                      <m:naryPr>
                        <m:chr m:val="∬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sub>
                      <m:sup/>
                      <m:e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𝑑𝑥𝑑𝑦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∬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𝑑𝑥𝑑𝑦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70" y="2412127"/>
                <a:ext cx="8421630" cy="7091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569970" y="3042316"/>
                <a:ext cx="8421630" cy="709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=6</m:t>
                    </m:r>
                    <m:nary>
                      <m:naryPr>
                        <m:chr m:val="∬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sub>
                      <m:sup/>
                      <m:e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𝑑𝑥𝑑𝑦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70" y="3042316"/>
                <a:ext cx="8421630" cy="7091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569970" y="3739791"/>
                <a:ext cx="8421630" cy="594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=6</m:t>
                    </m:r>
                    <m:nary>
                      <m:nary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  <m:nary>
                      <m:nary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𝑟𝑑𝑟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70" y="3739791"/>
                <a:ext cx="8421630" cy="5941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569970" y="4349493"/>
                <a:ext cx="8421630" cy="594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=−6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𝜋</m:t>
                    </m:r>
                    <m:nary>
                      <m:nary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70" y="4349493"/>
                <a:ext cx="8421630" cy="5941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323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C371-BF9C-0448-9463-A65FF53A0321}" type="datetime1">
              <a:rPr lang="zh-CN" altLang="en-US" smtClean="0"/>
              <a:pPr/>
              <a:t>2021/5/27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7289-EE4B-3144-A526-7ECA48342A78}" type="slidenum">
              <a:rPr lang="en-US" altLang="zh-CN" smtClean="0"/>
              <a:pPr/>
              <a:t>34</a:t>
            </a:fld>
            <a:endParaRPr lang="en-US" altLang="zh-CN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89485" y="260278"/>
            <a:ext cx="13612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tx2"/>
                </a:solidFill>
              </a:rPr>
              <a:t>例</a:t>
            </a:r>
            <a:r>
              <a:rPr lang="en-US" altLang="zh-CN" sz="2800" dirty="0" smtClean="0">
                <a:solidFill>
                  <a:schemeClr val="tx2"/>
                </a:solidFill>
              </a:rPr>
              <a:t> </a:t>
            </a:r>
            <a:r>
              <a:rPr lang="zh-CN" altLang="en-US" sz="2800" dirty="0" smtClean="0">
                <a:solidFill>
                  <a:srgbClr val="0000FF"/>
                </a:solidFill>
              </a:rPr>
              <a:t>计算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189505"/>
              </p:ext>
            </p:extLst>
          </p:nvPr>
        </p:nvGraphicFramePr>
        <p:xfrm>
          <a:off x="480391" y="882949"/>
          <a:ext cx="5494338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414" name="Equation" r:id="rId3" imgW="3174840" imgH="215640" progId="Equation.DSMT4">
                  <p:embed/>
                </p:oleObj>
              </mc:Choice>
              <mc:Fallback>
                <p:oleObj name="Equation" r:id="rId3" imgW="3174840" imgH="215640" progId="Equation.DSMT4">
                  <p:embed/>
                  <p:pic>
                    <p:nvPicPr>
                      <p:cNvPr id="194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391" y="882949"/>
                        <a:ext cx="5494338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690327" y="170766"/>
                <a:ext cx="4793300" cy="6226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∬"/>
                        <m:ctrlPr>
                          <a:rPr lang="zh-CN" alt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  <m:sup/>
                      <m:e>
                        <m:r>
                          <a:rPr lang="en-US" altLang="zh-CN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𝒛𝒅𝒙𝒅𝒚</m:t>
                        </m:r>
                      </m:e>
                    </m:nary>
                    <m:r>
                      <a:rPr lang="en-US" altLang="zh-CN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𝒙𝒅𝒚𝒅𝒛</m:t>
                    </m:r>
                    <m:r>
                      <a:rPr lang="en-US" altLang="zh-CN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𝒚𝒅𝒛𝒅𝒙</m:t>
                    </m:r>
                  </m:oMath>
                </a14:m>
                <a:r>
                  <a:rPr lang="zh-CN" altLang="en-US" sz="2800" b="1" dirty="0" smtClean="0">
                    <a:solidFill>
                      <a:srgbClr val="0000FF"/>
                    </a:solidFill>
                  </a:rPr>
                  <a:t> </a:t>
                </a:r>
                <a:endParaRPr lang="zh-CN" altLang="en-US" sz="28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327" y="170766"/>
                <a:ext cx="4793300" cy="6226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9333892"/>
              </p:ext>
            </p:extLst>
          </p:nvPr>
        </p:nvGraphicFramePr>
        <p:xfrm>
          <a:off x="6388894" y="319948"/>
          <a:ext cx="246221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415" name="Equation" r:id="rId6" imgW="1422360" imgH="228600" progId="Equation.DSMT4">
                  <p:embed/>
                </p:oleObj>
              </mc:Choice>
              <mc:Fallback>
                <p:oleObj name="Equation" r:id="rId6" imgW="1422360" imgH="228600" progId="Equation.DSMT4">
                  <p:embed/>
                  <p:pic>
                    <p:nvPicPr>
                      <p:cNvPr id="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8894" y="319948"/>
                        <a:ext cx="2462212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Arc 12"/>
          <p:cNvSpPr>
            <a:spLocks/>
          </p:cNvSpPr>
          <p:nvPr/>
        </p:nvSpPr>
        <p:spPr bwMode="auto">
          <a:xfrm rot="20391362" flipV="1">
            <a:off x="7128292" y="3895681"/>
            <a:ext cx="727779" cy="155831"/>
          </a:xfrm>
          <a:custGeom>
            <a:avLst/>
            <a:gdLst>
              <a:gd name="G0" fmla="+- 21537 0 0"/>
              <a:gd name="G1" fmla="+- 21600 0 0"/>
              <a:gd name="G2" fmla="+- 21600 0 0"/>
              <a:gd name="T0" fmla="*/ 0 w 43137"/>
              <a:gd name="T1" fmla="*/ 19955 h 21600"/>
              <a:gd name="T2" fmla="*/ 43137 w 43137"/>
              <a:gd name="T3" fmla="*/ 21600 h 21600"/>
              <a:gd name="T4" fmla="*/ 21537 w 4313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37" h="21600" fill="none" extrusionOk="0">
                <a:moveTo>
                  <a:pt x="-1" y="19954"/>
                </a:moveTo>
                <a:cubicBezTo>
                  <a:pt x="859" y="8696"/>
                  <a:pt x="10245" y="0"/>
                  <a:pt x="21537" y="0"/>
                </a:cubicBezTo>
                <a:cubicBezTo>
                  <a:pt x="33466" y="0"/>
                  <a:pt x="43137" y="9670"/>
                  <a:pt x="43137" y="21600"/>
                </a:cubicBezTo>
              </a:path>
              <a:path w="43137" h="21600" stroke="0" extrusionOk="0">
                <a:moveTo>
                  <a:pt x="-1" y="19954"/>
                </a:moveTo>
                <a:cubicBezTo>
                  <a:pt x="859" y="8696"/>
                  <a:pt x="10245" y="0"/>
                  <a:pt x="21537" y="0"/>
                </a:cubicBezTo>
                <a:cubicBezTo>
                  <a:pt x="33466" y="0"/>
                  <a:pt x="43137" y="9670"/>
                  <a:pt x="43137" y="21600"/>
                </a:cubicBezTo>
                <a:lnTo>
                  <a:pt x="21537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zh-CN"/>
          </a:p>
        </p:txBody>
      </p:sp>
      <p:sp>
        <p:nvSpPr>
          <p:cNvPr id="36" name="Line 15"/>
          <p:cNvSpPr>
            <a:spLocks noChangeShapeType="1"/>
          </p:cNvSpPr>
          <p:nvPr/>
        </p:nvSpPr>
        <p:spPr bwMode="auto">
          <a:xfrm>
            <a:off x="7115764" y="4028066"/>
            <a:ext cx="27241" cy="1026883"/>
          </a:xfrm>
          <a:prstGeom prst="line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>
            <a:off x="7825452" y="3755821"/>
            <a:ext cx="6757" cy="1020765"/>
          </a:xfrm>
          <a:prstGeom prst="line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6495361" y="3352800"/>
            <a:ext cx="2648637" cy="2514600"/>
            <a:chOff x="6495361" y="3352800"/>
            <a:chExt cx="2648637" cy="2514600"/>
          </a:xfrm>
        </p:grpSpPr>
        <p:grpSp>
          <p:nvGrpSpPr>
            <p:cNvPr id="14" name="Group 7"/>
            <p:cNvGrpSpPr>
              <a:grpSpLocks/>
            </p:cNvGrpSpPr>
            <p:nvPr/>
          </p:nvGrpSpPr>
          <p:grpSpPr bwMode="auto">
            <a:xfrm>
              <a:off x="6495361" y="3352800"/>
              <a:ext cx="2648637" cy="2514600"/>
              <a:chOff x="2727" y="1221"/>
              <a:chExt cx="1998" cy="1888"/>
            </a:xfrm>
          </p:grpSpPr>
          <p:sp>
            <p:nvSpPr>
              <p:cNvPr id="16" name="Line 9"/>
              <p:cNvSpPr>
                <a:spLocks noChangeShapeType="1"/>
              </p:cNvSpPr>
              <p:nvPr/>
            </p:nvSpPr>
            <p:spPr bwMode="auto">
              <a:xfrm>
                <a:off x="3861" y="2296"/>
                <a:ext cx="576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Arc 12"/>
              <p:cNvSpPr>
                <a:spLocks/>
              </p:cNvSpPr>
              <p:nvPr/>
            </p:nvSpPr>
            <p:spPr bwMode="auto">
              <a:xfrm rot="20391362" flipV="1">
                <a:off x="3219" y="2395"/>
                <a:ext cx="549" cy="117"/>
              </a:xfrm>
              <a:custGeom>
                <a:avLst/>
                <a:gdLst>
                  <a:gd name="G0" fmla="+- 21537 0 0"/>
                  <a:gd name="G1" fmla="+- 21600 0 0"/>
                  <a:gd name="G2" fmla="+- 21600 0 0"/>
                  <a:gd name="T0" fmla="*/ 0 w 43137"/>
                  <a:gd name="T1" fmla="*/ 19955 h 21600"/>
                  <a:gd name="T2" fmla="*/ 43137 w 43137"/>
                  <a:gd name="T3" fmla="*/ 21600 h 21600"/>
                  <a:gd name="T4" fmla="*/ 21537 w 4313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37" h="21600" fill="none" extrusionOk="0">
                    <a:moveTo>
                      <a:pt x="-1" y="19954"/>
                    </a:moveTo>
                    <a:cubicBezTo>
                      <a:pt x="859" y="8696"/>
                      <a:pt x="10245" y="0"/>
                      <a:pt x="21537" y="0"/>
                    </a:cubicBezTo>
                    <a:cubicBezTo>
                      <a:pt x="33466" y="0"/>
                      <a:pt x="43137" y="9670"/>
                      <a:pt x="43137" y="21600"/>
                    </a:cubicBezTo>
                  </a:path>
                  <a:path w="43137" h="21600" stroke="0" extrusionOk="0">
                    <a:moveTo>
                      <a:pt x="-1" y="19954"/>
                    </a:moveTo>
                    <a:cubicBezTo>
                      <a:pt x="859" y="8696"/>
                      <a:pt x="10245" y="0"/>
                      <a:pt x="21537" y="0"/>
                    </a:cubicBezTo>
                    <a:cubicBezTo>
                      <a:pt x="33466" y="0"/>
                      <a:pt x="43137" y="9670"/>
                      <a:pt x="43137" y="21600"/>
                    </a:cubicBezTo>
                    <a:lnTo>
                      <a:pt x="21537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endParaRPr lang="zh-CN" altLang="zh-CN"/>
              </a:p>
            </p:txBody>
          </p:sp>
          <p:sp>
            <p:nvSpPr>
              <p:cNvPr id="18" name="Line 13"/>
              <p:cNvSpPr>
                <a:spLocks noChangeShapeType="1"/>
              </p:cNvSpPr>
              <p:nvPr/>
            </p:nvSpPr>
            <p:spPr bwMode="auto">
              <a:xfrm flipH="1">
                <a:off x="2837" y="2520"/>
                <a:ext cx="354" cy="3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14"/>
              <p:cNvSpPr>
                <a:spLocks noChangeShapeType="1"/>
              </p:cNvSpPr>
              <p:nvPr/>
            </p:nvSpPr>
            <p:spPr bwMode="auto">
              <a:xfrm flipV="1">
                <a:off x="3408" y="1296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15"/>
              <p:cNvSpPr>
                <a:spLocks noChangeShapeType="1"/>
              </p:cNvSpPr>
              <p:nvPr/>
            </p:nvSpPr>
            <p:spPr bwMode="auto">
              <a:xfrm flipH="1">
                <a:off x="3399" y="2295"/>
                <a:ext cx="630" cy="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16"/>
              <p:cNvSpPr>
                <a:spLocks noChangeShapeType="1"/>
              </p:cNvSpPr>
              <p:nvPr/>
            </p:nvSpPr>
            <p:spPr bwMode="auto">
              <a:xfrm>
                <a:off x="3408" y="1728"/>
                <a:ext cx="0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17"/>
              <p:cNvSpPr>
                <a:spLocks noChangeShapeType="1"/>
              </p:cNvSpPr>
              <p:nvPr/>
            </p:nvSpPr>
            <p:spPr bwMode="auto">
              <a:xfrm flipH="1">
                <a:off x="3033" y="2292"/>
                <a:ext cx="384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Text Box 18"/>
              <p:cNvSpPr txBox="1">
                <a:spLocks noChangeArrowheads="1"/>
              </p:cNvSpPr>
              <p:nvPr/>
            </p:nvSpPr>
            <p:spPr bwMode="auto">
              <a:xfrm>
                <a:off x="3201" y="2094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b="1" i="1">
                    <a:latin typeface="Times New Roman" panose="02020603050405020304" pitchFamily="18" charset="0"/>
                  </a:rPr>
                  <a:t>O</a:t>
                </a:r>
              </a:p>
            </p:txBody>
          </p:sp>
          <p:sp>
            <p:nvSpPr>
              <p:cNvPr id="24" name="Text Box 19"/>
              <p:cNvSpPr txBox="1">
                <a:spLocks noChangeArrowheads="1"/>
              </p:cNvSpPr>
              <p:nvPr/>
            </p:nvSpPr>
            <p:spPr bwMode="auto">
              <a:xfrm>
                <a:off x="3216" y="1515"/>
                <a:ext cx="336" cy="2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b="1" i="1" dirty="0" smtClean="0">
                    <a:latin typeface="Times New Roman" panose="02020603050405020304" pitchFamily="18" charset="0"/>
                  </a:rPr>
                  <a:t>3</a:t>
                </a:r>
                <a:endParaRPr lang="en-US" altLang="zh-CN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" name="Text Box 20"/>
              <p:cNvSpPr txBox="1">
                <a:spLocks noChangeArrowheads="1"/>
              </p:cNvSpPr>
              <p:nvPr/>
            </p:nvSpPr>
            <p:spPr bwMode="auto">
              <a:xfrm>
                <a:off x="4389" y="2249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000" b="1" i="1">
                    <a:latin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26" name="Text Box 21"/>
              <p:cNvSpPr txBox="1">
                <a:spLocks noChangeArrowheads="1"/>
              </p:cNvSpPr>
              <p:nvPr/>
            </p:nvSpPr>
            <p:spPr bwMode="auto">
              <a:xfrm>
                <a:off x="2727" y="2859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000" b="1" i="1" dirty="0"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27" name="Text Box 22"/>
              <p:cNvSpPr txBox="1">
                <a:spLocks noChangeArrowheads="1"/>
              </p:cNvSpPr>
              <p:nvPr/>
            </p:nvSpPr>
            <p:spPr bwMode="auto">
              <a:xfrm>
                <a:off x="3429" y="1221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000" b="1" i="1">
                    <a:latin typeface="Times New Roman" panose="02020603050405020304" pitchFamily="18" charset="0"/>
                  </a:rPr>
                  <a:t>z</a:t>
                </a:r>
              </a:p>
            </p:txBody>
          </p:sp>
          <p:sp>
            <p:nvSpPr>
              <p:cNvPr id="29" name="Text Box 24"/>
              <p:cNvSpPr txBox="1">
                <a:spLocks noChangeArrowheads="1"/>
              </p:cNvSpPr>
              <p:nvPr/>
            </p:nvSpPr>
            <p:spPr bwMode="auto">
              <a:xfrm>
                <a:off x="3809" y="2249"/>
                <a:ext cx="336" cy="2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b="1" i="1" dirty="0" smtClean="0">
                    <a:latin typeface="Times New Roman" panose="02020603050405020304" pitchFamily="18" charset="0"/>
                  </a:rPr>
                  <a:t>1</a:t>
                </a:r>
                <a:endParaRPr lang="en-US" altLang="zh-CN" b="1" i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8" name="Line 15"/>
            <p:cNvSpPr>
              <a:spLocks noChangeShapeType="1"/>
            </p:cNvSpPr>
            <p:nvPr/>
          </p:nvSpPr>
          <p:spPr bwMode="auto">
            <a:xfrm flipH="1">
              <a:off x="7128247" y="3733800"/>
              <a:ext cx="241442" cy="2996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15"/>
            <p:cNvSpPr>
              <a:spLocks noChangeShapeType="1"/>
            </p:cNvSpPr>
            <p:nvPr/>
          </p:nvSpPr>
          <p:spPr bwMode="auto">
            <a:xfrm flipH="1">
              <a:off x="7335076" y="3732423"/>
              <a:ext cx="490376" cy="143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417171" y="130911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解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833827" y="1302484"/>
                <a:ext cx="76344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/>
                  <a:t>因为曲面的法向量与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2400" dirty="0" smtClean="0"/>
                  <a:t>轴是垂直的，所以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dirty="0" smtClean="0"/>
                  <a:t>, </a:t>
                </a:r>
                <a:r>
                  <a:rPr lang="zh-CN" altLang="en-US" sz="2400" dirty="0" smtClean="0"/>
                  <a:t>从而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827" y="1302484"/>
                <a:ext cx="7634457" cy="461665"/>
              </a:xfrm>
              <a:prstGeom prst="rect">
                <a:avLst/>
              </a:prstGeom>
              <a:blipFill>
                <a:blip r:embed="rId8"/>
                <a:stretch>
                  <a:fillRect l="-1278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2905877" y="1739046"/>
                <a:ext cx="2362200" cy="626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∬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𝑑𝑥𝑑𝑦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877" y="1739046"/>
                <a:ext cx="2362200" cy="6267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396111" y="2348827"/>
                <a:ext cx="94336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/>
                  <a:t>将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 smtClean="0"/>
                  <a:t>投影到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𝑦𝑜𝑧</m:t>
                    </m:r>
                  </m:oMath>
                </a14:m>
                <a:r>
                  <a:rPr lang="zh-CN" altLang="en-US" sz="2400" dirty="0" smtClean="0"/>
                  <a:t>平面，投影区域为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11" y="2348827"/>
                <a:ext cx="9433689" cy="461665"/>
              </a:xfrm>
              <a:prstGeom prst="rect">
                <a:avLst/>
              </a:prstGeom>
              <a:blipFill>
                <a:blip r:embed="rId10"/>
                <a:stretch>
                  <a:fillRect l="-1034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-289689" y="2850177"/>
                <a:ext cx="9433689" cy="490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𝑦𝑧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≤1,0≤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≤3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9689" y="2850177"/>
                <a:ext cx="9433689" cy="490840"/>
              </a:xfrm>
              <a:prstGeom prst="rect">
                <a:avLst/>
              </a:prstGeom>
              <a:blipFill>
                <a:blip r:embed="rId11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491258" y="3391627"/>
                <a:ext cx="4385541" cy="709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∬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𝑑𝑦𝑑𝑧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∬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𝑑𝑦𝑑𝑧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58" y="3391627"/>
                <a:ext cx="4385541" cy="70916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2003353" y="4072825"/>
                <a:ext cx="4385541" cy="593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nary>
                    <m:nary>
                      <m:nary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𝑑𝑧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353" y="4072825"/>
                <a:ext cx="4385541" cy="59394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2012452" y="4754023"/>
                <a:ext cx="4385541" cy="614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452" y="4754023"/>
                <a:ext cx="4385541" cy="6146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88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43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C371-BF9C-0448-9463-A65FF53A0321}" type="datetime1">
              <a:rPr lang="zh-CN" altLang="en-US" smtClean="0"/>
              <a:pPr/>
              <a:t>2021/5/27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7289-EE4B-3144-A526-7ECA48342A78}" type="slidenum">
              <a:rPr lang="en-US" altLang="zh-CN" smtClean="0"/>
              <a:pPr/>
              <a:t>35</a:t>
            </a:fld>
            <a:endParaRPr lang="en-US" altLang="zh-CN"/>
          </a:p>
        </p:txBody>
      </p:sp>
      <p:grpSp>
        <p:nvGrpSpPr>
          <p:cNvPr id="14" name="Group 7"/>
          <p:cNvGrpSpPr>
            <a:grpSpLocks/>
          </p:cNvGrpSpPr>
          <p:nvPr/>
        </p:nvGrpSpPr>
        <p:grpSpPr bwMode="auto">
          <a:xfrm>
            <a:off x="6495361" y="3352800"/>
            <a:ext cx="2648637" cy="2514600"/>
            <a:chOff x="2727" y="1221"/>
            <a:chExt cx="1998" cy="1888"/>
          </a:xfrm>
        </p:grpSpPr>
        <p:sp>
          <p:nvSpPr>
            <p:cNvPr id="16" name="Line 9"/>
            <p:cNvSpPr>
              <a:spLocks noChangeShapeType="1"/>
            </p:cNvSpPr>
            <p:nvPr/>
          </p:nvSpPr>
          <p:spPr bwMode="auto">
            <a:xfrm>
              <a:off x="3861" y="2296"/>
              <a:ext cx="57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Arc 12"/>
            <p:cNvSpPr>
              <a:spLocks/>
            </p:cNvSpPr>
            <p:nvPr/>
          </p:nvSpPr>
          <p:spPr bwMode="auto">
            <a:xfrm rot="20391362" flipV="1">
              <a:off x="3219" y="2395"/>
              <a:ext cx="549" cy="117"/>
            </a:xfrm>
            <a:custGeom>
              <a:avLst/>
              <a:gdLst>
                <a:gd name="G0" fmla="+- 21537 0 0"/>
                <a:gd name="G1" fmla="+- 21600 0 0"/>
                <a:gd name="G2" fmla="+- 21600 0 0"/>
                <a:gd name="T0" fmla="*/ 0 w 43137"/>
                <a:gd name="T1" fmla="*/ 19955 h 21600"/>
                <a:gd name="T2" fmla="*/ 43137 w 43137"/>
                <a:gd name="T3" fmla="*/ 21600 h 21600"/>
                <a:gd name="T4" fmla="*/ 21537 w 4313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37" h="21600" fill="none" extrusionOk="0">
                  <a:moveTo>
                    <a:pt x="-1" y="19954"/>
                  </a:moveTo>
                  <a:cubicBezTo>
                    <a:pt x="859" y="8696"/>
                    <a:pt x="10245" y="0"/>
                    <a:pt x="21537" y="0"/>
                  </a:cubicBezTo>
                  <a:cubicBezTo>
                    <a:pt x="33466" y="0"/>
                    <a:pt x="43137" y="9670"/>
                    <a:pt x="43137" y="21600"/>
                  </a:cubicBezTo>
                </a:path>
                <a:path w="43137" h="21600" stroke="0" extrusionOk="0">
                  <a:moveTo>
                    <a:pt x="-1" y="19954"/>
                  </a:moveTo>
                  <a:cubicBezTo>
                    <a:pt x="859" y="8696"/>
                    <a:pt x="10245" y="0"/>
                    <a:pt x="21537" y="0"/>
                  </a:cubicBezTo>
                  <a:cubicBezTo>
                    <a:pt x="33466" y="0"/>
                    <a:pt x="43137" y="9670"/>
                    <a:pt x="43137" y="21600"/>
                  </a:cubicBezTo>
                  <a:lnTo>
                    <a:pt x="21537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zh-CN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H="1">
              <a:off x="2837" y="2520"/>
              <a:ext cx="354" cy="3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 flipV="1">
              <a:off x="3408" y="1296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H="1">
              <a:off x="3399" y="2295"/>
              <a:ext cx="630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3408" y="1728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 flipH="1">
              <a:off x="3033" y="2292"/>
              <a:ext cx="384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3201" y="2094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3216" y="1515"/>
              <a:ext cx="336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1" i="1" dirty="0" smtClean="0">
                  <a:latin typeface="Times New Roman" panose="02020603050405020304" pitchFamily="18" charset="0"/>
                </a:rPr>
                <a:t>3</a:t>
              </a:r>
              <a:endParaRPr lang="en-US" altLang="zh-CN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4389" y="2249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6" name="Text Box 21"/>
            <p:cNvSpPr txBox="1">
              <a:spLocks noChangeArrowheads="1"/>
            </p:cNvSpPr>
            <p:nvPr/>
          </p:nvSpPr>
          <p:spPr bwMode="auto">
            <a:xfrm>
              <a:off x="2727" y="2859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b="1" i="1" dirty="0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7" name="Text Box 22"/>
            <p:cNvSpPr txBox="1">
              <a:spLocks noChangeArrowheads="1"/>
            </p:cNvSpPr>
            <p:nvPr/>
          </p:nvSpPr>
          <p:spPr bwMode="auto">
            <a:xfrm>
              <a:off x="3429" y="1221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29" name="Text Box 24"/>
            <p:cNvSpPr txBox="1">
              <a:spLocks noChangeArrowheads="1"/>
            </p:cNvSpPr>
            <p:nvPr/>
          </p:nvSpPr>
          <p:spPr bwMode="auto">
            <a:xfrm>
              <a:off x="3809" y="2249"/>
              <a:ext cx="336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1" i="1" dirty="0" smtClean="0">
                  <a:latin typeface="Times New Roman" panose="02020603050405020304" pitchFamily="18" charset="0"/>
                </a:rPr>
                <a:t>1</a:t>
              </a:r>
              <a:endParaRPr lang="en-US" altLang="zh-CN" b="1" i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5" name="Arc 12"/>
          <p:cNvSpPr>
            <a:spLocks/>
          </p:cNvSpPr>
          <p:nvPr/>
        </p:nvSpPr>
        <p:spPr bwMode="auto">
          <a:xfrm rot="20391362" flipV="1">
            <a:off x="7128292" y="3895681"/>
            <a:ext cx="727779" cy="155831"/>
          </a:xfrm>
          <a:custGeom>
            <a:avLst/>
            <a:gdLst>
              <a:gd name="G0" fmla="+- 21537 0 0"/>
              <a:gd name="G1" fmla="+- 21600 0 0"/>
              <a:gd name="G2" fmla="+- 21600 0 0"/>
              <a:gd name="T0" fmla="*/ 0 w 43137"/>
              <a:gd name="T1" fmla="*/ 19955 h 21600"/>
              <a:gd name="T2" fmla="*/ 43137 w 43137"/>
              <a:gd name="T3" fmla="*/ 21600 h 21600"/>
              <a:gd name="T4" fmla="*/ 21537 w 4313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37" h="21600" fill="none" extrusionOk="0">
                <a:moveTo>
                  <a:pt x="-1" y="19954"/>
                </a:moveTo>
                <a:cubicBezTo>
                  <a:pt x="859" y="8696"/>
                  <a:pt x="10245" y="0"/>
                  <a:pt x="21537" y="0"/>
                </a:cubicBezTo>
                <a:cubicBezTo>
                  <a:pt x="33466" y="0"/>
                  <a:pt x="43137" y="9670"/>
                  <a:pt x="43137" y="21600"/>
                </a:cubicBezTo>
              </a:path>
              <a:path w="43137" h="21600" stroke="0" extrusionOk="0">
                <a:moveTo>
                  <a:pt x="-1" y="19954"/>
                </a:moveTo>
                <a:cubicBezTo>
                  <a:pt x="859" y="8696"/>
                  <a:pt x="10245" y="0"/>
                  <a:pt x="21537" y="0"/>
                </a:cubicBezTo>
                <a:cubicBezTo>
                  <a:pt x="33466" y="0"/>
                  <a:pt x="43137" y="9670"/>
                  <a:pt x="43137" y="21600"/>
                </a:cubicBezTo>
                <a:lnTo>
                  <a:pt x="21537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zh-CN"/>
          </a:p>
        </p:txBody>
      </p:sp>
      <p:sp>
        <p:nvSpPr>
          <p:cNvPr id="36" name="Line 15"/>
          <p:cNvSpPr>
            <a:spLocks noChangeShapeType="1"/>
          </p:cNvSpPr>
          <p:nvPr/>
        </p:nvSpPr>
        <p:spPr bwMode="auto">
          <a:xfrm>
            <a:off x="7115764" y="4028066"/>
            <a:ext cx="27241" cy="1026883"/>
          </a:xfrm>
          <a:prstGeom prst="line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>
            <a:off x="7825452" y="3755821"/>
            <a:ext cx="6757" cy="1020765"/>
          </a:xfrm>
          <a:prstGeom prst="line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H="1">
            <a:off x="7128247" y="3733800"/>
            <a:ext cx="241442" cy="299649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 flipH="1">
            <a:off x="7335076" y="3732423"/>
            <a:ext cx="490376" cy="14324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457200" y="342855"/>
                <a:ext cx="94336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/>
                  <a:t>同样的方法，将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 smtClean="0"/>
                  <a:t>投影到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𝑥𝑜𝑧</m:t>
                    </m:r>
                  </m:oMath>
                </a14:m>
                <a:r>
                  <a:rPr lang="zh-CN" altLang="en-US" sz="2400" dirty="0" smtClean="0"/>
                  <a:t>平面，投影区域为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42855"/>
                <a:ext cx="9433689" cy="461665"/>
              </a:xfrm>
              <a:prstGeom prst="rect">
                <a:avLst/>
              </a:prstGeom>
              <a:blipFill>
                <a:blip r:embed="rId2"/>
                <a:stretch>
                  <a:fillRect l="-969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-228600" y="844205"/>
                <a:ext cx="94336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𝑧𝑥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≤1,0≤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≤3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8600" y="844205"/>
                <a:ext cx="9433689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552347" y="1385655"/>
                <a:ext cx="4385541" cy="709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∬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𝑑𝑧𝑑𝑥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∬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𝑑𝑧𝑑𝑥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47" y="1385655"/>
                <a:ext cx="4385541" cy="7091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2064442" y="2066853"/>
                <a:ext cx="4385541" cy="593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nary>
                      <m:nary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𝑑𝑧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442" y="2066853"/>
                <a:ext cx="4385541" cy="5939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2073541" y="2748051"/>
                <a:ext cx="4385541" cy="614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541" y="2748051"/>
                <a:ext cx="4385541" cy="6146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本框 38"/>
          <p:cNvSpPr txBox="1"/>
          <p:nvPr/>
        </p:nvSpPr>
        <p:spPr>
          <a:xfrm>
            <a:off x="381000" y="3396953"/>
            <a:ext cx="9433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所以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628111" y="3848097"/>
                <a:ext cx="3899081" cy="5343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∬"/>
                        <m:ctrlPr>
                          <a:rPr lang="zh-CN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𝑧𝑑𝑥𝑑𝑦</m:t>
                        </m:r>
                      </m:e>
                    </m:nary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𝑥𝑑𝑦𝑑𝑧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𝑦𝑑𝑧𝑑𝑥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</a:rPr>
                  <a:t> 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11" y="3848097"/>
                <a:ext cx="3899081" cy="5343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381000" y="4599363"/>
                <a:ext cx="2666884" cy="5223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</a:rPr>
                  <a:t> 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599363"/>
                <a:ext cx="2666884" cy="52232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34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49" grpId="0"/>
      <p:bldP spid="39" grpId="0"/>
      <p:bldP spid="40" grpId="0"/>
      <p:bldP spid="5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2800" y="457200"/>
            <a:ext cx="1447800" cy="1139825"/>
          </a:xfrm>
        </p:spPr>
        <p:txBody>
          <a:bodyPr/>
          <a:lstStyle/>
          <a:p>
            <a:r>
              <a:rPr kumimoji="1" lang="zh-CN" altLang="en-US" smtClean="0"/>
              <a:t>作业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FFB3-6C40-0640-ACB8-3607111EB3D1}" type="datetime1">
              <a:rPr lang="zh-CN" altLang="en-US" smtClean="0"/>
              <a:pPr/>
              <a:t>2021/5/27</a:t>
            </a:fld>
            <a:endParaRPr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1066-074C-3C4A-8FD5-2F84327D454F}" type="slidenum">
              <a:rPr lang="en-US" altLang="zh-CN" smtClean="0"/>
              <a:pPr/>
              <a:t>36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214378" y="1828800"/>
            <a:ext cx="4705134" cy="13111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4400" dirty="0" smtClean="0">
                <a:solidFill>
                  <a:srgbClr val="FF0000"/>
                </a:solidFill>
              </a:rPr>
              <a:t>8-2:</a:t>
            </a:r>
            <a:r>
              <a:rPr lang="en-US" altLang="zh-CN" sz="4400" dirty="0" smtClean="0"/>
              <a:t> </a:t>
            </a:r>
            <a:endParaRPr lang="zh-CN" altLang="en-US" sz="4400" dirty="0" smtClean="0"/>
          </a:p>
          <a:p>
            <a:pPr>
              <a:lnSpc>
                <a:spcPct val="90000"/>
              </a:lnSpc>
            </a:pPr>
            <a:r>
              <a:rPr lang="en-US" altLang="zh-CN" sz="4400" dirty="0" smtClean="0"/>
              <a:t>1(2</a:t>
            </a:r>
            <a:r>
              <a:rPr lang="en-US" altLang="zh-CN" sz="4400" dirty="0"/>
              <a:t>)(4</a:t>
            </a:r>
            <a:r>
              <a:rPr lang="en-US" altLang="zh-CN" sz="4400" dirty="0" smtClean="0"/>
              <a:t>);2;4;5;6;7;8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160819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C371-BF9C-0448-9463-A65FF53A0321}" type="datetime1">
              <a:rPr lang="zh-CN" altLang="en-US" smtClean="0"/>
              <a:pPr/>
              <a:t>2021/5/27</a:t>
            </a:fld>
            <a:endParaRPr lang="en-US" altLang="zh-CN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7289-EE4B-3144-A526-7ECA48342A78}" type="slidenum">
              <a:rPr lang="en-US" altLang="zh-CN" smtClean="0"/>
              <a:pPr/>
              <a:t>4</a:t>
            </a:fld>
            <a:endParaRPr lang="en-US" altLang="zh-CN"/>
          </a:p>
        </p:txBody>
      </p:sp>
      <p:pic>
        <p:nvPicPr>
          <p:cNvPr id="47" name="Picture 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6400800" cy="362743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8" name="Line 34"/>
          <p:cNvSpPr>
            <a:spLocks noChangeShapeType="1"/>
          </p:cNvSpPr>
          <p:nvPr/>
        </p:nvSpPr>
        <p:spPr bwMode="auto">
          <a:xfrm rot="20418636" flipV="1">
            <a:off x="4343400" y="3398837"/>
            <a:ext cx="1588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49" name="Line 35"/>
          <p:cNvSpPr>
            <a:spLocks noChangeShapeType="1"/>
          </p:cNvSpPr>
          <p:nvPr/>
        </p:nvSpPr>
        <p:spPr bwMode="auto">
          <a:xfrm flipV="1">
            <a:off x="4800600" y="3398837"/>
            <a:ext cx="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50" name="Line 36"/>
          <p:cNvSpPr>
            <a:spLocks noChangeShapeType="1"/>
          </p:cNvSpPr>
          <p:nvPr/>
        </p:nvSpPr>
        <p:spPr bwMode="auto">
          <a:xfrm flipV="1">
            <a:off x="5562600" y="3475037"/>
            <a:ext cx="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51" name="Line 37"/>
          <p:cNvSpPr>
            <a:spLocks noChangeShapeType="1"/>
          </p:cNvSpPr>
          <p:nvPr/>
        </p:nvSpPr>
        <p:spPr bwMode="auto">
          <a:xfrm flipV="1">
            <a:off x="5943600" y="3322637"/>
            <a:ext cx="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52" name="Line 38"/>
          <p:cNvSpPr>
            <a:spLocks noChangeShapeType="1"/>
          </p:cNvSpPr>
          <p:nvPr/>
        </p:nvSpPr>
        <p:spPr bwMode="auto">
          <a:xfrm rot="19807440" flipV="1">
            <a:off x="5181600" y="1951037"/>
            <a:ext cx="1524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53" name="Line 39"/>
          <p:cNvSpPr>
            <a:spLocks noChangeShapeType="1"/>
          </p:cNvSpPr>
          <p:nvPr/>
        </p:nvSpPr>
        <p:spPr bwMode="auto">
          <a:xfrm rot="19203534" flipV="1">
            <a:off x="6096000" y="2255837"/>
            <a:ext cx="314325" cy="5857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54" name="Line 40"/>
          <p:cNvSpPr>
            <a:spLocks noChangeShapeType="1"/>
          </p:cNvSpPr>
          <p:nvPr/>
        </p:nvSpPr>
        <p:spPr bwMode="auto">
          <a:xfrm rot="19023124" flipV="1">
            <a:off x="6553200" y="2484437"/>
            <a:ext cx="1524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55" name="Line 41"/>
          <p:cNvSpPr>
            <a:spLocks noChangeShapeType="1"/>
          </p:cNvSpPr>
          <p:nvPr/>
        </p:nvSpPr>
        <p:spPr bwMode="auto">
          <a:xfrm flipH="1" flipV="1">
            <a:off x="4419600" y="2103437"/>
            <a:ext cx="2286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56" name="Line 42"/>
          <p:cNvSpPr>
            <a:spLocks noChangeShapeType="1"/>
          </p:cNvSpPr>
          <p:nvPr/>
        </p:nvSpPr>
        <p:spPr bwMode="auto">
          <a:xfrm rot="20554033" flipV="1">
            <a:off x="4191000" y="2255837"/>
            <a:ext cx="76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57" name="Line 43"/>
          <p:cNvSpPr>
            <a:spLocks noChangeShapeType="1"/>
          </p:cNvSpPr>
          <p:nvPr/>
        </p:nvSpPr>
        <p:spPr bwMode="auto">
          <a:xfrm flipH="1" flipV="1">
            <a:off x="4648200" y="2027237"/>
            <a:ext cx="3810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graphicFrame>
        <p:nvGraphicFramePr>
          <p:cNvPr id="58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014046"/>
              </p:ext>
            </p:extLst>
          </p:nvPr>
        </p:nvGraphicFramePr>
        <p:xfrm>
          <a:off x="4038600" y="2941637"/>
          <a:ext cx="34925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054" name="公式" r:id="rId4" imgW="253800" imgH="317160" progId="Equation.3">
                  <p:embed/>
                </p:oleObj>
              </mc:Choice>
              <mc:Fallback>
                <p:oleObj name="公式" r:id="rId4" imgW="25380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941637"/>
                        <a:ext cx="34925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 Box 46"/>
          <p:cNvSpPr txBox="1">
            <a:spLocks noChangeArrowheads="1"/>
          </p:cNvSpPr>
          <p:nvPr/>
        </p:nvSpPr>
        <p:spPr bwMode="auto">
          <a:xfrm>
            <a:off x="457200" y="395625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2800" dirty="0">
                <a:solidFill>
                  <a:srgbClr val="0000FF"/>
                </a:solidFill>
                <a:latin typeface="宋体" charset="0"/>
              </a:rPr>
              <a:t>1.</a:t>
            </a:r>
            <a:r>
              <a:rPr lang="zh-CN" altLang="en-US" sz="2800" dirty="0">
                <a:solidFill>
                  <a:srgbClr val="0000FF"/>
                </a:solidFill>
                <a:latin typeface="宋体" charset="0"/>
              </a:rPr>
              <a:t>双侧曲面</a:t>
            </a:r>
            <a:r>
              <a:rPr lang="en-US" altLang="zh-CN" sz="2800" dirty="0">
                <a:solidFill>
                  <a:srgbClr val="0000FF"/>
                </a:solidFill>
                <a:latin typeface="宋体" charset="0"/>
              </a:rPr>
              <a:t>;</a:t>
            </a:r>
            <a:endParaRPr lang="en-US" altLang="zh-CN" sz="2800" dirty="0">
              <a:latin typeface="宋体" charset="0"/>
            </a:endParaRPr>
          </a:p>
        </p:txBody>
      </p:sp>
      <p:sp>
        <p:nvSpPr>
          <p:cNvPr id="62" name="Text Box 48"/>
          <p:cNvSpPr txBox="1">
            <a:spLocks noChangeArrowheads="1"/>
          </p:cNvSpPr>
          <p:nvPr/>
        </p:nvSpPr>
        <p:spPr bwMode="auto">
          <a:xfrm>
            <a:off x="808038" y="1646237"/>
            <a:ext cx="4572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>
                <a:ea typeface="黑体" charset="0"/>
              </a:rPr>
              <a:t>典型</a:t>
            </a:r>
            <a:r>
              <a:rPr lang="zh-CN" altLang="zh-CN" sz="2800">
                <a:ea typeface="黑体" charset="0"/>
              </a:rPr>
              <a:t>双侧曲面</a:t>
            </a:r>
            <a:endParaRPr lang="zh-CN" altLang="en-US" sz="2800" b="0"/>
          </a:p>
        </p:txBody>
      </p:sp>
      <p:sp>
        <p:nvSpPr>
          <p:cNvPr id="63" name="Line 49"/>
          <p:cNvSpPr>
            <a:spLocks noChangeShapeType="1"/>
          </p:cNvSpPr>
          <p:nvPr/>
        </p:nvSpPr>
        <p:spPr bwMode="auto">
          <a:xfrm flipV="1">
            <a:off x="6248400" y="2941637"/>
            <a:ext cx="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64" name="Line 50"/>
          <p:cNvSpPr>
            <a:spLocks noChangeShapeType="1"/>
          </p:cNvSpPr>
          <p:nvPr/>
        </p:nvSpPr>
        <p:spPr bwMode="auto">
          <a:xfrm flipV="1">
            <a:off x="5181600" y="3398837"/>
            <a:ext cx="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65" name="Line 51"/>
          <p:cNvSpPr>
            <a:spLocks noChangeShapeType="1"/>
          </p:cNvSpPr>
          <p:nvPr/>
        </p:nvSpPr>
        <p:spPr bwMode="auto">
          <a:xfrm rot="19203534" flipV="1">
            <a:off x="5715000" y="2255837"/>
            <a:ext cx="314325" cy="5857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66" name="Line 52"/>
          <p:cNvSpPr>
            <a:spLocks noChangeShapeType="1"/>
          </p:cNvSpPr>
          <p:nvPr/>
        </p:nvSpPr>
        <p:spPr bwMode="auto">
          <a:xfrm rot="19203534" flipV="1">
            <a:off x="5334000" y="2560637"/>
            <a:ext cx="314325" cy="5857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67" name="Line 53"/>
          <p:cNvSpPr>
            <a:spLocks noChangeShapeType="1"/>
          </p:cNvSpPr>
          <p:nvPr/>
        </p:nvSpPr>
        <p:spPr bwMode="auto">
          <a:xfrm rot="19203534" flipV="1">
            <a:off x="5410200" y="1874837"/>
            <a:ext cx="314325" cy="5857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68" name="Line 54"/>
          <p:cNvSpPr>
            <a:spLocks noChangeShapeType="1"/>
          </p:cNvSpPr>
          <p:nvPr/>
        </p:nvSpPr>
        <p:spPr bwMode="auto">
          <a:xfrm rot="20554033" flipV="1">
            <a:off x="4206875" y="1646237"/>
            <a:ext cx="76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69" name="Line 55"/>
          <p:cNvSpPr>
            <a:spLocks noChangeShapeType="1"/>
          </p:cNvSpPr>
          <p:nvPr/>
        </p:nvSpPr>
        <p:spPr bwMode="auto">
          <a:xfrm rot="20554033" flipV="1">
            <a:off x="3886200" y="2255837"/>
            <a:ext cx="76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70" name="Line 56"/>
          <p:cNvSpPr>
            <a:spLocks noChangeShapeType="1"/>
          </p:cNvSpPr>
          <p:nvPr/>
        </p:nvSpPr>
        <p:spPr bwMode="auto">
          <a:xfrm rot="20554033" flipV="1">
            <a:off x="3581400" y="2255837"/>
            <a:ext cx="76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71" name="Line 57"/>
          <p:cNvSpPr>
            <a:spLocks noChangeShapeType="1"/>
          </p:cNvSpPr>
          <p:nvPr/>
        </p:nvSpPr>
        <p:spPr bwMode="auto">
          <a:xfrm rot="20554033" flipV="1">
            <a:off x="3352800" y="2255837"/>
            <a:ext cx="76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72" name="Line 58"/>
          <p:cNvSpPr>
            <a:spLocks noChangeShapeType="1"/>
          </p:cNvSpPr>
          <p:nvPr/>
        </p:nvSpPr>
        <p:spPr bwMode="auto">
          <a:xfrm rot="20554033" flipV="1">
            <a:off x="2743200" y="2179637"/>
            <a:ext cx="76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73" name="Line 59"/>
          <p:cNvSpPr>
            <a:spLocks noChangeShapeType="1"/>
          </p:cNvSpPr>
          <p:nvPr/>
        </p:nvSpPr>
        <p:spPr bwMode="auto">
          <a:xfrm rot="20554033" flipV="1">
            <a:off x="3124200" y="2484437"/>
            <a:ext cx="76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74" name="Line 60"/>
          <p:cNvSpPr>
            <a:spLocks noChangeShapeType="1"/>
          </p:cNvSpPr>
          <p:nvPr/>
        </p:nvSpPr>
        <p:spPr bwMode="auto">
          <a:xfrm rot="20554033" flipV="1">
            <a:off x="3581400" y="2789237"/>
            <a:ext cx="76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75" name="Line 61"/>
          <p:cNvSpPr>
            <a:spLocks noChangeShapeType="1"/>
          </p:cNvSpPr>
          <p:nvPr/>
        </p:nvSpPr>
        <p:spPr bwMode="auto">
          <a:xfrm rot="20554033" flipV="1">
            <a:off x="3870325" y="3094037"/>
            <a:ext cx="76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76" name="Line 62"/>
          <p:cNvSpPr>
            <a:spLocks noChangeShapeType="1"/>
          </p:cNvSpPr>
          <p:nvPr/>
        </p:nvSpPr>
        <p:spPr bwMode="auto">
          <a:xfrm rot="20554033" flipV="1">
            <a:off x="4373563" y="3551237"/>
            <a:ext cx="6350" cy="669925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70635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8"/>
                                            </p:cond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3"/>
                                            </p:cond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7"/>
                                            </p:cond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"/>
                                            </p:cond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5"/>
                                            </p:cond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9"/>
                                            </p:cond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"/>
                                            </p:cond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7"/>
                                            </p:cond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1"/>
                                            </p:cond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"/>
                                            </p:cond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9"/>
                                            </p:cond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3"/>
                                            </p:cond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7"/>
                                            </p:cond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1"/>
                                            </p:cond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5"/>
                                            </p:cond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0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9"/>
                                            </p:cond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500"/>
                            </p:stCondLst>
                            <p:childTnLst>
                              <p:par>
                                <p:cTn id="9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3"/>
                                            </p:cond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0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7"/>
                                            </p:cond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5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1"/>
                                            </p:cond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5"/>
                                            </p:cond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9"/>
                                            </p:cond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0" grpId="0" autoUpdateAnimBg="0"/>
      <p:bldP spid="62" grpId="0" autoUpdateAnimBg="0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C371-BF9C-0448-9463-A65FF53A0321}" type="datetime1">
              <a:rPr lang="zh-CN" altLang="en-US" smtClean="0"/>
              <a:pPr/>
              <a:t>2021/5/27</a:t>
            </a:fld>
            <a:endParaRPr lang="en-US" altLang="zh-CN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7289-EE4B-3144-A526-7ECA48342A78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143000" y="415630"/>
            <a:ext cx="4191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zh-CN" altLang="en-US" sz="2800" dirty="0">
                <a:solidFill>
                  <a:srgbClr val="0000FF"/>
                </a:solidFill>
                <a:ea typeface="黑体" charset="0"/>
              </a:rPr>
              <a:t>典型单侧曲面</a:t>
            </a:r>
            <a:r>
              <a:rPr kumimoji="0" lang="en-US" altLang="zh-CN" sz="2800" dirty="0">
                <a:solidFill>
                  <a:srgbClr val="0000FF"/>
                </a:solidFill>
                <a:ea typeface="黑体" charset="0"/>
              </a:rPr>
              <a:t>:</a:t>
            </a:r>
            <a:endParaRPr kumimoji="0" lang="en-US" altLang="zh-CN" sz="2800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267200" y="415630"/>
            <a:ext cx="2514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zh-CN" altLang="en-US" sz="2800">
                <a:solidFill>
                  <a:srgbClr val="0000FF"/>
                </a:solidFill>
                <a:ea typeface="幼圆" charset="0"/>
              </a:rPr>
              <a:t>莫比乌斯带</a:t>
            </a:r>
            <a:endParaRPr kumimoji="0" lang="zh-CN" altLang="en-US" sz="2800" b="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577009" y="1431925"/>
            <a:ext cx="4953000" cy="3733800"/>
            <a:chOff x="2687" y="410"/>
            <a:chExt cx="2725" cy="2950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9" name="AutoShape 7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G0" fmla="+- 365 0 0"/>
                  <a:gd name="G1" fmla="+- 21600 0 365"/>
                  <a:gd name="G2" fmla="*/ 365 1 2"/>
                  <a:gd name="G3" fmla="+- 21600 0 G2"/>
                  <a:gd name="G4" fmla="+/ 365 21600 2"/>
                  <a:gd name="G5" fmla="+/ G1 0 2"/>
                  <a:gd name="G6" fmla="*/ 21600 21600 365"/>
                  <a:gd name="G7" fmla="*/ G6 1 2"/>
                  <a:gd name="G8" fmla="+- 21600 0 G7"/>
                  <a:gd name="G9" fmla="*/ 21600 1 2"/>
                  <a:gd name="G10" fmla="+- 365 0 G9"/>
                  <a:gd name="G11" fmla="?: G10 G8 0"/>
                  <a:gd name="G12" fmla="?: G10 G7 21600"/>
                  <a:gd name="T0" fmla="*/ 21417 w 21600"/>
                  <a:gd name="T1" fmla="*/ 10800 h 21600"/>
                  <a:gd name="T2" fmla="*/ 10800 w 21600"/>
                  <a:gd name="T3" fmla="*/ 21600 h 21600"/>
                  <a:gd name="T4" fmla="*/ 183 w 21600"/>
                  <a:gd name="T5" fmla="*/ 10800 h 21600"/>
                  <a:gd name="T6" fmla="*/ 10800 w 21600"/>
                  <a:gd name="T7" fmla="*/ 0 h 21600"/>
                  <a:gd name="T8" fmla="*/ 1983 w 21600"/>
                  <a:gd name="T9" fmla="*/ 1983 h 21600"/>
                  <a:gd name="T10" fmla="*/ 19617 w 21600"/>
                  <a:gd name="T11" fmla="*/ 1961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AutoShape 8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G0" fmla="+- 557 0 0"/>
                  <a:gd name="G1" fmla="+- 21600 0 557"/>
                  <a:gd name="G2" fmla="*/ 557 1 2"/>
                  <a:gd name="G3" fmla="+- 21600 0 G2"/>
                  <a:gd name="G4" fmla="+/ 557 21600 2"/>
                  <a:gd name="G5" fmla="+/ G1 0 2"/>
                  <a:gd name="G6" fmla="*/ 21600 21600 557"/>
                  <a:gd name="G7" fmla="*/ G6 1 2"/>
                  <a:gd name="G8" fmla="+- 21600 0 G7"/>
                  <a:gd name="G9" fmla="*/ 21600 1 2"/>
                  <a:gd name="G10" fmla="+- 557 0 G9"/>
                  <a:gd name="G11" fmla="?: G10 G8 0"/>
                  <a:gd name="G12" fmla="?: G10 G7 21600"/>
                  <a:gd name="T0" fmla="*/ 21321 w 21600"/>
                  <a:gd name="T1" fmla="*/ 10800 h 21600"/>
                  <a:gd name="T2" fmla="*/ 10800 w 21600"/>
                  <a:gd name="T3" fmla="*/ 21600 h 21600"/>
                  <a:gd name="T4" fmla="*/ 279 w 21600"/>
                  <a:gd name="T5" fmla="*/ 10800 h 21600"/>
                  <a:gd name="T6" fmla="*/ 10800 w 21600"/>
                  <a:gd name="T7" fmla="*/ 0 h 21600"/>
                  <a:gd name="T8" fmla="*/ 2079 w 21600"/>
                  <a:gd name="T9" fmla="*/ 2079 h 21600"/>
                  <a:gd name="T10" fmla="*/ 19521 w 21600"/>
                  <a:gd name="T11" fmla="*/ 195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AutoShape 9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G0" fmla="+- 527 0 0"/>
                  <a:gd name="G1" fmla="+- 21600 0 527"/>
                  <a:gd name="G2" fmla="*/ 527 1 2"/>
                  <a:gd name="G3" fmla="+- 21600 0 G2"/>
                  <a:gd name="G4" fmla="+/ 527 21600 2"/>
                  <a:gd name="G5" fmla="+/ G1 0 2"/>
                  <a:gd name="G6" fmla="*/ 21600 21600 527"/>
                  <a:gd name="G7" fmla="*/ G6 1 2"/>
                  <a:gd name="G8" fmla="+- 21600 0 G7"/>
                  <a:gd name="G9" fmla="*/ 21600 1 2"/>
                  <a:gd name="G10" fmla="+- 527 0 G9"/>
                  <a:gd name="G11" fmla="?: G10 G8 0"/>
                  <a:gd name="G12" fmla="?: G10 G7 21600"/>
                  <a:gd name="T0" fmla="*/ 21336 w 21600"/>
                  <a:gd name="T1" fmla="*/ 10800 h 21600"/>
                  <a:gd name="T2" fmla="*/ 10800 w 21600"/>
                  <a:gd name="T3" fmla="*/ 21600 h 21600"/>
                  <a:gd name="T4" fmla="*/ 264 w 21600"/>
                  <a:gd name="T5" fmla="*/ 10800 h 21600"/>
                  <a:gd name="T6" fmla="*/ 10800 w 21600"/>
                  <a:gd name="T7" fmla="*/ 0 h 21600"/>
                  <a:gd name="T8" fmla="*/ 2064 w 21600"/>
                  <a:gd name="T9" fmla="*/ 2064 h 21600"/>
                  <a:gd name="T10" fmla="*/ 19536 w 21600"/>
                  <a:gd name="T11" fmla="*/ 195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AutoShape 10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G0" fmla="+- 484 0 0"/>
                  <a:gd name="G1" fmla="+- 21600 0 484"/>
                  <a:gd name="G2" fmla="*/ 484 1 2"/>
                  <a:gd name="G3" fmla="+- 21600 0 G2"/>
                  <a:gd name="G4" fmla="+/ 484 21600 2"/>
                  <a:gd name="G5" fmla="+/ G1 0 2"/>
                  <a:gd name="G6" fmla="*/ 21600 21600 484"/>
                  <a:gd name="G7" fmla="*/ G6 1 2"/>
                  <a:gd name="G8" fmla="+- 21600 0 G7"/>
                  <a:gd name="G9" fmla="*/ 21600 1 2"/>
                  <a:gd name="G10" fmla="+- 484 0 G9"/>
                  <a:gd name="G11" fmla="?: G10 G8 0"/>
                  <a:gd name="G12" fmla="?: G10 G7 21600"/>
                  <a:gd name="T0" fmla="*/ 21358 w 21600"/>
                  <a:gd name="T1" fmla="*/ 10800 h 21600"/>
                  <a:gd name="T2" fmla="*/ 10800 w 21600"/>
                  <a:gd name="T3" fmla="*/ 21600 h 21600"/>
                  <a:gd name="T4" fmla="*/ 242 w 21600"/>
                  <a:gd name="T5" fmla="*/ 10800 h 21600"/>
                  <a:gd name="T6" fmla="*/ 10800 w 21600"/>
                  <a:gd name="T7" fmla="*/ 0 h 21600"/>
                  <a:gd name="T8" fmla="*/ 2042 w 21600"/>
                  <a:gd name="T9" fmla="*/ 2042 h 21600"/>
                  <a:gd name="T10" fmla="*/ 19558 w 21600"/>
                  <a:gd name="T11" fmla="*/ 195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1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809" y="1828800"/>
            <a:ext cx="3644900" cy="28797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885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C371-BF9C-0448-9463-A65FF53A0321}" type="datetime1">
              <a:rPr lang="zh-CN" altLang="en-US" smtClean="0"/>
              <a:pPr/>
              <a:t>2021/5/27</a:t>
            </a:fld>
            <a:endParaRPr lang="en-US" altLang="zh-CN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7289-EE4B-3144-A526-7ECA48342A78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00113" y="457200"/>
            <a:ext cx="563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zh-CN" altLang="en-US" sz="2800">
                <a:latin typeface="黑体" charset="0"/>
                <a:ea typeface="黑体" charset="0"/>
              </a:rPr>
              <a:t>曲面法</a:t>
            </a:r>
            <a:r>
              <a:rPr kumimoji="0" lang="zh-CN" altLang="en-US" sz="2800">
                <a:solidFill>
                  <a:srgbClr val="0000FF"/>
                </a:solidFill>
                <a:latin typeface="黑体" charset="0"/>
                <a:ea typeface="黑体" charset="0"/>
              </a:rPr>
              <a:t>向量的指向</a:t>
            </a:r>
            <a:r>
              <a:rPr kumimoji="0" lang="zh-CN" altLang="en-US" sz="2800">
                <a:latin typeface="黑体" charset="0"/>
                <a:ea typeface="黑体" charset="0"/>
              </a:rPr>
              <a:t>决定曲面的</a:t>
            </a:r>
            <a:r>
              <a:rPr kumimoji="0" lang="zh-CN" altLang="en-US" sz="2800">
                <a:solidFill>
                  <a:srgbClr val="0000FF"/>
                </a:solidFill>
                <a:latin typeface="黑体" charset="0"/>
                <a:ea typeface="黑体" charset="0"/>
              </a:rPr>
              <a:t>侧</a:t>
            </a:r>
            <a:r>
              <a:rPr kumimoji="0" lang="en-US" altLang="zh-CN" sz="2800" dirty="0">
                <a:latin typeface="黑体" charset="0"/>
                <a:ea typeface="黑体" charset="0"/>
              </a:rPr>
              <a:t>.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14400" y="1143000"/>
            <a:ext cx="601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zh-CN" altLang="en-US" sz="2800">
                <a:latin typeface="黑体" charset="0"/>
                <a:ea typeface="黑体" charset="0"/>
              </a:rPr>
              <a:t>决定了侧的曲面称为</a:t>
            </a:r>
            <a:r>
              <a:rPr kumimoji="0" lang="zh-CN" altLang="en-US" sz="2800">
                <a:solidFill>
                  <a:srgbClr val="0000FF"/>
                </a:solidFill>
                <a:latin typeface="黑体" charset="0"/>
                <a:ea typeface="黑体" charset="0"/>
              </a:rPr>
              <a:t>有向曲面</a:t>
            </a:r>
            <a:r>
              <a:rPr kumimoji="0" lang="en-US" altLang="zh-CN" sz="2800">
                <a:latin typeface="黑体" charset="0"/>
                <a:ea typeface="黑体" charset="0"/>
              </a:rPr>
              <a:t>.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38200" y="2055019"/>
            <a:ext cx="762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zh-CN" altLang="en-US" sz="2800"/>
              <a:t>观察以下曲面的侧 </a:t>
            </a:r>
            <a:r>
              <a:rPr kumimoji="0" lang="en-US" altLang="zh-CN" sz="2800" dirty="0"/>
              <a:t>(</a:t>
            </a:r>
            <a:r>
              <a:rPr kumimoji="0" lang="zh-CN" altLang="en-US" sz="2800" dirty="0"/>
              <a:t>假设曲面是光滑的</a:t>
            </a:r>
            <a:r>
              <a:rPr kumimoji="0" lang="en-US" altLang="zh-CN" sz="2800" dirty="0"/>
              <a:t>)</a:t>
            </a: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007643"/>
              </p:ext>
            </p:extLst>
          </p:nvPr>
        </p:nvGraphicFramePr>
        <p:xfrm>
          <a:off x="1066800" y="2955131"/>
          <a:ext cx="31242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128" name="BMP 图象" r:id="rId3" imgW="1467055" imgH="1190476" progId="Paint.Picture">
                  <p:embed/>
                </p:oleObj>
              </mc:Choice>
              <mc:Fallback>
                <p:oleObj name="BMP 图象" r:id="rId3" imgW="1467055" imgH="119047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955131"/>
                        <a:ext cx="31242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885212"/>
              </p:ext>
            </p:extLst>
          </p:nvPr>
        </p:nvGraphicFramePr>
        <p:xfrm>
          <a:off x="4572000" y="2955131"/>
          <a:ext cx="35814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129" name="BMP 图象" r:id="rId5" imgW="1580952" imgH="1352381" progId="Paint.Picture">
                  <p:embed/>
                </p:oleObj>
              </mc:Choice>
              <mc:Fallback>
                <p:oleObj name="BMP 图象" r:id="rId5" imgW="1580952" imgH="135238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955131"/>
                        <a:ext cx="35814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143000" y="5331619"/>
            <a:ext cx="342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zh-CN" altLang="en-US" sz="2800"/>
              <a:t>曲面分</a:t>
            </a:r>
            <a:r>
              <a:rPr kumimoji="0" lang="zh-CN" altLang="en-US" sz="2800">
                <a:solidFill>
                  <a:srgbClr val="0000FF"/>
                </a:solidFill>
              </a:rPr>
              <a:t>上</a:t>
            </a:r>
            <a:r>
              <a:rPr kumimoji="0" lang="zh-CN" altLang="en-US" sz="2800"/>
              <a:t>侧和</a:t>
            </a:r>
            <a:r>
              <a:rPr kumimoji="0" lang="zh-CN" altLang="en-US" sz="2800">
                <a:solidFill>
                  <a:srgbClr val="0000FF"/>
                </a:solidFill>
              </a:rPr>
              <a:t>下</a:t>
            </a:r>
            <a:r>
              <a:rPr kumimoji="0" lang="zh-CN" altLang="en-US" sz="2800"/>
              <a:t>侧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919663" y="5331619"/>
            <a:ext cx="342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zh-CN" altLang="en-US" sz="2800"/>
              <a:t>曲面分</a:t>
            </a:r>
            <a:r>
              <a:rPr kumimoji="0" lang="zh-CN" altLang="en-US" sz="2800">
                <a:solidFill>
                  <a:srgbClr val="0000FF"/>
                </a:solidFill>
              </a:rPr>
              <a:t>内</a:t>
            </a:r>
            <a:r>
              <a:rPr kumimoji="0" lang="zh-CN" altLang="en-US" sz="2800"/>
              <a:t>侧和</a:t>
            </a:r>
            <a:r>
              <a:rPr kumimoji="0" lang="zh-CN" altLang="en-US" sz="2800">
                <a:solidFill>
                  <a:srgbClr val="0000FF"/>
                </a:solidFill>
              </a:rPr>
              <a:t>外</a:t>
            </a:r>
            <a:r>
              <a:rPr kumimoji="0" lang="zh-CN" altLang="en-US" sz="2800"/>
              <a:t>侧</a:t>
            </a:r>
          </a:p>
        </p:txBody>
      </p:sp>
    </p:spTree>
    <p:extLst>
      <p:ext uri="{BB962C8B-B14F-4D97-AF65-F5344CB8AC3E}">
        <p14:creationId xmlns:p14="http://schemas.microsoft.com/office/powerpoint/2010/main" val="11543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utoUpdateAnimBg="0"/>
      <p:bldP spid="9" grpId="0" autoUpdateAnimBg="0"/>
      <p:bldP spid="1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C371-BF9C-0448-9463-A65FF53A0321}" type="datetime1">
              <a:rPr lang="zh-CN" altLang="en-US" smtClean="0"/>
              <a:pPr/>
              <a:t>2021/5/27</a:t>
            </a:fld>
            <a:endParaRPr lang="en-US" altLang="zh-CN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7289-EE4B-3144-A526-7ECA48342A78}" type="slidenum">
              <a:rPr lang="en-US" altLang="zh-CN" smtClean="0"/>
              <a:pPr/>
              <a:t>7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80386" y="533400"/>
                <a:ext cx="82064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 i="1" smtClean="0">
                          <a:latin typeface="Cambria Math" charset="0"/>
                        </a:rPr>
                        <m:t>曲面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𝑆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: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𝑧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𝑧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𝑥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,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𝑦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)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在任一点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𝑀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𝑥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,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𝑦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,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𝑧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)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处的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切平面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)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的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86" y="533400"/>
                <a:ext cx="8206414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93086" y="1219200"/>
                <a:ext cx="6664453" cy="4957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 i="1" smtClean="0">
                          <a:latin typeface="Cambria Math" charset="0"/>
                        </a:rPr>
                        <m:t>法向量</m:t>
                      </m:r>
                      <m:acc>
                        <m:accPr>
                          <m:chr m:val="⃗"/>
                          <m:ctrlPr>
                            <a:rPr kumimoji="1"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𝑛</m:t>
                          </m:r>
                        </m:e>
                      </m:acc>
                      <m:r>
                        <a:rPr kumimoji="1" lang="en-US" altLang="zh-CN" sz="28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,−</m:t>
                          </m:r>
                          <m:sSub>
                            <m:sSub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,1</m:t>
                          </m:r>
                        </m:e>
                      </m:d>
                      <m:r>
                        <a:rPr kumimoji="1" lang="zh-CN" altLang="en-US" sz="2800" b="0" i="1" smtClean="0">
                          <a:latin typeface="Cambria Math" charset="0"/>
                        </a:rPr>
                        <m:t>或</m:t>
                      </m:r>
                      <m:acc>
                        <m:accPr>
                          <m:chr m:val="⃗"/>
                          <m:ctrlP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800" i="1">
                              <a:latin typeface="Cambria Math" charset="0"/>
                            </a:rPr>
                            <m:t>𝑛</m:t>
                          </m:r>
                        </m:e>
                      </m:acc>
                      <m:r>
                        <a:rPr kumimoji="1" lang="en-US" altLang="zh-CN" sz="2800" i="1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latin typeface="Cambria Math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kumimoji="1" lang="en-US" altLang="zh-CN" sz="28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latin typeface="Cambria Math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kumimoji="1" lang="en-US" altLang="zh-CN" sz="2800" i="1">
                              <a:latin typeface="Cambria Math" charset="0"/>
                            </a:rPr>
                            <m:t>,</m:t>
                          </m:r>
                          <m:r>
                            <a:rPr kumimoji="1" lang="zh-CN" altLang="en-US" sz="28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kumimoji="1" lang="en-US" altLang="zh-CN" sz="2800" i="1">
                              <a:latin typeface="Cambria Math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86" y="1219200"/>
                <a:ext cx="6664453" cy="49571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93086" y="1969826"/>
                <a:ext cx="8717002" cy="7321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 i="1" smtClean="0">
                          <a:latin typeface="Cambria Math" charset="0"/>
                        </a:rPr>
                        <m:t>若</m:t>
                      </m:r>
                      <m:acc>
                        <m:accPr>
                          <m:chr m:val="⃗"/>
                          <m:ctrlPr>
                            <a:rPr kumimoji="1"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𝑛</m:t>
                          </m:r>
                        </m:e>
                      </m:acc>
                      <m:r>
                        <a:rPr kumimoji="1" lang="zh-CN" altLang="en-US" sz="2800" i="1" smtClean="0">
                          <a:latin typeface="Cambria Math" charset="0"/>
                        </a:rPr>
                        <m:t>与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𝑧</m:t>
                      </m:r>
                      <m:r>
                        <a:rPr kumimoji="1" lang="zh-CN" altLang="en-US" sz="2800" b="0" i="1" smtClean="0">
                          <a:latin typeface="Cambria Math" charset="0"/>
                        </a:rPr>
                        <m:t>轴正向的夹角</m:t>
                      </m:r>
                      <m:r>
                        <a:rPr kumimoji="1" lang="zh-CN" altLang="en-US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</m:t>
                      </m:r>
                      <m:r>
                        <a:rPr kumimoji="1" lang="en-US" altLang="zh-CN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&lt;</m:t>
                      </m:r>
                      <m:f>
                        <m:fPr>
                          <m:ctrlPr>
                            <a:rPr kumimoji="1" lang="bg-BG" altLang="zh-CN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bg-BG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num>
                        <m:den>
                          <m:r>
                            <a:rPr kumimoji="1"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kumimoji="1" lang="zh-CN" altLang="en-US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则规定曲面的侧为</m:t>
                      </m:r>
                      <m:r>
                        <a:rPr kumimoji="1" lang="zh-CN" altLang="en-US" sz="28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上侧</m:t>
                      </m:r>
                      <m:r>
                        <a:rPr kumimoji="1" lang="en-US" altLang="zh-CN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kumimoji="1" lang="zh-CN" altLang="en-US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其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86" y="1969826"/>
                <a:ext cx="8717002" cy="73212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85800" y="2807102"/>
                <a:ext cx="4602735" cy="10795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sz="2800" i="1" smtClean="0">
                        <a:latin typeface="Cambria Math" charset="0"/>
                      </a:rPr>
                      <m:t>单位法向量为</m:t>
                    </m:r>
                    <m:sSub>
                      <m:sSubPr>
                        <m:ctrlPr>
                          <a:rPr kumimoji="1" lang="en-US" altLang="zh-CN" sz="28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8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kumimoji="1" lang="en-US" altLang="zh-CN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sz="2800" b="0" i="1" smtClean="0">
                        <a:solidFill>
                          <a:schemeClr val="tx2"/>
                        </a:solidFill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kumimoji="1" lang="bg-BG" altLang="zh-CN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800" b="0" i="1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kumimoji="1" lang="en-US" altLang="zh-CN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kumimoji="1" lang="en-US" altLang="zh-CN" sz="2800" b="0" i="1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kumimoji="1" lang="en-US" altLang="zh-CN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800" b="0" i="1" smtClean="0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𝑗</m:t>
                            </m:r>
                          </m:e>
                        </m:acc>
                        <m:r>
                          <a:rPr kumimoji="1" lang="en-US" altLang="zh-CN" sz="2800" b="0" i="1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kumimoji="1" lang="en-US" altLang="zh-CN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800" b="0" i="1" smtClean="0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𝑘</m:t>
                            </m:r>
                          </m:e>
                        </m:acc>
                      </m:num>
                      <m:den>
                        <m:rad>
                          <m:radPr>
                            <m:degHide m:val="on"/>
                            <m:ctrlPr>
                              <a:rPr kumimoji="1" lang="bg-BG" altLang="zh-CN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sz="2800" b="0" i="1" smtClean="0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1+</m:t>
                            </m:r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solidFill>
                                      <a:schemeClr val="tx2"/>
                                    </a:solidFill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solidFill>
                                      <a:schemeClr val="tx2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solidFill>
                                      <a:schemeClr val="tx2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kumimoji="1" lang="en-US" altLang="zh-CN" sz="2800" b="0" i="1" smtClean="0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solidFill>
                                      <a:schemeClr val="tx2"/>
                                    </a:solidFill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solidFill>
                                      <a:schemeClr val="tx2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solidFill>
                                      <a:schemeClr val="tx2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</m:oMath>
                </a14:m>
                <a:r>
                  <a:rPr kumimoji="1" lang="zh-CN" altLang="en-US" sz="2800" dirty="0" smtClean="0"/>
                  <a:t> </a:t>
                </a:r>
                <a:endParaRPr kumimoji="1" lang="zh-CN" altLang="en-US" sz="28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807102"/>
                <a:ext cx="4602735" cy="10795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57200" y="4031219"/>
                <a:ext cx="8805166" cy="7321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 i="1" smtClean="0">
                          <a:latin typeface="Cambria Math" charset="0"/>
                        </a:rPr>
                        <m:t>若</m:t>
                      </m:r>
                      <m:acc>
                        <m:accPr>
                          <m:chr m:val="⃗"/>
                          <m:ctrlPr>
                            <a:rPr kumimoji="1"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𝑛</m:t>
                          </m:r>
                        </m:e>
                      </m:acc>
                      <m:r>
                        <a:rPr kumimoji="1" lang="zh-CN" altLang="en-US" sz="2800" i="1" smtClean="0">
                          <a:latin typeface="Cambria Math" charset="0"/>
                        </a:rPr>
                        <m:t>与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𝑧</m:t>
                      </m:r>
                      <m:r>
                        <a:rPr kumimoji="1" lang="zh-CN" altLang="en-US" sz="2800" b="0" i="1" smtClean="0">
                          <a:latin typeface="Cambria Math" charset="0"/>
                        </a:rPr>
                        <m:t>轴正向的夹角</m:t>
                      </m:r>
                      <m:r>
                        <a:rPr kumimoji="1" lang="zh-CN" altLang="en-US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</m:t>
                      </m:r>
                      <m:r>
                        <a:rPr kumimoji="1" lang="en-US" altLang="zh-CN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&gt;</m:t>
                      </m:r>
                      <m:f>
                        <m:fPr>
                          <m:ctrlPr>
                            <a:rPr kumimoji="1" lang="bg-BG" altLang="zh-CN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bg-BG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num>
                        <m:den>
                          <m:r>
                            <a:rPr kumimoji="1"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kumimoji="1" lang="zh-CN" altLang="en-US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则规定曲面的侧为</m:t>
                      </m:r>
                      <m:r>
                        <a:rPr kumimoji="1" lang="zh-CN" altLang="en-US" sz="28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下侧</m:t>
                      </m:r>
                      <m:r>
                        <a:rPr kumimoji="1" lang="en-US" altLang="zh-CN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kumimoji="1" lang="zh-CN" altLang="en-US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其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031219"/>
                <a:ext cx="8805166" cy="7321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685800" y="4763342"/>
                <a:ext cx="4411977" cy="10795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sz="2800" i="1" smtClean="0">
                        <a:latin typeface="Cambria Math" charset="0"/>
                      </a:rPr>
                      <m:t>单位法向量为</m:t>
                    </m:r>
                    <m:sSub>
                      <m:sSubPr>
                        <m:ctrlPr>
                          <a:rPr kumimoji="1" lang="en-US" altLang="zh-CN" sz="28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kumimoji="1" lang="en-US" altLang="zh-CN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sz="2800" b="0" i="1" smtClean="0">
                        <a:solidFill>
                          <a:schemeClr val="tx2"/>
                        </a:solidFill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kumimoji="1" lang="bg-BG" altLang="zh-CN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kumimoji="1" lang="en-US" altLang="zh-CN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800" b="0" i="1" smtClean="0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e>
                        </m:acc>
                        <m:r>
                          <a:rPr kumimoji="1" lang="en-US" altLang="zh-CN" sz="2800" b="0" i="1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kumimoji="1" lang="en-US" altLang="zh-CN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800" b="0" i="1" smtClean="0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𝑗</m:t>
                            </m:r>
                          </m:e>
                        </m:acc>
                        <m:r>
                          <a:rPr kumimoji="1" lang="en-US" altLang="zh-CN" sz="2800" b="0" i="1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kumimoji="1" lang="en-US" altLang="zh-CN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800" b="0" i="1" smtClean="0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𝑘</m:t>
                            </m:r>
                          </m:e>
                        </m:acc>
                      </m:num>
                      <m:den>
                        <m:rad>
                          <m:radPr>
                            <m:degHide m:val="on"/>
                            <m:ctrlPr>
                              <a:rPr kumimoji="1" lang="bg-BG" altLang="zh-CN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sz="2800" b="0" i="1" smtClean="0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1+</m:t>
                            </m:r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solidFill>
                                      <a:schemeClr val="tx2"/>
                                    </a:solidFill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solidFill>
                                      <a:schemeClr val="tx2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solidFill>
                                      <a:schemeClr val="tx2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kumimoji="1" lang="en-US" altLang="zh-CN" sz="2800" b="0" i="1" smtClean="0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solidFill>
                                      <a:schemeClr val="tx2"/>
                                    </a:solidFill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solidFill>
                                      <a:schemeClr val="tx2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solidFill>
                                      <a:schemeClr val="tx2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</m:oMath>
                </a14:m>
                <a:r>
                  <a:rPr kumimoji="1" lang="zh-CN" altLang="en-US" sz="2800" dirty="0" smtClean="0"/>
                  <a:t> </a:t>
                </a:r>
                <a:endParaRPr kumimoji="1" lang="zh-CN" altLang="en-US" sz="28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763342"/>
                <a:ext cx="4411977" cy="10795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365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C371-BF9C-0448-9463-A65FF53A0321}" type="datetime1">
              <a:rPr lang="zh-CN" altLang="en-US" smtClean="0"/>
              <a:pPr/>
              <a:t>2021/5/27</a:t>
            </a:fld>
            <a:endParaRPr lang="en-US" altLang="zh-CN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7289-EE4B-3144-A526-7ECA48342A78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宋体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宋体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宋体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宋体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宋体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宋体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宋体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宋体" charset="0"/>
              </a:defRPr>
            </a:lvl9pPr>
          </a:lstStyle>
          <a:p>
            <a:r>
              <a:rPr lang="zh-CN" altLang="en-US" smtClean="0"/>
              <a:t>曲面的微元和有向曲面的微元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68610" y="1312882"/>
                <a:ext cx="31944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 i="1" smtClean="0">
                          <a:latin typeface="Cambria Math" charset="0"/>
                        </a:rPr>
                        <m:t>设曲面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𝑆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: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𝑧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𝑧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𝑥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,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𝑦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10" y="1312882"/>
                <a:ext cx="3194464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68610" y="1901954"/>
                <a:ext cx="21800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 i="1" smtClean="0">
                          <a:latin typeface="Cambria Math" charset="0"/>
                        </a:rPr>
                        <m:t>曲面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𝑆</m:t>
                      </m:r>
                      <m:r>
                        <a:rPr kumimoji="1" lang="zh-CN" altLang="en-US" sz="2800" b="0" i="1" smtClean="0">
                          <a:latin typeface="Cambria Math" charset="0"/>
                        </a:rPr>
                        <m:t>的微元</m:t>
                      </m:r>
                      <m:r>
                        <a:rPr kumimoji="1" lang="en-US" altLang="zh-CN" sz="2800" b="0" i="1" smtClean="0">
                          <a:latin typeface="Cambria Math" charset="0"/>
                        </a:rPr>
                        <m:t>: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10" y="1901954"/>
                <a:ext cx="2180084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619410" y="2830656"/>
                <a:ext cx="4594270" cy="4945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有向曲面</m:t>
                      </m:r>
                      <m:r>
                        <a:rPr kumimoji="1" lang="en-US" altLang="zh-CN" sz="28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𝑆</m:t>
                      </m:r>
                      <m:r>
                        <a:rPr kumimoji="1" lang="zh-CN" altLang="en-US" sz="28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的微元</m:t>
                      </m:r>
                      <m:r>
                        <a:rPr kumimoji="1" lang="en-US" altLang="zh-CN" sz="28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:</m:t>
                      </m:r>
                      <m:acc>
                        <m:accPr>
                          <m:chr m:val="⃗"/>
                          <m:ctrlPr>
                            <a:rPr kumimoji="1"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zh-CN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</m:acc>
                      <m:r>
                        <a:rPr kumimoji="1" lang="en-US" altLang="zh-CN" sz="28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zh-CN" sz="28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𝑑𝑆</m:t>
                      </m:r>
                    </m:oMath>
                  </m:oMathPara>
                </a14:m>
                <a:endParaRPr kumimoji="1"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10" y="2830656"/>
                <a:ext cx="4594270" cy="4945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619410" y="3654255"/>
                <a:ext cx="35428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曲面</m:t>
                      </m:r>
                      <m:r>
                        <a:rPr kumimoji="1" lang="en-US" altLang="zh-CN" sz="2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𝑆</m:t>
                      </m:r>
                      <m:r>
                        <a:rPr kumimoji="1" lang="zh-CN" altLang="en-US" sz="2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的方向与</m:t>
                      </m:r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zh-CN" altLang="en-US" sz="280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一致</m:t>
                      </m:r>
                    </m:oMath>
                  </m:oMathPara>
                </a14:m>
                <a:endParaRPr kumimoji="1"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10" y="3654255"/>
                <a:ext cx="354282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848452" y="1639559"/>
                <a:ext cx="4009944" cy="969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i="1">
                          <a:latin typeface="Cambria Math" charset="0"/>
                        </a:rPr>
                        <m:t>𝑑𝑆</m:t>
                      </m:r>
                      <m:r>
                        <a:rPr kumimoji="1" lang="en-US" altLang="zh-CN" sz="2800" i="1">
                          <a:latin typeface="Cambria Math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zh-CN" sz="2800" i="1">
                              <a:latin typeface="Cambria Math" charset="0"/>
                            </a:rPr>
                            <m:t>1+</m:t>
                          </m:r>
                          <m:sSubSup>
                            <m:sSubSup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800" i="1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latin typeface="Cambria Math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kumimoji="1" lang="en-US" altLang="zh-CN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1" lang="en-US" altLang="zh-CN" sz="2800" i="1">
                              <a:latin typeface="Cambria Math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800" i="1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latin typeface="Cambria Math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kumimoji="1" lang="en-US" altLang="zh-CN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kumimoji="1" lang="en-US" altLang="zh-CN" sz="2800" i="1">
                          <a:latin typeface="Cambria Math" charset="0"/>
                        </a:rPr>
                        <m:t>𝑑𝑥𝑑𝑦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452" y="1639559"/>
                <a:ext cx="4009944" cy="96917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44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/>
        </p:nvSpPr>
        <p:spPr bwMode="auto">
          <a:xfrm>
            <a:off x="693739" y="152400"/>
            <a:ext cx="49228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kumimoji="0" lang="zh-CN" altLang="en-US" sz="4000" smtClean="0">
                <a:solidFill>
                  <a:schemeClr val="tx2"/>
                </a:solidFill>
                <a:latin typeface="黑体" charset="0"/>
                <a:ea typeface="黑体" charset="0"/>
              </a:rPr>
              <a:t>概念</a:t>
            </a:r>
            <a:r>
              <a:rPr kumimoji="0" lang="zh-CN" altLang="en-US" sz="4000">
                <a:solidFill>
                  <a:schemeClr val="tx2"/>
                </a:solidFill>
                <a:latin typeface="黑体" charset="0"/>
                <a:ea typeface="黑体" charset="0"/>
              </a:rPr>
              <a:t>的引入</a:t>
            </a:r>
            <a:endParaRPr kumimoji="0" lang="zh-CN" altLang="en-US" sz="4000">
              <a:solidFill>
                <a:schemeClr val="tx2"/>
              </a:solidFill>
              <a:ea typeface="黑体" charset="0"/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642938" y="1143000"/>
            <a:ext cx="617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zh-CN" altLang="en-US" sz="2800">
                <a:solidFill>
                  <a:srgbClr val="0000FF"/>
                </a:solidFill>
                <a:latin typeface="黑体" charset="0"/>
                <a:ea typeface="黑体" charset="0"/>
              </a:rPr>
              <a:t>实例</a:t>
            </a:r>
            <a:r>
              <a:rPr kumimoji="0" lang="en-US" altLang="zh-CN" sz="2800" dirty="0">
                <a:solidFill>
                  <a:srgbClr val="0000FF"/>
                </a:solidFill>
                <a:latin typeface="黑体" charset="0"/>
                <a:ea typeface="黑体" charset="0"/>
              </a:rPr>
              <a:t>: </a:t>
            </a:r>
            <a:r>
              <a:rPr kumimoji="0" lang="zh-CN" altLang="en-US" sz="2800" dirty="0">
                <a:latin typeface="黑体" charset="0"/>
                <a:ea typeface="黑体" charset="0"/>
              </a:rPr>
              <a:t>流向曲面一侧的流量</a:t>
            </a:r>
            <a:r>
              <a:rPr kumimoji="0" lang="en-US" altLang="zh-CN" sz="2800" dirty="0">
                <a:latin typeface="黑体" charset="0"/>
                <a:ea typeface="黑体" charset="0"/>
              </a:rPr>
              <a:t>.</a:t>
            </a:r>
            <a:endParaRPr kumimoji="0" lang="en-US" altLang="zh-CN" sz="2800" b="0" dirty="0">
              <a:latin typeface="黑体" charset="0"/>
              <a:ea typeface="黑体" charset="0"/>
            </a:endParaRPr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974725" y="2133600"/>
          <a:ext cx="7483475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74" name="Document" r:id="rId4" imgW="7648560" imgH="1069920" progId="Word.Document.8">
                  <p:embed/>
                </p:oleObj>
              </mc:Choice>
              <mc:Fallback>
                <p:oleObj name="Document" r:id="rId4" imgW="7648560" imgH="10699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2133600"/>
                        <a:ext cx="7483475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9" name="Group 5"/>
          <p:cNvGrpSpPr>
            <a:grpSpLocks/>
          </p:cNvGrpSpPr>
          <p:nvPr/>
        </p:nvGrpSpPr>
        <p:grpSpPr bwMode="auto">
          <a:xfrm>
            <a:off x="1785938" y="3924300"/>
            <a:ext cx="2438400" cy="1981200"/>
            <a:chOff x="192" y="1728"/>
            <a:chExt cx="1536" cy="1248"/>
          </a:xfrm>
        </p:grpSpPr>
        <p:sp>
          <p:nvSpPr>
            <p:cNvPr id="6150" name="AutoShape 6"/>
            <p:cNvSpPr>
              <a:spLocks noChangeArrowheads="1"/>
            </p:cNvSpPr>
            <p:nvPr/>
          </p:nvSpPr>
          <p:spPr bwMode="auto">
            <a:xfrm rot="-1028936">
              <a:off x="192" y="1728"/>
              <a:ext cx="1536" cy="1248"/>
            </a:xfrm>
            <a:prstGeom prst="parallelogram">
              <a:avLst>
                <a:gd name="adj" fmla="val 3076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1" name="Oval 7"/>
            <p:cNvSpPr>
              <a:spLocks noChangeArrowheads="1"/>
            </p:cNvSpPr>
            <p:nvPr/>
          </p:nvSpPr>
          <p:spPr bwMode="auto">
            <a:xfrm>
              <a:off x="768" y="1968"/>
              <a:ext cx="480" cy="72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52" name="Object 8"/>
            <p:cNvGraphicFramePr>
              <a:graphicFrameLocks noChangeAspect="1"/>
            </p:cNvGraphicFramePr>
            <p:nvPr/>
          </p:nvGraphicFramePr>
          <p:xfrm>
            <a:off x="912" y="2400"/>
            <a:ext cx="19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475" name="Equation" r:id="rId6" imgW="317160" imgH="317160" progId="Equation.3">
                    <p:embed/>
                  </p:oleObj>
                </mc:Choice>
                <mc:Fallback>
                  <p:oleObj name="Equation" r:id="rId6" imgW="31716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400"/>
                          <a:ext cx="19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53" name="Group 9"/>
          <p:cNvGrpSpPr>
            <a:grpSpLocks/>
          </p:cNvGrpSpPr>
          <p:nvPr/>
        </p:nvGrpSpPr>
        <p:grpSpPr bwMode="auto">
          <a:xfrm>
            <a:off x="1219200" y="4686300"/>
            <a:ext cx="947738" cy="1676400"/>
            <a:chOff x="1179" y="2784"/>
            <a:chExt cx="597" cy="1056"/>
          </a:xfrm>
        </p:grpSpPr>
        <p:sp>
          <p:nvSpPr>
            <p:cNvPr id="6154" name="Line 10"/>
            <p:cNvSpPr>
              <a:spLocks noChangeShapeType="1"/>
            </p:cNvSpPr>
            <p:nvPr/>
          </p:nvSpPr>
          <p:spPr bwMode="auto">
            <a:xfrm flipV="1">
              <a:off x="1180" y="3024"/>
              <a:ext cx="596" cy="3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5" name="Line 11"/>
            <p:cNvSpPr>
              <a:spLocks noChangeShapeType="1"/>
            </p:cNvSpPr>
            <p:nvPr/>
          </p:nvSpPr>
          <p:spPr bwMode="auto">
            <a:xfrm flipV="1">
              <a:off x="1179" y="3264"/>
              <a:ext cx="597" cy="3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6" name="Line 12"/>
            <p:cNvSpPr>
              <a:spLocks noChangeShapeType="1"/>
            </p:cNvSpPr>
            <p:nvPr/>
          </p:nvSpPr>
          <p:spPr bwMode="auto">
            <a:xfrm flipV="1">
              <a:off x="1180" y="3454"/>
              <a:ext cx="596" cy="3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7" name="Line 13"/>
            <p:cNvSpPr>
              <a:spLocks noChangeShapeType="1"/>
            </p:cNvSpPr>
            <p:nvPr/>
          </p:nvSpPr>
          <p:spPr bwMode="auto">
            <a:xfrm flipV="1">
              <a:off x="1188" y="2784"/>
              <a:ext cx="588" cy="3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158" name="Group 14"/>
          <p:cNvGrpSpPr>
            <a:grpSpLocks/>
          </p:cNvGrpSpPr>
          <p:nvPr/>
        </p:nvGrpSpPr>
        <p:grpSpPr bwMode="auto">
          <a:xfrm>
            <a:off x="2700338" y="3162300"/>
            <a:ext cx="2667000" cy="2286000"/>
            <a:chOff x="1248" y="1824"/>
            <a:chExt cx="1680" cy="1440"/>
          </a:xfrm>
        </p:grpSpPr>
        <p:sp>
          <p:nvSpPr>
            <p:cNvPr id="6159" name="Oval 15" descr="球体"/>
            <p:cNvSpPr>
              <a:spLocks noChangeArrowheads="1"/>
            </p:cNvSpPr>
            <p:nvPr/>
          </p:nvSpPr>
          <p:spPr bwMode="auto">
            <a:xfrm>
              <a:off x="2448" y="1824"/>
              <a:ext cx="480" cy="768"/>
            </a:xfrm>
            <a:prstGeom prst="ellipse">
              <a:avLst/>
            </a:prstGeom>
            <a:pattFill prst="sphere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0" name="Oval 16" descr="球体"/>
            <p:cNvSpPr>
              <a:spLocks noChangeArrowheads="1"/>
            </p:cNvSpPr>
            <p:nvPr/>
          </p:nvSpPr>
          <p:spPr bwMode="auto">
            <a:xfrm>
              <a:off x="1248" y="2496"/>
              <a:ext cx="480" cy="768"/>
            </a:xfrm>
            <a:prstGeom prst="ellipse">
              <a:avLst/>
            </a:prstGeom>
            <a:pattFill prst="sphere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1" name="Line 17"/>
            <p:cNvSpPr>
              <a:spLocks noChangeShapeType="1"/>
            </p:cNvSpPr>
            <p:nvPr/>
          </p:nvSpPr>
          <p:spPr bwMode="auto">
            <a:xfrm flipV="1">
              <a:off x="1584" y="2544"/>
              <a:ext cx="1200" cy="6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2" name="Line 18"/>
            <p:cNvSpPr>
              <a:spLocks noChangeShapeType="1"/>
            </p:cNvSpPr>
            <p:nvPr/>
          </p:nvSpPr>
          <p:spPr bwMode="auto">
            <a:xfrm flipV="1">
              <a:off x="1296" y="2394"/>
              <a:ext cx="1200" cy="6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3" name="Line 19"/>
            <p:cNvSpPr>
              <a:spLocks noChangeShapeType="1"/>
            </p:cNvSpPr>
            <p:nvPr/>
          </p:nvSpPr>
          <p:spPr bwMode="auto">
            <a:xfrm flipV="1">
              <a:off x="1296" y="2058"/>
              <a:ext cx="1200" cy="69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4" name="Line 20"/>
            <p:cNvSpPr>
              <a:spLocks noChangeShapeType="1"/>
            </p:cNvSpPr>
            <p:nvPr/>
          </p:nvSpPr>
          <p:spPr bwMode="auto">
            <a:xfrm flipV="1">
              <a:off x="1248" y="2250"/>
              <a:ext cx="1200" cy="6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5" name="Line 21"/>
            <p:cNvSpPr>
              <a:spLocks noChangeShapeType="1"/>
            </p:cNvSpPr>
            <p:nvPr/>
          </p:nvSpPr>
          <p:spPr bwMode="auto">
            <a:xfrm flipV="1">
              <a:off x="1392" y="2496"/>
              <a:ext cx="1200" cy="6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6" name="Line 22"/>
            <p:cNvSpPr>
              <a:spLocks noChangeShapeType="1"/>
            </p:cNvSpPr>
            <p:nvPr/>
          </p:nvSpPr>
          <p:spPr bwMode="auto">
            <a:xfrm flipV="1">
              <a:off x="1440" y="1824"/>
              <a:ext cx="1200" cy="6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6167" name="Object 23"/>
          <p:cNvGraphicFramePr>
            <a:graphicFrameLocks noChangeAspect="1"/>
          </p:cNvGraphicFramePr>
          <p:nvPr/>
        </p:nvGraphicFramePr>
        <p:xfrm>
          <a:off x="2928938" y="4991100"/>
          <a:ext cx="315912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76" name="Equation" r:id="rId8" imgW="317160" imgH="317160" progId="Equation.3">
                  <p:embed/>
                </p:oleObj>
              </mc:Choice>
              <mc:Fallback>
                <p:oleObj name="Equation" r:id="rId8" imgW="3171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4991100"/>
                        <a:ext cx="315912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8" name="Line 24"/>
          <p:cNvSpPr>
            <a:spLocks noChangeShapeType="1"/>
          </p:cNvSpPr>
          <p:nvPr/>
        </p:nvSpPr>
        <p:spPr bwMode="auto">
          <a:xfrm>
            <a:off x="3081338" y="4838700"/>
            <a:ext cx="1600200" cy="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9" name="Line 25"/>
          <p:cNvSpPr>
            <a:spLocks noChangeShapeType="1"/>
          </p:cNvSpPr>
          <p:nvPr/>
        </p:nvSpPr>
        <p:spPr bwMode="auto">
          <a:xfrm flipV="1">
            <a:off x="3081338" y="3314700"/>
            <a:ext cx="2667000" cy="1524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170" name="Object 26"/>
          <p:cNvGraphicFramePr>
            <a:graphicFrameLocks noChangeAspect="1"/>
          </p:cNvGraphicFramePr>
          <p:nvPr/>
        </p:nvGraphicFramePr>
        <p:xfrm>
          <a:off x="5445125" y="3092450"/>
          <a:ext cx="239713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77" name="Equation" r:id="rId9" imgW="241200" imgH="317160" progId="Equation.3">
                  <p:embed/>
                </p:oleObj>
              </mc:Choice>
              <mc:Fallback>
                <p:oleObj name="Equation" r:id="rId9" imgW="24120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25" y="3092450"/>
                        <a:ext cx="239713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1" name="弧 27"/>
          <p:cNvSpPr>
            <a:spLocks/>
          </p:cNvSpPr>
          <p:nvPr/>
        </p:nvSpPr>
        <p:spPr bwMode="auto">
          <a:xfrm rot="1066587">
            <a:off x="3630613" y="4533900"/>
            <a:ext cx="288925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0477"/>
              <a:gd name="T1" fmla="*/ 0 h 21600"/>
              <a:gd name="T2" fmla="*/ 20477 w 20477"/>
              <a:gd name="T3" fmla="*/ 14727 h 21600"/>
              <a:gd name="T4" fmla="*/ 0 w 2047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477" h="21600" fill="none" extrusionOk="0">
                <a:moveTo>
                  <a:pt x="0" y="-1"/>
                </a:moveTo>
                <a:cubicBezTo>
                  <a:pt x="9280" y="-1"/>
                  <a:pt x="17524" y="5928"/>
                  <a:pt x="20477" y="14726"/>
                </a:cubicBezTo>
              </a:path>
              <a:path w="20477" h="21600" stroke="0" extrusionOk="0">
                <a:moveTo>
                  <a:pt x="0" y="-1"/>
                </a:moveTo>
                <a:cubicBezTo>
                  <a:pt x="9280" y="-1"/>
                  <a:pt x="17524" y="5928"/>
                  <a:pt x="20477" y="14726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172" name="Object 28"/>
          <p:cNvGraphicFramePr>
            <a:graphicFrameLocks noChangeAspect="1"/>
          </p:cNvGraphicFramePr>
          <p:nvPr/>
        </p:nvGraphicFramePr>
        <p:xfrm>
          <a:off x="3919538" y="4381500"/>
          <a:ext cx="252412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78" name="Equation" r:id="rId11" imgW="253800" imgH="342720" progId="Equation.3">
                  <p:embed/>
                </p:oleObj>
              </mc:Choice>
              <mc:Fallback>
                <p:oleObj name="Equation" r:id="rId11" imgW="25380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9538" y="4381500"/>
                        <a:ext cx="252412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062420" y="3533775"/>
                <a:ext cx="81753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流量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420" y="3533775"/>
                <a:ext cx="817531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6076702" y="4098551"/>
                <a:ext cx="22470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⃗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702" y="4098551"/>
                <a:ext cx="2247089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6448141" y="4741608"/>
                <a:ext cx="15213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141" y="4741608"/>
                <a:ext cx="1521314" cy="430887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6448141" y="5373687"/>
                <a:ext cx="1164614" cy="4859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141" y="5373687"/>
                <a:ext cx="1164614" cy="485967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633088" y="4584562"/>
                <a:ext cx="64075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088" y="4584562"/>
                <a:ext cx="640753" cy="523220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365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uild="p" autoUpdateAnimBg="0"/>
      <p:bldP spid="6147" grpId="0" autoUpdateAnimBg="0"/>
      <p:bldP spid="6168" grpId="0" animBg="1"/>
      <p:bldP spid="6169" grpId="0" animBg="1"/>
      <p:bldP spid="6171" grpId="0" animBg="1"/>
      <p:bldP spid="2" grpId="0"/>
      <p:bldP spid="32" grpId="0"/>
      <p:bldP spid="33" grpId="0"/>
      <p:bldP spid="34" grpId="0"/>
      <p:bldP spid="3" grpId="0"/>
    </p:bld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8.6二元函数的极值" id="{44C198A9-6C89-6D42-B347-325F2CAE9628}" vid="{3668F72B-742C-F241-AB59-74C25F7BA1F9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6.7 二元函数的极值</Template>
  <TotalTime>3629</TotalTime>
  <Words>986</Words>
  <Application>Microsoft Office PowerPoint</Application>
  <PresentationFormat>全屏显示(4:3)</PresentationFormat>
  <Paragraphs>284</Paragraphs>
  <Slides>36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36</vt:i4>
      </vt:variant>
    </vt:vector>
  </HeadingPairs>
  <TitlesOfParts>
    <vt:vector size="52" baseType="lpstr">
      <vt:lpstr>黑体</vt:lpstr>
      <vt:lpstr>华文行楷</vt:lpstr>
      <vt:lpstr>华文中宋</vt:lpstr>
      <vt:lpstr>隶书</vt:lpstr>
      <vt:lpstr>宋体</vt:lpstr>
      <vt:lpstr>幼圆</vt:lpstr>
      <vt:lpstr>Arial</vt:lpstr>
      <vt:lpstr>Cambria Math</vt:lpstr>
      <vt:lpstr>Garamond</vt:lpstr>
      <vt:lpstr>Times New Roman</vt:lpstr>
      <vt:lpstr>Wingdings</vt:lpstr>
      <vt:lpstr>Edge</vt:lpstr>
      <vt:lpstr>公式</vt:lpstr>
      <vt:lpstr>BMP 图象</vt:lpstr>
      <vt:lpstr>Document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 第一种计算方法</vt:lpstr>
      <vt:lpstr>PowerPoint 演示文稿</vt:lpstr>
      <vt:lpstr>PowerPoint 演示文稿</vt:lpstr>
      <vt:lpstr> 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第六节    二元函数的极值</dc:title>
  <dc:creator>Microsoft Office 用户</dc:creator>
  <cp:lastModifiedBy>李彩云</cp:lastModifiedBy>
  <cp:revision>297</cp:revision>
  <cp:lastPrinted>1601-01-01T00:00:00Z</cp:lastPrinted>
  <dcterms:created xsi:type="dcterms:W3CDTF">2016-04-24T03:01:05Z</dcterms:created>
  <dcterms:modified xsi:type="dcterms:W3CDTF">2021-05-27T09:10:51Z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LCID">
    <vt:i4>2052</vt:i4>
  </property>
</Properties>
</file>