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0" r:id="rId5"/>
    <p:sldId id="258" r:id="rId6"/>
    <p:sldId id="259" r:id="rId7"/>
    <p:sldId id="273" r:id="rId8"/>
    <p:sldId id="260" r:id="rId9"/>
    <p:sldId id="271" r:id="rId10"/>
    <p:sldId id="261" r:id="rId11"/>
    <p:sldId id="262" r:id="rId12"/>
    <p:sldId id="263" r:id="rId13"/>
    <p:sldId id="272" r:id="rId14"/>
    <p:sldId id="264" r:id="rId15"/>
    <p:sldId id="265" r:id="rId1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255"/>
    <p:restoredTop sz="50000"/>
  </p:normalViewPr>
  <p:slideViewPr>
    <p:cSldViewPr>
      <p:cViewPr varScale="1">
        <p:scale>
          <a:sx n="80" d="100"/>
          <a:sy n="80" d="100"/>
        </p:scale>
        <p:origin x="379" y="4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4958805-DA78-4B1E-8831-E03D00A5F389}" type="slidenum">
              <a:rPr lang="en-US" altLang="zh-CN"/>
              <a:pPr/>
              <a:t>‹#›</a:t>
            </a:fld>
            <a:endParaRPr lang="en-US" altLang="zh-CN"/>
          </a:p>
        </p:txBody>
      </p:sp>
    </p:spTree>
    <p:extLst>
      <p:ext uri="{BB962C8B-B14F-4D97-AF65-F5344CB8AC3E}">
        <p14:creationId xmlns:p14="http://schemas.microsoft.com/office/powerpoint/2010/main" val="2008871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793037F-B49B-4B45-8B9E-9C254DD9EDC2}" type="slidenum">
              <a:rPr lang="en-US" altLang="zh-CN"/>
              <a:pPr/>
              <a:t>‹#›</a:t>
            </a:fld>
            <a:endParaRPr lang="en-US" altLang="zh-CN"/>
          </a:p>
        </p:txBody>
      </p:sp>
    </p:spTree>
    <p:extLst>
      <p:ext uri="{BB962C8B-B14F-4D97-AF65-F5344CB8AC3E}">
        <p14:creationId xmlns:p14="http://schemas.microsoft.com/office/powerpoint/2010/main" val="950324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D421E66-E4D9-4A68-8DAA-1C048989CBBA}" type="slidenum">
              <a:rPr lang="en-US" altLang="zh-CN"/>
              <a:pPr/>
              <a:t>‹#›</a:t>
            </a:fld>
            <a:endParaRPr lang="en-US" altLang="zh-CN"/>
          </a:p>
        </p:txBody>
      </p:sp>
    </p:spTree>
    <p:extLst>
      <p:ext uri="{BB962C8B-B14F-4D97-AF65-F5344CB8AC3E}">
        <p14:creationId xmlns:p14="http://schemas.microsoft.com/office/powerpoint/2010/main" val="964562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A9AFD62-3637-4C57-999A-2292D3F4A12F}" type="slidenum">
              <a:rPr lang="en-US" altLang="zh-CN"/>
              <a:pPr/>
              <a:t>‹#›</a:t>
            </a:fld>
            <a:endParaRPr lang="en-US" altLang="zh-CN"/>
          </a:p>
        </p:txBody>
      </p:sp>
    </p:spTree>
    <p:extLst>
      <p:ext uri="{BB962C8B-B14F-4D97-AF65-F5344CB8AC3E}">
        <p14:creationId xmlns:p14="http://schemas.microsoft.com/office/powerpoint/2010/main" val="1204787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3FC2196-F7F9-42FB-B23F-14B729024318}" type="slidenum">
              <a:rPr lang="en-US" altLang="zh-CN"/>
              <a:pPr/>
              <a:t>‹#›</a:t>
            </a:fld>
            <a:endParaRPr lang="en-US" altLang="zh-CN"/>
          </a:p>
        </p:txBody>
      </p:sp>
    </p:spTree>
    <p:extLst>
      <p:ext uri="{BB962C8B-B14F-4D97-AF65-F5344CB8AC3E}">
        <p14:creationId xmlns:p14="http://schemas.microsoft.com/office/powerpoint/2010/main" val="2672479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E07039B-B785-4F95-9225-FA1A9B384A01}" type="slidenum">
              <a:rPr lang="en-US" altLang="zh-CN"/>
              <a:pPr/>
              <a:t>‹#›</a:t>
            </a:fld>
            <a:endParaRPr lang="en-US" altLang="zh-CN"/>
          </a:p>
        </p:txBody>
      </p:sp>
    </p:spTree>
    <p:extLst>
      <p:ext uri="{BB962C8B-B14F-4D97-AF65-F5344CB8AC3E}">
        <p14:creationId xmlns:p14="http://schemas.microsoft.com/office/powerpoint/2010/main" val="3354770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0668E45C-CAA3-40F3-9B89-62452B8C5EBB}" type="slidenum">
              <a:rPr lang="en-US" altLang="zh-CN"/>
              <a:pPr/>
              <a:t>‹#›</a:t>
            </a:fld>
            <a:endParaRPr lang="en-US" altLang="zh-CN"/>
          </a:p>
        </p:txBody>
      </p:sp>
    </p:spTree>
    <p:extLst>
      <p:ext uri="{BB962C8B-B14F-4D97-AF65-F5344CB8AC3E}">
        <p14:creationId xmlns:p14="http://schemas.microsoft.com/office/powerpoint/2010/main" val="88976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37CD635-C5D4-4175-B35D-C5B3DF6847C8}" type="slidenum">
              <a:rPr lang="en-US" altLang="zh-CN"/>
              <a:pPr/>
              <a:t>‹#›</a:t>
            </a:fld>
            <a:endParaRPr lang="en-US" altLang="zh-CN"/>
          </a:p>
        </p:txBody>
      </p:sp>
    </p:spTree>
    <p:extLst>
      <p:ext uri="{BB962C8B-B14F-4D97-AF65-F5344CB8AC3E}">
        <p14:creationId xmlns:p14="http://schemas.microsoft.com/office/powerpoint/2010/main" val="1404409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CC86A67-4D7A-406A-9988-A77BD79F51A0}" type="slidenum">
              <a:rPr lang="en-US" altLang="zh-CN"/>
              <a:pPr/>
              <a:t>‹#›</a:t>
            </a:fld>
            <a:endParaRPr lang="en-US" altLang="zh-CN"/>
          </a:p>
        </p:txBody>
      </p:sp>
    </p:spTree>
    <p:extLst>
      <p:ext uri="{BB962C8B-B14F-4D97-AF65-F5344CB8AC3E}">
        <p14:creationId xmlns:p14="http://schemas.microsoft.com/office/powerpoint/2010/main" val="182909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707CD49-F0EF-481B-A7D3-187FE0E4D8C4}" type="slidenum">
              <a:rPr lang="en-US" altLang="zh-CN"/>
              <a:pPr/>
              <a:t>‹#›</a:t>
            </a:fld>
            <a:endParaRPr lang="en-US" altLang="zh-CN"/>
          </a:p>
        </p:txBody>
      </p:sp>
    </p:spTree>
    <p:extLst>
      <p:ext uri="{BB962C8B-B14F-4D97-AF65-F5344CB8AC3E}">
        <p14:creationId xmlns:p14="http://schemas.microsoft.com/office/powerpoint/2010/main" val="557096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FE7929B-0C07-400F-96A8-69DE8C4D71AE}" type="slidenum">
              <a:rPr lang="en-US" altLang="zh-CN"/>
              <a:pPr/>
              <a:t>‹#›</a:t>
            </a:fld>
            <a:endParaRPr lang="en-US" altLang="zh-CN"/>
          </a:p>
        </p:txBody>
      </p:sp>
    </p:spTree>
    <p:extLst>
      <p:ext uri="{BB962C8B-B14F-4D97-AF65-F5344CB8AC3E}">
        <p14:creationId xmlns:p14="http://schemas.microsoft.com/office/powerpoint/2010/main" val="1170665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CD22858A-4828-4315-9BA3-F0506FDE8E5F}"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6.wmf"/><Relationship Id="rId5" Type="http://schemas.openxmlformats.org/officeDocument/2006/relationships/oleObject" Target="../embeddings/oleObject16.bin"/><Relationship Id="rId4" Type="http://schemas.openxmlformats.org/officeDocument/2006/relationships/image" Target="../media/image15.wmf"/></Relationships>
</file>

<file path=ppt/slides/_rels/slide11.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8.wmf"/><Relationship Id="rId5" Type="http://schemas.openxmlformats.org/officeDocument/2006/relationships/oleObject" Target="../embeddings/oleObject18.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20.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34.png"/><Relationship Id="rId4" Type="http://schemas.openxmlformats.org/officeDocument/2006/relationships/image" Target="../media/image21.wmf"/></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2.bin"/><Relationship Id="rId7" Type="http://schemas.openxmlformats.org/officeDocument/2006/relationships/image" Target="../media/image42.png"/><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0.wmf"/><Relationship Id="rId5" Type="http://schemas.openxmlformats.org/officeDocument/2006/relationships/oleObject" Target="../embeddings/oleObject23.bin"/><Relationship Id="rId4" Type="http://schemas.openxmlformats.org/officeDocument/2006/relationships/image" Target="../media/image29.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oleObject" Target="../embeddings/oleObject6.bin"/><Relationship Id="rId7"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wmf"/><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oleObject" Target="../embeddings/oleObject7.bin"/><Relationship Id="rId7"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8.wmf"/><Relationship Id="rId11" Type="http://schemas.openxmlformats.org/officeDocument/2006/relationships/image" Target="../media/image18.png"/><Relationship Id="rId5" Type="http://schemas.openxmlformats.org/officeDocument/2006/relationships/oleObject" Target="../embeddings/oleObject8.bin"/><Relationship Id="rId10" Type="http://schemas.openxmlformats.org/officeDocument/2006/relationships/image" Target="../media/image17.png"/><Relationship Id="rId4" Type="http://schemas.openxmlformats.org/officeDocument/2006/relationships/image" Target="../media/image7.wmf"/><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2.png"/><Relationship Id="rId7"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3.png"/><Relationship Id="rId4" Type="http://schemas.openxmlformats.org/officeDocument/2006/relationships/image" Target="../media/image21.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0.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2.bin"/><Relationship Id="rId14" Type="http://schemas.openxmlformats.org/officeDocument/2006/relationships/image" Target="../media/image14.wmf"/></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404813"/>
            <a:ext cx="7772400" cy="936625"/>
          </a:xfrm>
        </p:spPr>
        <p:txBody>
          <a:bodyPr anchor="ctr"/>
          <a:lstStyle/>
          <a:p>
            <a:r>
              <a:rPr lang="en-US" altLang="zh-CN" sz="4400"/>
              <a:t>8.4 </a:t>
            </a:r>
            <a:r>
              <a:rPr lang="zh-CN" altLang="en-US" sz="4400"/>
              <a:t>高斯公式</a:t>
            </a:r>
            <a:r>
              <a:rPr lang="en-US" altLang="zh-CN" sz="4400"/>
              <a:t>,</a:t>
            </a:r>
            <a:r>
              <a:rPr lang="zh-CN" altLang="en-US" sz="4400"/>
              <a:t>斯托克斯公式</a:t>
            </a:r>
          </a:p>
        </p:txBody>
      </p:sp>
      <p:sp>
        <p:nvSpPr>
          <p:cNvPr id="2051" name="Rectangle 3"/>
          <p:cNvSpPr>
            <a:spLocks noGrp="1" noChangeArrowheads="1"/>
          </p:cNvSpPr>
          <p:nvPr>
            <p:ph type="subTitle" idx="1"/>
          </p:nvPr>
        </p:nvSpPr>
        <p:spPr>
          <a:xfrm>
            <a:off x="468313" y="1700213"/>
            <a:ext cx="8351837" cy="4897437"/>
          </a:xfrm>
        </p:spPr>
        <p:txBody>
          <a:bodyPr/>
          <a:lstStyle/>
          <a:p>
            <a:pPr algn="l"/>
            <a:r>
              <a:rPr lang="zh-CN" altLang="en-US" sz="3200">
                <a:solidFill>
                  <a:srgbClr val="FF3300"/>
                </a:solidFill>
              </a:rPr>
              <a:t>格林公式</a:t>
            </a:r>
          </a:p>
          <a:p>
            <a:pPr algn="l"/>
            <a:r>
              <a:rPr lang="zh-CN" altLang="en-US" sz="3200"/>
              <a:t>建立了第二类平面曲线积分与二重积分的联系</a:t>
            </a:r>
            <a:r>
              <a:rPr lang="en-US" altLang="zh-CN" sz="3200"/>
              <a:t>;</a:t>
            </a:r>
          </a:p>
          <a:p>
            <a:pPr algn="l"/>
            <a:endParaRPr lang="en-US" altLang="zh-CN" sz="3200">
              <a:solidFill>
                <a:srgbClr val="FF3300"/>
              </a:solidFill>
            </a:endParaRPr>
          </a:p>
          <a:p>
            <a:pPr algn="l"/>
            <a:r>
              <a:rPr lang="zh-CN" altLang="en-US" sz="3200">
                <a:solidFill>
                  <a:srgbClr val="FF3300"/>
                </a:solidFill>
              </a:rPr>
              <a:t>高斯公式</a:t>
            </a:r>
          </a:p>
          <a:p>
            <a:pPr algn="l"/>
            <a:r>
              <a:rPr lang="zh-CN" altLang="en-US" sz="3200"/>
              <a:t>建立了第二类曲面积分与三重积分的联系</a:t>
            </a:r>
            <a:r>
              <a:rPr lang="en-US" altLang="zh-CN" sz="3200"/>
              <a:t>;</a:t>
            </a:r>
          </a:p>
          <a:p>
            <a:pPr algn="l"/>
            <a:endParaRPr lang="en-US" altLang="zh-CN" sz="3200">
              <a:solidFill>
                <a:srgbClr val="FF3300"/>
              </a:solidFill>
            </a:endParaRPr>
          </a:p>
          <a:p>
            <a:pPr algn="l"/>
            <a:r>
              <a:rPr lang="zh-CN" altLang="en-US" sz="3200">
                <a:solidFill>
                  <a:srgbClr val="FF3300"/>
                </a:solidFill>
              </a:rPr>
              <a:t>斯托克斯公式</a:t>
            </a:r>
          </a:p>
          <a:p>
            <a:pPr algn="l"/>
            <a:r>
              <a:rPr lang="zh-CN" altLang="en-US" sz="3200"/>
              <a:t>建立了第二类空间曲线积分与曲面积分的联系</a:t>
            </a:r>
            <a:r>
              <a:rPr lang="en-US" altLang="zh-CN" sz="320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619672" y="231738"/>
            <a:ext cx="5266928" cy="778098"/>
          </a:xfrm>
        </p:spPr>
        <p:txBody>
          <a:bodyPr/>
          <a:lstStyle/>
          <a:p>
            <a:r>
              <a:rPr lang="zh-CN" altLang="en-US" sz="3200" dirty="0">
                <a:solidFill>
                  <a:srgbClr val="FF0000"/>
                </a:solidFill>
              </a:rPr>
              <a:t>斯托克斯</a:t>
            </a:r>
            <a:r>
              <a:rPr lang="en-US" altLang="zh-CN" sz="3200" dirty="0">
                <a:solidFill>
                  <a:srgbClr val="FF0000"/>
                </a:solidFill>
              </a:rPr>
              <a:t>(Stokes)</a:t>
            </a:r>
            <a:r>
              <a:rPr lang="zh-CN" altLang="en-US" sz="3200" dirty="0">
                <a:solidFill>
                  <a:srgbClr val="FF0000"/>
                </a:solidFill>
              </a:rPr>
              <a:t>公式</a:t>
            </a:r>
          </a:p>
        </p:txBody>
      </p:sp>
      <p:graphicFrame>
        <p:nvGraphicFramePr>
          <p:cNvPr id="8196" name="Object 4"/>
          <p:cNvGraphicFramePr>
            <a:graphicFrameLocks noGrp="1" noChangeAspect="1"/>
          </p:cNvGraphicFramePr>
          <p:nvPr>
            <p:ph idx="1"/>
            <p:extLst>
              <p:ext uri="{D42A27DB-BD31-4B8C-83A1-F6EECF244321}">
                <p14:modId xmlns:p14="http://schemas.microsoft.com/office/powerpoint/2010/main" val="2007402151"/>
              </p:ext>
            </p:extLst>
          </p:nvPr>
        </p:nvGraphicFramePr>
        <p:xfrm>
          <a:off x="171450" y="1058863"/>
          <a:ext cx="8972550" cy="1455737"/>
        </p:xfrm>
        <a:graphic>
          <a:graphicData uri="http://schemas.openxmlformats.org/presentationml/2006/ole">
            <mc:AlternateContent xmlns:mc="http://schemas.openxmlformats.org/markup-compatibility/2006">
              <mc:Choice xmlns:v="urn:schemas-microsoft-com:vml" Requires="v">
                <p:oleObj spid="_x0000_s8254" name="Equation" r:id="rId3" imgW="4305240" imgH="698400" progId="Equation.DSMT4">
                  <p:embed/>
                </p:oleObj>
              </mc:Choice>
              <mc:Fallback>
                <p:oleObj name="Equation" r:id="rId3" imgW="4305240" imgH="698400" progId="Equation.DSMT4">
                  <p:embed/>
                  <p:pic>
                    <p:nvPicPr>
                      <p:cNvPr id="0" name="Object 4"/>
                      <p:cNvPicPr>
                        <a:picLocks noChangeAspect="1" noChangeArrowheads="1"/>
                      </p:cNvPicPr>
                      <p:nvPr/>
                    </p:nvPicPr>
                    <p:blipFill>
                      <a:blip r:embed="rId4"/>
                      <a:srcRect/>
                      <a:stretch>
                        <a:fillRect/>
                      </a:stretch>
                    </p:blipFill>
                    <p:spPr bwMode="auto">
                      <a:xfrm>
                        <a:off x="171450" y="1058863"/>
                        <a:ext cx="8972550" cy="1455737"/>
                      </a:xfrm>
                      <a:prstGeom prst="rect">
                        <a:avLst/>
                      </a:prstGeom>
                      <a:noFill/>
                      <a:ln>
                        <a:noFill/>
                      </a:ln>
                      <a:effectLst/>
                    </p:spPr>
                  </p:pic>
                </p:oleObj>
              </mc:Fallback>
            </mc:AlternateContent>
          </a:graphicData>
        </a:graphic>
      </p:graphicFrame>
      <p:graphicFrame>
        <p:nvGraphicFramePr>
          <p:cNvPr id="9" name="Object 4"/>
          <p:cNvGraphicFramePr>
            <a:graphicFrameLocks noChangeAspect="1"/>
          </p:cNvGraphicFramePr>
          <p:nvPr>
            <p:extLst>
              <p:ext uri="{D42A27DB-BD31-4B8C-83A1-F6EECF244321}">
                <p14:modId xmlns:p14="http://schemas.microsoft.com/office/powerpoint/2010/main" val="2919804234"/>
              </p:ext>
            </p:extLst>
          </p:nvPr>
        </p:nvGraphicFramePr>
        <p:xfrm>
          <a:off x="467544" y="2708920"/>
          <a:ext cx="8215957" cy="807916"/>
        </p:xfrm>
        <a:graphic>
          <a:graphicData uri="http://schemas.openxmlformats.org/presentationml/2006/ole">
            <mc:AlternateContent xmlns:mc="http://schemas.openxmlformats.org/markup-compatibility/2006">
              <mc:Choice xmlns:v="urn:schemas-microsoft-com:vml" Requires="v">
                <p:oleObj spid="_x0000_s8255" name="Equation" r:id="rId5" imgW="4520880" imgH="444240" progId="Equation.DSMT4">
                  <p:embed/>
                </p:oleObj>
              </mc:Choice>
              <mc:Fallback>
                <p:oleObj name="Equation" r:id="rId5" imgW="4520880" imgH="444240" progId="Equation.DSMT4">
                  <p:embed/>
                  <p:pic>
                    <p:nvPicPr>
                      <p:cNvPr id="8196" name="Object 4"/>
                      <p:cNvPicPr>
                        <a:picLocks noChangeAspect="1" noChangeArrowheads="1"/>
                      </p:cNvPicPr>
                      <p:nvPr/>
                    </p:nvPicPr>
                    <p:blipFill>
                      <a:blip r:embed="rId6"/>
                      <a:srcRect/>
                      <a:stretch>
                        <a:fillRect/>
                      </a:stretch>
                    </p:blipFill>
                    <p:spPr bwMode="auto">
                      <a:xfrm>
                        <a:off x="467544" y="2708920"/>
                        <a:ext cx="8215957" cy="807916"/>
                      </a:xfrm>
                      <a:prstGeom prst="rect">
                        <a:avLst/>
                      </a:prstGeom>
                      <a:noFill/>
                      <a:ln>
                        <a:noFill/>
                      </a:ln>
                      <a:effec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180528" y="948243"/>
            <a:ext cx="37338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r>
              <a:rPr kumimoji="0" lang="zh-CN" altLang="en-US" sz="2800" dirty="0"/>
              <a:t>便于记忆形式</a:t>
            </a:r>
            <a:endParaRPr kumimoji="0" lang="zh-CN" altLang="en-US" sz="2800" b="0" dirty="0"/>
          </a:p>
        </p:txBody>
      </p:sp>
      <p:graphicFrame>
        <p:nvGraphicFramePr>
          <p:cNvPr id="7" name="Object 3"/>
          <p:cNvGraphicFramePr>
            <a:graphicFrameLocks noChangeAspect="1"/>
          </p:cNvGraphicFramePr>
          <p:nvPr>
            <p:extLst>
              <p:ext uri="{D42A27DB-BD31-4B8C-83A1-F6EECF244321}">
                <p14:modId xmlns:p14="http://schemas.microsoft.com/office/powerpoint/2010/main" val="716005505"/>
              </p:ext>
            </p:extLst>
          </p:nvPr>
        </p:nvGraphicFramePr>
        <p:xfrm>
          <a:off x="948928" y="1590664"/>
          <a:ext cx="5135240" cy="1704776"/>
        </p:xfrm>
        <a:graphic>
          <a:graphicData uri="http://schemas.openxmlformats.org/presentationml/2006/ole">
            <mc:AlternateContent xmlns:mc="http://schemas.openxmlformats.org/markup-compatibility/2006">
              <mc:Choice xmlns:v="urn:schemas-microsoft-com:vml" Requires="v">
                <p:oleObj spid="_x0000_s10369" name="Equation" r:id="rId3" imgW="2755800" imgH="914400" progId="Equation.DSMT4">
                  <p:embed/>
                </p:oleObj>
              </mc:Choice>
              <mc:Fallback>
                <p:oleObj name="Equation" r:id="rId3" imgW="2755800" imgH="914400" progId="Equation.DSMT4">
                  <p:embed/>
                  <p:pic>
                    <p:nvPicPr>
                      <p:cNvPr id="9219" name="Object 3"/>
                      <p:cNvPicPr>
                        <a:picLocks noChangeAspect="1" noChangeArrowheads="1"/>
                      </p:cNvPicPr>
                      <p:nvPr/>
                    </p:nvPicPr>
                    <p:blipFill>
                      <a:blip r:embed="rId4"/>
                      <a:srcRect/>
                      <a:stretch>
                        <a:fillRect/>
                      </a:stretch>
                    </p:blipFill>
                    <p:spPr bwMode="auto">
                      <a:xfrm>
                        <a:off x="948928" y="1590664"/>
                        <a:ext cx="5135240" cy="1704776"/>
                      </a:xfrm>
                      <a:prstGeom prst="rect">
                        <a:avLst/>
                      </a:prstGeom>
                      <a:noFill/>
                      <a:ln>
                        <a:noFill/>
                      </a:ln>
                      <a:effectLst/>
                    </p:spPr>
                  </p:pic>
                </p:oleObj>
              </mc:Fallback>
            </mc:AlternateContent>
          </a:graphicData>
        </a:graphic>
      </p:graphicFrame>
      <p:sp>
        <p:nvSpPr>
          <p:cNvPr id="8" name="Text Box 4"/>
          <p:cNvSpPr txBox="1">
            <a:spLocks noChangeArrowheads="1"/>
          </p:cNvSpPr>
          <p:nvPr/>
        </p:nvSpPr>
        <p:spPr bwMode="auto">
          <a:xfrm>
            <a:off x="0" y="3339579"/>
            <a:ext cx="3048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r>
              <a:rPr kumimoji="0" lang="zh-CN" altLang="en-US" sz="2800" dirty="0"/>
              <a:t>另一种形式</a:t>
            </a:r>
          </a:p>
        </p:txBody>
      </p:sp>
      <p:graphicFrame>
        <p:nvGraphicFramePr>
          <p:cNvPr id="9" name="Object 5"/>
          <p:cNvGraphicFramePr>
            <a:graphicFrameLocks noChangeAspect="1"/>
          </p:cNvGraphicFramePr>
          <p:nvPr>
            <p:extLst>
              <p:ext uri="{D42A27DB-BD31-4B8C-83A1-F6EECF244321}">
                <p14:modId xmlns:p14="http://schemas.microsoft.com/office/powerpoint/2010/main" val="962389335"/>
              </p:ext>
            </p:extLst>
          </p:nvPr>
        </p:nvGraphicFramePr>
        <p:xfrm>
          <a:off x="1174267" y="3931444"/>
          <a:ext cx="5918014" cy="1797324"/>
        </p:xfrm>
        <a:graphic>
          <a:graphicData uri="http://schemas.openxmlformats.org/presentationml/2006/ole">
            <mc:AlternateContent xmlns:mc="http://schemas.openxmlformats.org/markup-compatibility/2006">
              <mc:Choice xmlns:v="urn:schemas-microsoft-com:vml" Requires="v">
                <p:oleObj spid="_x0000_s10370" name="Equation" r:id="rId5" imgW="3009600" imgH="914400" progId="Equation.DSMT4">
                  <p:embed/>
                </p:oleObj>
              </mc:Choice>
              <mc:Fallback>
                <p:oleObj name="Equation" r:id="rId5" imgW="3009600" imgH="914400" progId="Equation.DSMT4">
                  <p:embed/>
                  <p:pic>
                    <p:nvPicPr>
                      <p:cNvPr id="9221" name="Object 5"/>
                      <p:cNvPicPr>
                        <a:picLocks noChangeAspect="1" noChangeArrowheads="1"/>
                      </p:cNvPicPr>
                      <p:nvPr/>
                    </p:nvPicPr>
                    <p:blipFill>
                      <a:blip r:embed="rId6"/>
                      <a:srcRect/>
                      <a:stretch>
                        <a:fillRect/>
                      </a:stretch>
                    </p:blipFill>
                    <p:spPr bwMode="auto">
                      <a:xfrm>
                        <a:off x="1174267" y="3931444"/>
                        <a:ext cx="5918014" cy="1797324"/>
                      </a:xfrm>
                      <a:prstGeom prst="rect">
                        <a:avLst/>
                      </a:prstGeom>
                      <a:noFill/>
                      <a:ln>
                        <a:noFill/>
                      </a:ln>
                      <a:effectLst/>
                    </p:spPr>
                  </p:pic>
                </p:oleObj>
              </mc:Fallback>
            </mc:AlternateContent>
          </a:graphicData>
        </a:graphic>
      </p:graphicFrame>
      <p:graphicFrame>
        <p:nvGraphicFramePr>
          <p:cNvPr id="10" name="Object 6"/>
          <p:cNvGraphicFramePr>
            <a:graphicFrameLocks noChangeAspect="1"/>
          </p:cNvGraphicFramePr>
          <p:nvPr>
            <p:extLst>
              <p:ext uri="{D42A27DB-BD31-4B8C-83A1-F6EECF244321}">
                <p14:modId xmlns:p14="http://schemas.microsoft.com/office/powerpoint/2010/main" val="1732464824"/>
              </p:ext>
            </p:extLst>
          </p:nvPr>
        </p:nvGraphicFramePr>
        <p:xfrm>
          <a:off x="683568" y="5874272"/>
          <a:ext cx="4318000" cy="457200"/>
        </p:xfrm>
        <a:graphic>
          <a:graphicData uri="http://schemas.openxmlformats.org/presentationml/2006/ole">
            <mc:AlternateContent xmlns:mc="http://schemas.openxmlformats.org/markup-compatibility/2006">
              <mc:Choice xmlns:v="urn:schemas-microsoft-com:vml" Requires="v">
                <p:oleObj spid="_x0000_s10371" name="Equation" r:id="rId7" imgW="4317840" imgH="457200" progId="Equation.3">
                  <p:embed/>
                </p:oleObj>
              </mc:Choice>
              <mc:Fallback>
                <p:oleObj name="Equation" r:id="rId7" imgW="4317840" imgH="457200" progId="Equation.3">
                  <p:embed/>
                  <p:pic>
                    <p:nvPicPr>
                      <p:cNvPr id="9222"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568" y="5874272"/>
                        <a:ext cx="4318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4"/>
          <p:cNvGraphicFramePr>
            <a:graphicFrameLocks noChangeAspect="1"/>
          </p:cNvGraphicFramePr>
          <p:nvPr>
            <p:extLst>
              <p:ext uri="{D42A27DB-BD31-4B8C-83A1-F6EECF244321}">
                <p14:modId xmlns:p14="http://schemas.microsoft.com/office/powerpoint/2010/main" val="776983003"/>
              </p:ext>
            </p:extLst>
          </p:nvPr>
        </p:nvGraphicFramePr>
        <p:xfrm>
          <a:off x="683568" y="174571"/>
          <a:ext cx="6552728" cy="644362"/>
        </p:xfrm>
        <a:graphic>
          <a:graphicData uri="http://schemas.openxmlformats.org/presentationml/2006/ole">
            <mc:AlternateContent xmlns:mc="http://schemas.openxmlformats.org/markup-compatibility/2006">
              <mc:Choice xmlns:v="urn:schemas-microsoft-com:vml" Requires="v">
                <p:oleObj spid="_x0000_s10372" name="Equation" r:id="rId9" imgW="4520880" imgH="444240" progId="Equation.DSMT4">
                  <p:embed/>
                </p:oleObj>
              </mc:Choice>
              <mc:Fallback>
                <p:oleObj name="Equation" r:id="rId9" imgW="4520880" imgH="444240" progId="Equation.DSMT4">
                  <p:embed/>
                  <p:pic>
                    <p:nvPicPr>
                      <p:cNvPr id="9" name="Object 4"/>
                      <p:cNvPicPr>
                        <a:picLocks noChangeAspect="1" noChangeArrowheads="1"/>
                      </p:cNvPicPr>
                      <p:nvPr/>
                    </p:nvPicPr>
                    <p:blipFill>
                      <a:blip r:embed="rId10"/>
                      <a:srcRect/>
                      <a:stretch>
                        <a:fillRect/>
                      </a:stretch>
                    </p:blipFill>
                    <p:spPr bwMode="auto">
                      <a:xfrm>
                        <a:off x="683568" y="174571"/>
                        <a:ext cx="6552728" cy="644362"/>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2"/>
          <p:cNvGrpSpPr>
            <a:grpSpLocks/>
          </p:cNvGrpSpPr>
          <p:nvPr/>
        </p:nvGrpSpPr>
        <p:grpSpPr bwMode="auto">
          <a:xfrm>
            <a:off x="179512" y="20782"/>
            <a:ext cx="8713788" cy="1754188"/>
            <a:chOff x="96" y="96"/>
            <a:chExt cx="5489" cy="1105"/>
          </a:xfrm>
        </p:grpSpPr>
        <p:sp>
          <p:nvSpPr>
            <p:cNvPr id="12291" name="Text Box 3"/>
            <p:cNvSpPr txBox="1">
              <a:spLocks noChangeArrowheads="1"/>
            </p:cNvSpPr>
            <p:nvPr/>
          </p:nvSpPr>
          <p:spPr bwMode="auto">
            <a:xfrm>
              <a:off x="96" y="96"/>
              <a:ext cx="5489" cy="1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sz="2400" b="1" dirty="0">
                  <a:latin typeface="Times New Roman" panose="02020603050405020304" pitchFamily="18" charset="0"/>
                </a:rPr>
                <a:t>【</a:t>
              </a:r>
              <a:r>
                <a:rPr lang="zh-CN" altLang="en-US" sz="2400" b="1" dirty="0">
                  <a:latin typeface="Times New Roman" panose="02020603050405020304" pitchFamily="18" charset="0"/>
                </a:rPr>
                <a:t>例</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计算曲线积分                                     其中</a:t>
              </a:r>
              <a:r>
                <a:rPr lang="en-US" altLang="zh-CN" sz="2400" b="1" i="1" dirty="0">
                  <a:latin typeface="Times New Roman" panose="02020603050405020304" pitchFamily="18" charset="0"/>
                </a:rPr>
                <a:t>L</a:t>
              </a:r>
              <a:r>
                <a:rPr lang="zh-CN" altLang="en-US" sz="2400" b="1" dirty="0">
                  <a:latin typeface="Times New Roman" panose="02020603050405020304" pitchFamily="18" charset="0"/>
                </a:rPr>
                <a:t>为平面 </a:t>
              </a:r>
              <a:r>
                <a:rPr lang="en-US" altLang="zh-CN" sz="2400" b="1" i="1" dirty="0" err="1">
                  <a:latin typeface="Times New Roman" panose="02020603050405020304" pitchFamily="18" charset="0"/>
                </a:rPr>
                <a:t>x</a:t>
              </a:r>
              <a:r>
                <a:rPr lang="en-US" altLang="zh-CN" sz="2400" b="1" dirty="0" err="1">
                  <a:latin typeface="Times New Roman" panose="02020603050405020304" pitchFamily="18" charset="0"/>
                </a:rPr>
                <a:t>+</a:t>
              </a:r>
              <a:r>
                <a:rPr lang="en-US" altLang="zh-CN" sz="2400" b="1" i="1" dirty="0" err="1">
                  <a:latin typeface="Times New Roman" panose="02020603050405020304" pitchFamily="18" charset="0"/>
                </a:rPr>
                <a:t>y</a:t>
              </a:r>
              <a:r>
                <a:rPr lang="en-US" altLang="zh-CN" sz="2400" b="1" dirty="0" err="1">
                  <a:latin typeface="Times New Roman" panose="02020603050405020304" pitchFamily="18" charset="0"/>
                </a:rPr>
                <a:t>+</a:t>
              </a:r>
              <a:r>
                <a:rPr lang="en-US" altLang="zh-CN" sz="2400" b="1" i="1" dirty="0" err="1">
                  <a:latin typeface="Times New Roman" panose="02020603050405020304" pitchFamily="18" charset="0"/>
                </a:rPr>
                <a:t>z</a:t>
              </a:r>
              <a:r>
                <a:rPr lang="en-US" altLang="zh-CN" sz="2400" b="1" dirty="0">
                  <a:latin typeface="Times New Roman" panose="02020603050405020304" pitchFamily="18" charset="0"/>
                </a:rPr>
                <a:t>=1 </a:t>
              </a:r>
              <a:r>
                <a:rPr lang="zh-CN" altLang="en-US" sz="2400" b="1" dirty="0">
                  <a:latin typeface="Times New Roman" panose="02020603050405020304" pitchFamily="18" charset="0"/>
                </a:rPr>
                <a:t>被三个坐标面所截得的三角形</a:t>
              </a:r>
              <a:r>
                <a:rPr lang="en-US" altLang="zh-CN" sz="2400" b="1" i="1" dirty="0">
                  <a:latin typeface="Times New Roman" panose="02020603050405020304" pitchFamily="18" charset="0"/>
                </a:rPr>
                <a:t>S</a:t>
              </a:r>
              <a:r>
                <a:rPr lang="zh-CN" altLang="en-US" sz="2400" b="1" dirty="0">
                  <a:latin typeface="Times New Roman" panose="02020603050405020304" pitchFamily="18" charset="0"/>
                </a:rPr>
                <a:t>的整个边界，其正方向与这个三角形上侧的法向量成右手系．</a:t>
              </a:r>
            </a:p>
          </p:txBody>
        </p:sp>
        <p:graphicFrame>
          <p:nvGraphicFramePr>
            <p:cNvPr id="12292" name="Object 4"/>
            <p:cNvGraphicFramePr>
              <a:graphicFrameLocks noChangeAspect="1"/>
            </p:cNvGraphicFramePr>
            <p:nvPr>
              <p:extLst>
                <p:ext uri="{D42A27DB-BD31-4B8C-83A1-F6EECF244321}">
                  <p14:modId xmlns:p14="http://schemas.microsoft.com/office/powerpoint/2010/main" val="863340388"/>
                </p:ext>
              </p:extLst>
            </p:nvPr>
          </p:nvGraphicFramePr>
          <p:xfrm>
            <a:off x="1877" y="200"/>
            <a:ext cx="1776" cy="282"/>
          </p:xfrm>
          <a:graphic>
            <a:graphicData uri="http://schemas.openxmlformats.org/presentationml/2006/ole">
              <mc:AlternateContent xmlns:mc="http://schemas.openxmlformats.org/markup-compatibility/2006">
                <mc:Choice xmlns:v="urn:schemas-microsoft-com:vml" Requires="v">
                  <p:oleObj spid="_x0000_s12364" name="公式" r:id="rId3" imgW="3035160" imgH="482400" progId="Equation.3">
                    <p:embed/>
                  </p:oleObj>
                </mc:Choice>
                <mc:Fallback>
                  <p:oleObj name="公式" r:id="rId3" imgW="3035160" imgH="482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7" y="200"/>
                          <a:ext cx="1776" cy="282"/>
                        </a:xfrm>
                        <a:prstGeom prst="rect">
                          <a:avLst/>
                        </a:prstGeom>
                        <a:noFill/>
                        <a:ln>
                          <a:noFill/>
                        </a:ln>
                        <a:effectLst/>
                      </p:spPr>
                    </p:pic>
                  </p:oleObj>
                </mc:Fallback>
              </mc:AlternateContent>
            </a:graphicData>
          </a:graphic>
        </p:graphicFrame>
      </p:grpSp>
      <p:grpSp>
        <p:nvGrpSpPr>
          <p:cNvPr id="12295" name="Group 7"/>
          <p:cNvGrpSpPr>
            <a:grpSpLocks/>
          </p:cNvGrpSpPr>
          <p:nvPr/>
        </p:nvGrpSpPr>
        <p:grpSpPr bwMode="auto">
          <a:xfrm>
            <a:off x="6588224" y="3573016"/>
            <a:ext cx="2724150" cy="2633663"/>
            <a:chOff x="3456" y="1680"/>
            <a:chExt cx="1716" cy="1659"/>
          </a:xfrm>
        </p:grpSpPr>
        <p:grpSp>
          <p:nvGrpSpPr>
            <p:cNvPr id="12296" name="Group 8"/>
            <p:cNvGrpSpPr>
              <a:grpSpLocks/>
            </p:cNvGrpSpPr>
            <p:nvPr/>
          </p:nvGrpSpPr>
          <p:grpSpPr bwMode="auto">
            <a:xfrm>
              <a:off x="3456" y="1774"/>
              <a:ext cx="1543" cy="1451"/>
              <a:chOff x="3424" y="1253"/>
              <a:chExt cx="1543" cy="1451"/>
            </a:xfrm>
          </p:grpSpPr>
          <p:sp>
            <p:nvSpPr>
              <p:cNvPr id="12297" name="Line 9"/>
              <p:cNvSpPr>
                <a:spLocks noChangeShapeType="1"/>
              </p:cNvSpPr>
              <p:nvPr/>
            </p:nvSpPr>
            <p:spPr bwMode="auto">
              <a:xfrm>
                <a:off x="3923" y="2205"/>
                <a:ext cx="681" cy="0"/>
              </a:xfrm>
              <a:prstGeom prst="line">
                <a:avLst/>
              </a:prstGeom>
              <a:noFill/>
              <a:ln w="28575">
                <a:solidFill>
                  <a:schemeClr val="tx1"/>
                </a:solidFill>
                <a:prstDash val="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8" name="Line 10"/>
              <p:cNvSpPr>
                <a:spLocks noChangeShapeType="1"/>
              </p:cNvSpPr>
              <p:nvPr/>
            </p:nvSpPr>
            <p:spPr bwMode="auto">
              <a:xfrm flipH="1">
                <a:off x="3606" y="2205"/>
                <a:ext cx="317" cy="318"/>
              </a:xfrm>
              <a:prstGeom prst="line">
                <a:avLst/>
              </a:prstGeom>
              <a:noFill/>
              <a:ln w="28575">
                <a:solidFill>
                  <a:schemeClr val="tx1"/>
                </a:solidFill>
                <a:prstDash val="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9" name="Line 11"/>
              <p:cNvSpPr>
                <a:spLocks noChangeShapeType="1"/>
              </p:cNvSpPr>
              <p:nvPr/>
            </p:nvSpPr>
            <p:spPr bwMode="auto">
              <a:xfrm flipV="1">
                <a:off x="3923" y="1525"/>
                <a:ext cx="0" cy="680"/>
              </a:xfrm>
              <a:prstGeom prst="line">
                <a:avLst/>
              </a:prstGeom>
              <a:noFill/>
              <a:ln w="28575">
                <a:solidFill>
                  <a:schemeClr val="tx1"/>
                </a:solidFill>
                <a:prstDash val="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0" name="Line 12"/>
              <p:cNvSpPr>
                <a:spLocks noChangeShapeType="1"/>
              </p:cNvSpPr>
              <p:nvPr/>
            </p:nvSpPr>
            <p:spPr bwMode="auto">
              <a:xfrm flipH="1">
                <a:off x="3606" y="1525"/>
                <a:ext cx="317" cy="998"/>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1" name="Line 13"/>
              <p:cNvSpPr>
                <a:spLocks noChangeShapeType="1"/>
              </p:cNvSpPr>
              <p:nvPr/>
            </p:nvSpPr>
            <p:spPr bwMode="auto">
              <a:xfrm flipV="1">
                <a:off x="3606" y="2205"/>
                <a:ext cx="998" cy="318"/>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2" name="Line 14"/>
              <p:cNvSpPr>
                <a:spLocks noChangeShapeType="1"/>
              </p:cNvSpPr>
              <p:nvPr/>
            </p:nvSpPr>
            <p:spPr bwMode="auto">
              <a:xfrm>
                <a:off x="3923" y="1525"/>
                <a:ext cx="681" cy="680"/>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3" name="Line 15"/>
              <p:cNvSpPr>
                <a:spLocks noChangeShapeType="1"/>
              </p:cNvSpPr>
              <p:nvPr/>
            </p:nvSpPr>
            <p:spPr bwMode="auto">
              <a:xfrm>
                <a:off x="4604" y="2205"/>
                <a:ext cx="363"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4" name="Line 16"/>
              <p:cNvSpPr>
                <a:spLocks noChangeShapeType="1"/>
              </p:cNvSpPr>
              <p:nvPr/>
            </p:nvSpPr>
            <p:spPr bwMode="auto">
              <a:xfrm flipH="1">
                <a:off x="3424" y="2523"/>
                <a:ext cx="182" cy="181"/>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5" name="Line 17"/>
              <p:cNvSpPr>
                <a:spLocks noChangeShapeType="1"/>
              </p:cNvSpPr>
              <p:nvPr/>
            </p:nvSpPr>
            <p:spPr bwMode="auto">
              <a:xfrm flipV="1">
                <a:off x="3923" y="1253"/>
                <a:ext cx="0" cy="272"/>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306" name="Text Box 18"/>
            <p:cNvSpPr txBox="1">
              <a:spLocks noChangeArrowheads="1"/>
            </p:cNvSpPr>
            <p:nvPr/>
          </p:nvSpPr>
          <p:spPr bwMode="auto">
            <a:xfrm>
              <a:off x="3742" y="2574"/>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latin typeface="Times New Roman" panose="02020603050405020304" pitchFamily="18" charset="0"/>
                </a:rPr>
                <a:t>O</a:t>
              </a:r>
            </a:p>
          </p:txBody>
        </p:sp>
        <p:sp>
          <p:nvSpPr>
            <p:cNvPr id="12307" name="Text Box 19"/>
            <p:cNvSpPr txBox="1">
              <a:spLocks noChangeArrowheads="1"/>
            </p:cNvSpPr>
            <p:nvPr/>
          </p:nvSpPr>
          <p:spPr bwMode="auto">
            <a:xfrm>
              <a:off x="3483" y="3089"/>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latin typeface="Times New Roman" panose="02020603050405020304" pitchFamily="18" charset="0"/>
                </a:rPr>
                <a:t>x</a:t>
              </a:r>
            </a:p>
          </p:txBody>
        </p:sp>
        <p:sp>
          <p:nvSpPr>
            <p:cNvPr id="12308" name="Text Box 20"/>
            <p:cNvSpPr txBox="1">
              <a:spLocks noChangeArrowheads="1"/>
            </p:cNvSpPr>
            <p:nvPr/>
          </p:nvSpPr>
          <p:spPr bwMode="auto">
            <a:xfrm>
              <a:off x="4836" y="2681"/>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latin typeface="Times New Roman" panose="02020603050405020304" pitchFamily="18" charset="0"/>
                </a:rPr>
                <a:t>y</a:t>
              </a:r>
            </a:p>
          </p:txBody>
        </p:sp>
        <p:sp>
          <p:nvSpPr>
            <p:cNvPr id="12309" name="Text Box 21"/>
            <p:cNvSpPr txBox="1">
              <a:spLocks noChangeArrowheads="1"/>
            </p:cNvSpPr>
            <p:nvPr/>
          </p:nvSpPr>
          <p:spPr bwMode="auto">
            <a:xfrm>
              <a:off x="3998" y="1680"/>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latin typeface="Times New Roman" panose="02020603050405020304" pitchFamily="18" charset="0"/>
                </a:rPr>
                <a:t>z</a:t>
              </a:r>
            </a:p>
          </p:txBody>
        </p:sp>
        <p:sp>
          <p:nvSpPr>
            <p:cNvPr id="12310" name="Text Box 22"/>
            <p:cNvSpPr txBox="1">
              <a:spLocks noChangeArrowheads="1"/>
            </p:cNvSpPr>
            <p:nvPr/>
          </p:nvSpPr>
          <p:spPr bwMode="auto">
            <a:xfrm>
              <a:off x="3774" y="1910"/>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panose="02020603050405020304" pitchFamily="18" charset="0"/>
                </a:rPr>
                <a:t>1</a:t>
              </a:r>
            </a:p>
          </p:txBody>
        </p:sp>
        <p:sp>
          <p:nvSpPr>
            <p:cNvPr id="12311" name="Text Box 23"/>
            <p:cNvSpPr txBox="1">
              <a:spLocks noChangeArrowheads="1"/>
            </p:cNvSpPr>
            <p:nvPr/>
          </p:nvSpPr>
          <p:spPr bwMode="auto">
            <a:xfrm>
              <a:off x="3598" y="2985"/>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panose="02020603050405020304" pitchFamily="18" charset="0"/>
                </a:rPr>
                <a:t>1</a:t>
              </a:r>
            </a:p>
          </p:txBody>
        </p:sp>
        <p:sp>
          <p:nvSpPr>
            <p:cNvPr id="12312" name="Text Box 24"/>
            <p:cNvSpPr txBox="1">
              <a:spLocks noChangeArrowheads="1"/>
            </p:cNvSpPr>
            <p:nvPr/>
          </p:nvSpPr>
          <p:spPr bwMode="auto">
            <a:xfrm>
              <a:off x="4545" y="2681"/>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panose="02020603050405020304" pitchFamily="18" charset="0"/>
                </a:rPr>
                <a:t>1</a:t>
              </a:r>
            </a:p>
          </p:txBody>
        </p:sp>
        <p:sp>
          <p:nvSpPr>
            <p:cNvPr id="12313" name="Text Box 25"/>
            <p:cNvSpPr txBox="1">
              <a:spLocks noChangeArrowheads="1"/>
            </p:cNvSpPr>
            <p:nvPr/>
          </p:nvSpPr>
          <p:spPr bwMode="auto">
            <a:xfrm>
              <a:off x="3936" y="2880"/>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latin typeface="Times New Roman" panose="02020603050405020304" pitchFamily="18" charset="0"/>
                </a:rPr>
                <a:t>L</a:t>
              </a:r>
              <a:endParaRPr lang="en-US" altLang="zh-CN" b="1" baseline="-25000">
                <a:latin typeface="Times New Roman" panose="02020603050405020304" pitchFamily="18" charset="0"/>
              </a:endParaRPr>
            </a:p>
          </p:txBody>
        </p:sp>
        <p:sp>
          <p:nvSpPr>
            <p:cNvPr id="12314" name="Text Box 26"/>
            <p:cNvSpPr txBox="1">
              <a:spLocks noChangeArrowheads="1"/>
            </p:cNvSpPr>
            <p:nvPr/>
          </p:nvSpPr>
          <p:spPr bwMode="auto">
            <a:xfrm>
              <a:off x="3984" y="2400"/>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latin typeface="Times New Roman" panose="02020603050405020304" pitchFamily="18" charset="0"/>
                </a:rPr>
                <a:t>S</a:t>
              </a:r>
              <a:endParaRPr lang="en-US" altLang="zh-CN" b="1" baseline="-25000">
                <a:latin typeface="Times New Roman" panose="02020603050405020304" pitchFamily="18" charset="0"/>
              </a:endParaRPr>
            </a:p>
          </p:txBody>
        </p:sp>
        <p:sp>
          <p:nvSpPr>
            <p:cNvPr id="12315" name="Line 27"/>
            <p:cNvSpPr>
              <a:spLocks noChangeShapeType="1"/>
            </p:cNvSpPr>
            <p:nvPr/>
          </p:nvSpPr>
          <p:spPr bwMode="auto">
            <a:xfrm flipV="1">
              <a:off x="4176" y="2256"/>
              <a:ext cx="336" cy="24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16" name="Line 28"/>
            <p:cNvSpPr>
              <a:spLocks noChangeShapeType="1"/>
            </p:cNvSpPr>
            <p:nvPr/>
          </p:nvSpPr>
          <p:spPr bwMode="auto">
            <a:xfrm flipH="1">
              <a:off x="3792" y="2400"/>
              <a:ext cx="48" cy="192"/>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17" name="Line 29"/>
            <p:cNvSpPr>
              <a:spLocks noChangeShapeType="1"/>
            </p:cNvSpPr>
            <p:nvPr/>
          </p:nvSpPr>
          <p:spPr bwMode="auto">
            <a:xfrm flipV="1">
              <a:off x="3984" y="2841"/>
              <a:ext cx="288" cy="96"/>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18" name="Line 30"/>
            <p:cNvSpPr>
              <a:spLocks noChangeShapeType="1"/>
            </p:cNvSpPr>
            <p:nvPr/>
          </p:nvSpPr>
          <p:spPr bwMode="auto">
            <a:xfrm flipH="1" flipV="1">
              <a:off x="4119" y="2208"/>
              <a:ext cx="144" cy="144"/>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mc:AlternateContent xmlns:mc="http://schemas.openxmlformats.org/markup-compatibility/2006" xmlns:a14="http://schemas.microsoft.com/office/drawing/2010/main">
        <mc:Choice Requires="a14">
          <p:sp>
            <p:nvSpPr>
              <p:cNvPr id="29" name="文本框 28"/>
              <p:cNvSpPr txBox="1"/>
              <p:nvPr/>
            </p:nvSpPr>
            <p:spPr>
              <a:xfrm>
                <a:off x="4245115" y="1124744"/>
                <a:ext cx="254877" cy="69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zh-CN" sz="2400" b="0" i="1" smtClean="0">
                              <a:solidFill>
                                <a:srgbClr val="FF0000"/>
                              </a:solidFill>
                              <a:latin typeface="Cambria Math" panose="02040503050406030204" pitchFamily="18" charset="0"/>
                            </a:rPr>
                          </m:ctrlPr>
                        </m:fPr>
                        <m:num>
                          <m:r>
                            <a:rPr kumimoji="1" lang="en-US" altLang="zh-CN" sz="2400" b="0" i="1" smtClean="0">
                              <a:solidFill>
                                <a:srgbClr val="FF0000"/>
                              </a:solidFill>
                              <a:latin typeface="Cambria Math" panose="02040503050406030204" pitchFamily="18" charset="0"/>
                            </a:rPr>
                            <m:t>3</m:t>
                          </m:r>
                        </m:num>
                        <m:den>
                          <m:r>
                            <a:rPr kumimoji="1" lang="en-US" altLang="zh-CN" sz="2400" b="0" i="1" smtClean="0">
                              <a:solidFill>
                                <a:srgbClr val="FF0000"/>
                              </a:solidFill>
                              <a:latin typeface="Cambria Math" panose="02040503050406030204" pitchFamily="18" charset="0"/>
                            </a:rPr>
                            <m:t>2</m:t>
                          </m:r>
                        </m:den>
                      </m:f>
                    </m:oMath>
                  </m:oMathPara>
                </a14:m>
                <a:endParaRPr kumimoji="1" lang="zh-CN" altLang="en-US" sz="2400" dirty="0">
                  <a:solidFill>
                    <a:srgbClr val="FF0000"/>
                  </a:solidFill>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4245115" y="1124744"/>
                <a:ext cx="254877" cy="691471"/>
              </a:xfrm>
              <a:prstGeom prst="rect">
                <a:avLst/>
              </a:prstGeom>
              <a:blipFill>
                <a:blip r:embed="rId5"/>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106484" y="1354741"/>
            <a:ext cx="3037516" cy="2642127"/>
          </a:xfrm>
          <a:prstGeom prst="rect">
            <a:avLst/>
          </a:prstGeom>
        </p:spPr>
      </p:pic>
      <p:sp>
        <p:nvSpPr>
          <p:cNvPr id="3" name="Text Box 3"/>
          <p:cNvSpPr txBox="1">
            <a:spLocks noChangeArrowheads="1"/>
          </p:cNvSpPr>
          <p:nvPr/>
        </p:nvSpPr>
        <p:spPr bwMode="auto">
          <a:xfrm>
            <a:off x="0" y="41316"/>
            <a:ext cx="871378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sz="2400" b="1" dirty="0">
                <a:latin typeface="Times New Roman" panose="02020603050405020304" pitchFamily="18" charset="0"/>
              </a:rPr>
              <a:t>【</a:t>
            </a:r>
            <a:r>
              <a:rPr lang="zh-CN" altLang="en-US" sz="2400" b="1" dirty="0">
                <a:latin typeface="Times New Roman" panose="02020603050405020304" pitchFamily="18" charset="0"/>
              </a:rPr>
              <a:t>例</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计算曲线积分                                     其中</a:t>
            </a:r>
            <a:r>
              <a:rPr lang="en-US" altLang="zh-CN" sz="2400" b="1" i="1" dirty="0">
                <a:latin typeface="Times New Roman" panose="02020603050405020304" pitchFamily="18" charset="0"/>
              </a:rPr>
              <a:t>L</a:t>
            </a:r>
            <a:r>
              <a:rPr lang="zh-CN" altLang="en-US" sz="2400" b="1" dirty="0">
                <a:latin typeface="Times New Roman" panose="02020603050405020304" pitchFamily="18" charset="0"/>
              </a:rPr>
              <a:t>为球面</a:t>
            </a:r>
            <a:endParaRPr lang="en-US" altLang="zh-CN" sz="2400" b="1" dirty="0">
              <a:latin typeface="Times New Roman" panose="02020603050405020304" pitchFamily="18" charset="0"/>
            </a:endParaRPr>
          </a:p>
          <a:p>
            <a:pPr>
              <a:lnSpc>
                <a:spcPct val="150000"/>
              </a:lnSpc>
              <a:spcBef>
                <a:spcPct val="50000"/>
              </a:spcBef>
            </a:pPr>
            <a:endParaRPr lang="zh-CN" altLang="en-US" sz="2400" b="1"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本框 4"/>
              <p:cNvSpPr txBox="1"/>
              <p:nvPr/>
            </p:nvSpPr>
            <p:spPr>
              <a:xfrm>
                <a:off x="2881954" y="116632"/>
                <a:ext cx="2911823" cy="532005"/>
              </a:xfrm>
              <a:prstGeom prst="rect">
                <a:avLst/>
              </a:prstGeom>
              <a:noFill/>
            </p:spPr>
            <p:txBody>
              <a:bodyPr wrap="none" lIns="0" tIns="0" rIns="0" bIns="0" rtlCol="0">
                <a:spAutoFit/>
              </a:bodyPr>
              <a:lstStyle/>
              <a:p>
                <a14:m>
                  <m:oMath xmlns:m="http://schemas.openxmlformats.org/officeDocument/2006/math">
                    <m:nary>
                      <m:naryPr>
                        <m:chr m:val="∮"/>
                        <m:ctrlPr>
                          <a:rPr lang="zh-CN" altLang="en-US"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𝐿</m:t>
                        </m:r>
                      </m:sub>
                      <m:sup/>
                      <m:e>
                        <m:r>
                          <a:rPr lang="en-US" altLang="zh-CN" sz="2400" b="0" i="1" smtClean="0">
                            <a:latin typeface="Cambria Math" panose="02040503050406030204" pitchFamily="18" charset="0"/>
                          </a:rPr>
                          <m:t>𝑦𝑑𝑥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𝑧𝑑𝑦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𝑥𝑑𝑧</m:t>
                        </m:r>
                        <m:r>
                          <a:rPr lang="en-US" altLang="zh-CN" sz="2400" b="0" i="1" smtClean="0">
                            <a:latin typeface="Cambria Math" panose="02040503050406030204" pitchFamily="18" charset="0"/>
                          </a:rPr>
                          <m:t>,</m:t>
                        </m:r>
                      </m:e>
                    </m:nary>
                    <m:r>
                      <a:rPr lang="en-US" altLang="zh-CN" sz="2400" b="0" i="1" smtClean="0">
                        <a:latin typeface="Cambria Math" panose="02040503050406030204" pitchFamily="18" charset="0"/>
                      </a:rPr>
                      <m:t> </m:t>
                    </m:r>
                  </m:oMath>
                </a14:m>
                <a:r>
                  <a:rPr lang="zh-CN" altLang="en-US" sz="2400" dirty="0"/>
                  <a:t> </a:t>
                </a:r>
              </a:p>
            </p:txBody>
          </p:sp>
        </mc:Choice>
        <mc:Fallback xmlns="">
          <p:sp>
            <p:nvSpPr>
              <p:cNvPr id="5" name="文本框 4"/>
              <p:cNvSpPr txBox="1">
                <a:spLocks noRot="1" noChangeAspect="1" noMove="1" noResize="1" noEditPoints="1" noAdjustHandles="1" noChangeArrowheads="1" noChangeShapeType="1" noTextEdit="1"/>
              </p:cNvSpPr>
              <p:nvPr/>
            </p:nvSpPr>
            <p:spPr>
              <a:xfrm>
                <a:off x="2881954" y="116632"/>
                <a:ext cx="2911823" cy="53200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202285" y="733813"/>
                <a:ext cx="331802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panose="02040503050406030204" pitchFamily="18" charset="0"/>
                            </a:rPr>
                          </m:ctrlPr>
                        </m:sSupPr>
                        <m:e>
                          <m:r>
                            <a:rPr lang="en-US" altLang="zh-CN" sz="2400" i="1" smtClean="0">
                              <a:latin typeface="Cambria Math" panose="02040503050406030204" pitchFamily="18" charset="0"/>
                            </a:rPr>
                            <m:t>𝑥</m:t>
                          </m:r>
                        </m:e>
                        <m:sup>
                          <m:r>
                            <a:rPr lang="en-US" altLang="zh-CN" sz="2400" i="1" smtClean="0">
                              <a:latin typeface="Cambria Math" panose="02040503050406030204" pitchFamily="18" charset="0"/>
                            </a:rPr>
                            <m:t>2</m:t>
                          </m:r>
                        </m:sup>
                      </m:sSup>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𝑦</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𝑧</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oMath>
                  </m:oMathPara>
                </a14:m>
                <a:endParaRPr lang="zh-CN" altLang="en-US" sz="2400" dirty="0"/>
              </a:p>
            </p:txBody>
          </p:sp>
        </mc:Choice>
        <mc:Fallback xmlns="">
          <p:sp>
            <p:nvSpPr>
              <p:cNvPr id="6" name="文本框 5"/>
              <p:cNvSpPr txBox="1">
                <a:spLocks noRot="1" noChangeAspect="1" noMove="1" noResize="1" noEditPoints="1" noAdjustHandles="1" noChangeArrowheads="1" noChangeShapeType="1" noTextEdit="1"/>
              </p:cNvSpPr>
              <p:nvPr/>
            </p:nvSpPr>
            <p:spPr>
              <a:xfrm>
                <a:off x="202285" y="733813"/>
                <a:ext cx="3318023" cy="369332"/>
              </a:xfrm>
              <a:prstGeom prst="rect">
                <a:avLst/>
              </a:prstGeom>
              <a:blipFill>
                <a:blip r:embed="rId5"/>
                <a:stretch>
                  <a:fillRect l="-368" r="-2757" b="-377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 Box 3"/>
              <p:cNvSpPr txBox="1">
                <a:spLocks noChangeArrowheads="1"/>
              </p:cNvSpPr>
              <p:nvPr/>
            </p:nvSpPr>
            <p:spPr bwMode="auto">
              <a:xfrm>
                <a:off x="3347864" y="595313"/>
                <a:ext cx="5904656"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zh-CN" altLang="en-US" sz="2400" b="1" dirty="0">
                    <a:latin typeface="Times New Roman" panose="02020603050405020304" pitchFamily="18" charset="0"/>
                  </a:rPr>
                  <a:t>与平面</a:t>
                </a:r>
                <a14:m>
                  <m:oMath xmlns:m="http://schemas.openxmlformats.org/officeDocument/2006/math">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𝒚</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oMath>
                </a14:m>
                <a:r>
                  <a:rPr lang="zh-CN" altLang="en-US" sz="2400" b="1" dirty="0">
                    <a:latin typeface="Times New Roman" panose="02020603050405020304" pitchFamily="18" charset="0"/>
                  </a:rPr>
                  <a:t>的交线</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L</a:t>
                </a:r>
                <a:r>
                  <a:rPr lang="zh-CN" altLang="en-US" sz="2400" b="1" dirty="0">
                    <a:latin typeface="Times New Roman" panose="02020603050405020304" pitchFamily="18" charset="0"/>
                  </a:rPr>
                  <a:t>的正向从原点</a:t>
                </a:r>
                <a:endParaRPr lang="en-US" altLang="zh-CN" sz="2400" b="1" dirty="0">
                  <a:latin typeface="Times New Roman" panose="02020603050405020304" pitchFamily="18" charset="0"/>
                </a:endParaRPr>
              </a:p>
            </p:txBody>
          </p:sp>
        </mc:Choice>
        <mc:Fallback xmlns="">
          <p:sp>
            <p:nvSpPr>
              <p:cNvPr id="7" name="Text Box 3"/>
              <p:cNvSpPr txBox="1">
                <a:spLocks noRot="1" noChangeAspect="1" noMove="1" noResize="1" noEditPoints="1" noAdjustHandles="1" noChangeArrowheads="1" noChangeShapeType="1" noTextEdit="1"/>
              </p:cNvSpPr>
              <p:nvPr/>
            </p:nvSpPr>
            <p:spPr bwMode="auto">
              <a:xfrm>
                <a:off x="3347864" y="595313"/>
                <a:ext cx="5904656" cy="646331"/>
              </a:xfrm>
              <a:prstGeom prst="rect">
                <a:avLst/>
              </a:prstGeom>
              <a:blipFill>
                <a:blip r:embed="rId6"/>
                <a:stretch>
                  <a:fillRect l="-1548" b="-1132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8" name="Text Box 3"/>
          <p:cNvSpPr txBox="1">
            <a:spLocks noChangeArrowheads="1"/>
          </p:cNvSpPr>
          <p:nvPr/>
        </p:nvSpPr>
        <p:spPr bwMode="auto">
          <a:xfrm>
            <a:off x="172414" y="1053010"/>
            <a:ext cx="8713788" cy="576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sz="2400" b="1" dirty="0">
                <a:latin typeface="Times New Roman" panose="02020603050405020304" pitchFamily="18" charset="0"/>
              </a:rPr>
              <a:t>看去是逆时针方向</a:t>
            </a:r>
            <a:r>
              <a:rPr lang="en-US" altLang="zh-CN" sz="2400" b="1" dirty="0">
                <a:latin typeface="Times New Roman" panose="02020603050405020304" pitchFamily="18" charset="0"/>
              </a:rPr>
              <a:t>.</a:t>
            </a:r>
          </a:p>
        </p:txBody>
      </p:sp>
      <mc:AlternateContent xmlns:mc="http://schemas.openxmlformats.org/markup-compatibility/2006">
        <mc:Choice xmlns:a14="http://schemas.microsoft.com/office/drawing/2010/main" Requires="a14">
          <p:sp>
            <p:nvSpPr>
              <p:cNvPr id="9" name="文本框 8"/>
              <p:cNvSpPr txBox="1"/>
              <p:nvPr/>
            </p:nvSpPr>
            <p:spPr>
              <a:xfrm>
                <a:off x="2915816" y="1191509"/>
                <a:ext cx="816249" cy="4128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0" i="1" smtClean="0">
                          <a:solidFill>
                            <a:srgbClr val="FF0000"/>
                          </a:solidFill>
                          <a:latin typeface="Cambria Math" charset="0"/>
                        </a:rPr>
                        <m:t>2</m:t>
                      </m:r>
                      <m:rad>
                        <m:radPr>
                          <m:degHide m:val="on"/>
                          <m:ctrlPr>
                            <a:rPr kumimoji="1" lang="en-US" altLang="zh-CN" sz="2400" b="0" i="1" smtClean="0">
                              <a:solidFill>
                                <a:srgbClr val="FF0000"/>
                              </a:solidFill>
                              <a:latin typeface="Cambria Math" panose="02040503050406030204" pitchFamily="18" charset="0"/>
                            </a:rPr>
                          </m:ctrlPr>
                        </m:radPr>
                        <m:deg/>
                        <m:e>
                          <m:r>
                            <a:rPr kumimoji="1" lang="en-US" altLang="zh-CN" sz="2400" b="0" i="1" smtClean="0">
                              <a:solidFill>
                                <a:srgbClr val="FF0000"/>
                              </a:solidFill>
                              <a:latin typeface="Cambria Math" panose="02040503050406030204" pitchFamily="18" charset="0"/>
                            </a:rPr>
                            <m:t>2</m:t>
                          </m:r>
                        </m:e>
                      </m:rad>
                      <m:r>
                        <a:rPr kumimoji="1" lang="en-US" altLang="zh-CN" sz="2400" b="0" i="1" smtClean="0">
                          <a:solidFill>
                            <a:srgbClr val="FF0000"/>
                          </a:solidFill>
                          <a:latin typeface="Cambria Math" panose="02040503050406030204" pitchFamily="18" charset="0"/>
                        </a:rPr>
                        <m:t>𝜋</m:t>
                      </m:r>
                    </m:oMath>
                  </m:oMathPara>
                </a14:m>
                <a:endParaRPr kumimoji="1" lang="zh-CN" altLang="en-US" sz="2400" dirty="0">
                  <a:solidFill>
                    <a:srgbClr val="FF0000"/>
                  </a:solidFill>
                </a:endParaRPr>
              </a:p>
            </p:txBody>
          </p:sp>
        </mc:Choice>
        <mc:Fallback>
          <p:sp>
            <p:nvSpPr>
              <p:cNvPr id="9" name="文本框 8"/>
              <p:cNvSpPr txBox="1">
                <a:spLocks noRot="1" noChangeAspect="1" noMove="1" noResize="1" noEditPoints="1" noAdjustHandles="1" noChangeArrowheads="1" noChangeShapeType="1" noTextEdit="1"/>
              </p:cNvSpPr>
              <p:nvPr/>
            </p:nvSpPr>
            <p:spPr>
              <a:xfrm>
                <a:off x="2915816" y="1191509"/>
                <a:ext cx="816249" cy="412870"/>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1459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
          <p:cNvGrpSpPr>
            <a:grpSpLocks/>
          </p:cNvGrpSpPr>
          <p:nvPr/>
        </p:nvGrpSpPr>
        <p:grpSpPr bwMode="auto">
          <a:xfrm>
            <a:off x="17303" y="61388"/>
            <a:ext cx="8845551" cy="2228850"/>
            <a:chOff x="96" y="96"/>
            <a:chExt cx="5572" cy="1404"/>
          </a:xfrm>
        </p:grpSpPr>
        <p:sp>
          <p:nvSpPr>
            <p:cNvPr id="13315" name="Text Box 3"/>
            <p:cNvSpPr txBox="1">
              <a:spLocks noChangeArrowheads="1"/>
            </p:cNvSpPr>
            <p:nvPr/>
          </p:nvSpPr>
          <p:spPr bwMode="auto">
            <a:xfrm>
              <a:off x="96" y="96"/>
              <a:ext cx="5489"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sz="2400" b="1" dirty="0">
                  <a:latin typeface="Times New Roman" panose="02020603050405020304" pitchFamily="18" charset="0"/>
                </a:rPr>
                <a:t>【</a:t>
              </a:r>
              <a:r>
                <a:rPr lang="zh-CN" altLang="en-US" sz="2400" b="1" dirty="0">
                  <a:latin typeface="Times New Roman" panose="02020603050405020304" pitchFamily="18" charset="0"/>
                </a:rPr>
                <a:t>例</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计算</a:t>
              </a:r>
            </a:p>
          </p:txBody>
        </p:sp>
        <p:graphicFrame>
          <p:nvGraphicFramePr>
            <p:cNvPr id="13316" name="Object 4"/>
            <p:cNvGraphicFramePr>
              <a:graphicFrameLocks noChangeAspect="1"/>
            </p:cNvGraphicFramePr>
            <p:nvPr>
              <p:extLst>
                <p:ext uri="{D42A27DB-BD31-4B8C-83A1-F6EECF244321}">
                  <p14:modId xmlns:p14="http://schemas.microsoft.com/office/powerpoint/2010/main" val="737993535"/>
                </p:ext>
              </p:extLst>
            </p:nvPr>
          </p:nvGraphicFramePr>
          <p:xfrm>
            <a:off x="644" y="475"/>
            <a:ext cx="3905" cy="345"/>
          </p:xfrm>
          <a:graphic>
            <a:graphicData uri="http://schemas.openxmlformats.org/presentationml/2006/ole">
              <mc:AlternateContent xmlns:mc="http://schemas.openxmlformats.org/markup-compatibility/2006">
                <mc:Choice xmlns:v="urn:schemas-microsoft-com:vml" Requires="v">
                  <p:oleObj spid="_x0000_s13438" name="Equation" r:id="rId3" imgW="6603840" imgH="583920" progId="Equation.DSMT4">
                    <p:embed/>
                  </p:oleObj>
                </mc:Choice>
                <mc:Fallback>
                  <p:oleObj name="Equation" r:id="rId3" imgW="6603840" imgH="5839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 y="475"/>
                          <a:ext cx="3905" cy="345"/>
                        </a:xfrm>
                        <a:prstGeom prst="rect">
                          <a:avLst/>
                        </a:prstGeom>
                        <a:noFill/>
                        <a:ln>
                          <a:noFill/>
                        </a:ln>
                        <a:effectLst/>
                      </p:spPr>
                    </p:pic>
                  </p:oleObj>
                </mc:Fallback>
              </mc:AlternateContent>
            </a:graphicData>
          </a:graphic>
        </p:graphicFrame>
        <p:sp>
          <p:nvSpPr>
            <p:cNvPr id="13317" name="Text Box 5"/>
            <p:cNvSpPr txBox="1">
              <a:spLocks noChangeArrowheads="1"/>
            </p:cNvSpPr>
            <p:nvPr/>
          </p:nvSpPr>
          <p:spPr bwMode="auto">
            <a:xfrm>
              <a:off x="179" y="744"/>
              <a:ext cx="5489"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sz="2400" b="1" dirty="0">
                  <a:latin typeface="Times New Roman" panose="02020603050405020304" pitchFamily="18" charset="0"/>
                </a:rPr>
                <a:t>其中</a:t>
              </a:r>
              <a:r>
                <a:rPr lang="en-US" altLang="zh-CN" sz="2400" b="1" i="1" dirty="0">
                  <a:latin typeface="Times New Roman" panose="02020603050405020304" pitchFamily="18" charset="0"/>
                </a:rPr>
                <a:t>L</a:t>
              </a:r>
              <a:r>
                <a:rPr lang="zh-CN" altLang="en-US" sz="2400" b="1" dirty="0">
                  <a:latin typeface="Times New Roman" panose="02020603050405020304" pitchFamily="18" charset="0"/>
                </a:rPr>
                <a:t>是平面 </a:t>
              </a:r>
              <a:r>
                <a:rPr lang="en-US" altLang="zh-CN" sz="2400" b="1" i="1" dirty="0" err="1">
                  <a:latin typeface="Times New Roman" panose="02020603050405020304" pitchFamily="18" charset="0"/>
                </a:rPr>
                <a:t>x</a:t>
              </a:r>
              <a:r>
                <a:rPr lang="en-US" altLang="zh-CN" sz="2400" b="1" dirty="0" err="1">
                  <a:latin typeface="Times New Roman" panose="02020603050405020304" pitchFamily="18" charset="0"/>
                </a:rPr>
                <a:t>+</a:t>
              </a:r>
              <a:r>
                <a:rPr lang="en-US" altLang="zh-CN" sz="2400" b="1" i="1" dirty="0" err="1">
                  <a:latin typeface="Times New Roman" panose="02020603050405020304" pitchFamily="18" charset="0"/>
                </a:rPr>
                <a:t>y</a:t>
              </a:r>
              <a:r>
                <a:rPr lang="en-US" altLang="zh-CN" sz="2400" b="1" dirty="0" err="1">
                  <a:latin typeface="Times New Roman" panose="02020603050405020304" pitchFamily="18" charset="0"/>
                </a:rPr>
                <a:t>+</a:t>
              </a:r>
              <a:r>
                <a:rPr lang="en-US" altLang="zh-CN" sz="2400" b="1" i="1" dirty="0" err="1">
                  <a:latin typeface="Times New Roman" panose="02020603050405020304" pitchFamily="18" charset="0"/>
                </a:rPr>
                <a:t>z</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与柱面                 的交线，从 </a:t>
              </a:r>
              <a:r>
                <a:rPr lang="en-US" altLang="zh-CN" sz="2400" b="1" i="1" dirty="0">
                  <a:latin typeface="Times New Roman" panose="02020603050405020304" pitchFamily="18" charset="0"/>
                </a:rPr>
                <a:t>z </a:t>
              </a:r>
              <a:r>
                <a:rPr lang="zh-CN" altLang="en-US" sz="2400" b="1" dirty="0">
                  <a:latin typeface="Times New Roman" panose="02020603050405020304" pitchFamily="18" charset="0"/>
                </a:rPr>
                <a:t>轴正向看去</a:t>
              </a:r>
              <a:r>
                <a:rPr lang="en-US" altLang="zh-CN" sz="2400" b="1" i="1" dirty="0">
                  <a:latin typeface="Times New Roman" panose="02020603050405020304" pitchFamily="18" charset="0"/>
                </a:rPr>
                <a:t>L</a:t>
              </a:r>
              <a:r>
                <a:rPr lang="zh-CN" altLang="en-US" sz="2400" b="1" dirty="0">
                  <a:latin typeface="Times New Roman" panose="02020603050405020304" pitchFamily="18" charset="0"/>
                </a:rPr>
                <a:t>是逆时针．</a:t>
              </a:r>
            </a:p>
          </p:txBody>
        </p:sp>
        <p:graphicFrame>
          <p:nvGraphicFramePr>
            <p:cNvPr id="13318" name="Object 6"/>
            <p:cNvGraphicFramePr>
              <a:graphicFrameLocks noChangeAspect="1"/>
            </p:cNvGraphicFramePr>
            <p:nvPr>
              <p:extLst>
                <p:ext uri="{D42A27DB-BD31-4B8C-83A1-F6EECF244321}">
                  <p14:modId xmlns:p14="http://schemas.microsoft.com/office/powerpoint/2010/main" val="2804826715"/>
                </p:ext>
              </p:extLst>
            </p:nvPr>
          </p:nvGraphicFramePr>
          <p:xfrm>
            <a:off x="2605" y="904"/>
            <a:ext cx="800" cy="252"/>
          </p:xfrm>
          <a:graphic>
            <a:graphicData uri="http://schemas.openxmlformats.org/presentationml/2006/ole">
              <mc:AlternateContent xmlns:mc="http://schemas.openxmlformats.org/markup-compatibility/2006">
                <mc:Choice xmlns:v="urn:schemas-microsoft-com:vml" Requires="v">
                  <p:oleObj spid="_x0000_s13439" name="公式" r:id="rId5" imgW="1371600" imgH="431640" progId="Equation.3">
                    <p:embed/>
                  </p:oleObj>
                </mc:Choice>
                <mc:Fallback>
                  <p:oleObj name="公式" r:id="rId5" imgW="1371600" imgH="4316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5" y="904"/>
                          <a:ext cx="800" cy="252"/>
                        </a:xfrm>
                        <a:prstGeom prst="rect">
                          <a:avLst/>
                        </a:prstGeom>
                        <a:noFill/>
                        <a:ln>
                          <a:noFill/>
                        </a:ln>
                        <a:effectLst/>
                      </p:spPr>
                    </p:pic>
                  </p:oleObj>
                </mc:Fallback>
              </mc:AlternateContent>
            </a:graphicData>
          </a:graphic>
        </p:graphicFrame>
      </p:grpSp>
      <p:grpSp>
        <p:nvGrpSpPr>
          <p:cNvPr id="13320" name="Group 8"/>
          <p:cNvGrpSpPr>
            <a:grpSpLocks/>
          </p:cNvGrpSpPr>
          <p:nvPr/>
        </p:nvGrpSpPr>
        <p:grpSpPr bwMode="auto">
          <a:xfrm>
            <a:off x="5868144" y="1988840"/>
            <a:ext cx="3848100" cy="2928938"/>
            <a:chOff x="3378" y="2064"/>
            <a:chExt cx="2166" cy="1610"/>
          </a:xfrm>
        </p:grpSpPr>
        <p:grpSp>
          <p:nvGrpSpPr>
            <p:cNvPr id="13321" name="Group 9"/>
            <p:cNvGrpSpPr>
              <a:grpSpLocks/>
            </p:cNvGrpSpPr>
            <p:nvPr/>
          </p:nvGrpSpPr>
          <p:grpSpPr bwMode="auto">
            <a:xfrm>
              <a:off x="3378" y="2208"/>
              <a:ext cx="1806" cy="1338"/>
              <a:chOff x="3378" y="2208"/>
              <a:chExt cx="1806" cy="1338"/>
            </a:xfrm>
          </p:grpSpPr>
          <p:sp>
            <p:nvSpPr>
              <p:cNvPr id="13322" name="Line 10"/>
              <p:cNvSpPr>
                <a:spLocks noChangeShapeType="1"/>
              </p:cNvSpPr>
              <p:nvPr/>
            </p:nvSpPr>
            <p:spPr bwMode="auto">
              <a:xfrm flipV="1">
                <a:off x="3696" y="2976"/>
                <a:ext cx="1152" cy="144"/>
              </a:xfrm>
              <a:prstGeom prst="line">
                <a:avLst/>
              </a:prstGeom>
              <a:noFill/>
              <a:ln w="28575">
                <a:solidFill>
                  <a:schemeClr val="tx1"/>
                </a:solidFill>
                <a:prstDash val="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3" name="Line 11"/>
              <p:cNvSpPr>
                <a:spLocks noChangeShapeType="1"/>
              </p:cNvSpPr>
              <p:nvPr/>
            </p:nvSpPr>
            <p:spPr bwMode="auto">
              <a:xfrm flipV="1">
                <a:off x="3936" y="2773"/>
                <a:ext cx="653" cy="539"/>
              </a:xfrm>
              <a:prstGeom prst="line">
                <a:avLst/>
              </a:prstGeom>
              <a:noFill/>
              <a:ln w="28575">
                <a:solidFill>
                  <a:schemeClr val="tx1"/>
                </a:solidFill>
                <a:prstDash val="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4" name="Line 12"/>
              <p:cNvSpPr>
                <a:spLocks noChangeShapeType="1"/>
              </p:cNvSpPr>
              <p:nvPr/>
            </p:nvSpPr>
            <p:spPr bwMode="auto">
              <a:xfrm flipV="1">
                <a:off x="4245" y="2592"/>
                <a:ext cx="0" cy="459"/>
              </a:xfrm>
              <a:prstGeom prst="line">
                <a:avLst/>
              </a:prstGeom>
              <a:noFill/>
              <a:ln w="28575">
                <a:solidFill>
                  <a:schemeClr val="tx1"/>
                </a:solidFill>
                <a:prstDash val="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5" name="Line 13"/>
              <p:cNvSpPr>
                <a:spLocks noChangeShapeType="1"/>
              </p:cNvSpPr>
              <p:nvPr/>
            </p:nvSpPr>
            <p:spPr bwMode="auto">
              <a:xfrm flipH="1" flipV="1">
                <a:off x="3696" y="3120"/>
                <a:ext cx="237" cy="192"/>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6" name="Line 14"/>
              <p:cNvSpPr>
                <a:spLocks noChangeShapeType="1"/>
              </p:cNvSpPr>
              <p:nvPr/>
            </p:nvSpPr>
            <p:spPr bwMode="auto">
              <a:xfrm flipH="1" flipV="1">
                <a:off x="4581" y="2781"/>
                <a:ext cx="237" cy="192"/>
              </a:xfrm>
              <a:prstGeom prst="line">
                <a:avLst/>
              </a:prstGeom>
              <a:noFill/>
              <a:ln w="28575">
                <a:solidFill>
                  <a:schemeClr val="tx1"/>
                </a:solidFill>
                <a:prstDash val="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7" name="Line 15"/>
              <p:cNvSpPr>
                <a:spLocks noChangeShapeType="1"/>
              </p:cNvSpPr>
              <p:nvPr/>
            </p:nvSpPr>
            <p:spPr bwMode="auto">
              <a:xfrm flipV="1">
                <a:off x="3694" y="2778"/>
                <a:ext cx="886" cy="339"/>
              </a:xfrm>
              <a:prstGeom prst="line">
                <a:avLst/>
              </a:prstGeom>
              <a:noFill/>
              <a:ln w="28575">
                <a:solidFill>
                  <a:schemeClr val="tx1"/>
                </a:solidFill>
                <a:prstDash val="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8" name="Line 16"/>
              <p:cNvSpPr>
                <a:spLocks noChangeShapeType="1"/>
              </p:cNvSpPr>
              <p:nvPr/>
            </p:nvSpPr>
            <p:spPr bwMode="auto">
              <a:xfrm flipV="1">
                <a:off x="3936" y="2976"/>
                <a:ext cx="886" cy="339"/>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9" name="Line 17"/>
              <p:cNvSpPr>
                <a:spLocks noChangeShapeType="1"/>
              </p:cNvSpPr>
              <p:nvPr/>
            </p:nvSpPr>
            <p:spPr bwMode="auto">
              <a:xfrm flipV="1">
                <a:off x="3696" y="2496"/>
                <a:ext cx="0" cy="624"/>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0" name="Line 18"/>
              <p:cNvSpPr>
                <a:spLocks noChangeShapeType="1"/>
              </p:cNvSpPr>
              <p:nvPr/>
            </p:nvSpPr>
            <p:spPr bwMode="auto">
              <a:xfrm flipV="1">
                <a:off x="3936" y="2736"/>
                <a:ext cx="0" cy="576"/>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1" name="Line 19"/>
              <p:cNvSpPr>
                <a:spLocks noChangeShapeType="1"/>
              </p:cNvSpPr>
              <p:nvPr/>
            </p:nvSpPr>
            <p:spPr bwMode="auto">
              <a:xfrm>
                <a:off x="3696" y="2496"/>
                <a:ext cx="873" cy="10"/>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2" name="Line 20"/>
              <p:cNvSpPr>
                <a:spLocks noChangeShapeType="1"/>
              </p:cNvSpPr>
              <p:nvPr/>
            </p:nvSpPr>
            <p:spPr bwMode="auto">
              <a:xfrm flipH="1" flipV="1">
                <a:off x="4811" y="2711"/>
                <a:ext cx="7" cy="265"/>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3" name="Line 21"/>
              <p:cNvSpPr>
                <a:spLocks noChangeShapeType="1"/>
              </p:cNvSpPr>
              <p:nvPr/>
            </p:nvSpPr>
            <p:spPr bwMode="auto">
              <a:xfrm flipH="1" flipV="1">
                <a:off x="4564" y="2352"/>
                <a:ext cx="14" cy="423"/>
              </a:xfrm>
              <a:prstGeom prst="line">
                <a:avLst/>
              </a:prstGeom>
              <a:noFill/>
              <a:ln w="28575">
                <a:solidFill>
                  <a:schemeClr val="tx1"/>
                </a:solidFill>
                <a:prstDash val="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4" name="Line 22"/>
              <p:cNvSpPr>
                <a:spLocks noChangeShapeType="1"/>
              </p:cNvSpPr>
              <p:nvPr/>
            </p:nvSpPr>
            <p:spPr bwMode="auto">
              <a:xfrm>
                <a:off x="3696" y="2496"/>
                <a:ext cx="240" cy="240"/>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5" name="Line 23"/>
              <p:cNvSpPr>
                <a:spLocks noChangeShapeType="1"/>
              </p:cNvSpPr>
              <p:nvPr/>
            </p:nvSpPr>
            <p:spPr bwMode="auto">
              <a:xfrm flipV="1">
                <a:off x="3936" y="2731"/>
                <a:ext cx="876" cy="5"/>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6" name="Line 24"/>
              <p:cNvSpPr>
                <a:spLocks noChangeShapeType="1"/>
              </p:cNvSpPr>
              <p:nvPr/>
            </p:nvSpPr>
            <p:spPr bwMode="auto">
              <a:xfrm>
                <a:off x="4569" y="2496"/>
                <a:ext cx="251" cy="226"/>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7" name="Line 25"/>
              <p:cNvSpPr>
                <a:spLocks noChangeShapeType="1"/>
              </p:cNvSpPr>
              <p:nvPr/>
            </p:nvSpPr>
            <p:spPr bwMode="auto">
              <a:xfrm flipH="1">
                <a:off x="3645" y="3294"/>
                <a:ext cx="312" cy="252"/>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8" name="Line 26"/>
              <p:cNvSpPr>
                <a:spLocks noChangeShapeType="1"/>
              </p:cNvSpPr>
              <p:nvPr/>
            </p:nvSpPr>
            <p:spPr bwMode="auto">
              <a:xfrm flipV="1">
                <a:off x="4791" y="2933"/>
                <a:ext cx="393" cy="46"/>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9" name="Line 27"/>
              <p:cNvSpPr>
                <a:spLocks noChangeShapeType="1"/>
              </p:cNvSpPr>
              <p:nvPr/>
            </p:nvSpPr>
            <p:spPr bwMode="auto">
              <a:xfrm flipV="1">
                <a:off x="3378" y="3111"/>
                <a:ext cx="393" cy="46"/>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40" name="Line 28"/>
              <p:cNvSpPr>
                <a:spLocks noChangeShapeType="1"/>
              </p:cNvSpPr>
              <p:nvPr/>
            </p:nvSpPr>
            <p:spPr bwMode="auto">
              <a:xfrm flipV="1">
                <a:off x="4242" y="2208"/>
                <a:ext cx="0" cy="432"/>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41" name="Line 29"/>
              <p:cNvSpPr>
                <a:spLocks noChangeShapeType="1"/>
              </p:cNvSpPr>
              <p:nvPr/>
            </p:nvSpPr>
            <p:spPr bwMode="auto">
              <a:xfrm>
                <a:off x="3765" y="2562"/>
                <a:ext cx="91" cy="94"/>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42" name="Line 30"/>
              <p:cNvSpPr>
                <a:spLocks noChangeShapeType="1"/>
              </p:cNvSpPr>
              <p:nvPr/>
            </p:nvSpPr>
            <p:spPr bwMode="auto">
              <a:xfrm>
                <a:off x="4128" y="2736"/>
                <a:ext cx="24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43" name="Line 31"/>
              <p:cNvSpPr>
                <a:spLocks noChangeShapeType="1"/>
              </p:cNvSpPr>
              <p:nvPr/>
            </p:nvSpPr>
            <p:spPr bwMode="auto">
              <a:xfrm flipH="1" flipV="1">
                <a:off x="4629" y="2544"/>
                <a:ext cx="96" cy="96"/>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44" name="Line 32"/>
              <p:cNvSpPr>
                <a:spLocks noChangeShapeType="1"/>
              </p:cNvSpPr>
              <p:nvPr/>
            </p:nvSpPr>
            <p:spPr bwMode="auto">
              <a:xfrm flipH="1">
                <a:off x="4032" y="2505"/>
                <a:ext cx="288"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345" name="Text Box 33"/>
            <p:cNvSpPr txBox="1">
              <a:spLocks noChangeArrowheads="1"/>
            </p:cNvSpPr>
            <p:nvPr/>
          </p:nvSpPr>
          <p:spPr bwMode="auto">
            <a:xfrm>
              <a:off x="4146" y="3012"/>
              <a:ext cx="480"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latin typeface="Times New Roman" panose="02020603050405020304" pitchFamily="18" charset="0"/>
                </a:rPr>
                <a:t>O</a:t>
              </a:r>
            </a:p>
          </p:txBody>
        </p:sp>
        <p:sp>
          <p:nvSpPr>
            <p:cNvPr id="13346" name="Text Box 34"/>
            <p:cNvSpPr txBox="1">
              <a:spLocks noChangeArrowheads="1"/>
            </p:cNvSpPr>
            <p:nvPr/>
          </p:nvSpPr>
          <p:spPr bwMode="auto">
            <a:xfrm>
              <a:off x="3648" y="3456"/>
              <a:ext cx="48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latin typeface="Times New Roman" panose="02020603050405020304" pitchFamily="18" charset="0"/>
                </a:rPr>
                <a:t>x</a:t>
              </a:r>
            </a:p>
          </p:txBody>
        </p:sp>
        <p:sp>
          <p:nvSpPr>
            <p:cNvPr id="13347" name="Text Box 35"/>
            <p:cNvSpPr txBox="1">
              <a:spLocks noChangeArrowheads="1"/>
            </p:cNvSpPr>
            <p:nvPr/>
          </p:nvSpPr>
          <p:spPr bwMode="auto">
            <a:xfrm>
              <a:off x="5064" y="2889"/>
              <a:ext cx="48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latin typeface="Times New Roman" panose="02020603050405020304" pitchFamily="18" charset="0"/>
                </a:rPr>
                <a:t>y</a:t>
              </a:r>
            </a:p>
          </p:txBody>
        </p:sp>
        <p:sp>
          <p:nvSpPr>
            <p:cNvPr id="13348" name="Text Box 36"/>
            <p:cNvSpPr txBox="1">
              <a:spLocks noChangeArrowheads="1"/>
            </p:cNvSpPr>
            <p:nvPr/>
          </p:nvSpPr>
          <p:spPr bwMode="auto">
            <a:xfrm>
              <a:off x="4251" y="2064"/>
              <a:ext cx="48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latin typeface="Times New Roman" panose="02020603050405020304" pitchFamily="18" charset="0"/>
                </a:rPr>
                <a:t>z</a:t>
              </a:r>
            </a:p>
          </p:txBody>
        </p:sp>
        <p:sp>
          <p:nvSpPr>
            <p:cNvPr id="13349" name="Text Box 37"/>
            <p:cNvSpPr txBox="1">
              <a:spLocks noChangeArrowheads="1"/>
            </p:cNvSpPr>
            <p:nvPr/>
          </p:nvSpPr>
          <p:spPr bwMode="auto">
            <a:xfrm>
              <a:off x="4710" y="2403"/>
              <a:ext cx="480"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latin typeface="Times New Roman" panose="02020603050405020304" pitchFamily="18" charset="0"/>
                </a:rPr>
                <a:t>L</a:t>
              </a:r>
            </a:p>
          </p:txBody>
        </p:sp>
      </p:grpSp>
      <mc:AlternateContent xmlns:mc="http://schemas.openxmlformats.org/markup-compatibility/2006" xmlns:a14="http://schemas.microsoft.com/office/drawing/2010/main">
        <mc:Choice Requires="a14">
          <p:sp>
            <p:nvSpPr>
              <p:cNvPr id="2" name="文本框 1"/>
              <p:cNvSpPr txBox="1"/>
              <p:nvPr/>
            </p:nvSpPr>
            <p:spPr>
              <a:xfrm>
                <a:off x="1907704" y="1793115"/>
                <a:ext cx="654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0" i="1" smtClean="0">
                          <a:solidFill>
                            <a:srgbClr val="FF0000"/>
                          </a:solidFill>
                          <a:latin typeface="Cambria Math" charset="0"/>
                        </a:rPr>
                        <m:t>−24</m:t>
                      </m:r>
                    </m:oMath>
                  </m:oMathPara>
                </a14:m>
                <a:endParaRPr kumimoji="1" lang="zh-CN" altLang="en-US" sz="2400" dirty="0">
                  <a:solidFill>
                    <a:srgbClr val="FF0000"/>
                  </a:solidFill>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1907704" y="1793115"/>
                <a:ext cx="654025" cy="369332"/>
              </a:xfrm>
              <a:prstGeom prst="rect">
                <a:avLst/>
              </a:prstGeom>
              <a:blipFill>
                <a:blip r:embed="rId7"/>
                <a:stretch>
                  <a:fillRect l="-1869" r="-10280" b="-9836"/>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dirty="0"/>
              <a:t>作业</a:t>
            </a:r>
            <a:r>
              <a:rPr lang="en-US" altLang="zh-CN" dirty="0"/>
              <a:t>:</a:t>
            </a:r>
            <a:r>
              <a:rPr lang="zh-CN" altLang="en-US" dirty="0"/>
              <a:t>习题 </a:t>
            </a:r>
            <a:r>
              <a:rPr lang="en-US" altLang="zh-CN" dirty="0"/>
              <a:t>8-3</a:t>
            </a:r>
          </a:p>
        </p:txBody>
      </p:sp>
      <p:sp>
        <p:nvSpPr>
          <p:cNvPr id="14339" name="Rectangle 3"/>
          <p:cNvSpPr>
            <a:spLocks noGrp="1" noChangeArrowheads="1"/>
          </p:cNvSpPr>
          <p:nvPr>
            <p:ph type="body" idx="1"/>
          </p:nvPr>
        </p:nvSpPr>
        <p:spPr/>
        <p:txBody>
          <a:bodyPr/>
          <a:lstStyle/>
          <a:p>
            <a:pPr>
              <a:buFontTx/>
              <a:buNone/>
            </a:pPr>
            <a:r>
              <a:rPr lang="en-US" altLang="zh-CN" sz="4000" dirty="0"/>
              <a:t>5(2)(4)</a:t>
            </a:r>
          </a:p>
          <a:p>
            <a:pPr>
              <a:buFontTx/>
              <a:buNone/>
            </a:pPr>
            <a:r>
              <a:rPr lang="en-US" altLang="zh-CN" sz="4000" dirty="0"/>
              <a:t>6</a:t>
            </a:r>
          </a:p>
          <a:p>
            <a:pPr>
              <a:buFontTx/>
              <a:buNone/>
            </a:pPr>
            <a:r>
              <a:rPr lang="en-US" altLang="zh-CN" sz="4000" dirty="0"/>
              <a:t>8</a:t>
            </a:r>
          </a:p>
          <a:p>
            <a:pPr>
              <a:buFontTx/>
              <a:buNone/>
            </a:pPr>
            <a:r>
              <a:rPr lang="en-US" altLang="zh-CN" sz="4000"/>
              <a:t>10(2)(4)</a:t>
            </a:r>
            <a:endParaRPr lang="en-US" altLang="zh-CN"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691680" y="188640"/>
            <a:ext cx="4186808" cy="548680"/>
          </a:xfrm>
        </p:spPr>
        <p:txBody>
          <a:bodyPr/>
          <a:lstStyle/>
          <a:p>
            <a:r>
              <a:rPr lang="zh-CN" altLang="en-US" sz="3200" dirty="0">
                <a:solidFill>
                  <a:srgbClr val="FF0000"/>
                </a:solidFill>
              </a:rPr>
              <a:t>高斯公式</a:t>
            </a:r>
          </a:p>
        </p:txBody>
      </p:sp>
      <p:graphicFrame>
        <p:nvGraphicFramePr>
          <p:cNvPr id="3076" name="Object 4"/>
          <p:cNvGraphicFramePr>
            <a:graphicFrameLocks noGrp="1" noChangeAspect="1"/>
          </p:cNvGraphicFramePr>
          <p:nvPr>
            <p:ph idx="1"/>
            <p:extLst>
              <p:ext uri="{D42A27DB-BD31-4B8C-83A1-F6EECF244321}">
                <p14:modId xmlns:p14="http://schemas.microsoft.com/office/powerpoint/2010/main" val="2342841975"/>
              </p:ext>
            </p:extLst>
          </p:nvPr>
        </p:nvGraphicFramePr>
        <p:xfrm>
          <a:off x="544513" y="923057"/>
          <a:ext cx="7886700" cy="3225800"/>
        </p:xfrm>
        <a:graphic>
          <a:graphicData uri="http://schemas.openxmlformats.org/presentationml/2006/ole">
            <mc:AlternateContent xmlns:mc="http://schemas.openxmlformats.org/markup-compatibility/2006">
              <mc:Choice xmlns:v="urn:schemas-microsoft-com:vml" Requires="v">
                <p:oleObj spid="_x0000_s3124" name="Equation" r:id="rId3" imgW="3416040" imgH="1396800" progId="Equation.DSMT4">
                  <p:embed/>
                </p:oleObj>
              </mc:Choice>
              <mc:Fallback>
                <p:oleObj name="Equation" r:id="rId3" imgW="3416040" imgH="1396800" progId="Equation.DSMT4">
                  <p:embed/>
                  <p:pic>
                    <p:nvPicPr>
                      <p:cNvPr id="0" name="Object 4"/>
                      <p:cNvPicPr>
                        <a:picLocks noChangeAspect="1" noChangeArrowheads="1"/>
                      </p:cNvPicPr>
                      <p:nvPr/>
                    </p:nvPicPr>
                    <p:blipFill>
                      <a:blip r:embed="rId4"/>
                      <a:srcRect/>
                      <a:stretch>
                        <a:fillRect/>
                      </a:stretch>
                    </p:blipFill>
                    <p:spPr bwMode="auto">
                      <a:xfrm>
                        <a:off x="544513" y="923057"/>
                        <a:ext cx="7886700" cy="322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p:cNvSpPr/>
          <p:nvPr/>
        </p:nvSpPr>
        <p:spPr>
          <a:xfrm>
            <a:off x="323528" y="4221088"/>
            <a:ext cx="8208912" cy="244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7"/>
          <p:cNvSpPr txBox="1">
            <a:spLocks noChangeArrowheads="1"/>
          </p:cNvSpPr>
          <p:nvPr/>
        </p:nvSpPr>
        <p:spPr bwMode="auto">
          <a:xfrm>
            <a:off x="544513" y="4312997"/>
            <a:ext cx="3962400" cy="519113"/>
          </a:xfrm>
          <a:prstGeom prst="rect">
            <a:avLst/>
          </a:prstGeom>
          <a:noFill/>
          <a:ln>
            <a:noFill/>
          </a:ln>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FFFF"/>
                </a:solidFill>
                <a:miter lim="800000"/>
                <a:headEnd/>
                <a:tailEnd/>
              </a14:hiddenLine>
            </a:ext>
          </a:extLst>
        </p:spPr>
        <p:txBody>
          <a:bodyPr>
            <a:spAutoFit/>
          </a:bodyPr>
          <a:lstStyle/>
          <a:p>
            <a:pPr eaLnBrk="0" hangingPunct="0"/>
            <a:r>
              <a:rPr kumimoji="0" lang="en-US" altLang="zh-CN" sz="2800" dirty="0">
                <a:solidFill>
                  <a:srgbClr val="FF0000"/>
                </a:solidFill>
                <a:latin typeface="黑体" panose="02010609060101010101" pitchFamily="49" charset="-122"/>
                <a:ea typeface="黑体" panose="02010609060101010101" pitchFamily="49" charset="-122"/>
              </a:rPr>
              <a:t>Gauss</a:t>
            </a:r>
            <a:r>
              <a:rPr kumimoji="0" lang="zh-CN" altLang="en-US" sz="2800" dirty="0">
                <a:solidFill>
                  <a:srgbClr val="FF0000"/>
                </a:solidFill>
                <a:latin typeface="黑体" panose="02010609060101010101" pitchFamily="49" charset="-122"/>
                <a:ea typeface="黑体" panose="02010609060101010101" pitchFamily="49" charset="-122"/>
              </a:rPr>
              <a:t>公式的实质</a:t>
            </a:r>
            <a:endParaRPr kumimoji="0" lang="zh-CN" altLang="en-US" sz="2800" b="0" dirty="0">
              <a:solidFill>
                <a:srgbClr val="FF0000"/>
              </a:solidFill>
            </a:endParaRPr>
          </a:p>
        </p:txBody>
      </p:sp>
      <p:sp>
        <p:nvSpPr>
          <p:cNvPr id="7" name="Text Box 8"/>
          <p:cNvSpPr txBox="1">
            <a:spLocks noChangeArrowheads="1"/>
          </p:cNvSpPr>
          <p:nvPr/>
        </p:nvSpPr>
        <p:spPr bwMode="auto">
          <a:xfrm>
            <a:off x="489744" y="4924019"/>
            <a:ext cx="7391400"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r>
              <a:rPr kumimoji="0" lang="zh-CN" altLang="en-US" sz="2800" dirty="0">
                <a:solidFill>
                  <a:schemeClr val="tx1"/>
                </a:solidFill>
              </a:rPr>
              <a:t>表达了空间闭区域上的三重积分与其边界曲面上的曲面积分之间的关系</a:t>
            </a:r>
            <a:r>
              <a:rPr kumimoji="0" lang="en-US" altLang="zh-CN" sz="2800" dirty="0">
                <a:solidFill>
                  <a:schemeClr val="tx1"/>
                </a:solidFill>
              </a:rPr>
              <a:t>.</a:t>
            </a:r>
            <a:endParaRPr kumimoji="0" lang="en-US" altLang="zh-CN" sz="2800" b="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
          <p:cNvSpPr txBox="1">
            <a:spLocks noChangeArrowheads="1"/>
          </p:cNvSpPr>
          <p:nvPr/>
        </p:nvSpPr>
        <p:spPr bwMode="auto">
          <a:xfrm>
            <a:off x="533400" y="381000"/>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solidFill>
                  <a:srgbClr val="CC3300"/>
                </a:solidFill>
                <a:ea typeface="黑体" panose="02010609060101010101" pitchFamily="49" charset="-122"/>
              </a:rPr>
              <a:t>注</a:t>
            </a:r>
          </a:p>
        </p:txBody>
      </p:sp>
      <p:sp>
        <p:nvSpPr>
          <p:cNvPr id="6" name="Text Box 12"/>
          <p:cNvSpPr txBox="1">
            <a:spLocks noChangeArrowheads="1"/>
          </p:cNvSpPr>
          <p:nvPr/>
        </p:nvSpPr>
        <p:spPr bwMode="auto">
          <a:xfrm>
            <a:off x="464468" y="1062693"/>
            <a:ext cx="82912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dirty="0">
                <a:solidFill>
                  <a:schemeClr val="tx1"/>
                </a:solidFill>
              </a:rPr>
              <a:t> 1. </a:t>
            </a:r>
            <a:r>
              <a:rPr lang="zh-CN" altLang="en-US" sz="2800" dirty="0">
                <a:solidFill>
                  <a:schemeClr val="tx1"/>
                </a:solidFill>
              </a:rPr>
              <a:t>若</a:t>
            </a:r>
            <a:r>
              <a:rPr lang="en-US" altLang="zh-CN" sz="2800" dirty="0">
                <a:solidFill>
                  <a:schemeClr val="tx1"/>
                </a:solidFill>
              </a:rPr>
              <a:t>S</a:t>
            </a:r>
            <a:r>
              <a:rPr lang="zh-CN" altLang="en-US" sz="2800" dirty="0">
                <a:solidFill>
                  <a:schemeClr val="tx1"/>
                </a:solidFill>
              </a:rPr>
              <a:t>不满足上述条件，可以引进若干张辅助曲面</a:t>
            </a:r>
          </a:p>
        </p:txBody>
      </p:sp>
      <p:sp>
        <p:nvSpPr>
          <p:cNvPr id="8" name="Text Box 14"/>
          <p:cNvSpPr txBox="1">
            <a:spLocks noChangeArrowheads="1"/>
          </p:cNvSpPr>
          <p:nvPr/>
        </p:nvSpPr>
        <p:spPr bwMode="auto">
          <a:xfrm>
            <a:off x="997070" y="1596093"/>
            <a:ext cx="772013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dirty="0">
                <a:solidFill>
                  <a:schemeClr val="tx1"/>
                </a:solidFill>
              </a:rPr>
              <a:t>将</a:t>
            </a:r>
            <a:r>
              <a:rPr lang="en-US" altLang="zh-CN" sz="2800" dirty="0">
                <a:solidFill>
                  <a:schemeClr val="tx1"/>
                </a:solidFill>
              </a:rPr>
              <a:t>S</a:t>
            </a:r>
            <a:r>
              <a:rPr lang="zh-CN" altLang="en-US" sz="2800" dirty="0">
                <a:solidFill>
                  <a:schemeClr val="tx1"/>
                </a:solidFill>
              </a:rPr>
              <a:t>分成几个有限的小区域使之都满足上述条件</a:t>
            </a:r>
          </a:p>
        </p:txBody>
      </p:sp>
      <p:sp>
        <p:nvSpPr>
          <p:cNvPr id="9" name="Text Box 15"/>
          <p:cNvSpPr txBox="1">
            <a:spLocks noChangeArrowheads="1"/>
          </p:cNvSpPr>
          <p:nvPr/>
        </p:nvSpPr>
        <p:spPr bwMode="auto">
          <a:xfrm>
            <a:off x="685800" y="2286000"/>
            <a:ext cx="80772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solidFill>
                  <a:schemeClr val="tx1"/>
                </a:solidFill>
              </a:rPr>
              <a:t>注意到沿辅助曲面相反两侧的两个曲面积分绝对值</a:t>
            </a:r>
          </a:p>
          <a:p>
            <a:r>
              <a:rPr lang="zh-CN" altLang="en-US" sz="2800" dirty="0">
                <a:solidFill>
                  <a:schemeClr val="tx1"/>
                </a:solidFill>
              </a:rPr>
              <a:t>相等，而符号相反，相加时正好抵消，因此上述公</a:t>
            </a:r>
          </a:p>
          <a:p>
            <a:r>
              <a:rPr lang="zh-CN" altLang="en-US" sz="2800" dirty="0">
                <a:solidFill>
                  <a:schemeClr val="tx1"/>
                </a:solidFill>
              </a:rPr>
              <a:t>式对这样的区域也成立，</a:t>
            </a:r>
          </a:p>
        </p:txBody>
      </p:sp>
      <p:sp>
        <p:nvSpPr>
          <p:cNvPr id="10" name="Text Box 16"/>
          <p:cNvSpPr txBox="1">
            <a:spLocks noChangeArrowheads="1"/>
          </p:cNvSpPr>
          <p:nvPr/>
        </p:nvSpPr>
        <p:spPr bwMode="auto">
          <a:xfrm>
            <a:off x="800689" y="3825875"/>
            <a:ext cx="1619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solidFill>
                  <a:schemeClr val="tx1"/>
                </a:solidFill>
              </a:rPr>
              <a:t>故一般地</a:t>
            </a:r>
          </a:p>
        </p:txBody>
      </p:sp>
      <p:graphicFrame>
        <p:nvGraphicFramePr>
          <p:cNvPr id="11" name="Object 17"/>
          <p:cNvGraphicFramePr>
            <a:graphicFrameLocks noChangeAspect="1"/>
          </p:cNvGraphicFramePr>
          <p:nvPr>
            <p:extLst>
              <p:ext uri="{D42A27DB-BD31-4B8C-83A1-F6EECF244321}">
                <p14:modId xmlns:p14="http://schemas.microsoft.com/office/powerpoint/2010/main" val="3193836332"/>
              </p:ext>
            </p:extLst>
          </p:nvPr>
        </p:nvGraphicFramePr>
        <p:xfrm>
          <a:off x="899592" y="4516681"/>
          <a:ext cx="7062936" cy="856739"/>
        </p:xfrm>
        <a:graphic>
          <a:graphicData uri="http://schemas.openxmlformats.org/presentationml/2006/ole">
            <mc:AlternateContent xmlns:mc="http://schemas.openxmlformats.org/markup-compatibility/2006">
              <mc:Choice xmlns:v="urn:schemas-microsoft-com:vml" Requires="v">
                <p:oleObj spid="_x0000_s19536" name="Equation" r:id="rId3" imgW="8153280" imgH="990360" progId="Equation.3">
                  <p:embed/>
                </p:oleObj>
              </mc:Choice>
              <mc:Fallback>
                <p:oleObj name="Equation" r:id="rId3" imgW="8153280" imgH="990360" progId="Equation.3">
                  <p:embed/>
                  <p:pic>
                    <p:nvPicPr>
                      <p:cNvPr id="8209"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4516681"/>
                        <a:ext cx="7062936" cy="85673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92349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0-#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746125" y="400050"/>
            <a:ext cx="32576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chemeClr val="accent2"/>
                </a:solidFill>
              </a:rPr>
              <a:t>2</a:t>
            </a:r>
            <a:r>
              <a:rPr lang="zh-CN" altLang="en-US" sz="2800">
                <a:solidFill>
                  <a:schemeClr val="accent2"/>
                </a:solidFill>
              </a:rPr>
              <a:t>。</a:t>
            </a:r>
            <a:r>
              <a:rPr lang="zh-CN" altLang="en-US" sz="2800">
                <a:solidFill>
                  <a:schemeClr val="tx1"/>
                </a:solidFill>
              </a:rPr>
              <a:t>公式成立的条件</a:t>
            </a:r>
          </a:p>
        </p:txBody>
      </p:sp>
      <p:graphicFrame>
        <p:nvGraphicFramePr>
          <p:cNvPr id="5" name="Object 3"/>
          <p:cNvGraphicFramePr>
            <a:graphicFrameLocks noChangeAspect="1"/>
          </p:cNvGraphicFramePr>
          <p:nvPr>
            <p:extLst>
              <p:ext uri="{D42A27DB-BD31-4B8C-83A1-F6EECF244321}">
                <p14:modId xmlns:p14="http://schemas.microsoft.com/office/powerpoint/2010/main" val="1645806076"/>
              </p:ext>
            </p:extLst>
          </p:nvPr>
        </p:nvGraphicFramePr>
        <p:xfrm>
          <a:off x="1270000" y="1066800"/>
          <a:ext cx="2908300" cy="431800"/>
        </p:xfrm>
        <a:graphic>
          <a:graphicData uri="http://schemas.openxmlformats.org/presentationml/2006/ole">
            <mc:AlternateContent xmlns:mc="http://schemas.openxmlformats.org/markup-compatibility/2006">
              <mc:Choice xmlns:v="urn:schemas-microsoft-com:vml" Requires="v">
                <p:oleObj spid="_x0000_s20599" name="Equation" r:id="rId3" imgW="2908080" imgH="431640" progId="Equation.3">
                  <p:embed/>
                </p:oleObj>
              </mc:Choice>
              <mc:Fallback>
                <p:oleObj name="Equation" r:id="rId3" imgW="2908080" imgH="431640" progId="Equation.3">
                  <p:embed/>
                  <p:pic>
                    <p:nvPicPr>
                      <p:cNvPr id="1126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00" y="1066800"/>
                        <a:ext cx="2908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3219051273"/>
              </p:ext>
            </p:extLst>
          </p:nvPr>
        </p:nvGraphicFramePr>
        <p:xfrm>
          <a:off x="1256951" y="1642130"/>
          <a:ext cx="3352800" cy="381000"/>
        </p:xfrm>
        <a:graphic>
          <a:graphicData uri="http://schemas.openxmlformats.org/presentationml/2006/ole">
            <mc:AlternateContent xmlns:mc="http://schemas.openxmlformats.org/markup-compatibility/2006">
              <mc:Choice xmlns:v="urn:schemas-microsoft-com:vml" Requires="v">
                <p:oleObj spid="_x0000_s20600" name="Equation" r:id="rId5" imgW="3174840" imgH="431640" progId="Equation.3">
                  <p:embed/>
                </p:oleObj>
              </mc:Choice>
              <mc:Fallback>
                <p:oleObj name="Equation" r:id="rId5" imgW="3174840" imgH="431640" progId="Equation.3">
                  <p:embed/>
                  <p:pic>
                    <p:nvPicPr>
                      <p:cNvPr id="1126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6951" y="1642130"/>
                        <a:ext cx="3352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3213422697"/>
              </p:ext>
            </p:extLst>
          </p:nvPr>
        </p:nvGraphicFramePr>
        <p:xfrm>
          <a:off x="1288701" y="2119590"/>
          <a:ext cx="3289300" cy="914400"/>
        </p:xfrm>
        <a:graphic>
          <a:graphicData uri="http://schemas.openxmlformats.org/presentationml/2006/ole">
            <mc:AlternateContent xmlns:mc="http://schemas.openxmlformats.org/markup-compatibility/2006">
              <mc:Choice xmlns:v="urn:schemas-microsoft-com:vml" Requires="v">
                <p:oleObj spid="_x0000_s20601" name="Equation" r:id="rId7" imgW="3288960" imgH="914400" progId="Equation.3">
                  <p:embed/>
                </p:oleObj>
              </mc:Choice>
              <mc:Fallback>
                <p:oleObj name="Equation" r:id="rId7" imgW="3288960" imgH="914400" progId="Equation.3">
                  <p:embed/>
                  <p:pic>
                    <p:nvPicPr>
                      <p:cNvPr id="11269"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8701" y="2119590"/>
                        <a:ext cx="32893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6"/>
          <p:cNvSpPr txBox="1">
            <a:spLocks noChangeArrowheads="1"/>
          </p:cNvSpPr>
          <p:nvPr/>
        </p:nvSpPr>
        <p:spPr bwMode="auto">
          <a:xfrm>
            <a:off x="685800" y="3219450"/>
            <a:ext cx="80772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solidFill>
                  <a:schemeClr val="tx1"/>
                </a:solidFill>
              </a:rPr>
              <a:t>     </a:t>
            </a:r>
            <a:r>
              <a:rPr lang="zh-CN" altLang="en-US" sz="2800">
                <a:solidFill>
                  <a:schemeClr val="tx1"/>
                </a:solidFill>
              </a:rPr>
              <a:t>根据</a:t>
            </a:r>
            <a:r>
              <a:rPr lang="en-US" altLang="zh-CN" sz="2800">
                <a:solidFill>
                  <a:schemeClr val="tx1"/>
                </a:solidFill>
              </a:rPr>
              <a:t>Gauss </a:t>
            </a:r>
            <a:r>
              <a:rPr lang="zh-CN" altLang="en-US" sz="2800">
                <a:solidFill>
                  <a:schemeClr val="tx1"/>
                </a:solidFill>
              </a:rPr>
              <a:t>公式，用三重积分来计算曲面积分</a:t>
            </a:r>
          </a:p>
          <a:p>
            <a:r>
              <a:rPr lang="zh-CN" altLang="en-US" sz="2800">
                <a:solidFill>
                  <a:schemeClr val="tx1"/>
                </a:solidFill>
              </a:rPr>
              <a:t>是比较方便的，但</a:t>
            </a:r>
            <a:r>
              <a:rPr lang="en-US" altLang="zh-CN" sz="2800">
                <a:solidFill>
                  <a:schemeClr val="tx1"/>
                </a:solidFill>
              </a:rPr>
              <a:t>Gauss </a:t>
            </a:r>
            <a:r>
              <a:rPr lang="zh-CN" altLang="en-US" sz="2800">
                <a:solidFill>
                  <a:schemeClr val="tx1"/>
                </a:solidFill>
              </a:rPr>
              <a:t>公式同时也说明，可用</a:t>
            </a:r>
          </a:p>
          <a:p>
            <a:r>
              <a:rPr lang="zh-CN" altLang="en-US" sz="2800">
                <a:solidFill>
                  <a:schemeClr val="tx1"/>
                </a:solidFill>
              </a:rPr>
              <a:t>曲面积分来计算三重积分</a:t>
            </a:r>
          </a:p>
        </p:txBody>
      </p:sp>
    </p:spTree>
    <p:extLst>
      <p:ext uri="{BB962C8B-B14F-4D97-AF65-F5344CB8AC3E}">
        <p14:creationId xmlns:p14="http://schemas.microsoft.com/office/powerpoint/2010/main" val="424593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2"/>
          <p:cNvGrpSpPr>
            <a:grpSpLocks/>
          </p:cNvGrpSpPr>
          <p:nvPr/>
        </p:nvGrpSpPr>
        <p:grpSpPr bwMode="auto">
          <a:xfrm>
            <a:off x="-1589" y="51594"/>
            <a:ext cx="9145589" cy="1200150"/>
            <a:chOff x="96" y="96"/>
            <a:chExt cx="5761" cy="756"/>
          </a:xfrm>
        </p:grpSpPr>
        <p:sp>
          <p:nvSpPr>
            <p:cNvPr id="5123" name="Text Box 3"/>
            <p:cNvSpPr txBox="1">
              <a:spLocks noChangeArrowheads="1"/>
            </p:cNvSpPr>
            <p:nvPr/>
          </p:nvSpPr>
          <p:spPr bwMode="auto">
            <a:xfrm>
              <a:off x="96" y="96"/>
              <a:ext cx="5761"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en-US" altLang="zh-CN" sz="2400" b="1" dirty="0">
                  <a:latin typeface="Times New Roman" panose="02020603050405020304" pitchFamily="18" charset="0"/>
                </a:rPr>
                <a:t>【</a:t>
              </a:r>
              <a:r>
                <a:rPr lang="zh-CN" altLang="en-US" sz="2400" b="1" dirty="0">
                  <a:latin typeface="Times New Roman" panose="02020603050405020304" pitchFamily="18" charset="0"/>
                </a:rPr>
                <a:t>例</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计算                                                            其中</a:t>
              </a:r>
              <a:r>
                <a:rPr lang="en-US" altLang="zh-CN" sz="2400" b="1" i="1" dirty="0">
                  <a:latin typeface="Times New Roman" panose="02020603050405020304" pitchFamily="18" charset="0"/>
                </a:rPr>
                <a:t>S</a:t>
              </a:r>
              <a:r>
                <a:rPr lang="zh-CN" altLang="en-US" sz="2400" b="1" dirty="0">
                  <a:latin typeface="Times New Roman" panose="02020603050405020304" pitchFamily="18" charset="0"/>
                </a:rPr>
                <a:t>为柱面 </a:t>
              </a:r>
              <a:r>
                <a:rPr lang="en-US" altLang="zh-CN" sz="2400" b="1" i="1" dirty="0">
                  <a:latin typeface="Times New Roman" panose="02020603050405020304" pitchFamily="18" charset="0"/>
                </a:rPr>
                <a:t>x</a:t>
              </a:r>
              <a:r>
                <a:rPr lang="en-US" altLang="zh-CN" sz="2400" b="1" baseline="30000" dirty="0">
                  <a:latin typeface="Times New Roman" panose="02020603050405020304" pitchFamily="18" charset="0"/>
                </a:rPr>
                <a:t>2</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y</a:t>
              </a:r>
              <a:r>
                <a:rPr lang="en-US" altLang="zh-CN" sz="2400" b="1" baseline="30000" dirty="0">
                  <a:latin typeface="Times New Roman" panose="02020603050405020304" pitchFamily="18" charset="0"/>
                </a:rPr>
                <a:t>2</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及平面 </a:t>
              </a:r>
              <a:r>
                <a:rPr lang="en-US" altLang="zh-CN" sz="2400" b="1" i="1" dirty="0">
                  <a:latin typeface="Times New Roman" panose="02020603050405020304" pitchFamily="18" charset="0"/>
                </a:rPr>
                <a:t>z</a:t>
              </a:r>
              <a:r>
                <a:rPr lang="en-US" altLang="zh-CN" sz="2400" b="1" dirty="0">
                  <a:latin typeface="Times New Roman" panose="02020603050405020304" pitchFamily="18" charset="0"/>
                </a:rPr>
                <a:t>=0</a:t>
              </a:r>
              <a:r>
                <a:rPr lang="zh-CN" altLang="en-US" sz="2400" b="1" dirty="0">
                  <a:latin typeface="Times New Roman" panose="02020603050405020304" pitchFamily="18" charset="0"/>
                </a:rPr>
                <a:t>，</a:t>
              </a:r>
              <a:r>
                <a:rPr lang="en-US" altLang="zh-CN" sz="2400" b="1" i="1" dirty="0">
                  <a:latin typeface="Times New Roman" panose="02020603050405020304" pitchFamily="18" charset="0"/>
                </a:rPr>
                <a:t>z</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所围成的空间闭区域</a:t>
              </a:r>
              <a:r>
                <a:rPr lang="en-US" altLang="zh-CN" sz="2400" b="1" i="1" dirty="0">
                  <a:latin typeface="Times New Roman" panose="02020603050405020304" pitchFamily="18" charset="0"/>
                </a:rPr>
                <a:t>V</a:t>
              </a:r>
              <a:r>
                <a:rPr lang="zh-CN" altLang="en-US" sz="2400" b="1" dirty="0">
                  <a:latin typeface="Times New Roman" panose="02020603050405020304" pitchFamily="18" charset="0"/>
                </a:rPr>
                <a:t>的边界曲面的外侧．</a:t>
              </a:r>
            </a:p>
          </p:txBody>
        </p:sp>
        <p:graphicFrame>
          <p:nvGraphicFramePr>
            <p:cNvPr id="5124" name="Object 4"/>
            <p:cNvGraphicFramePr>
              <a:graphicFrameLocks noChangeAspect="1"/>
            </p:cNvGraphicFramePr>
            <p:nvPr>
              <p:extLst>
                <p:ext uri="{D42A27DB-BD31-4B8C-83A1-F6EECF244321}">
                  <p14:modId xmlns:p14="http://schemas.microsoft.com/office/powerpoint/2010/main" val="1529057819"/>
                </p:ext>
              </p:extLst>
            </p:nvPr>
          </p:nvGraphicFramePr>
          <p:xfrm>
            <a:off x="1118" y="158"/>
            <a:ext cx="2847" cy="474"/>
          </p:xfrm>
          <a:graphic>
            <a:graphicData uri="http://schemas.openxmlformats.org/presentationml/2006/ole">
              <mc:AlternateContent xmlns:mc="http://schemas.openxmlformats.org/markup-compatibility/2006">
                <mc:Choice xmlns:v="urn:schemas-microsoft-com:vml" Requires="v">
                  <p:oleObj spid="_x0000_s5194" name="Equation" r:id="rId3" imgW="4622760" imgH="799920" progId="Equation.DSMT4">
                    <p:embed/>
                  </p:oleObj>
                </mc:Choice>
                <mc:Fallback>
                  <p:oleObj name="Equation" r:id="rId3" imgW="4622760" imgH="7999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 y="158"/>
                          <a:ext cx="2847" cy="474"/>
                        </a:xfrm>
                        <a:prstGeom prst="rect">
                          <a:avLst/>
                        </a:prstGeom>
                        <a:noFill/>
                        <a:ln>
                          <a:noFill/>
                        </a:ln>
                        <a:effectLst/>
                      </p:spPr>
                    </p:pic>
                  </p:oleObj>
                </mc:Fallback>
              </mc:AlternateContent>
            </a:graphicData>
          </a:graphic>
        </p:graphicFrame>
      </p:grpSp>
      <p:grpSp>
        <p:nvGrpSpPr>
          <p:cNvPr id="5127" name="Group 7"/>
          <p:cNvGrpSpPr>
            <a:grpSpLocks/>
          </p:cNvGrpSpPr>
          <p:nvPr/>
        </p:nvGrpSpPr>
        <p:grpSpPr bwMode="auto">
          <a:xfrm>
            <a:off x="6660232" y="1222044"/>
            <a:ext cx="2805113" cy="2681288"/>
            <a:chOff x="3552" y="1392"/>
            <a:chExt cx="1767" cy="1689"/>
          </a:xfrm>
        </p:grpSpPr>
        <p:grpSp>
          <p:nvGrpSpPr>
            <p:cNvPr id="5128" name="Group 8"/>
            <p:cNvGrpSpPr>
              <a:grpSpLocks/>
            </p:cNvGrpSpPr>
            <p:nvPr/>
          </p:nvGrpSpPr>
          <p:grpSpPr bwMode="auto">
            <a:xfrm>
              <a:off x="3667" y="2358"/>
              <a:ext cx="1073" cy="366"/>
              <a:chOff x="3312" y="2737"/>
              <a:chExt cx="1248" cy="461"/>
            </a:xfrm>
          </p:grpSpPr>
          <p:sp>
            <p:nvSpPr>
              <p:cNvPr id="5129" name="Arc 9"/>
              <p:cNvSpPr>
                <a:spLocks/>
              </p:cNvSpPr>
              <p:nvPr/>
            </p:nvSpPr>
            <p:spPr bwMode="auto">
              <a:xfrm>
                <a:off x="3312" y="2737"/>
                <a:ext cx="1248" cy="260"/>
              </a:xfrm>
              <a:custGeom>
                <a:avLst/>
                <a:gdLst>
                  <a:gd name="G0" fmla="+- 21600 0 0"/>
                  <a:gd name="G1" fmla="+- 21600 0 0"/>
                  <a:gd name="G2" fmla="+- 21600 0 0"/>
                  <a:gd name="T0" fmla="*/ 75 w 43200"/>
                  <a:gd name="T1" fmla="*/ 23398 h 23398"/>
                  <a:gd name="T2" fmla="*/ 43200 w 43200"/>
                  <a:gd name="T3" fmla="*/ 21600 h 23398"/>
                  <a:gd name="T4" fmla="*/ 21600 w 43200"/>
                  <a:gd name="T5" fmla="*/ 21600 h 23398"/>
                </a:gdLst>
                <a:ahLst/>
                <a:cxnLst>
                  <a:cxn ang="0">
                    <a:pos x="T0" y="T1"/>
                  </a:cxn>
                  <a:cxn ang="0">
                    <a:pos x="T2" y="T3"/>
                  </a:cxn>
                  <a:cxn ang="0">
                    <a:pos x="T4" y="T5"/>
                  </a:cxn>
                </a:cxnLst>
                <a:rect l="0" t="0" r="r" b="b"/>
                <a:pathLst>
                  <a:path w="43200" h="23398" fill="none" extrusionOk="0">
                    <a:moveTo>
                      <a:pt x="74" y="23398"/>
                    </a:moveTo>
                    <a:cubicBezTo>
                      <a:pt x="25" y="22799"/>
                      <a:pt x="0" y="22200"/>
                      <a:pt x="0" y="21600"/>
                    </a:cubicBezTo>
                    <a:cubicBezTo>
                      <a:pt x="0" y="9670"/>
                      <a:pt x="9670" y="0"/>
                      <a:pt x="21600" y="0"/>
                    </a:cubicBezTo>
                    <a:cubicBezTo>
                      <a:pt x="33529" y="0"/>
                      <a:pt x="43200" y="9670"/>
                      <a:pt x="43200" y="21599"/>
                    </a:cubicBezTo>
                  </a:path>
                  <a:path w="43200" h="23398" stroke="0" extrusionOk="0">
                    <a:moveTo>
                      <a:pt x="74" y="23398"/>
                    </a:moveTo>
                    <a:cubicBezTo>
                      <a:pt x="25" y="22799"/>
                      <a:pt x="0" y="22200"/>
                      <a:pt x="0" y="21600"/>
                    </a:cubicBezTo>
                    <a:cubicBezTo>
                      <a:pt x="0" y="9670"/>
                      <a:pt x="9670" y="0"/>
                      <a:pt x="21600" y="0"/>
                    </a:cubicBezTo>
                    <a:cubicBezTo>
                      <a:pt x="33529" y="0"/>
                      <a:pt x="43200" y="9670"/>
                      <a:pt x="43200" y="21599"/>
                    </a:cubicBezTo>
                    <a:lnTo>
                      <a:pt x="21600" y="21600"/>
                    </a:lnTo>
                    <a:close/>
                  </a:path>
                </a:pathLst>
              </a:custGeom>
              <a:noFill/>
              <a:ln w="28575">
                <a:solidFill>
                  <a:schemeClr val="tx1"/>
                </a:solidFill>
                <a:prstDash val="dash"/>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5130" name="Arc 10"/>
              <p:cNvSpPr>
                <a:spLocks/>
              </p:cNvSpPr>
              <p:nvPr/>
            </p:nvSpPr>
            <p:spPr bwMode="auto">
              <a:xfrm flipV="1">
                <a:off x="3312" y="2958"/>
                <a:ext cx="1246" cy="240"/>
              </a:xfrm>
              <a:custGeom>
                <a:avLst/>
                <a:gdLst>
                  <a:gd name="G0" fmla="+- 21546 0 0"/>
                  <a:gd name="G1" fmla="+- 21600 0 0"/>
                  <a:gd name="G2" fmla="+- 21600 0 0"/>
                  <a:gd name="T0" fmla="*/ 0 w 43146"/>
                  <a:gd name="T1" fmla="*/ 20078 h 21600"/>
                  <a:gd name="T2" fmla="*/ 43146 w 43146"/>
                  <a:gd name="T3" fmla="*/ 21600 h 21600"/>
                  <a:gd name="T4" fmla="*/ 21546 w 43146"/>
                  <a:gd name="T5" fmla="*/ 21600 h 21600"/>
                </a:gdLst>
                <a:ahLst/>
                <a:cxnLst>
                  <a:cxn ang="0">
                    <a:pos x="T0" y="T1"/>
                  </a:cxn>
                  <a:cxn ang="0">
                    <a:pos x="T2" y="T3"/>
                  </a:cxn>
                  <a:cxn ang="0">
                    <a:pos x="T4" y="T5"/>
                  </a:cxn>
                </a:cxnLst>
                <a:rect l="0" t="0" r="r" b="b"/>
                <a:pathLst>
                  <a:path w="43146" h="21600" fill="none" extrusionOk="0">
                    <a:moveTo>
                      <a:pt x="-1" y="20077"/>
                    </a:moveTo>
                    <a:cubicBezTo>
                      <a:pt x="798" y="8767"/>
                      <a:pt x="10207" y="0"/>
                      <a:pt x="21546" y="0"/>
                    </a:cubicBezTo>
                    <a:cubicBezTo>
                      <a:pt x="33475" y="0"/>
                      <a:pt x="43146" y="9670"/>
                      <a:pt x="43146" y="21600"/>
                    </a:cubicBezTo>
                  </a:path>
                  <a:path w="43146" h="21600" stroke="0" extrusionOk="0">
                    <a:moveTo>
                      <a:pt x="-1" y="20077"/>
                    </a:moveTo>
                    <a:cubicBezTo>
                      <a:pt x="798" y="8767"/>
                      <a:pt x="10207" y="0"/>
                      <a:pt x="21546" y="0"/>
                    </a:cubicBezTo>
                    <a:cubicBezTo>
                      <a:pt x="33475" y="0"/>
                      <a:pt x="43146" y="9670"/>
                      <a:pt x="43146" y="21600"/>
                    </a:cubicBezTo>
                    <a:lnTo>
                      <a:pt x="21546" y="21600"/>
                    </a:lnTo>
                    <a:close/>
                  </a:path>
                </a:pathLst>
              </a:custGeom>
              <a:noFill/>
              <a:ln w="28575">
                <a:solidFill>
                  <a:schemeClr val="tx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zh-CN" altLang="zh-CN"/>
              </a:p>
            </p:txBody>
          </p:sp>
        </p:grpSp>
        <p:grpSp>
          <p:nvGrpSpPr>
            <p:cNvPr id="5131" name="Group 11"/>
            <p:cNvGrpSpPr>
              <a:grpSpLocks/>
            </p:cNvGrpSpPr>
            <p:nvPr/>
          </p:nvGrpSpPr>
          <p:grpSpPr bwMode="auto">
            <a:xfrm>
              <a:off x="3667" y="1734"/>
              <a:ext cx="1073" cy="350"/>
              <a:chOff x="3312" y="2737"/>
              <a:chExt cx="1248" cy="461"/>
            </a:xfrm>
          </p:grpSpPr>
          <p:sp>
            <p:nvSpPr>
              <p:cNvPr id="5132" name="Arc 12"/>
              <p:cNvSpPr>
                <a:spLocks/>
              </p:cNvSpPr>
              <p:nvPr/>
            </p:nvSpPr>
            <p:spPr bwMode="auto">
              <a:xfrm>
                <a:off x="3312" y="2737"/>
                <a:ext cx="1248" cy="260"/>
              </a:xfrm>
              <a:custGeom>
                <a:avLst/>
                <a:gdLst>
                  <a:gd name="G0" fmla="+- 21600 0 0"/>
                  <a:gd name="G1" fmla="+- 21600 0 0"/>
                  <a:gd name="G2" fmla="+- 21600 0 0"/>
                  <a:gd name="T0" fmla="*/ 75 w 43200"/>
                  <a:gd name="T1" fmla="*/ 23398 h 23398"/>
                  <a:gd name="T2" fmla="*/ 43200 w 43200"/>
                  <a:gd name="T3" fmla="*/ 21600 h 23398"/>
                  <a:gd name="T4" fmla="*/ 21600 w 43200"/>
                  <a:gd name="T5" fmla="*/ 21600 h 23398"/>
                </a:gdLst>
                <a:ahLst/>
                <a:cxnLst>
                  <a:cxn ang="0">
                    <a:pos x="T0" y="T1"/>
                  </a:cxn>
                  <a:cxn ang="0">
                    <a:pos x="T2" y="T3"/>
                  </a:cxn>
                  <a:cxn ang="0">
                    <a:pos x="T4" y="T5"/>
                  </a:cxn>
                </a:cxnLst>
                <a:rect l="0" t="0" r="r" b="b"/>
                <a:pathLst>
                  <a:path w="43200" h="23398" fill="none" extrusionOk="0">
                    <a:moveTo>
                      <a:pt x="74" y="23398"/>
                    </a:moveTo>
                    <a:cubicBezTo>
                      <a:pt x="25" y="22799"/>
                      <a:pt x="0" y="22200"/>
                      <a:pt x="0" y="21600"/>
                    </a:cubicBezTo>
                    <a:cubicBezTo>
                      <a:pt x="0" y="9670"/>
                      <a:pt x="9670" y="0"/>
                      <a:pt x="21600" y="0"/>
                    </a:cubicBezTo>
                    <a:cubicBezTo>
                      <a:pt x="33529" y="0"/>
                      <a:pt x="43200" y="9670"/>
                      <a:pt x="43200" y="21599"/>
                    </a:cubicBezTo>
                  </a:path>
                  <a:path w="43200" h="23398" stroke="0" extrusionOk="0">
                    <a:moveTo>
                      <a:pt x="74" y="23398"/>
                    </a:moveTo>
                    <a:cubicBezTo>
                      <a:pt x="25" y="22799"/>
                      <a:pt x="0" y="22200"/>
                      <a:pt x="0" y="21600"/>
                    </a:cubicBezTo>
                    <a:cubicBezTo>
                      <a:pt x="0" y="9670"/>
                      <a:pt x="9670" y="0"/>
                      <a:pt x="21600" y="0"/>
                    </a:cubicBezTo>
                    <a:cubicBezTo>
                      <a:pt x="33529" y="0"/>
                      <a:pt x="43200" y="9670"/>
                      <a:pt x="43200" y="21599"/>
                    </a:cubicBezTo>
                    <a:lnTo>
                      <a:pt x="21600" y="21600"/>
                    </a:lnTo>
                    <a:close/>
                  </a:path>
                </a:pathLst>
              </a:custGeom>
              <a:noFill/>
              <a:ln w="28575">
                <a:solidFill>
                  <a:schemeClr val="tx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5133" name="Arc 13"/>
              <p:cNvSpPr>
                <a:spLocks/>
              </p:cNvSpPr>
              <p:nvPr/>
            </p:nvSpPr>
            <p:spPr bwMode="auto">
              <a:xfrm flipV="1">
                <a:off x="3312" y="2958"/>
                <a:ext cx="1246" cy="240"/>
              </a:xfrm>
              <a:custGeom>
                <a:avLst/>
                <a:gdLst>
                  <a:gd name="G0" fmla="+- 21546 0 0"/>
                  <a:gd name="G1" fmla="+- 21600 0 0"/>
                  <a:gd name="G2" fmla="+- 21600 0 0"/>
                  <a:gd name="T0" fmla="*/ 0 w 43146"/>
                  <a:gd name="T1" fmla="*/ 20078 h 21600"/>
                  <a:gd name="T2" fmla="*/ 43146 w 43146"/>
                  <a:gd name="T3" fmla="*/ 21600 h 21600"/>
                  <a:gd name="T4" fmla="*/ 21546 w 43146"/>
                  <a:gd name="T5" fmla="*/ 21600 h 21600"/>
                </a:gdLst>
                <a:ahLst/>
                <a:cxnLst>
                  <a:cxn ang="0">
                    <a:pos x="T0" y="T1"/>
                  </a:cxn>
                  <a:cxn ang="0">
                    <a:pos x="T2" y="T3"/>
                  </a:cxn>
                  <a:cxn ang="0">
                    <a:pos x="T4" y="T5"/>
                  </a:cxn>
                </a:cxnLst>
                <a:rect l="0" t="0" r="r" b="b"/>
                <a:pathLst>
                  <a:path w="43146" h="21600" fill="none" extrusionOk="0">
                    <a:moveTo>
                      <a:pt x="-1" y="20077"/>
                    </a:moveTo>
                    <a:cubicBezTo>
                      <a:pt x="798" y="8767"/>
                      <a:pt x="10207" y="0"/>
                      <a:pt x="21546" y="0"/>
                    </a:cubicBezTo>
                    <a:cubicBezTo>
                      <a:pt x="33475" y="0"/>
                      <a:pt x="43146" y="9670"/>
                      <a:pt x="43146" y="21600"/>
                    </a:cubicBezTo>
                  </a:path>
                  <a:path w="43146" h="21600" stroke="0" extrusionOk="0">
                    <a:moveTo>
                      <a:pt x="-1" y="20077"/>
                    </a:moveTo>
                    <a:cubicBezTo>
                      <a:pt x="798" y="8767"/>
                      <a:pt x="10207" y="0"/>
                      <a:pt x="21546" y="0"/>
                    </a:cubicBezTo>
                    <a:cubicBezTo>
                      <a:pt x="33475" y="0"/>
                      <a:pt x="43146" y="9670"/>
                      <a:pt x="43146" y="21600"/>
                    </a:cubicBezTo>
                    <a:lnTo>
                      <a:pt x="21546" y="21600"/>
                    </a:lnTo>
                    <a:close/>
                  </a:path>
                </a:pathLst>
              </a:custGeom>
              <a:noFill/>
              <a:ln w="28575">
                <a:solidFill>
                  <a:schemeClr val="tx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zh-CN" altLang="zh-CN"/>
              </a:p>
            </p:txBody>
          </p:sp>
        </p:grpSp>
        <p:sp>
          <p:nvSpPr>
            <p:cNvPr id="5134" name="Line 14"/>
            <p:cNvSpPr>
              <a:spLocks noChangeShapeType="1"/>
            </p:cNvSpPr>
            <p:nvPr/>
          </p:nvSpPr>
          <p:spPr bwMode="auto">
            <a:xfrm>
              <a:off x="3666" y="1911"/>
              <a:ext cx="1" cy="643"/>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5" name="Line 15"/>
            <p:cNvSpPr>
              <a:spLocks noChangeShapeType="1"/>
            </p:cNvSpPr>
            <p:nvPr/>
          </p:nvSpPr>
          <p:spPr bwMode="auto">
            <a:xfrm flipH="1">
              <a:off x="4740" y="1915"/>
              <a:ext cx="3" cy="639"/>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6" name="Line 16"/>
            <p:cNvSpPr>
              <a:spLocks noChangeShapeType="1"/>
            </p:cNvSpPr>
            <p:nvPr/>
          </p:nvSpPr>
          <p:spPr bwMode="auto">
            <a:xfrm>
              <a:off x="3552" y="2554"/>
              <a:ext cx="1188" cy="0"/>
            </a:xfrm>
            <a:prstGeom prst="line">
              <a:avLst/>
            </a:prstGeom>
            <a:noFill/>
            <a:ln w="28575">
              <a:solidFill>
                <a:schemeClr val="tx1"/>
              </a:solidFill>
              <a:prstDash val="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7" name="Line 17"/>
            <p:cNvSpPr>
              <a:spLocks noChangeShapeType="1"/>
            </p:cNvSpPr>
            <p:nvPr/>
          </p:nvSpPr>
          <p:spPr bwMode="auto">
            <a:xfrm flipV="1">
              <a:off x="4204" y="1871"/>
              <a:ext cx="0" cy="683"/>
            </a:xfrm>
            <a:prstGeom prst="line">
              <a:avLst/>
            </a:prstGeom>
            <a:noFill/>
            <a:ln w="28575">
              <a:solidFill>
                <a:schemeClr val="tx1"/>
              </a:solidFill>
              <a:prstDash val="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8" name="Line 18"/>
            <p:cNvSpPr>
              <a:spLocks noChangeShapeType="1"/>
            </p:cNvSpPr>
            <p:nvPr/>
          </p:nvSpPr>
          <p:spPr bwMode="auto">
            <a:xfrm flipH="1">
              <a:off x="3916" y="2554"/>
              <a:ext cx="288" cy="177"/>
            </a:xfrm>
            <a:prstGeom prst="line">
              <a:avLst/>
            </a:prstGeom>
            <a:noFill/>
            <a:ln w="28575">
              <a:solidFill>
                <a:schemeClr val="tx1"/>
              </a:solidFill>
              <a:prstDash val="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9" name="Line 19"/>
            <p:cNvSpPr>
              <a:spLocks noChangeShapeType="1"/>
            </p:cNvSpPr>
            <p:nvPr/>
          </p:nvSpPr>
          <p:spPr bwMode="auto">
            <a:xfrm flipH="1">
              <a:off x="3600" y="2699"/>
              <a:ext cx="365" cy="229"/>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 name="Line 20"/>
            <p:cNvSpPr>
              <a:spLocks noChangeShapeType="1"/>
            </p:cNvSpPr>
            <p:nvPr/>
          </p:nvSpPr>
          <p:spPr bwMode="auto">
            <a:xfrm>
              <a:off x="4699" y="2554"/>
              <a:ext cx="371"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1" name="Line 21"/>
            <p:cNvSpPr>
              <a:spLocks noChangeShapeType="1"/>
            </p:cNvSpPr>
            <p:nvPr/>
          </p:nvSpPr>
          <p:spPr bwMode="auto">
            <a:xfrm flipV="1">
              <a:off x="4204" y="1488"/>
              <a:ext cx="0" cy="383"/>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2" name="Text Box 22"/>
            <p:cNvSpPr txBox="1">
              <a:spLocks noChangeArrowheads="1"/>
            </p:cNvSpPr>
            <p:nvPr/>
          </p:nvSpPr>
          <p:spPr bwMode="auto">
            <a:xfrm>
              <a:off x="4131" y="2490"/>
              <a:ext cx="3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dirty="0">
                  <a:latin typeface="Times New Roman" panose="02020603050405020304" pitchFamily="18" charset="0"/>
                </a:rPr>
                <a:t>O</a:t>
              </a:r>
            </a:p>
          </p:txBody>
        </p:sp>
        <p:sp>
          <p:nvSpPr>
            <p:cNvPr id="5143" name="Text Box 23"/>
            <p:cNvSpPr txBox="1">
              <a:spLocks noChangeArrowheads="1"/>
            </p:cNvSpPr>
            <p:nvPr/>
          </p:nvSpPr>
          <p:spPr bwMode="auto">
            <a:xfrm>
              <a:off x="3636" y="2831"/>
              <a:ext cx="3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latin typeface="Times New Roman" panose="02020603050405020304" pitchFamily="18" charset="0"/>
                </a:rPr>
                <a:t>x</a:t>
              </a:r>
            </a:p>
          </p:txBody>
        </p:sp>
        <p:sp>
          <p:nvSpPr>
            <p:cNvPr id="5144" name="Text Box 24"/>
            <p:cNvSpPr txBox="1">
              <a:spLocks noChangeArrowheads="1"/>
            </p:cNvSpPr>
            <p:nvPr/>
          </p:nvSpPr>
          <p:spPr bwMode="auto">
            <a:xfrm>
              <a:off x="4716" y="2515"/>
              <a:ext cx="3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latin typeface="Times New Roman" panose="02020603050405020304" pitchFamily="18" charset="0"/>
                </a:rPr>
                <a:t>1</a:t>
              </a:r>
            </a:p>
          </p:txBody>
        </p:sp>
        <p:sp>
          <p:nvSpPr>
            <p:cNvPr id="5145" name="Text Box 25"/>
            <p:cNvSpPr txBox="1">
              <a:spLocks noChangeArrowheads="1"/>
            </p:cNvSpPr>
            <p:nvPr/>
          </p:nvSpPr>
          <p:spPr bwMode="auto">
            <a:xfrm>
              <a:off x="4948" y="2490"/>
              <a:ext cx="3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latin typeface="Times New Roman" panose="02020603050405020304" pitchFamily="18" charset="0"/>
                </a:rPr>
                <a:t>y</a:t>
              </a:r>
            </a:p>
          </p:txBody>
        </p:sp>
        <p:sp>
          <p:nvSpPr>
            <p:cNvPr id="5146" name="Text Box 26"/>
            <p:cNvSpPr txBox="1">
              <a:spLocks noChangeArrowheads="1"/>
            </p:cNvSpPr>
            <p:nvPr/>
          </p:nvSpPr>
          <p:spPr bwMode="auto">
            <a:xfrm>
              <a:off x="4225" y="1392"/>
              <a:ext cx="3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latin typeface="Times New Roman" panose="02020603050405020304" pitchFamily="18" charset="0"/>
                </a:rPr>
                <a:t>z</a:t>
              </a:r>
            </a:p>
          </p:txBody>
        </p:sp>
        <p:sp>
          <p:nvSpPr>
            <p:cNvPr id="5147" name="Text Box 27"/>
            <p:cNvSpPr txBox="1">
              <a:spLocks noChangeArrowheads="1"/>
            </p:cNvSpPr>
            <p:nvPr/>
          </p:nvSpPr>
          <p:spPr bwMode="auto">
            <a:xfrm>
              <a:off x="4198" y="1727"/>
              <a:ext cx="3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panose="02020603050405020304" pitchFamily="18" charset="0"/>
                </a:rPr>
                <a:t>1</a:t>
              </a:r>
            </a:p>
          </p:txBody>
        </p:sp>
        <p:sp>
          <p:nvSpPr>
            <p:cNvPr id="5148" name="Text Box 28"/>
            <p:cNvSpPr txBox="1">
              <a:spLocks noChangeArrowheads="1"/>
            </p:cNvSpPr>
            <p:nvPr/>
          </p:nvSpPr>
          <p:spPr bwMode="auto">
            <a:xfrm>
              <a:off x="3908" y="2681"/>
              <a:ext cx="3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panose="02020603050405020304" pitchFamily="18" charset="0"/>
                </a:rPr>
                <a:t>1</a:t>
              </a:r>
            </a:p>
          </p:txBody>
        </p:sp>
      </p:grpSp>
      <p:sp>
        <p:nvSpPr>
          <p:cNvPr id="2" name="文本框 1"/>
          <p:cNvSpPr txBox="1"/>
          <p:nvPr/>
        </p:nvSpPr>
        <p:spPr>
          <a:xfrm>
            <a:off x="251520" y="1396184"/>
            <a:ext cx="492443" cy="461665"/>
          </a:xfrm>
          <a:prstGeom prst="rect">
            <a:avLst/>
          </a:prstGeom>
          <a:noFill/>
        </p:spPr>
        <p:txBody>
          <a:bodyPr wrap="none" rtlCol="0">
            <a:spAutoFit/>
          </a:bodyPr>
          <a:lstStyle/>
          <a:p>
            <a:r>
              <a:rPr lang="zh-CN" altLang="en-US" sz="2400" dirty="0"/>
              <a:t>解</a:t>
            </a:r>
          </a:p>
        </p:txBody>
      </p:sp>
      <mc:AlternateContent xmlns:mc="http://schemas.openxmlformats.org/markup-compatibility/2006" xmlns:a14="http://schemas.microsoft.com/office/drawing/2010/main">
        <mc:Choice Requires="a14">
          <p:sp>
            <p:nvSpPr>
              <p:cNvPr id="28" name="文本框 27"/>
              <p:cNvSpPr txBox="1"/>
              <p:nvPr/>
            </p:nvSpPr>
            <p:spPr>
              <a:xfrm>
                <a:off x="777300" y="1388086"/>
                <a:ext cx="5959132" cy="830997"/>
              </a:xfrm>
              <a:prstGeom prst="rect">
                <a:avLst/>
              </a:prstGeom>
              <a:noFill/>
            </p:spPr>
            <p:txBody>
              <a:bodyPr wrap="square" rtlCol="0">
                <a:spAutoFit/>
              </a:bodyPr>
              <a:lstStyle/>
              <a:p>
                <a14:m>
                  <m:oMath xmlns:m="http://schemas.openxmlformats.org/officeDocument/2006/math">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e>
                    </m:d>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𝑄</m:t>
                    </m:r>
                    <m:r>
                      <a:rPr lang="en-US" altLang="zh-CN" sz="2400" b="0" i="1" smtClean="0">
                        <a:latin typeface="Cambria Math" panose="02040503050406030204" pitchFamily="18" charset="0"/>
                      </a:rPr>
                      <m:t>=0,</m:t>
                    </m:r>
                    <m:r>
                      <a:rPr lang="en-US" altLang="zh-CN" sz="2400" b="0" i="1" smtClean="0">
                        <a:latin typeface="Cambria Math" panose="02040503050406030204" pitchFamily="18" charset="0"/>
                      </a:rPr>
                      <m:t>𝑅</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oMath>
                </a14:m>
                <a:r>
                  <a:rPr lang="zh-CN" altLang="en-US" sz="2400" dirty="0"/>
                  <a:t> 利用高斯公式得</a:t>
                </a:r>
              </a:p>
            </p:txBody>
          </p:sp>
        </mc:Choice>
        <mc:Fallback xmlns="">
          <p:sp>
            <p:nvSpPr>
              <p:cNvPr id="28" name="文本框 27"/>
              <p:cNvSpPr txBox="1">
                <a:spLocks noRot="1" noChangeAspect="1" noMove="1" noResize="1" noEditPoints="1" noAdjustHandles="1" noChangeArrowheads="1" noChangeShapeType="1" noTextEdit="1"/>
              </p:cNvSpPr>
              <p:nvPr/>
            </p:nvSpPr>
            <p:spPr>
              <a:xfrm>
                <a:off x="777300" y="1388086"/>
                <a:ext cx="5959132" cy="830997"/>
              </a:xfrm>
              <a:prstGeom prst="rect">
                <a:avLst/>
              </a:prstGeom>
              <a:blipFill>
                <a:blip r:embed="rId5"/>
                <a:stretch>
                  <a:fillRect l="-1638" t="-8088" r="-205" b="-139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391795" y="2320594"/>
                <a:ext cx="5959132" cy="626710"/>
              </a:xfrm>
              <a:prstGeom prst="rect">
                <a:avLst/>
              </a:prstGeom>
              <a:noFill/>
            </p:spPr>
            <p:txBody>
              <a:bodyPr wrap="square" rtlCol="0">
                <a:spAutoFit/>
              </a:bodyPr>
              <a:lstStyle/>
              <a:p>
                <a14:m>
                  <m:oMath xmlns:m="http://schemas.openxmlformats.org/officeDocument/2006/math">
                    <m:r>
                      <a:rPr lang="en-US" altLang="zh-CN" sz="2400" b="0" i="1" smtClean="0">
                        <a:latin typeface="Cambria Math" panose="02040503050406030204" pitchFamily="18" charset="0"/>
                      </a:rPr>
                      <m:t>𝐼</m:t>
                    </m:r>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𝑆</m:t>
                        </m:r>
                      </m:sub>
                      <m:sup/>
                      <m:e>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e>
                        </m:d>
                        <m:r>
                          <a:rPr lang="en-US" altLang="zh-CN" sz="2400" b="0" i="1" smtClean="0">
                            <a:latin typeface="Cambria Math" panose="02040503050406030204" pitchFamily="18" charset="0"/>
                          </a:rPr>
                          <m:t>𝑥</m:t>
                        </m:r>
                      </m:e>
                    </m:nary>
                    <m:r>
                      <a:rPr lang="en-US" altLang="zh-CN" sz="2400" b="0" i="1" smtClean="0">
                        <a:latin typeface="Cambria Math" panose="02040503050406030204" pitchFamily="18" charset="0"/>
                      </a:rPr>
                      <m:t>𝑑𝑦𝑑𝑧</m:t>
                    </m:r>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e>
                    </m:d>
                    <m:r>
                      <a:rPr lang="en-US" altLang="zh-CN" sz="2400" b="0" i="1" smtClean="0">
                        <a:latin typeface="Cambria Math" panose="02040503050406030204" pitchFamily="18" charset="0"/>
                      </a:rPr>
                      <m:t>𝑑𝑥𝑑𝑦</m:t>
                    </m:r>
                  </m:oMath>
                </a14:m>
                <a:r>
                  <a:rPr lang="zh-CN" altLang="en-US" sz="2400" dirty="0"/>
                  <a:t> </a:t>
                </a:r>
              </a:p>
            </p:txBody>
          </p:sp>
        </mc:Choice>
        <mc:Fallback xmlns="">
          <p:sp>
            <p:nvSpPr>
              <p:cNvPr id="29" name="文本框 28"/>
              <p:cNvSpPr txBox="1">
                <a:spLocks noRot="1" noChangeAspect="1" noMove="1" noResize="1" noEditPoints="1" noAdjustHandles="1" noChangeArrowheads="1" noChangeShapeType="1" noTextEdit="1"/>
              </p:cNvSpPr>
              <p:nvPr/>
            </p:nvSpPr>
            <p:spPr>
              <a:xfrm>
                <a:off x="391795" y="2320594"/>
                <a:ext cx="5959132" cy="62671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606644" y="3023239"/>
                <a:ext cx="5959132" cy="626454"/>
              </a:xfrm>
              <a:prstGeom prst="rect">
                <a:avLst/>
              </a:prstGeom>
              <a:noFill/>
            </p:spPr>
            <p:txBody>
              <a:bodyPr wrap="square" rtlCol="0">
                <a:spAutoFit/>
              </a:bodyPr>
              <a:lstStyle/>
              <a:p>
                <a14:m>
                  <m:oMath xmlns:m="http://schemas.openxmlformats.org/officeDocument/2006/math">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𝑉</m:t>
                        </m:r>
                      </m:sub>
                      <m:sup/>
                      <m:e>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m:t>
                        </m:r>
                      </m:e>
                    </m:nary>
                    <m:r>
                      <a:rPr lang="en-US" altLang="zh-CN" sz="2400" b="0" i="1" smtClean="0">
                        <a:latin typeface="Cambria Math" panose="02040503050406030204" pitchFamily="18" charset="0"/>
                      </a:rPr>
                      <m:t>𝑑𝑥𝑑𝑦𝑑𝑧</m:t>
                    </m:r>
                  </m:oMath>
                </a14:m>
                <a:r>
                  <a:rPr lang="zh-CN" altLang="en-US" sz="2400" dirty="0"/>
                  <a:t> </a:t>
                </a:r>
              </a:p>
            </p:txBody>
          </p:sp>
        </mc:Choice>
        <mc:Fallback xmlns="">
          <p:sp>
            <p:nvSpPr>
              <p:cNvPr id="30" name="文本框 29"/>
              <p:cNvSpPr txBox="1">
                <a:spLocks noRot="1" noChangeAspect="1" noMove="1" noResize="1" noEditPoints="1" noAdjustHandles="1" noChangeArrowheads="1" noChangeShapeType="1" noTextEdit="1"/>
              </p:cNvSpPr>
              <p:nvPr/>
            </p:nvSpPr>
            <p:spPr>
              <a:xfrm>
                <a:off x="606644" y="3023239"/>
                <a:ext cx="5959132" cy="62645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609596" y="3725629"/>
                <a:ext cx="4826500" cy="593945"/>
              </a:xfrm>
              <a:prstGeom prst="rect">
                <a:avLst/>
              </a:prstGeom>
              <a:noFill/>
            </p:spPr>
            <p:txBody>
              <a:bodyPr wrap="square" rtlCol="0">
                <a:spAutoFit/>
              </a:bodyPr>
              <a:lstStyle/>
              <a:p>
                <a14:m>
                  <m:oMath xmlns:m="http://schemas.openxmlformats.org/officeDocument/2006/math">
                    <m:r>
                      <a:rPr lang="en-US" altLang="zh-CN" sz="2400" b="0" i="1" smtClean="0">
                        <a:latin typeface="Cambria Math" panose="02040503050406030204" pitchFamily="18" charset="0"/>
                      </a:rPr>
                      <m:t>=</m:t>
                    </m:r>
                    <m:nary>
                      <m:naryPr>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𝜋</m:t>
                        </m:r>
                      </m:sup>
                      <m:e>
                        <m:r>
                          <a:rPr lang="en-US" altLang="zh-CN" sz="2400" b="0" i="1" smtClean="0">
                            <a:latin typeface="Cambria Math" panose="02040503050406030204" pitchFamily="18" charset="0"/>
                          </a:rPr>
                          <m:t>𝑑</m:t>
                        </m:r>
                        <m:r>
                          <a:rPr lang="en-US" altLang="zh-CN" sz="2400" b="0" i="1" smtClean="0">
                            <a:latin typeface="Cambria Math" panose="02040503050406030204" pitchFamily="18" charset="0"/>
                          </a:rPr>
                          <m:t>𝜃</m:t>
                        </m:r>
                      </m:e>
                    </m:nary>
                    <m:nary>
                      <m:naryPr>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1</m:t>
                        </m:r>
                      </m:sup>
                      <m:e>
                        <m:r>
                          <a:rPr lang="en-US" altLang="zh-CN" sz="2400" b="0" i="1" smtClean="0">
                            <a:latin typeface="Cambria Math" panose="02040503050406030204" pitchFamily="18" charset="0"/>
                          </a:rPr>
                          <m:t>𝑟</m:t>
                        </m:r>
                      </m:e>
                    </m:nary>
                    <m:r>
                      <a:rPr lang="en-US" altLang="zh-CN" sz="2400" b="0" i="1" smtClean="0">
                        <a:latin typeface="Cambria Math" panose="02040503050406030204" pitchFamily="18" charset="0"/>
                      </a:rPr>
                      <m:t>𝑑𝑟</m:t>
                    </m:r>
                    <m:nary>
                      <m:naryPr>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1</m:t>
                        </m:r>
                      </m:sup>
                      <m:e>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𝑟</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sin</m:t>
                            </m:r>
                          </m:fName>
                          <m:e>
                            <m:r>
                              <a:rPr lang="en-US" altLang="zh-CN" sz="2400" b="0" i="1" smtClean="0">
                                <a:latin typeface="Cambria Math" panose="02040503050406030204" pitchFamily="18" charset="0"/>
                              </a:rPr>
                              <m:t>𝜃</m:t>
                            </m:r>
                          </m:e>
                        </m:func>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m:t>
                        </m:r>
                      </m:e>
                    </m:nary>
                    <m:r>
                      <a:rPr lang="en-US" altLang="zh-CN" sz="2400" b="0" i="1" smtClean="0">
                        <a:latin typeface="Cambria Math" panose="02040503050406030204" pitchFamily="18" charset="0"/>
                      </a:rPr>
                      <m:t>𝑑𝑧</m:t>
                    </m:r>
                  </m:oMath>
                </a14:m>
                <a:r>
                  <a:rPr lang="zh-CN" altLang="en-US" sz="2400" dirty="0"/>
                  <a:t> </a:t>
                </a:r>
              </a:p>
            </p:txBody>
          </p:sp>
        </mc:Choice>
        <mc:Fallback xmlns="">
          <p:sp>
            <p:nvSpPr>
              <p:cNvPr id="31" name="文本框 30"/>
              <p:cNvSpPr txBox="1">
                <a:spLocks noRot="1" noChangeAspect="1" noMove="1" noResize="1" noEditPoints="1" noAdjustHandles="1" noChangeArrowheads="1" noChangeShapeType="1" noTextEdit="1"/>
              </p:cNvSpPr>
              <p:nvPr/>
            </p:nvSpPr>
            <p:spPr>
              <a:xfrm>
                <a:off x="609596" y="3725629"/>
                <a:ext cx="4826500" cy="59394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609596" y="4395510"/>
                <a:ext cx="4826500" cy="582275"/>
              </a:xfrm>
              <a:prstGeom prst="rect">
                <a:avLst/>
              </a:prstGeom>
              <a:noFill/>
            </p:spPr>
            <p:txBody>
              <a:bodyPr wrap="square" rtlCol="0">
                <a:spAutoFit/>
              </a:bodyPr>
              <a:lstStyle/>
              <a:p>
                <a14:m>
                  <m:oMath xmlns:m="http://schemas.openxmlformats.org/officeDocument/2006/math">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𝜋</m:t>
                        </m:r>
                      </m:num>
                      <m:den>
                        <m:r>
                          <a:rPr lang="en-US" altLang="zh-CN" sz="2400" b="0" i="1" smtClean="0">
                            <a:latin typeface="Cambria Math" panose="02040503050406030204" pitchFamily="18" charset="0"/>
                          </a:rPr>
                          <m:t>2</m:t>
                        </m:r>
                      </m:den>
                    </m:f>
                    <m:r>
                      <a:rPr lang="en-US" altLang="zh-CN" sz="2400" b="0" i="1" smtClean="0">
                        <a:latin typeface="Cambria Math" panose="02040503050406030204" pitchFamily="18" charset="0"/>
                      </a:rPr>
                      <m:t>.</m:t>
                    </m:r>
                  </m:oMath>
                </a14:m>
                <a:r>
                  <a:rPr lang="zh-CN" altLang="en-US" sz="2400" dirty="0"/>
                  <a:t> </a:t>
                </a:r>
              </a:p>
            </p:txBody>
          </p:sp>
        </mc:Choice>
        <mc:Fallback xmlns="">
          <p:sp>
            <p:nvSpPr>
              <p:cNvPr id="32" name="文本框 31"/>
              <p:cNvSpPr txBox="1">
                <a:spLocks noRot="1" noChangeAspect="1" noMove="1" noResize="1" noEditPoints="1" noAdjustHandles="1" noChangeArrowheads="1" noChangeShapeType="1" noTextEdit="1"/>
              </p:cNvSpPr>
              <p:nvPr/>
            </p:nvSpPr>
            <p:spPr>
              <a:xfrm>
                <a:off x="609596" y="4395510"/>
                <a:ext cx="4826500" cy="582275"/>
              </a:xfrm>
              <a:prstGeom prst="rect">
                <a:avLst/>
              </a:prstGeom>
              <a:blipFill>
                <a:blip r:embed="rId9"/>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127"/>
                                        </p:tgtEl>
                                        <p:attrNameLst>
                                          <p:attrName>style.visibility</p:attrName>
                                        </p:attrNameLst>
                                      </p:cBhvr>
                                      <p:to>
                                        <p:strVal val="visible"/>
                                      </p:to>
                                    </p:set>
                                    <p:anim calcmode="lin" valueType="num">
                                      <p:cBhvr additive="base">
                                        <p:cTn id="7" dur="500" fill="hold"/>
                                        <p:tgtEl>
                                          <p:spTgt spid="5127"/>
                                        </p:tgtEl>
                                        <p:attrNameLst>
                                          <p:attrName>ppt_x</p:attrName>
                                        </p:attrNameLst>
                                      </p:cBhvr>
                                      <p:tavLst>
                                        <p:tav tm="0">
                                          <p:val>
                                            <p:strVal val="1+#ppt_w/2"/>
                                          </p:val>
                                        </p:tav>
                                        <p:tav tm="100000">
                                          <p:val>
                                            <p:strVal val="#ppt_x"/>
                                          </p:val>
                                        </p:tav>
                                      </p:tavLst>
                                    </p:anim>
                                    <p:anim calcmode="lin" valueType="num">
                                      <p:cBhvr additive="base">
                                        <p:cTn id="8" dur="500" fill="hold"/>
                                        <p:tgtEl>
                                          <p:spTgt spid="51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0-#ppt_w/2"/>
                                          </p:val>
                                        </p:tav>
                                        <p:tav tm="100000">
                                          <p:val>
                                            <p:strVal val="#ppt_x"/>
                                          </p:val>
                                        </p:tav>
                                      </p:tavLst>
                                    </p:anim>
                                    <p:anim calcmode="lin" valueType="num">
                                      <p:cBhvr additive="base">
                                        <p:cTn id="14"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0-#ppt_w/2"/>
                                          </p:val>
                                        </p:tav>
                                        <p:tav tm="100000">
                                          <p:val>
                                            <p:strVal val="#ppt_x"/>
                                          </p:val>
                                        </p:tav>
                                      </p:tavLst>
                                    </p:anim>
                                    <p:anim calcmode="lin" valueType="num">
                                      <p:cBhvr additive="base">
                                        <p:cTn id="20"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0-#ppt_w/2"/>
                                          </p:val>
                                        </p:tav>
                                        <p:tav tm="100000">
                                          <p:val>
                                            <p:strVal val="#ppt_x"/>
                                          </p:val>
                                        </p:tav>
                                      </p:tavLst>
                                    </p:anim>
                                    <p:anim calcmode="lin" valueType="num">
                                      <p:cBhvr additive="base">
                                        <p:cTn id="26"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0-#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fill="hold"/>
                                        <p:tgtEl>
                                          <p:spTgt spid="32"/>
                                        </p:tgtEl>
                                        <p:attrNameLst>
                                          <p:attrName>ppt_x</p:attrName>
                                        </p:attrNameLst>
                                      </p:cBhvr>
                                      <p:tavLst>
                                        <p:tav tm="0">
                                          <p:val>
                                            <p:strVal val="0-#ppt_w/2"/>
                                          </p:val>
                                        </p:tav>
                                        <p:tav tm="100000">
                                          <p:val>
                                            <p:strVal val="#ppt_x"/>
                                          </p:val>
                                        </p:tav>
                                      </p:tavLst>
                                    </p:anim>
                                    <p:anim calcmode="lin" valueType="num">
                                      <p:cBhvr additive="base">
                                        <p:cTn id="38"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p:cNvGrpSpPr>
            <a:grpSpLocks/>
          </p:cNvGrpSpPr>
          <p:nvPr/>
        </p:nvGrpSpPr>
        <p:grpSpPr bwMode="auto">
          <a:xfrm>
            <a:off x="-6819" y="57909"/>
            <a:ext cx="8899525" cy="1751013"/>
            <a:chOff x="96" y="96"/>
            <a:chExt cx="5606" cy="1103"/>
          </a:xfrm>
        </p:grpSpPr>
        <p:sp>
          <p:nvSpPr>
            <p:cNvPr id="6147" name="Text Box 3"/>
            <p:cNvSpPr txBox="1">
              <a:spLocks noChangeArrowheads="1"/>
            </p:cNvSpPr>
            <p:nvPr/>
          </p:nvSpPr>
          <p:spPr bwMode="auto">
            <a:xfrm>
              <a:off x="96" y="96"/>
              <a:ext cx="5489"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sz="2400" b="1" dirty="0">
                  <a:latin typeface="Times New Roman" panose="02020603050405020304" pitchFamily="18" charset="0"/>
                </a:rPr>
                <a:t>【</a:t>
              </a:r>
              <a:r>
                <a:rPr lang="zh-CN" altLang="en-US" sz="2400" b="1" dirty="0">
                  <a:latin typeface="Times New Roman" panose="02020603050405020304" pitchFamily="18" charset="0"/>
                </a:rPr>
                <a:t>例</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计算曲面积分</a:t>
              </a:r>
            </a:p>
          </p:txBody>
        </p:sp>
        <p:graphicFrame>
          <p:nvGraphicFramePr>
            <p:cNvPr id="6148" name="Object 4"/>
            <p:cNvGraphicFramePr>
              <a:graphicFrameLocks noChangeAspect="1"/>
            </p:cNvGraphicFramePr>
            <p:nvPr>
              <p:extLst>
                <p:ext uri="{D42A27DB-BD31-4B8C-83A1-F6EECF244321}">
                  <p14:modId xmlns:p14="http://schemas.microsoft.com/office/powerpoint/2010/main" val="2699540490"/>
                </p:ext>
              </p:extLst>
            </p:nvPr>
          </p:nvGraphicFramePr>
          <p:xfrm>
            <a:off x="893" y="455"/>
            <a:ext cx="3173" cy="437"/>
          </p:xfrm>
          <a:graphic>
            <a:graphicData uri="http://schemas.openxmlformats.org/presentationml/2006/ole">
              <mc:AlternateContent xmlns:mc="http://schemas.openxmlformats.org/markup-compatibility/2006">
                <mc:Choice xmlns:v="urn:schemas-microsoft-com:vml" Requires="v">
                  <p:oleObj spid="_x0000_s6261" name="Equation" r:id="rId3" imgW="5587920" imgH="799920" progId="Equation.DSMT4">
                    <p:embed/>
                  </p:oleObj>
                </mc:Choice>
                <mc:Fallback>
                  <p:oleObj name="Equation" r:id="rId3" imgW="5587920" imgH="7999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 y="455"/>
                          <a:ext cx="3173" cy="437"/>
                        </a:xfrm>
                        <a:prstGeom prst="rect">
                          <a:avLst/>
                        </a:prstGeom>
                        <a:noFill/>
                        <a:ln>
                          <a:noFill/>
                        </a:ln>
                        <a:effectLst/>
                      </p:spPr>
                    </p:pic>
                  </p:oleObj>
                </mc:Fallback>
              </mc:AlternateContent>
            </a:graphicData>
          </a:graphic>
        </p:graphicFrame>
        <p:grpSp>
          <p:nvGrpSpPr>
            <p:cNvPr id="6149" name="Group 5"/>
            <p:cNvGrpSpPr>
              <a:grpSpLocks/>
            </p:cNvGrpSpPr>
            <p:nvPr/>
          </p:nvGrpSpPr>
          <p:grpSpPr bwMode="auto">
            <a:xfrm>
              <a:off x="213" y="792"/>
              <a:ext cx="5489" cy="407"/>
              <a:chOff x="-10" y="1128"/>
              <a:chExt cx="5489" cy="407"/>
            </a:xfrm>
          </p:grpSpPr>
          <p:sp>
            <p:nvSpPr>
              <p:cNvPr id="6150" name="Text Box 6"/>
              <p:cNvSpPr txBox="1">
                <a:spLocks noChangeArrowheads="1"/>
              </p:cNvSpPr>
              <p:nvPr/>
            </p:nvSpPr>
            <p:spPr bwMode="auto">
              <a:xfrm>
                <a:off x="-10" y="1128"/>
                <a:ext cx="5489"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sz="2400" b="1" dirty="0">
                    <a:latin typeface="Times New Roman" panose="02020603050405020304" pitchFamily="18" charset="0"/>
                  </a:rPr>
                  <a:t>其中</a:t>
                </a:r>
                <a:r>
                  <a:rPr lang="en-US" altLang="zh-CN" sz="2400" b="1" i="1" dirty="0">
                    <a:latin typeface="Times New Roman" panose="02020603050405020304" pitchFamily="18" charset="0"/>
                  </a:rPr>
                  <a:t>S</a:t>
                </a:r>
                <a:r>
                  <a:rPr lang="zh-CN" altLang="en-US" sz="2400" b="1" dirty="0">
                    <a:latin typeface="Times New Roman" panose="02020603050405020304" pitchFamily="18" charset="0"/>
                  </a:rPr>
                  <a:t>是曲面                                  的上侧．</a:t>
                </a:r>
              </a:p>
            </p:txBody>
          </p:sp>
          <p:graphicFrame>
            <p:nvGraphicFramePr>
              <p:cNvPr id="6151" name="Object 7"/>
              <p:cNvGraphicFramePr>
                <a:graphicFrameLocks noChangeAspect="1"/>
              </p:cNvGraphicFramePr>
              <p:nvPr>
                <p:extLst>
                  <p:ext uri="{D42A27DB-BD31-4B8C-83A1-F6EECF244321}">
                    <p14:modId xmlns:p14="http://schemas.microsoft.com/office/powerpoint/2010/main" val="284881965"/>
                  </p:ext>
                </p:extLst>
              </p:nvPr>
            </p:nvGraphicFramePr>
            <p:xfrm>
              <a:off x="1123" y="1205"/>
              <a:ext cx="1633" cy="254"/>
            </p:xfrm>
            <a:graphic>
              <a:graphicData uri="http://schemas.openxmlformats.org/presentationml/2006/ole">
                <mc:AlternateContent xmlns:mc="http://schemas.openxmlformats.org/markup-compatibility/2006">
                  <mc:Choice xmlns:v="urn:schemas-microsoft-com:vml" Requires="v">
                    <p:oleObj spid="_x0000_s6262" name="公式" r:id="rId5" imgW="2857320" imgH="444240" progId="Equation.3">
                      <p:embed/>
                    </p:oleObj>
                  </mc:Choice>
                  <mc:Fallback>
                    <p:oleObj name="公式" r:id="rId5" imgW="2857320" imgH="4442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3" y="1205"/>
                            <a:ext cx="1633" cy="254"/>
                          </a:xfrm>
                          <a:prstGeom prst="rect">
                            <a:avLst/>
                          </a:prstGeom>
                          <a:noFill/>
                          <a:ln>
                            <a:noFill/>
                          </a:ln>
                          <a:effectLst/>
                        </p:spPr>
                      </p:pic>
                    </p:oleObj>
                  </mc:Fallback>
                </mc:AlternateContent>
              </a:graphicData>
            </a:graphic>
          </p:graphicFrame>
        </p:grpSp>
      </p:grpSp>
      <p:grpSp>
        <p:nvGrpSpPr>
          <p:cNvPr id="6153" name="Group 9"/>
          <p:cNvGrpSpPr>
            <a:grpSpLocks/>
          </p:cNvGrpSpPr>
          <p:nvPr/>
        </p:nvGrpSpPr>
        <p:grpSpPr bwMode="auto">
          <a:xfrm>
            <a:off x="6201256" y="627822"/>
            <a:ext cx="3135313" cy="2668588"/>
            <a:chOff x="3360" y="1632"/>
            <a:chExt cx="1975" cy="1681"/>
          </a:xfrm>
        </p:grpSpPr>
        <p:sp>
          <p:nvSpPr>
            <p:cNvPr id="6154" name="Text Box 10"/>
            <p:cNvSpPr txBox="1">
              <a:spLocks noChangeArrowheads="1"/>
            </p:cNvSpPr>
            <p:nvPr/>
          </p:nvSpPr>
          <p:spPr bwMode="auto">
            <a:xfrm>
              <a:off x="4086" y="2646"/>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latin typeface="Times New Roman" panose="02020603050405020304" pitchFamily="18" charset="0"/>
                </a:rPr>
                <a:t>O</a:t>
              </a:r>
            </a:p>
          </p:txBody>
        </p:sp>
        <p:sp>
          <p:nvSpPr>
            <p:cNvPr id="6155" name="Text Box 11"/>
            <p:cNvSpPr txBox="1">
              <a:spLocks noChangeArrowheads="1"/>
            </p:cNvSpPr>
            <p:nvPr/>
          </p:nvSpPr>
          <p:spPr bwMode="auto">
            <a:xfrm>
              <a:off x="3630" y="3063"/>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latin typeface="Times New Roman" panose="02020603050405020304" pitchFamily="18" charset="0"/>
                </a:rPr>
                <a:t>x</a:t>
              </a:r>
            </a:p>
          </p:txBody>
        </p:sp>
        <p:sp>
          <p:nvSpPr>
            <p:cNvPr id="6156" name="Text Box 12"/>
            <p:cNvSpPr txBox="1">
              <a:spLocks noChangeArrowheads="1"/>
            </p:cNvSpPr>
            <p:nvPr/>
          </p:nvSpPr>
          <p:spPr bwMode="auto">
            <a:xfrm>
              <a:off x="4999" y="2659"/>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latin typeface="Times New Roman" panose="02020603050405020304" pitchFamily="18" charset="0"/>
                </a:rPr>
                <a:t>y</a:t>
              </a:r>
            </a:p>
          </p:txBody>
        </p:sp>
        <p:sp>
          <p:nvSpPr>
            <p:cNvPr id="6157" name="Text Box 13"/>
            <p:cNvSpPr txBox="1">
              <a:spLocks noChangeArrowheads="1"/>
            </p:cNvSpPr>
            <p:nvPr/>
          </p:nvSpPr>
          <p:spPr bwMode="auto">
            <a:xfrm>
              <a:off x="4177" y="1632"/>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latin typeface="Times New Roman" panose="02020603050405020304" pitchFamily="18" charset="0"/>
                </a:rPr>
                <a:t>z</a:t>
              </a:r>
            </a:p>
          </p:txBody>
        </p:sp>
        <p:sp>
          <p:nvSpPr>
            <p:cNvPr id="6158" name="Text Box 14"/>
            <p:cNvSpPr txBox="1">
              <a:spLocks noChangeArrowheads="1"/>
            </p:cNvSpPr>
            <p:nvPr/>
          </p:nvSpPr>
          <p:spPr bwMode="auto">
            <a:xfrm>
              <a:off x="3847" y="2875"/>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panose="02020603050405020304" pitchFamily="18" charset="0"/>
                </a:rPr>
                <a:t>1</a:t>
              </a:r>
            </a:p>
          </p:txBody>
        </p:sp>
        <p:sp>
          <p:nvSpPr>
            <p:cNvPr id="6159" name="Text Box 15"/>
            <p:cNvSpPr txBox="1">
              <a:spLocks noChangeArrowheads="1"/>
            </p:cNvSpPr>
            <p:nvPr/>
          </p:nvSpPr>
          <p:spPr bwMode="auto">
            <a:xfrm>
              <a:off x="4177" y="1859"/>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panose="02020603050405020304" pitchFamily="18" charset="0"/>
                </a:rPr>
                <a:t>1</a:t>
              </a:r>
            </a:p>
          </p:txBody>
        </p:sp>
        <p:sp>
          <p:nvSpPr>
            <p:cNvPr id="6160" name="Text Box 16"/>
            <p:cNvSpPr txBox="1">
              <a:spLocks noChangeArrowheads="1"/>
            </p:cNvSpPr>
            <p:nvPr/>
          </p:nvSpPr>
          <p:spPr bwMode="auto">
            <a:xfrm>
              <a:off x="4721" y="2675"/>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panose="02020603050405020304" pitchFamily="18" charset="0"/>
                </a:rPr>
                <a:t>1</a:t>
              </a:r>
            </a:p>
          </p:txBody>
        </p:sp>
        <p:sp>
          <p:nvSpPr>
            <p:cNvPr id="6161" name="Arc 17"/>
            <p:cNvSpPr>
              <a:spLocks/>
            </p:cNvSpPr>
            <p:nvPr/>
          </p:nvSpPr>
          <p:spPr bwMode="auto">
            <a:xfrm>
              <a:off x="3587" y="2081"/>
              <a:ext cx="1180" cy="635"/>
            </a:xfrm>
            <a:custGeom>
              <a:avLst/>
              <a:gdLst>
                <a:gd name="G0" fmla="+- 21600 0 0"/>
                <a:gd name="G1" fmla="+- 21600 0 0"/>
                <a:gd name="G2" fmla="+- 21600 0 0"/>
                <a:gd name="T0" fmla="*/ 64 w 43200"/>
                <a:gd name="T1" fmla="*/ 23262 h 23262"/>
                <a:gd name="T2" fmla="*/ 43200 w 43200"/>
                <a:gd name="T3" fmla="*/ 21600 h 23262"/>
                <a:gd name="T4" fmla="*/ 21600 w 43200"/>
                <a:gd name="T5" fmla="*/ 21600 h 23262"/>
              </a:gdLst>
              <a:ahLst/>
              <a:cxnLst>
                <a:cxn ang="0">
                  <a:pos x="T0" y="T1"/>
                </a:cxn>
                <a:cxn ang="0">
                  <a:pos x="T2" y="T3"/>
                </a:cxn>
                <a:cxn ang="0">
                  <a:pos x="T4" y="T5"/>
                </a:cxn>
              </a:cxnLst>
              <a:rect l="0" t="0" r="r" b="b"/>
              <a:pathLst>
                <a:path w="43200" h="23262" fill="none" extrusionOk="0">
                  <a:moveTo>
                    <a:pt x="64" y="23261"/>
                  </a:moveTo>
                  <a:cubicBezTo>
                    <a:pt x="21" y="22709"/>
                    <a:pt x="0" y="22154"/>
                    <a:pt x="0" y="21600"/>
                  </a:cubicBezTo>
                  <a:cubicBezTo>
                    <a:pt x="0" y="9670"/>
                    <a:pt x="9670" y="0"/>
                    <a:pt x="21600" y="0"/>
                  </a:cubicBezTo>
                  <a:cubicBezTo>
                    <a:pt x="33529" y="0"/>
                    <a:pt x="43200" y="9670"/>
                    <a:pt x="43200" y="21599"/>
                  </a:cubicBezTo>
                </a:path>
                <a:path w="43200" h="23262" stroke="0" extrusionOk="0">
                  <a:moveTo>
                    <a:pt x="64" y="23261"/>
                  </a:moveTo>
                  <a:cubicBezTo>
                    <a:pt x="21" y="22709"/>
                    <a:pt x="0" y="22154"/>
                    <a:pt x="0" y="21600"/>
                  </a:cubicBezTo>
                  <a:cubicBezTo>
                    <a:pt x="0" y="9670"/>
                    <a:pt x="9670" y="0"/>
                    <a:pt x="21600" y="0"/>
                  </a:cubicBezTo>
                  <a:cubicBezTo>
                    <a:pt x="33529" y="0"/>
                    <a:pt x="43200" y="9670"/>
                    <a:pt x="43200" y="21599"/>
                  </a:cubicBezTo>
                  <a:lnTo>
                    <a:pt x="21600" y="21600"/>
                  </a:lnTo>
                  <a:close/>
                </a:path>
              </a:pathLst>
            </a:custGeom>
            <a:noFill/>
            <a:ln w="28575">
              <a:solidFill>
                <a:schemeClr val="tx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aseline="-25000"/>
            </a:p>
          </p:txBody>
        </p:sp>
        <p:sp>
          <p:nvSpPr>
            <p:cNvPr id="6162" name="Arc 18"/>
            <p:cNvSpPr>
              <a:spLocks/>
            </p:cNvSpPr>
            <p:nvPr/>
          </p:nvSpPr>
          <p:spPr bwMode="auto">
            <a:xfrm flipV="1">
              <a:off x="3587" y="2675"/>
              <a:ext cx="1178" cy="251"/>
            </a:xfrm>
            <a:custGeom>
              <a:avLst/>
              <a:gdLst>
                <a:gd name="G0" fmla="+- 21539 0 0"/>
                <a:gd name="G1" fmla="+- 21600 0 0"/>
                <a:gd name="G2" fmla="+- 21600 0 0"/>
                <a:gd name="T0" fmla="*/ 0 w 43139"/>
                <a:gd name="T1" fmla="*/ 19973 h 23870"/>
                <a:gd name="T2" fmla="*/ 43019 w 43139"/>
                <a:gd name="T3" fmla="*/ 23870 h 23870"/>
                <a:gd name="T4" fmla="*/ 21539 w 43139"/>
                <a:gd name="T5" fmla="*/ 21600 h 23870"/>
              </a:gdLst>
              <a:ahLst/>
              <a:cxnLst>
                <a:cxn ang="0">
                  <a:pos x="T0" y="T1"/>
                </a:cxn>
                <a:cxn ang="0">
                  <a:pos x="T2" y="T3"/>
                </a:cxn>
                <a:cxn ang="0">
                  <a:pos x="T4" y="T5"/>
                </a:cxn>
              </a:cxnLst>
              <a:rect l="0" t="0" r="r" b="b"/>
              <a:pathLst>
                <a:path w="43139" h="23870" fill="none" extrusionOk="0">
                  <a:moveTo>
                    <a:pt x="0" y="19973"/>
                  </a:moveTo>
                  <a:cubicBezTo>
                    <a:pt x="851" y="8706"/>
                    <a:pt x="10240" y="0"/>
                    <a:pt x="21539" y="0"/>
                  </a:cubicBezTo>
                  <a:cubicBezTo>
                    <a:pt x="33468" y="0"/>
                    <a:pt x="43139" y="9670"/>
                    <a:pt x="43139" y="21600"/>
                  </a:cubicBezTo>
                  <a:cubicBezTo>
                    <a:pt x="43139" y="22358"/>
                    <a:pt x="43099" y="23115"/>
                    <a:pt x="43019" y="23870"/>
                  </a:cubicBezTo>
                </a:path>
                <a:path w="43139" h="23870" stroke="0" extrusionOk="0">
                  <a:moveTo>
                    <a:pt x="0" y="19973"/>
                  </a:moveTo>
                  <a:cubicBezTo>
                    <a:pt x="851" y="8706"/>
                    <a:pt x="10240" y="0"/>
                    <a:pt x="21539" y="0"/>
                  </a:cubicBezTo>
                  <a:cubicBezTo>
                    <a:pt x="33468" y="0"/>
                    <a:pt x="43139" y="9670"/>
                    <a:pt x="43139" y="21600"/>
                  </a:cubicBezTo>
                  <a:cubicBezTo>
                    <a:pt x="43139" y="22358"/>
                    <a:pt x="43099" y="23115"/>
                    <a:pt x="43019" y="23870"/>
                  </a:cubicBezTo>
                  <a:lnTo>
                    <a:pt x="21539" y="21600"/>
                  </a:lnTo>
                  <a:close/>
                </a:path>
              </a:pathLst>
            </a:custGeom>
            <a:noFill/>
            <a:ln w="28575">
              <a:solidFill>
                <a:schemeClr val="tx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zh-CN" altLang="zh-CN" baseline="-25000"/>
            </a:p>
          </p:txBody>
        </p:sp>
        <p:sp>
          <p:nvSpPr>
            <p:cNvPr id="6163" name="Arc 19"/>
            <p:cNvSpPr>
              <a:spLocks/>
            </p:cNvSpPr>
            <p:nvPr/>
          </p:nvSpPr>
          <p:spPr bwMode="auto">
            <a:xfrm flipH="1">
              <a:off x="3587" y="2494"/>
              <a:ext cx="1178" cy="251"/>
            </a:xfrm>
            <a:custGeom>
              <a:avLst/>
              <a:gdLst>
                <a:gd name="G0" fmla="+- 21539 0 0"/>
                <a:gd name="G1" fmla="+- 21600 0 0"/>
                <a:gd name="G2" fmla="+- 21600 0 0"/>
                <a:gd name="T0" fmla="*/ 0 w 43139"/>
                <a:gd name="T1" fmla="*/ 19973 h 23870"/>
                <a:gd name="T2" fmla="*/ 43019 w 43139"/>
                <a:gd name="T3" fmla="*/ 23870 h 23870"/>
                <a:gd name="T4" fmla="*/ 21539 w 43139"/>
                <a:gd name="T5" fmla="*/ 21600 h 23870"/>
              </a:gdLst>
              <a:ahLst/>
              <a:cxnLst>
                <a:cxn ang="0">
                  <a:pos x="T0" y="T1"/>
                </a:cxn>
                <a:cxn ang="0">
                  <a:pos x="T2" y="T3"/>
                </a:cxn>
                <a:cxn ang="0">
                  <a:pos x="T4" y="T5"/>
                </a:cxn>
              </a:cxnLst>
              <a:rect l="0" t="0" r="r" b="b"/>
              <a:pathLst>
                <a:path w="43139" h="23870" fill="none" extrusionOk="0">
                  <a:moveTo>
                    <a:pt x="0" y="19973"/>
                  </a:moveTo>
                  <a:cubicBezTo>
                    <a:pt x="851" y="8706"/>
                    <a:pt x="10240" y="0"/>
                    <a:pt x="21539" y="0"/>
                  </a:cubicBezTo>
                  <a:cubicBezTo>
                    <a:pt x="33468" y="0"/>
                    <a:pt x="43139" y="9670"/>
                    <a:pt x="43139" y="21600"/>
                  </a:cubicBezTo>
                  <a:cubicBezTo>
                    <a:pt x="43139" y="22358"/>
                    <a:pt x="43099" y="23115"/>
                    <a:pt x="43019" y="23870"/>
                  </a:cubicBezTo>
                </a:path>
                <a:path w="43139" h="23870" stroke="0" extrusionOk="0">
                  <a:moveTo>
                    <a:pt x="0" y="19973"/>
                  </a:moveTo>
                  <a:cubicBezTo>
                    <a:pt x="851" y="8706"/>
                    <a:pt x="10240" y="0"/>
                    <a:pt x="21539" y="0"/>
                  </a:cubicBezTo>
                  <a:cubicBezTo>
                    <a:pt x="33468" y="0"/>
                    <a:pt x="43139" y="9670"/>
                    <a:pt x="43139" y="21600"/>
                  </a:cubicBezTo>
                  <a:cubicBezTo>
                    <a:pt x="43139" y="22358"/>
                    <a:pt x="43099" y="23115"/>
                    <a:pt x="43019" y="23870"/>
                  </a:cubicBezTo>
                  <a:lnTo>
                    <a:pt x="21539" y="21600"/>
                  </a:lnTo>
                  <a:close/>
                </a:path>
              </a:pathLst>
            </a:custGeom>
            <a:noFill/>
            <a:ln w="28575">
              <a:solidFill>
                <a:schemeClr val="tx1"/>
              </a:solidFill>
              <a:prstDash val="dash"/>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aseline="-25000"/>
            </a:p>
          </p:txBody>
        </p:sp>
        <p:sp>
          <p:nvSpPr>
            <p:cNvPr id="6164" name="Line 20"/>
            <p:cNvSpPr>
              <a:spLocks noChangeShapeType="1"/>
            </p:cNvSpPr>
            <p:nvPr/>
          </p:nvSpPr>
          <p:spPr bwMode="auto">
            <a:xfrm>
              <a:off x="3587" y="2705"/>
              <a:ext cx="1180" cy="0"/>
            </a:xfrm>
            <a:prstGeom prst="line">
              <a:avLst/>
            </a:prstGeom>
            <a:noFill/>
            <a:ln w="28575">
              <a:solidFill>
                <a:schemeClr val="tx1"/>
              </a:solidFill>
              <a:prstDash val="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5" name="Line 21"/>
            <p:cNvSpPr>
              <a:spLocks noChangeShapeType="1"/>
            </p:cNvSpPr>
            <p:nvPr/>
          </p:nvSpPr>
          <p:spPr bwMode="auto">
            <a:xfrm flipH="1">
              <a:off x="3937" y="2699"/>
              <a:ext cx="239" cy="203"/>
            </a:xfrm>
            <a:prstGeom prst="line">
              <a:avLst/>
            </a:prstGeom>
            <a:noFill/>
            <a:ln w="28575">
              <a:solidFill>
                <a:schemeClr val="tx1"/>
              </a:solidFill>
              <a:prstDash val="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6" name="Line 22"/>
            <p:cNvSpPr>
              <a:spLocks noChangeShapeType="1"/>
            </p:cNvSpPr>
            <p:nvPr/>
          </p:nvSpPr>
          <p:spPr bwMode="auto">
            <a:xfrm flipV="1">
              <a:off x="4180" y="2070"/>
              <a:ext cx="5" cy="629"/>
            </a:xfrm>
            <a:prstGeom prst="line">
              <a:avLst/>
            </a:prstGeom>
            <a:noFill/>
            <a:ln w="28575">
              <a:solidFill>
                <a:schemeClr val="tx1"/>
              </a:solidFill>
              <a:prstDash val="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7" name="Line 23"/>
            <p:cNvSpPr>
              <a:spLocks noChangeShapeType="1"/>
            </p:cNvSpPr>
            <p:nvPr/>
          </p:nvSpPr>
          <p:spPr bwMode="auto">
            <a:xfrm>
              <a:off x="4767" y="2699"/>
              <a:ext cx="362"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8" name="Line 24"/>
            <p:cNvSpPr>
              <a:spLocks noChangeShapeType="1"/>
            </p:cNvSpPr>
            <p:nvPr/>
          </p:nvSpPr>
          <p:spPr bwMode="auto">
            <a:xfrm flipH="1">
              <a:off x="3360" y="2705"/>
              <a:ext cx="227" cy="0"/>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9" name="Line 25"/>
            <p:cNvSpPr>
              <a:spLocks noChangeShapeType="1"/>
            </p:cNvSpPr>
            <p:nvPr/>
          </p:nvSpPr>
          <p:spPr bwMode="auto">
            <a:xfrm flipH="1">
              <a:off x="3600" y="2889"/>
              <a:ext cx="342" cy="284"/>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0" name="Line 26"/>
            <p:cNvSpPr>
              <a:spLocks noChangeShapeType="1"/>
            </p:cNvSpPr>
            <p:nvPr/>
          </p:nvSpPr>
          <p:spPr bwMode="auto">
            <a:xfrm flipV="1">
              <a:off x="4185" y="1755"/>
              <a:ext cx="0" cy="31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6" name="文本框 25"/>
          <p:cNvSpPr txBox="1"/>
          <p:nvPr/>
        </p:nvSpPr>
        <p:spPr>
          <a:xfrm>
            <a:off x="196150" y="1719538"/>
            <a:ext cx="492443" cy="461665"/>
          </a:xfrm>
          <a:prstGeom prst="rect">
            <a:avLst/>
          </a:prstGeom>
          <a:noFill/>
        </p:spPr>
        <p:txBody>
          <a:bodyPr wrap="none" rtlCol="0">
            <a:spAutoFit/>
          </a:bodyPr>
          <a:lstStyle/>
          <a:p>
            <a:r>
              <a:rPr lang="zh-CN" altLang="en-US" sz="2400" dirty="0"/>
              <a:t>解</a:t>
            </a:r>
          </a:p>
        </p:txBody>
      </p:sp>
      <mc:AlternateContent xmlns:mc="http://schemas.openxmlformats.org/markup-compatibility/2006" xmlns:a14="http://schemas.microsoft.com/office/drawing/2010/main">
        <mc:Choice Requires="a14">
          <p:sp>
            <p:nvSpPr>
              <p:cNvPr id="27" name="文本框 26"/>
              <p:cNvSpPr txBox="1"/>
              <p:nvPr/>
            </p:nvSpPr>
            <p:spPr>
              <a:xfrm>
                <a:off x="721930" y="1711440"/>
                <a:ext cx="5959132" cy="461665"/>
              </a:xfrm>
              <a:prstGeom prst="rect">
                <a:avLst/>
              </a:prstGeom>
              <a:noFill/>
            </p:spPr>
            <p:txBody>
              <a:bodyPr wrap="square" rtlCol="0">
                <a:spAutoFit/>
              </a:bodyPr>
              <a:lstStyle/>
              <a:p>
                <a:r>
                  <a:rPr lang="zh-CN" altLang="en-US" sz="2400" b="0" dirty="0"/>
                  <a:t>引进</a:t>
                </a:r>
                <a14:m>
                  <m:oMath xmlns:m="http://schemas.openxmlformats.org/officeDocument/2006/math">
                    <m:r>
                      <a:rPr lang="zh-CN" altLang="en-US" sz="2400" i="1">
                        <a:latin typeface="Cambria Math" panose="02040503050406030204" pitchFamily="18" charset="0"/>
                      </a:rPr>
                      <m:t>辅助</m:t>
                    </m:r>
                    <m:r>
                      <a:rPr lang="zh-CN" altLang="en-US" sz="2400" i="1" smtClean="0">
                        <a:latin typeface="Cambria Math" panose="02040503050406030204" pitchFamily="18" charset="0"/>
                      </a:rPr>
                      <m:t>曲面</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oMath>
                </a14:m>
                <a:endParaRPr lang="zh-CN" altLang="en-US" sz="2400" dirty="0"/>
              </a:p>
            </p:txBody>
          </p:sp>
        </mc:Choice>
        <mc:Fallback xmlns="">
          <p:sp>
            <p:nvSpPr>
              <p:cNvPr id="27" name="文本框 26"/>
              <p:cNvSpPr txBox="1">
                <a:spLocks noRot="1" noChangeAspect="1" noMove="1" noResize="1" noEditPoints="1" noAdjustHandles="1" noChangeArrowheads="1" noChangeShapeType="1" noTextEdit="1"/>
              </p:cNvSpPr>
              <p:nvPr/>
            </p:nvSpPr>
            <p:spPr>
              <a:xfrm>
                <a:off x="721930" y="1711440"/>
                <a:ext cx="5959132" cy="461665"/>
              </a:xfrm>
              <a:prstGeom prst="rect">
                <a:avLst/>
              </a:prstGeom>
              <a:blipFill>
                <a:blip r:embed="rId7"/>
                <a:stretch>
                  <a:fillRect l="-1534" t="-14667"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602487" y="3540745"/>
                <a:ext cx="8200682" cy="670120"/>
              </a:xfrm>
              <a:prstGeom prst="rect">
                <a:avLst/>
              </a:prstGeom>
              <a:noFill/>
            </p:spPr>
            <p:txBody>
              <a:bodyPr wrap="square" rtlCol="0">
                <a:spAutoFit/>
              </a:bodyPr>
              <a:lstStyle/>
              <a:p>
                <a14:m>
                  <m:oMath xmlns:m="http://schemas.openxmlformats.org/officeDocument/2006/math">
                    <m:r>
                      <a:rPr lang="en-US" altLang="zh-CN" sz="2400" b="0" i="1" smtClean="0">
                        <a:latin typeface="Cambria Math" panose="02040503050406030204" pitchFamily="18" charset="0"/>
                      </a:rPr>
                      <m:t>𝐼</m:t>
                    </m:r>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m:rPr>
                                <m:brk m:alnAt="23"/>
                              </m:rP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1</m:t>
                            </m:r>
                          </m:sub>
                        </m:sSub>
                      </m:sub>
                      <m:sup/>
                      <m:e>
                        <m:r>
                          <a:rPr lang="en-US" altLang="zh-CN" sz="2400" b="0" i="1" smtClean="0">
                            <a:latin typeface="Cambria Math" panose="02040503050406030204" pitchFamily="18" charset="0"/>
                          </a:rPr>
                          <m:t>2</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3</m:t>
                            </m:r>
                          </m:sup>
                        </m:sSup>
                      </m:e>
                    </m:nary>
                    <m:r>
                      <a:rPr lang="en-US" altLang="zh-CN" sz="2400" b="0" i="1" smtClean="0">
                        <a:latin typeface="Cambria Math" panose="02040503050406030204" pitchFamily="18" charset="0"/>
                      </a:rPr>
                      <m:t>𝑑𝑦𝑑𝑧</m:t>
                    </m:r>
                    <m:r>
                      <a:rPr lang="en-US" altLang="zh-CN" sz="2400" b="0" i="1" smtClean="0">
                        <a:latin typeface="Cambria Math" panose="02040503050406030204" pitchFamily="18" charset="0"/>
                      </a:rPr>
                      <m:t>+2</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𝑦</m:t>
                        </m:r>
                      </m:e>
                      <m:sup>
                        <m:r>
                          <a:rPr lang="en-US" altLang="zh-CN" sz="2400" b="0" i="1" smtClean="0">
                            <a:latin typeface="Cambria Math" panose="02040503050406030204" pitchFamily="18" charset="0"/>
                          </a:rPr>
                          <m:t>3</m:t>
                        </m:r>
                      </m:sup>
                    </m:sSup>
                    <m:r>
                      <a:rPr lang="en-US" altLang="zh-CN" sz="2400" b="0" i="1" smtClean="0">
                        <a:latin typeface="Cambria Math" panose="02040503050406030204" pitchFamily="18" charset="0"/>
                      </a:rPr>
                      <m:t>𝑑𝑧𝑑𝑥</m:t>
                    </m:r>
                    <m:r>
                      <a:rPr lang="en-US" altLang="zh-CN" sz="2400" b="0" i="1" smtClean="0">
                        <a:latin typeface="Cambria Math" panose="02040503050406030204" pitchFamily="18" charset="0"/>
                      </a:rPr>
                      <m:t>+3</m:t>
                    </m:r>
                    <m:d>
                      <m:dPr>
                        <m:ctrlPr>
                          <a:rPr lang="en-US" altLang="zh-CN" sz="2400" b="0" i="1" smtClean="0">
                            <a:latin typeface="Cambria Math" panose="02040503050406030204" pitchFamily="18" charset="0"/>
                          </a:rPr>
                        </m:ctrlPr>
                      </m:dPr>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𝑧</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−1</m:t>
                        </m:r>
                      </m:e>
                    </m:d>
                    <m:r>
                      <a:rPr lang="en-US" altLang="zh-CN" sz="2400" b="0" i="1" smtClean="0">
                        <a:latin typeface="Cambria Math" panose="02040503050406030204" pitchFamily="18" charset="0"/>
                      </a:rPr>
                      <m:t>𝑑𝑥𝑑𝑦</m:t>
                    </m:r>
                  </m:oMath>
                </a14:m>
                <a:r>
                  <a:rPr lang="zh-CN" altLang="en-US" sz="2400" dirty="0"/>
                  <a:t> </a:t>
                </a:r>
              </a:p>
            </p:txBody>
          </p:sp>
        </mc:Choice>
        <mc:Fallback xmlns="">
          <p:sp>
            <p:nvSpPr>
              <p:cNvPr id="28" name="文本框 27"/>
              <p:cNvSpPr txBox="1">
                <a:spLocks noRot="1" noChangeAspect="1" noMove="1" noResize="1" noEditPoints="1" noAdjustHandles="1" noChangeArrowheads="1" noChangeShapeType="1" noTextEdit="1"/>
              </p:cNvSpPr>
              <p:nvPr/>
            </p:nvSpPr>
            <p:spPr>
              <a:xfrm>
                <a:off x="602487" y="3540745"/>
                <a:ext cx="8200682" cy="67012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747140" y="2141844"/>
                <a:ext cx="5959132" cy="490840"/>
              </a:xfrm>
              <a:prstGeom prst="rect">
                <a:avLst/>
              </a:prstGeom>
              <a:noFill/>
            </p:spPr>
            <p:txBody>
              <a:bodyPr wrap="square" rtlCol="0">
                <a:spAutoFit/>
              </a:bodyPr>
              <a:lstStyle/>
              <a:p>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=0,</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𝐷</m:t>
                        </m:r>
                      </m:e>
                      <m:sub>
                        <m:r>
                          <a:rPr lang="en-US" altLang="zh-CN" sz="2400" b="0" i="1" smtClean="0">
                            <a:latin typeface="Cambria Math" panose="02040503050406030204" pitchFamily="18" charset="0"/>
                          </a:rPr>
                          <m:t>𝑥𝑦</m:t>
                        </m:r>
                      </m:sub>
                    </m:sSub>
                    <m:r>
                      <a:rPr lang="en-US" altLang="zh-CN" sz="2400" b="0" i="1" smtClean="0">
                        <a:latin typeface="Cambria Math" panose="02040503050406030204" pitchFamily="18" charset="0"/>
                      </a:rPr>
                      <m:t>, </m:t>
                    </m:r>
                    <m:r>
                      <a:rPr lang="zh-CN" altLang="en-US" sz="2400" i="1">
                        <a:latin typeface="Cambria Math" panose="02040503050406030204" pitchFamily="18" charset="0"/>
                      </a:rPr>
                      <m:t>取</m:t>
                    </m:r>
                  </m:oMath>
                </a14:m>
                <a:r>
                  <a:rPr lang="zh-CN" altLang="en-US" sz="2400" dirty="0"/>
                  <a:t>下侧 </a:t>
                </a:r>
              </a:p>
            </p:txBody>
          </p:sp>
        </mc:Choice>
        <mc:Fallback xmlns="">
          <p:sp>
            <p:nvSpPr>
              <p:cNvPr id="29" name="文本框 28"/>
              <p:cNvSpPr txBox="1">
                <a:spLocks noRot="1" noChangeAspect="1" noMove="1" noResize="1" noEditPoints="1" noAdjustHandles="1" noChangeArrowheads="1" noChangeShapeType="1" noTextEdit="1"/>
              </p:cNvSpPr>
              <p:nvPr/>
            </p:nvSpPr>
            <p:spPr>
              <a:xfrm>
                <a:off x="747140" y="2141844"/>
                <a:ext cx="5959132" cy="490840"/>
              </a:xfrm>
              <a:prstGeom prst="rect">
                <a:avLst/>
              </a:prstGeom>
              <a:blipFill>
                <a:blip r:embed="rId9"/>
                <a:stretch>
                  <a:fillRect l="-307" t="-13580" b="-172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773737" y="2642503"/>
                <a:ext cx="3942279" cy="513812"/>
              </a:xfrm>
              <a:prstGeom prst="rect">
                <a:avLst/>
              </a:prstGeom>
              <a:noFill/>
            </p:spPr>
            <p:txBody>
              <a:bodyPr wrap="square" rtlCol="0">
                <a:spAutoFit/>
              </a:bodyPr>
              <a:lstStyle/>
              <a:p>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𝐷</m:t>
                        </m:r>
                      </m:e>
                      <m:sub>
                        <m:r>
                          <a:rPr lang="en-US" altLang="zh-CN" sz="2400" b="0" i="1" smtClean="0">
                            <a:latin typeface="Cambria Math" panose="02040503050406030204" pitchFamily="18" charset="0"/>
                          </a:rPr>
                          <m:t>𝑥𝑦</m:t>
                        </m:r>
                      </m:sub>
                    </m:sSub>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e>
                        </m:d>
                      </m:e>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𝑦</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≤1</m:t>
                        </m:r>
                      </m:e>
                    </m:d>
                    <m:r>
                      <a:rPr lang="en-US" altLang="zh-CN" sz="2400" b="0" i="1" smtClean="0">
                        <a:latin typeface="Cambria Math" panose="02040503050406030204" pitchFamily="18" charset="0"/>
                      </a:rPr>
                      <m:t>,</m:t>
                    </m:r>
                  </m:oMath>
                </a14:m>
                <a:r>
                  <a:rPr lang="zh-CN" altLang="en-US" sz="2400" dirty="0"/>
                  <a:t> </a:t>
                </a:r>
              </a:p>
            </p:txBody>
          </p:sp>
        </mc:Choice>
        <mc:Fallback xmlns="">
          <p:sp>
            <p:nvSpPr>
              <p:cNvPr id="30" name="文本框 29"/>
              <p:cNvSpPr txBox="1">
                <a:spLocks noRot="1" noChangeAspect="1" noMove="1" noResize="1" noEditPoints="1" noAdjustHandles="1" noChangeArrowheads="1" noChangeShapeType="1" noTextEdit="1"/>
              </p:cNvSpPr>
              <p:nvPr/>
            </p:nvSpPr>
            <p:spPr>
              <a:xfrm>
                <a:off x="773737" y="2642503"/>
                <a:ext cx="3942279" cy="513812"/>
              </a:xfrm>
              <a:prstGeom prst="rect">
                <a:avLst/>
              </a:prstGeom>
              <a:blipFill>
                <a:blip r:embed="rId10"/>
                <a:stretch>
                  <a:fillRect l="-464" b="-2353"/>
                </a:stretch>
              </a:blipFill>
            </p:spPr>
            <p:txBody>
              <a:bodyPr/>
              <a:lstStyle/>
              <a:p>
                <a:r>
                  <a:rPr lang="zh-CN" altLang="en-US">
                    <a:noFill/>
                  </a:rPr>
                  <a:t> </a:t>
                </a:r>
              </a:p>
            </p:txBody>
          </p:sp>
        </mc:Fallback>
      </mc:AlternateContent>
      <p:sp>
        <p:nvSpPr>
          <p:cNvPr id="31" name="文本框 30"/>
          <p:cNvSpPr txBox="1"/>
          <p:nvPr/>
        </p:nvSpPr>
        <p:spPr>
          <a:xfrm>
            <a:off x="196150" y="3142969"/>
            <a:ext cx="5959132" cy="461665"/>
          </a:xfrm>
          <a:prstGeom prst="rect">
            <a:avLst/>
          </a:prstGeom>
          <a:noFill/>
        </p:spPr>
        <p:txBody>
          <a:bodyPr wrap="square" rtlCol="0">
            <a:spAutoFit/>
          </a:bodyPr>
          <a:lstStyle/>
          <a:p>
            <a:r>
              <a:rPr lang="zh-CN" altLang="en-US" sz="2400" b="0" dirty="0"/>
              <a:t>则有</a:t>
            </a:r>
            <a:endParaRPr lang="zh-CN" altLang="en-US" sz="2400" dirty="0"/>
          </a:p>
        </p:txBody>
      </p:sp>
      <mc:AlternateContent xmlns:mc="http://schemas.openxmlformats.org/markup-compatibility/2006" xmlns:a14="http://schemas.microsoft.com/office/drawing/2010/main">
        <mc:Choice Requires="a14">
          <p:sp>
            <p:nvSpPr>
              <p:cNvPr id="32" name="文本框 31"/>
              <p:cNvSpPr txBox="1"/>
              <p:nvPr/>
            </p:nvSpPr>
            <p:spPr>
              <a:xfrm>
                <a:off x="817847" y="4177635"/>
                <a:ext cx="8200682" cy="670120"/>
              </a:xfrm>
              <a:prstGeom prst="rect">
                <a:avLst/>
              </a:prstGeom>
              <a:noFill/>
            </p:spPr>
            <p:txBody>
              <a:bodyPr wrap="square" rtlCol="0">
                <a:spAutoFit/>
              </a:bodyPr>
              <a:lstStyle/>
              <a:p>
                <a14:m>
                  <m:oMath xmlns:m="http://schemas.openxmlformats.org/officeDocument/2006/math">
                    <m:r>
                      <a:rPr lang="en-US" altLang="zh-CN" sz="2400" b="0" i="1" smtClean="0">
                        <a:latin typeface="Cambria Math" panose="02040503050406030204" pitchFamily="18" charset="0"/>
                      </a:rPr>
                      <m:t>−</m:t>
                    </m:r>
                    <m:nary>
                      <m:naryPr>
                        <m:chr m:val="∯"/>
                        <m:ctrlPr>
                          <a:rPr lang="en-US" altLang="zh-CN" sz="2400" i="1">
                            <a:latin typeface="Cambria Math" panose="02040503050406030204" pitchFamily="18" charset="0"/>
                          </a:rPr>
                        </m:ctrlPr>
                      </m:naryPr>
                      <m:sub>
                        <m:sSub>
                          <m:sSubPr>
                            <m:ctrlPr>
                              <a:rPr lang="en-US" altLang="zh-CN" sz="2400" i="1">
                                <a:latin typeface="Cambria Math" panose="02040503050406030204" pitchFamily="18" charset="0"/>
                              </a:rPr>
                            </m:ctrlPr>
                          </m:sSubPr>
                          <m:e>
                            <m:r>
                              <m:rPr>
                                <m:brk m:alnAt="23"/>
                              </m:rPr>
                              <a:rPr lang="en-US" altLang="zh-CN" sz="2400" i="1">
                                <a:latin typeface="Cambria Math" panose="02040503050406030204" pitchFamily="18" charset="0"/>
                              </a:rPr>
                              <m:t>𝑆</m:t>
                            </m:r>
                          </m:e>
                          <m:sub>
                            <m:r>
                              <a:rPr lang="en-US" altLang="zh-CN" sz="2400" i="1">
                                <a:latin typeface="Cambria Math" panose="02040503050406030204" pitchFamily="18" charset="0"/>
                              </a:rPr>
                              <m:t>1</m:t>
                            </m:r>
                          </m:sub>
                        </m:sSub>
                      </m:sub>
                      <m:sup/>
                      <m:e>
                        <m:r>
                          <a:rPr lang="en-US" altLang="zh-CN" sz="2400" i="1">
                            <a:latin typeface="Cambria Math" panose="02040503050406030204" pitchFamily="18" charset="0"/>
                          </a:rPr>
                          <m:t>2</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𝑥</m:t>
                            </m:r>
                          </m:e>
                          <m:sup>
                            <m:r>
                              <a:rPr lang="en-US" altLang="zh-CN" sz="2400" i="1">
                                <a:latin typeface="Cambria Math" panose="02040503050406030204" pitchFamily="18" charset="0"/>
                              </a:rPr>
                              <m:t>3</m:t>
                            </m:r>
                          </m:sup>
                        </m:sSup>
                      </m:e>
                    </m:nary>
                    <m:r>
                      <a:rPr lang="en-US" altLang="zh-CN" sz="2400" i="1">
                        <a:latin typeface="Cambria Math" panose="02040503050406030204" pitchFamily="18" charset="0"/>
                      </a:rPr>
                      <m:t>𝑑𝑦𝑑𝑧</m:t>
                    </m:r>
                    <m:r>
                      <a:rPr lang="en-US" altLang="zh-CN" sz="2400" i="1">
                        <a:latin typeface="Cambria Math" panose="02040503050406030204" pitchFamily="18" charset="0"/>
                      </a:rPr>
                      <m:t>+2</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𝑦</m:t>
                        </m:r>
                      </m:e>
                      <m:sup>
                        <m:r>
                          <a:rPr lang="en-US" altLang="zh-CN" sz="2400" i="1">
                            <a:latin typeface="Cambria Math" panose="02040503050406030204" pitchFamily="18" charset="0"/>
                          </a:rPr>
                          <m:t>3</m:t>
                        </m:r>
                      </m:sup>
                    </m:sSup>
                    <m:r>
                      <a:rPr lang="en-US" altLang="zh-CN" sz="2400" i="1">
                        <a:latin typeface="Cambria Math" panose="02040503050406030204" pitchFamily="18" charset="0"/>
                      </a:rPr>
                      <m:t>𝑑𝑧𝑑𝑥</m:t>
                    </m:r>
                    <m:r>
                      <a:rPr lang="en-US" altLang="zh-CN" sz="2400" i="1">
                        <a:latin typeface="Cambria Math" panose="02040503050406030204" pitchFamily="18" charset="0"/>
                      </a:rPr>
                      <m:t>+3</m:t>
                    </m:r>
                    <m:d>
                      <m:dPr>
                        <m:ctrlPr>
                          <a:rPr lang="en-US" altLang="zh-CN" sz="2400" i="1">
                            <a:latin typeface="Cambria Math" panose="02040503050406030204" pitchFamily="18" charset="0"/>
                          </a:rPr>
                        </m:ctrlPr>
                      </m:dPr>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𝑧</m:t>
                            </m:r>
                          </m:e>
                          <m:sup>
                            <m:r>
                              <a:rPr lang="en-US" altLang="zh-CN" sz="2400" i="1">
                                <a:latin typeface="Cambria Math" panose="02040503050406030204" pitchFamily="18" charset="0"/>
                              </a:rPr>
                              <m:t>2</m:t>
                            </m:r>
                          </m:sup>
                        </m:sSup>
                        <m:r>
                          <a:rPr lang="en-US" altLang="zh-CN" sz="2400" i="1">
                            <a:latin typeface="Cambria Math" panose="02040503050406030204" pitchFamily="18" charset="0"/>
                          </a:rPr>
                          <m:t>−1</m:t>
                        </m:r>
                      </m:e>
                    </m:d>
                    <m:r>
                      <a:rPr lang="en-US" altLang="zh-CN" sz="2400" i="1">
                        <a:latin typeface="Cambria Math" panose="02040503050406030204" pitchFamily="18" charset="0"/>
                      </a:rPr>
                      <m:t>𝑑𝑥𝑑𝑦</m:t>
                    </m:r>
                  </m:oMath>
                </a14:m>
                <a:r>
                  <a:rPr lang="zh-CN" altLang="en-US" sz="2400" dirty="0"/>
                  <a:t> </a:t>
                </a:r>
              </a:p>
            </p:txBody>
          </p:sp>
        </mc:Choice>
        <mc:Fallback xmlns="">
          <p:sp>
            <p:nvSpPr>
              <p:cNvPr id="32" name="文本框 31"/>
              <p:cNvSpPr txBox="1">
                <a:spLocks noRot="1" noChangeAspect="1" noMove="1" noResize="1" noEditPoints="1" noAdjustHandles="1" noChangeArrowheads="1" noChangeShapeType="1" noTextEdit="1"/>
              </p:cNvSpPr>
              <p:nvPr/>
            </p:nvSpPr>
            <p:spPr>
              <a:xfrm>
                <a:off x="817847" y="4177635"/>
                <a:ext cx="8200682" cy="670120"/>
              </a:xfrm>
              <a:prstGeom prst="rect">
                <a:avLst/>
              </a:prstGeom>
              <a:blipFill>
                <a:blip r:embed="rId11"/>
                <a:stretch>
                  <a:fillRect/>
                </a:stretch>
              </a:blipFill>
            </p:spPr>
            <p:txBody>
              <a:bodyPr/>
              <a:lstStyle/>
              <a:p>
                <a:r>
                  <a:rPr lang="zh-CN" altLang="en-US">
                    <a:noFill/>
                  </a:rPr>
                  <a:t> </a:t>
                </a:r>
              </a:p>
            </p:txBody>
          </p:sp>
        </mc:Fallback>
      </mc:AlternateContent>
      <p:sp>
        <p:nvSpPr>
          <p:cNvPr id="33" name="文本框 32"/>
          <p:cNvSpPr txBox="1"/>
          <p:nvPr/>
        </p:nvSpPr>
        <p:spPr>
          <a:xfrm>
            <a:off x="196150" y="4870976"/>
            <a:ext cx="5959132" cy="461665"/>
          </a:xfrm>
          <a:prstGeom prst="rect">
            <a:avLst/>
          </a:prstGeom>
          <a:noFill/>
        </p:spPr>
        <p:txBody>
          <a:bodyPr wrap="square" rtlCol="0">
            <a:spAutoFit/>
          </a:bodyPr>
          <a:lstStyle/>
          <a:p>
            <a:r>
              <a:rPr lang="zh-CN" altLang="en-US" sz="2400" b="0" dirty="0"/>
              <a:t>由高斯公式知</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153"/>
                                        </p:tgtEl>
                                        <p:attrNameLst>
                                          <p:attrName>style.visibility</p:attrName>
                                        </p:attrNameLst>
                                      </p:cBhvr>
                                      <p:to>
                                        <p:strVal val="visible"/>
                                      </p:to>
                                    </p:set>
                                    <p:anim calcmode="lin" valueType="num">
                                      <p:cBhvr additive="base">
                                        <p:cTn id="7" dur="500" fill="hold"/>
                                        <p:tgtEl>
                                          <p:spTgt spid="6153"/>
                                        </p:tgtEl>
                                        <p:attrNameLst>
                                          <p:attrName>ppt_x</p:attrName>
                                        </p:attrNameLst>
                                      </p:cBhvr>
                                      <p:tavLst>
                                        <p:tav tm="0">
                                          <p:val>
                                            <p:strVal val="1+#ppt_w/2"/>
                                          </p:val>
                                        </p:tav>
                                        <p:tav tm="100000">
                                          <p:val>
                                            <p:strVal val="#ppt_x"/>
                                          </p:val>
                                        </p:tav>
                                      </p:tavLst>
                                    </p:anim>
                                    <p:anim calcmode="lin" valueType="num">
                                      <p:cBhvr additive="base">
                                        <p:cTn id="8" dur="500" fill="hold"/>
                                        <p:tgtEl>
                                          <p:spTgt spid="615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0-#ppt_w/2"/>
                                          </p:val>
                                        </p:tav>
                                        <p:tav tm="100000">
                                          <p:val>
                                            <p:strVal val="#ppt_x"/>
                                          </p:val>
                                        </p:tav>
                                      </p:tavLst>
                                    </p:anim>
                                    <p:anim calcmode="lin" valueType="num">
                                      <p:cBhvr additive="base">
                                        <p:cTn id="14" dur="500" fill="hold"/>
                                        <p:tgtEl>
                                          <p:spTgt spid="27"/>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0-#ppt_w/2"/>
                                          </p:val>
                                        </p:tav>
                                        <p:tav tm="100000">
                                          <p:val>
                                            <p:strVal val="#ppt_x"/>
                                          </p:val>
                                        </p:tav>
                                      </p:tavLst>
                                    </p:anim>
                                    <p:anim calcmode="lin" valueType="num">
                                      <p:cBhvr additive="base">
                                        <p:cTn id="18" dur="500" fill="hold"/>
                                        <p:tgtEl>
                                          <p:spTgt spid="29"/>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0-#ppt_w/2"/>
                                          </p:val>
                                        </p:tav>
                                        <p:tav tm="100000">
                                          <p:val>
                                            <p:strVal val="#ppt_x"/>
                                          </p:val>
                                        </p:tav>
                                      </p:tavLst>
                                    </p:anim>
                                    <p:anim calcmode="lin" valueType="num">
                                      <p:cBhvr additive="base">
                                        <p:cTn id="22"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0-#ppt_w/2"/>
                                          </p:val>
                                        </p:tav>
                                        <p:tav tm="100000">
                                          <p:val>
                                            <p:strVal val="#ppt_x"/>
                                          </p:val>
                                        </p:tav>
                                      </p:tavLst>
                                    </p:anim>
                                    <p:anim calcmode="lin" valueType="num">
                                      <p:cBhvr additive="base">
                                        <p:cTn id="28"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0-#ppt_w/2"/>
                                          </p:val>
                                        </p:tav>
                                        <p:tav tm="100000">
                                          <p:val>
                                            <p:strVal val="#ppt_x"/>
                                          </p:val>
                                        </p:tav>
                                      </p:tavLst>
                                    </p:anim>
                                    <p:anim calcmode="lin" valueType="num">
                                      <p:cBhvr additive="base">
                                        <p:cTn id="34" dur="500" fill="hold"/>
                                        <p:tgtEl>
                                          <p:spTgt spid="28"/>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fill="hold"/>
                                        <p:tgtEl>
                                          <p:spTgt spid="32"/>
                                        </p:tgtEl>
                                        <p:attrNameLst>
                                          <p:attrName>ppt_x</p:attrName>
                                        </p:attrNameLst>
                                      </p:cBhvr>
                                      <p:tavLst>
                                        <p:tav tm="0">
                                          <p:val>
                                            <p:strVal val="0-#ppt_w/2"/>
                                          </p:val>
                                        </p:tav>
                                        <p:tav tm="100000">
                                          <p:val>
                                            <p:strVal val="#ppt_x"/>
                                          </p:val>
                                        </p:tav>
                                      </p:tavLst>
                                    </p:anim>
                                    <p:anim calcmode="lin" valueType="num">
                                      <p:cBhvr additive="base">
                                        <p:cTn id="38"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0-#ppt_w/2"/>
                                          </p:val>
                                        </p:tav>
                                        <p:tav tm="100000">
                                          <p:val>
                                            <p:strVal val="#ppt_x"/>
                                          </p:val>
                                        </p:tav>
                                      </p:tavLst>
                                    </p:anim>
                                    <p:anim calcmode="lin" valueType="num">
                                      <p:cBhvr additive="base">
                                        <p:cTn id="44"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P spid="32"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53" name="Group 9"/>
          <p:cNvGrpSpPr>
            <a:grpSpLocks/>
          </p:cNvGrpSpPr>
          <p:nvPr/>
        </p:nvGrpSpPr>
        <p:grpSpPr bwMode="auto">
          <a:xfrm>
            <a:off x="6201256" y="627822"/>
            <a:ext cx="3135313" cy="2668588"/>
            <a:chOff x="3360" y="1632"/>
            <a:chExt cx="1975" cy="1681"/>
          </a:xfrm>
        </p:grpSpPr>
        <p:sp>
          <p:nvSpPr>
            <p:cNvPr id="6154" name="Text Box 10"/>
            <p:cNvSpPr txBox="1">
              <a:spLocks noChangeArrowheads="1"/>
            </p:cNvSpPr>
            <p:nvPr/>
          </p:nvSpPr>
          <p:spPr bwMode="auto">
            <a:xfrm>
              <a:off x="4086" y="2646"/>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latin typeface="Times New Roman" panose="02020603050405020304" pitchFamily="18" charset="0"/>
                </a:rPr>
                <a:t>O</a:t>
              </a:r>
            </a:p>
          </p:txBody>
        </p:sp>
        <p:sp>
          <p:nvSpPr>
            <p:cNvPr id="6155" name="Text Box 11"/>
            <p:cNvSpPr txBox="1">
              <a:spLocks noChangeArrowheads="1"/>
            </p:cNvSpPr>
            <p:nvPr/>
          </p:nvSpPr>
          <p:spPr bwMode="auto">
            <a:xfrm>
              <a:off x="3630" y="3063"/>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latin typeface="Times New Roman" panose="02020603050405020304" pitchFamily="18" charset="0"/>
                </a:rPr>
                <a:t>x</a:t>
              </a:r>
            </a:p>
          </p:txBody>
        </p:sp>
        <p:sp>
          <p:nvSpPr>
            <p:cNvPr id="6156" name="Text Box 12"/>
            <p:cNvSpPr txBox="1">
              <a:spLocks noChangeArrowheads="1"/>
            </p:cNvSpPr>
            <p:nvPr/>
          </p:nvSpPr>
          <p:spPr bwMode="auto">
            <a:xfrm>
              <a:off x="4999" y="2659"/>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latin typeface="Times New Roman" panose="02020603050405020304" pitchFamily="18" charset="0"/>
                </a:rPr>
                <a:t>y</a:t>
              </a:r>
            </a:p>
          </p:txBody>
        </p:sp>
        <p:sp>
          <p:nvSpPr>
            <p:cNvPr id="6157" name="Text Box 13"/>
            <p:cNvSpPr txBox="1">
              <a:spLocks noChangeArrowheads="1"/>
            </p:cNvSpPr>
            <p:nvPr/>
          </p:nvSpPr>
          <p:spPr bwMode="auto">
            <a:xfrm>
              <a:off x="4177" y="1632"/>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latin typeface="Times New Roman" panose="02020603050405020304" pitchFamily="18" charset="0"/>
                </a:rPr>
                <a:t>z</a:t>
              </a:r>
            </a:p>
          </p:txBody>
        </p:sp>
        <p:sp>
          <p:nvSpPr>
            <p:cNvPr id="6158" name="Text Box 14"/>
            <p:cNvSpPr txBox="1">
              <a:spLocks noChangeArrowheads="1"/>
            </p:cNvSpPr>
            <p:nvPr/>
          </p:nvSpPr>
          <p:spPr bwMode="auto">
            <a:xfrm>
              <a:off x="3847" y="2875"/>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panose="02020603050405020304" pitchFamily="18" charset="0"/>
                </a:rPr>
                <a:t>1</a:t>
              </a:r>
            </a:p>
          </p:txBody>
        </p:sp>
        <p:sp>
          <p:nvSpPr>
            <p:cNvPr id="6159" name="Text Box 15"/>
            <p:cNvSpPr txBox="1">
              <a:spLocks noChangeArrowheads="1"/>
            </p:cNvSpPr>
            <p:nvPr/>
          </p:nvSpPr>
          <p:spPr bwMode="auto">
            <a:xfrm>
              <a:off x="4177" y="1859"/>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panose="02020603050405020304" pitchFamily="18" charset="0"/>
                </a:rPr>
                <a:t>1</a:t>
              </a:r>
            </a:p>
          </p:txBody>
        </p:sp>
        <p:sp>
          <p:nvSpPr>
            <p:cNvPr id="6160" name="Text Box 16"/>
            <p:cNvSpPr txBox="1">
              <a:spLocks noChangeArrowheads="1"/>
            </p:cNvSpPr>
            <p:nvPr/>
          </p:nvSpPr>
          <p:spPr bwMode="auto">
            <a:xfrm>
              <a:off x="4721" y="2675"/>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panose="02020603050405020304" pitchFamily="18" charset="0"/>
                </a:rPr>
                <a:t>1</a:t>
              </a:r>
            </a:p>
          </p:txBody>
        </p:sp>
        <p:sp>
          <p:nvSpPr>
            <p:cNvPr id="6161" name="Arc 17"/>
            <p:cNvSpPr>
              <a:spLocks/>
            </p:cNvSpPr>
            <p:nvPr/>
          </p:nvSpPr>
          <p:spPr bwMode="auto">
            <a:xfrm>
              <a:off x="3587" y="2081"/>
              <a:ext cx="1180" cy="635"/>
            </a:xfrm>
            <a:custGeom>
              <a:avLst/>
              <a:gdLst>
                <a:gd name="G0" fmla="+- 21600 0 0"/>
                <a:gd name="G1" fmla="+- 21600 0 0"/>
                <a:gd name="G2" fmla="+- 21600 0 0"/>
                <a:gd name="T0" fmla="*/ 64 w 43200"/>
                <a:gd name="T1" fmla="*/ 23262 h 23262"/>
                <a:gd name="T2" fmla="*/ 43200 w 43200"/>
                <a:gd name="T3" fmla="*/ 21600 h 23262"/>
                <a:gd name="T4" fmla="*/ 21600 w 43200"/>
                <a:gd name="T5" fmla="*/ 21600 h 23262"/>
              </a:gdLst>
              <a:ahLst/>
              <a:cxnLst>
                <a:cxn ang="0">
                  <a:pos x="T0" y="T1"/>
                </a:cxn>
                <a:cxn ang="0">
                  <a:pos x="T2" y="T3"/>
                </a:cxn>
                <a:cxn ang="0">
                  <a:pos x="T4" y="T5"/>
                </a:cxn>
              </a:cxnLst>
              <a:rect l="0" t="0" r="r" b="b"/>
              <a:pathLst>
                <a:path w="43200" h="23262" fill="none" extrusionOk="0">
                  <a:moveTo>
                    <a:pt x="64" y="23261"/>
                  </a:moveTo>
                  <a:cubicBezTo>
                    <a:pt x="21" y="22709"/>
                    <a:pt x="0" y="22154"/>
                    <a:pt x="0" y="21600"/>
                  </a:cubicBezTo>
                  <a:cubicBezTo>
                    <a:pt x="0" y="9670"/>
                    <a:pt x="9670" y="0"/>
                    <a:pt x="21600" y="0"/>
                  </a:cubicBezTo>
                  <a:cubicBezTo>
                    <a:pt x="33529" y="0"/>
                    <a:pt x="43200" y="9670"/>
                    <a:pt x="43200" y="21599"/>
                  </a:cubicBezTo>
                </a:path>
                <a:path w="43200" h="23262" stroke="0" extrusionOk="0">
                  <a:moveTo>
                    <a:pt x="64" y="23261"/>
                  </a:moveTo>
                  <a:cubicBezTo>
                    <a:pt x="21" y="22709"/>
                    <a:pt x="0" y="22154"/>
                    <a:pt x="0" y="21600"/>
                  </a:cubicBezTo>
                  <a:cubicBezTo>
                    <a:pt x="0" y="9670"/>
                    <a:pt x="9670" y="0"/>
                    <a:pt x="21600" y="0"/>
                  </a:cubicBezTo>
                  <a:cubicBezTo>
                    <a:pt x="33529" y="0"/>
                    <a:pt x="43200" y="9670"/>
                    <a:pt x="43200" y="21599"/>
                  </a:cubicBezTo>
                  <a:lnTo>
                    <a:pt x="21600" y="21600"/>
                  </a:lnTo>
                  <a:close/>
                </a:path>
              </a:pathLst>
            </a:custGeom>
            <a:noFill/>
            <a:ln w="28575">
              <a:solidFill>
                <a:schemeClr val="tx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aseline="-25000"/>
            </a:p>
          </p:txBody>
        </p:sp>
        <p:sp>
          <p:nvSpPr>
            <p:cNvPr id="6162" name="Arc 18"/>
            <p:cNvSpPr>
              <a:spLocks/>
            </p:cNvSpPr>
            <p:nvPr/>
          </p:nvSpPr>
          <p:spPr bwMode="auto">
            <a:xfrm flipV="1">
              <a:off x="3587" y="2675"/>
              <a:ext cx="1178" cy="251"/>
            </a:xfrm>
            <a:custGeom>
              <a:avLst/>
              <a:gdLst>
                <a:gd name="G0" fmla="+- 21539 0 0"/>
                <a:gd name="G1" fmla="+- 21600 0 0"/>
                <a:gd name="G2" fmla="+- 21600 0 0"/>
                <a:gd name="T0" fmla="*/ 0 w 43139"/>
                <a:gd name="T1" fmla="*/ 19973 h 23870"/>
                <a:gd name="T2" fmla="*/ 43019 w 43139"/>
                <a:gd name="T3" fmla="*/ 23870 h 23870"/>
                <a:gd name="T4" fmla="*/ 21539 w 43139"/>
                <a:gd name="T5" fmla="*/ 21600 h 23870"/>
              </a:gdLst>
              <a:ahLst/>
              <a:cxnLst>
                <a:cxn ang="0">
                  <a:pos x="T0" y="T1"/>
                </a:cxn>
                <a:cxn ang="0">
                  <a:pos x="T2" y="T3"/>
                </a:cxn>
                <a:cxn ang="0">
                  <a:pos x="T4" y="T5"/>
                </a:cxn>
              </a:cxnLst>
              <a:rect l="0" t="0" r="r" b="b"/>
              <a:pathLst>
                <a:path w="43139" h="23870" fill="none" extrusionOk="0">
                  <a:moveTo>
                    <a:pt x="0" y="19973"/>
                  </a:moveTo>
                  <a:cubicBezTo>
                    <a:pt x="851" y="8706"/>
                    <a:pt x="10240" y="0"/>
                    <a:pt x="21539" y="0"/>
                  </a:cubicBezTo>
                  <a:cubicBezTo>
                    <a:pt x="33468" y="0"/>
                    <a:pt x="43139" y="9670"/>
                    <a:pt x="43139" y="21600"/>
                  </a:cubicBezTo>
                  <a:cubicBezTo>
                    <a:pt x="43139" y="22358"/>
                    <a:pt x="43099" y="23115"/>
                    <a:pt x="43019" y="23870"/>
                  </a:cubicBezTo>
                </a:path>
                <a:path w="43139" h="23870" stroke="0" extrusionOk="0">
                  <a:moveTo>
                    <a:pt x="0" y="19973"/>
                  </a:moveTo>
                  <a:cubicBezTo>
                    <a:pt x="851" y="8706"/>
                    <a:pt x="10240" y="0"/>
                    <a:pt x="21539" y="0"/>
                  </a:cubicBezTo>
                  <a:cubicBezTo>
                    <a:pt x="33468" y="0"/>
                    <a:pt x="43139" y="9670"/>
                    <a:pt x="43139" y="21600"/>
                  </a:cubicBezTo>
                  <a:cubicBezTo>
                    <a:pt x="43139" y="22358"/>
                    <a:pt x="43099" y="23115"/>
                    <a:pt x="43019" y="23870"/>
                  </a:cubicBezTo>
                  <a:lnTo>
                    <a:pt x="21539" y="21600"/>
                  </a:lnTo>
                  <a:close/>
                </a:path>
              </a:pathLst>
            </a:custGeom>
            <a:noFill/>
            <a:ln w="28575">
              <a:solidFill>
                <a:schemeClr val="tx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zh-CN" altLang="zh-CN" baseline="-25000"/>
            </a:p>
          </p:txBody>
        </p:sp>
        <p:sp>
          <p:nvSpPr>
            <p:cNvPr id="6163" name="Arc 19"/>
            <p:cNvSpPr>
              <a:spLocks/>
            </p:cNvSpPr>
            <p:nvPr/>
          </p:nvSpPr>
          <p:spPr bwMode="auto">
            <a:xfrm flipH="1">
              <a:off x="3587" y="2494"/>
              <a:ext cx="1178" cy="251"/>
            </a:xfrm>
            <a:custGeom>
              <a:avLst/>
              <a:gdLst>
                <a:gd name="G0" fmla="+- 21539 0 0"/>
                <a:gd name="G1" fmla="+- 21600 0 0"/>
                <a:gd name="G2" fmla="+- 21600 0 0"/>
                <a:gd name="T0" fmla="*/ 0 w 43139"/>
                <a:gd name="T1" fmla="*/ 19973 h 23870"/>
                <a:gd name="T2" fmla="*/ 43019 w 43139"/>
                <a:gd name="T3" fmla="*/ 23870 h 23870"/>
                <a:gd name="T4" fmla="*/ 21539 w 43139"/>
                <a:gd name="T5" fmla="*/ 21600 h 23870"/>
              </a:gdLst>
              <a:ahLst/>
              <a:cxnLst>
                <a:cxn ang="0">
                  <a:pos x="T0" y="T1"/>
                </a:cxn>
                <a:cxn ang="0">
                  <a:pos x="T2" y="T3"/>
                </a:cxn>
                <a:cxn ang="0">
                  <a:pos x="T4" y="T5"/>
                </a:cxn>
              </a:cxnLst>
              <a:rect l="0" t="0" r="r" b="b"/>
              <a:pathLst>
                <a:path w="43139" h="23870" fill="none" extrusionOk="0">
                  <a:moveTo>
                    <a:pt x="0" y="19973"/>
                  </a:moveTo>
                  <a:cubicBezTo>
                    <a:pt x="851" y="8706"/>
                    <a:pt x="10240" y="0"/>
                    <a:pt x="21539" y="0"/>
                  </a:cubicBezTo>
                  <a:cubicBezTo>
                    <a:pt x="33468" y="0"/>
                    <a:pt x="43139" y="9670"/>
                    <a:pt x="43139" y="21600"/>
                  </a:cubicBezTo>
                  <a:cubicBezTo>
                    <a:pt x="43139" y="22358"/>
                    <a:pt x="43099" y="23115"/>
                    <a:pt x="43019" y="23870"/>
                  </a:cubicBezTo>
                </a:path>
                <a:path w="43139" h="23870" stroke="0" extrusionOk="0">
                  <a:moveTo>
                    <a:pt x="0" y="19973"/>
                  </a:moveTo>
                  <a:cubicBezTo>
                    <a:pt x="851" y="8706"/>
                    <a:pt x="10240" y="0"/>
                    <a:pt x="21539" y="0"/>
                  </a:cubicBezTo>
                  <a:cubicBezTo>
                    <a:pt x="33468" y="0"/>
                    <a:pt x="43139" y="9670"/>
                    <a:pt x="43139" y="21600"/>
                  </a:cubicBezTo>
                  <a:cubicBezTo>
                    <a:pt x="43139" y="22358"/>
                    <a:pt x="43099" y="23115"/>
                    <a:pt x="43019" y="23870"/>
                  </a:cubicBezTo>
                  <a:lnTo>
                    <a:pt x="21539" y="21600"/>
                  </a:lnTo>
                  <a:close/>
                </a:path>
              </a:pathLst>
            </a:custGeom>
            <a:noFill/>
            <a:ln w="28575">
              <a:solidFill>
                <a:schemeClr val="tx1"/>
              </a:solidFill>
              <a:prstDash val="dash"/>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aseline="-25000"/>
            </a:p>
          </p:txBody>
        </p:sp>
        <p:sp>
          <p:nvSpPr>
            <p:cNvPr id="6164" name="Line 20"/>
            <p:cNvSpPr>
              <a:spLocks noChangeShapeType="1"/>
            </p:cNvSpPr>
            <p:nvPr/>
          </p:nvSpPr>
          <p:spPr bwMode="auto">
            <a:xfrm>
              <a:off x="3587" y="2705"/>
              <a:ext cx="1180" cy="0"/>
            </a:xfrm>
            <a:prstGeom prst="line">
              <a:avLst/>
            </a:prstGeom>
            <a:noFill/>
            <a:ln w="28575">
              <a:solidFill>
                <a:schemeClr val="tx1"/>
              </a:solidFill>
              <a:prstDash val="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5" name="Line 21"/>
            <p:cNvSpPr>
              <a:spLocks noChangeShapeType="1"/>
            </p:cNvSpPr>
            <p:nvPr/>
          </p:nvSpPr>
          <p:spPr bwMode="auto">
            <a:xfrm flipH="1">
              <a:off x="3937" y="2699"/>
              <a:ext cx="239" cy="203"/>
            </a:xfrm>
            <a:prstGeom prst="line">
              <a:avLst/>
            </a:prstGeom>
            <a:noFill/>
            <a:ln w="28575">
              <a:solidFill>
                <a:schemeClr val="tx1"/>
              </a:solidFill>
              <a:prstDash val="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6" name="Line 22"/>
            <p:cNvSpPr>
              <a:spLocks noChangeShapeType="1"/>
            </p:cNvSpPr>
            <p:nvPr/>
          </p:nvSpPr>
          <p:spPr bwMode="auto">
            <a:xfrm flipV="1">
              <a:off x="4180" y="2070"/>
              <a:ext cx="5" cy="629"/>
            </a:xfrm>
            <a:prstGeom prst="line">
              <a:avLst/>
            </a:prstGeom>
            <a:noFill/>
            <a:ln w="28575">
              <a:solidFill>
                <a:schemeClr val="tx1"/>
              </a:solidFill>
              <a:prstDash val="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7" name="Line 23"/>
            <p:cNvSpPr>
              <a:spLocks noChangeShapeType="1"/>
            </p:cNvSpPr>
            <p:nvPr/>
          </p:nvSpPr>
          <p:spPr bwMode="auto">
            <a:xfrm>
              <a:off x="4767" y="2699"/>
              <a:ext cx="362"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8" name="Line 24"/>
            <p:cNvSpPr>
              <a:spLocks noChangeShapeType="1"/>
            </p:cNvSpPr>
            <p:nvPr/>
          </p:nvSpPr>
          <p:spPr bwMode="auto">
            <a:xfrm flipH="1">
              <a:off x="3360" y="2705"/>
              <a:ext cx="227" cy="0"/>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9" name="Line 25"/>
            <p:cNvSpPr>
              <a:spLocks noChangeShapeType="1"/>
            </p:cNvSpPr>
            <p:nvPr/>
          </p:nvSpPr>
          <p:spPr bwMode="auto">
            <a:xfrm flipH="1">
              <a:off x="3600" y="2889"/>
              <a:ext cx="342" cy="284"/>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0" name="Line 26"/>
            <p:cNvSpPr>
              <a:spLocks noChangeShapeType="1"/>
            </p:cNvSpPr>
            <p:nvPr/>
          </p:nvSpPr>
          <p:spPr bwMode="auto">
            <a:xfrm flipV="1">
              <a:off x="4185" y="1755"/>
              <a:ext cx="0" cy="31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mc:AlternateContent xmlns:mc="http://schemas.openxmlformats.org/markup-compatibility/2006" xmlns:a14="http://schemas.microsoft.com/office/drawing/2010/main">
        <mc:Choice Requires="a14">
          <p:sp>
            <p:nvSpPr>
              <p:cNvPr id="28" name="文本框 27"/>
              <p:cNvSpPr txBox="1"/>
              <p:nvPr/>
            </p:nvSpPr>
            <p:spPr>
              <a:xfrm>
                <a:off x="427862" y="380674"/>
                <a:ext cx="8200682" cy="670120"/>
              </a:xfrm>
              <a:prstGeom prst="rect">
                <a:avLst/>
              </a:prstGeom>
              <a:noFill/>
            </p:spPr>
            <p:txBody>
              <a:bodyPr wrap="square" rtlCol="0">
                <a:spAutoFit/>
              </a:bodyPr>
              <a:lstStyle/>
              <a:p>
                <a14:m>
                  <m:oMath xmlns:m="http://schemas.openxmlformats.org/officeDocument/2006/math">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m:rPr>
                                <m:brk m:alnAt="23"/>
                              </m:rP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1</m:t>
                            </m:r>
                          </m:sub>
                        </m:sSub>
                      </m:sub>
                      <m:sup/>
                      <m:e>
                        <m:r>
                          <a:rPr lang="en-US" altLang="zh-CN" sz="2400" b="0" i="1" smtClean="0">
                            <a:latin typeface="Cambria Math" panose="02040503050406030204" pitchFamily="18" charset="0"/>
                          </a:rPr>
                          <m:t>2</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3</m:t>
                            </m:r>
                          </m:sup>
                        </m:sSup>
                      </m:e>
                    </m:nary>
                    <m:r>
                      <a:rPr lang="en-US" altLang="zh-CN" sz="2400" b="0" i="1" smtClean="0">
                        <a:latin typeface="Cambria Math" panose="02040503050406030204" pitchFamily="18" charset="0"/>
                      </a:rPr>
                      <m:t>𝑑𝑦𝑑𝑧</m:t>
                    </m:r>
                    <m:r>
                      <a:rPr lang="en-US" altLang="zh-CN" sz="2400" b="0" i="1" smtClean="0">
                        <a:latin typeface="Cambria Math" panose="02040503050406030204" pitchFamily="18" charset="0"/>
                      </a:rPr>
                      <m:t>+2</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𝑦</m:t>
                        </m:r>
                      </m:e>
                      <m:sup>
                        <m:r>
                          <a:rPr lang="en-US" altLang="zh-CN" sz="2400" b="0" i="1" smtClean="0">
                            <a:latin typeface="Cambria Math" panose="02040503050406030204" pitchFamily="18" charset="0"/>
                          </a:rPr>
                          <m:t>3</m:t>
                        </m:r>
                      </m:sup>
                    </m:sSup>
                    <m:r>
                      <a:rPr lang="en-US" altLang="zh-CN" sz="2400" b="0" i="1" smtClean="0">
                        <a:latin typeface="Cambria Math" panose="02040503050406030204" pitchFamily="18" charset="0"/>
                      </a:rPr>
                      <m:t>𝑑𝑧𝑑𝑥</m:t>
                    </m:r>
                    <m:r>
                      <a:rPr lang="en-US" altLang="zh-CN" sz="2400" b="0" i="1" smtClean="0">
                        <a:latin typeface="Cambria Math" panose="02040503050406030204" pitchFamily="18" charset="0"/>
                      </a:rPr>
                      <m:t>+3</m:t>
                    </m:r>
                    <m:d>
                      <m:dPr>
                        <m:ctrlPr>
                          <a:rPr lang="en-US" altLang="zh-CN" sz="2400" b="0" i="1" smtClean="0">
                            <a:latin typeface="Cambria Math" panose="02040503050406030204" pitchFamily="18" charset="0"/>
                          </a:rPr>
                        </m:ctrlPr>
                      </m:dPr>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𝑧</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−1</m:t>
                        </m:r>
                      </m:e>
                    </m:d>
                    <m:r>
                      <a:rPr lang="en-US" altLang="zh-CN" sz="2400" b="0" i="1" smtClean="0">
                        <a:latin typeface="Cambria Math" panose="02040503050406030204" pitchFamily="18" charset="0"/>
                      </a:rPr>
                      <m:t>𝑑𝑥𝑑𝑦</m:t>
                    </m:r>
                  </m:oMath>
                </a14:m>
                <a:r>
                  <a:rPr lang="zh-CN" altLang="en-US" sz="2400" dirty="0"/>
                  <a:t> </a:t>
                </a:r>
              </a:p>
            </p:txBody>
          </p:sp>
        </mc:Choice>
        <mc:Fallback xmlns="">
          <p:sp>
            <p:nvSpPr>
              <p:cNvPr id="28" name="文本框 27"/>
              <p:cNvSpPr txBox="1">
                <a:spLocks noRot="1" noChangeAspect="1" noMove="1" noResize="1" noEditPoints="1" noAdjustHandles="1" noChangeArrowheads="1" noChangeShapeType="1" noTextEdit="1"/>
              </p:cNvSpPr>
              <p:nvPr/>
            </p:nvSpPr>
            <p:spPr>
              <a:xfrm>
                <a:off x="427862" y="380674"/>
                <a:ext cx="8200682" cy="67012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412341" y="1075400"/>
                <a:ext cx="8200682" cy="626454"/>
              </a:xfrm>
              <a:prstGeom prst="rect">
                <a:avLst/>
              </a:prstGeom>
              <a:noFill/>
            </p:spPr>
            <p:txBody>
              <a:bodyPr wrap="square" rtlCol="0">
                <a:spAutoFit/>
              </a:bodyPr>
              <a:lstStyle/>
              <a:p>
                <a14:m>
                  <m:oMath xmlns:m="http://schemas.openxmlformats.org/officeDocument/2006/math">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𝑉</m:t>
                        </m:r>
                      </m:sub>
                      <m:sup/>
                      <m:e>
                        <m:r>
                          <a:rPr lang="en-US" altLang="zh-CN" sz="2400" b="0" i="1" smtClean="0">
                            <a:latin typeface="Cambria Math" panose="02040503050406030204" pitchFamily="18" charset="0"/>
                          </a:rPr>
                          <m:t>6(</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𝑦</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m:t>
                        </m:r>
                      </m:e>
                    </m:nary>
                    <m:r>
                      <a:rPr lang="en-US" altLang="zh-CN" sz="2400" b="0" i="1" smtClean="0">
                        <a:latin typeface="Cambria Math" panose="02040503050406030204" pitchFamily="18" charset="0"/>
                      </a:rPr>
                      <m:t>𝑑𝑥𝑑𝑦𝑑𝑧</m:t>
                    </m:r>
                  </m:oMath>
                </a14:m>
                <a:r>
                  <a:rPr lang="zh-CN" altLang="en-US" sz="2400" dirty="0"/>
                  <a:t> </a:t>
                </a:r>
              </a:p>
            </p:txBody>
          </p:sp>
        </mc:Choice>
        <mc:Fallback xmlns="">
          <p:sp>
            <p:nvSpPr>
              <p:cNvPr id="34" name="文本框 33"/>
              <p:cNvSpPr txBox="1">
                <a:spLocks noRot="1" noChangeAspect="1" noMove="1" noResize="1" noEditPoints="1" noAdjustHandles="1" noChangeArrowheads="1" noChangeShapeType="1" noTextEdit="1"/>
              </p:cNvSpPr>
              <p:nvPr/>
            </p:nvSpPr>
            <p:spPr>
              <a:xfrm>
                <a:off x="412341" y="1075400"/>
                <a:ext cx="8200682" cy="62645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p:cNvSpPr txBox="1"/>
              <p:nvPr/>
            </p:nvSpPr>
            <p:spPr>
              <a:xfrm>
                <a:off x="404530" y="1774606"/>
                <a:ext cx="8200682" cy="645690"/>
              </a:xfrm>
              <a:prstGeom prst="rect">
                <a:avLst/>
              </a:prstGeom>
              <a:noFill/>
            </p:spPr>
            <p:txBody>
              <a:bodyPr wrap="square" rtlCol="0">
                <a:spAutoFit/>
              </a:bodyPr>
              <a:lstStyle/>
              <a:p>
                <a14:m>
                  <m:oMath xmlns:m="http://schemas.openxmlformats.org/officeDocument/2006/math">
                    <m:r>
                      <a:rPr lang="en-US" altLang="zh-CN" sz="2400" b="0" i="1" smtClean="0">
                        <a:latin typeface="Cambria Math" panose="02040503050406030204" pitchFamily="18" charset="0"/>
                      </a:rPr>
                      <m:t>=6</m:t>
                    </m:r>
                    <m:nary>
                      <m:naryPr>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𝜋</m:t>
                        </m:r>
                      </m:sup>
                      <m:e>
                        <m:r>
                          <a:rPr lang="en-US" altLang="zh-CN" sz="2400" b="0" i="1" smtClean="0">
                            <a:latin typeface="Cambria Math" panose="02040503050406030204" pitchFamily="18" charset="0"/>
                          </a:rPr>
                          <m:t>𝑑</m:t>
                        </m:r>
                        <m:r>
                          <a:rPr lang="en-US" altLang="zh-CN" sz="2400" b="0" i="1" smtClean="0">
                            <a:latin typeface="Cambria Math" panose="02040503050406030204" pitchFamily="18" charset="0"/>
                          </a:rPr>
                          <m:t>𝜃</m:t>
                        </m:r>
                      </m:e>
                    </m:nary>
                    <m:nary>
                      <m:naryPr>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1</m:t>
                        </m:r>
                      </m:sup>
                      <m:e>
                        <m:r>
                          <a:rPr lang="en-US" altLang="zh-CN" sz="2400" b="0" i="1" smtClean="0">
                            <a:latin typeface="Cambria Math" panose="02040503050406030204" pitchFamily="18" charset="0"/>
                          </a:rPr>
                          <m:t>𝑑𝑟</m:t>
                        </m:r>
                      </m:e>
                    </m:nary>
                    <m:nary>
                      <m:naryPr>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1−</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𝑟</m:t>
                            </m:r>
                          </m:e>
                          <m:sup>
                            <m:r>
                              <a:rPr lang="en-US" altLang="zh-CN" sz="2400" b="0" i="1" smtClean="0">
                                <a:latin typeface="Cambria Math" panose="02040503050406030204" pitchFamily="18" charset="0"/>
                              </a:rPr>
                              <m:t>2</m:t>
                            </m:r>
                          </m:sup>
                        </m:sSup>
                      </m:sup>
                      <m:e>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𝑟</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e>
                    </m:nary>
                    <m:r>
                      <a:rPr lang="en-US" altLang="zh-CN" sz="2400" b="0" i="1" smtClean="0">
                        <a:latin typeface="Cambria Math" panose="02040503050406030204" pitchFamily="18" charset="0"/>
                      </a:rPr>
                      <m:t>𝑟𝑑𝑧</m:t>
                    </m:r>
                  </m:oMath>
                </a14:m>
                <a:r>
                  <a:rPr lang="zh-CN" altLang="en-US" sz="2400" dirty="0"/>
                  <a:t> </a:t>
                </a:r>
              </a:p>
            </p:txBody>
          </p:sp>
        </mc:Choice>
        <mc:Fallback xmlns="">
          <p:sp>
            <p:nvSpPr>
              <p:cNvPr id="35" name="文本框 34"/>
              <p:cNvSpPr txBox="1">
                <a:spLocks noRot="1" noChangeAspect="1" noMove="1" noResize="1" noEditPoints="1" noAdjustHandles="1" noChangeArrowheads="1" noChangeShapeType="1" noTextEdit="1"/>
              </p:cNvSpPr>
              <p:nvPr/>
            </p:nvSpPr>
            <p:spPr>
              <a:xfrm>
                <a:off x="404530" y="1774606"/>
                <a:ext cx="8200682" cy="64569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400307" y="2509691"/>
                <a:ext cx="8200682" cy="618887"/>
              </a:xfrm>
              <a:prstGeom prst="rect">
                <a:avLst/>
              </a:prstGeom>
              <a:noFill/>
            </p:spPr>
            <p:txBody>
              <a:bodyPr wrap="square" rtlCol="0">
                <a:spAutoFit/>
              </a:bodyPr>
              <a:lstStyle/>
              <a:p>
                <a14:m>
                  <m:oMath xmlns:m="http://schemas.openxmlformats.org/officeDocument/2006/math">
                    <m:r>
                      <a:rPr lang="en-US" altLang="zh-CN" sz="2400" b="0" i="1" smtClean="0">
                        <a:latin typeface="Cambria Math" panose="02040503050406030204" pitchFamily="18" charset="0"/>
                      </a:rPr>
                      <m:t>=12</m:t>
                    </m:r>
                    <m:r>
                      <a:rPr lang="en-US" altLang="zh-CN" sz="2400" b="0" i="1" smtClean="0">
                        <a:latin typeface="Cambria Math" panose="02040503050406030204" pitchFamily="18" charset="0"/>
                      </a:rPr>
                      <m:t>𝜋</m:t>
                    </m:r>
                    <m:nary>
                      <m:naryPr>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1</m:t>
                        </m:r>
                      </m:sup>
                      <m:e>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r>
                          <a:rPr lang="en-US" altLang="zh-CN" sz="2400" b="0" i="1" smtClean="0">
                            <a:latin typeface="Cambria Math" panose="02040503050406030204" pitchFamily="18" charset="0"/>
                          </a:rPr>
                          <m:t>𝑟</m:t>
                        </m:r>
                        <m:sSup>
                          <m:sSupPr>
                            <m:ctrlPr>
                              <a:rPr lang="en-US" altLang="zh-CN" sz="2400" b="0" i="1" smtClean="0">
                                <a:latin typeface="Cambria Math" panose="02040503050406030204" pitchFamily="18" charset="0"/>
                              </a:rPr>
                            </m:ctrlPr>
                          </m:sSupPr>
                          <m:e>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𝑟</m:t>
                                    </m:r>
                                  </m:e>
                                  <m:sup>
                                    <m:r>
                                      <a:rPr lang="en-US" altLang="zh-CN" sz="2400" b="0" i="1" smtClean="0">
                                        <a:latin typeface="Cambria Math" panose="02040503050406030204" pitchFamily="18" charset="0"/>
                                      </a:rPr>
                                      <m:t>2</m:t>
                                    </m:r>
                                  </m:sup>
                                </m:sSup>
                              </m:e>
                            </m:d>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𝑟</m:t>
                            </m:r>
                          </m:e>
                          <m:sup>
                            <m:r>
                              <a:rPr lang="en-US" altLang="zh-CN" sz="2400" b="0" i="1" smtClean="0">
                                <a:latin typeface="Cambria Math" panose="02040503050406030204" pitchFamily="18" charset="0"/>
                              </a:rPr>
                              <m:t>3</m:t>
                            </m:r>
                          </m:sup>
                        </m:sSup>
                        <m:r>
                          <a:rPr lang="en-US" altLang="zh-CN" sz="2400" b="0" i="1" smtClean="0">
                            <a:latin typeface="Cambria Math" panose="02040503050406030204" pitchFamily="18" charset="0"/>
                          </a:rPr>
                          <m:t>(1−</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𝑟</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𝑑𝑟</m:t>
                        </m:r>
                      </m:e>
                    </m:nary>
                  </m:oMath>
                </a14:m>
                <a:r>
                  <a:rPr lang="zh-CN" altLang="en-US" sz="2400" dirty="0"/>
                  <a:t> </a:t>
                </a:r>
              </a:p>
            </p:txBody>
          </p:sp>
        </mc:Choice>
        <mc:Fallback xmlns="">
          <p:sp>
            <p:nvSpPr>
              <p:cNvPr id="23" name="文本框 22"/>
              <p:cNvSpPr txBox="1">
                <a:spLocks noRot="1" noChangeAspect="1" noMove="1" noResize="1" noEditPoints="1" noAdjustHandles="1" noChangeArrowheads="1" noChangeShapeType="1" noTextEdit="1"/>
              </p:cNvSpPr>
              <p:nvPr/>
            </p:nvSpPr>
            <p:spPr>
              <a:xfrm>
                <a:off x="400307" y="2509691"/>
                <a:ext cx="8200682" cy="61888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427862" y="3215447"/>
                <a:ext cx="8200682" cy="461665"/>
              </a:xfrm>
              <a:prstGeom prst="rect">
                <a:avLst/>
              </a:prstGeom>
              <a:noFill/>
            </p:spPr>
            <p:txBody>
              <a:bodyPr wrap="square" rtlCol="0">
                <a:spAutoFit/>
              </a:bodyPr>
              <a:lstStyle/>
              <a:p>
                <a14:m>
                  <m:oMath xmlns:m="http://schemas.openxmlformats.org/officeDocument/2006/math">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𝜋</m:t>
                    </m:r>
                    <m:r>
                      <a:rPr lang="en-US" altLang="zh-CN" sz="2400" b="0" i="1" smtClean="0">
                        <a:latin typeface="Cambria Math" panose="02040503050406030204" pitchFamily="18" charset="0"/>
                      </a:rPr>
                      <m:t>.</m:t>
                    </m:r>
                  </m:oMath>
                </a14:m>
                <a:r>
                  <a:rPr lang="zh-CN" altLang="en-US" sz="2400" dirty="0"/>
                  <a:t> </a:t>
                </a:r>
              </a:p>
            </p:txBody>
          </p:sp>
        </mc:Choice>
        <mc:Fallback xmlns="">
          <p:sp>
            <p:nvSpPr>
              <p:cNvPr id="24" name="文本框 23"/>
              <p:cNvSpPr txBox="1">
                <a:spLocks noRot="1" noChangeAspect="1" noMove="1" noResize="1" noEditPoints="1" noAdjustHandles="1" noChangeArrowheads="1" noChangeShapeType="1" noTextEdit="1"/>
              </p:cNvSpPr>
              <p:nvPr/>
            </p:nvSpPr>
            <p:spPr>
              <a:xfrm>
                <a:off x="427862" y="3215447"/>
                <a:ext cx="8200682" cy="46166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p:cNvSpPr txBox="1"/>
              <p:nvPr/>
            </p:nvSpPr>
            <p:spPr>
              <a:xfrm>
                <a:off x="427862" y="3682418"/>
                <a:ext cx="8200682" cy="684675"/>
              </a:xfrm>
              <a:prstGeom prst="rect">
                <a:avLst/>
              </a:prstGeom>
              <a:noFill/>
            </p:spPr>
            <p:txBody>
              <a:bodyPr wrap="square" rtlCol="0">
                <a:spAutoFit/>
              </a:bodyPr>
              <a:lstStyle/>
              <a:p>
                <a14:m>
                  <m:oMath xmlns:m="http://schemas.openxmlformats.org/officeDocument/2006/math">
                    <m:nary>
                      <m:naryPr>
                        <m:chr m:val="∬"/>
                        <m:ctrlPr>
                          <a:rPr lang="en-US" altLang="zh-CN" sz="2400" b="0" i="1" smtClean="0">
                            <a:latin typeface="Cambria Math" panose="02040503050406030204" pitchFamily="18" charset="0"/>
                          </a:rPr>
                        </m:ctrlPr>
                      </m:naryPr>
                      <m:sub>
                        <m:sSub>
                          <m:sSubPr>
                            <m:ctrlPr>
                              <a:rPr lang="en-US" altLang="zh-CN" sz="2400" b="0" i="1" smtClean="0">
                                <a:latin typeface="Cambria Math" panose="02040503050406030204" pitchFamily="18" charset="0"/>
                              </a:rPr>
                            </m:ctrlPr>
                          </m:sSubPr>
                          <m:e>
                            <m:r>
                              <m:rPr>
                                <m:brk m:alnAt="23"/>
                              </m:rP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1</m:t>
                            </m:r>
                          </m:sub>
                        </m:sSub>
                      </m:sub>
                      <m:sup/>
                      <m:e>
                        <m:r>
                          <a:rPr lang="en-US" altLang="zh-CN" sz="2400" b="0" i="1" smtClean="0">
                            <a:latin typeface="Cambria Math" panose="02040503050406030204" pitchFamily="18" charset="0"/>
                          </a:rPr>
                          <m:t>2</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3</m:t>
                            </m:r>
                          </m:sup>
                        </m:sSup>
                      </m:e>
                    </m:nary>
                    <m:r>
                      <a:rPr lang="en-US" altLang="zh-CN" sz="2400" b="0" i="1" smtClean="0">
                        <a:latin typeface="Cambria Math" panose="02040503050406030204" pitchFamily="18" charset="0"/>
                      </a:rPr>
                      <m:t>𝑑𝑦𝑑𝑧</m:t>
                    </m:r>
                    <m:r>
                      <a:rPr lang="en-US" altLang="zh-CN" sz="2400" b="0" i="1" smtClean="0">
                        <a:latin typeface="Cambria Math" panose="02040503050406030204" pitchFamily="18" charset="0"/>
                      </a:rPr>
                      <m:t>+2</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𝑦</m:t>
                        </m:r>
                      </m:e>
                      <m:sup>
                        <m:r>
                          <a:rPr lang="en-US" altLang="zh-CN" sz="2400" b="0" i="1" smtClean="0">
                            <a:latin typeface="Cambria Math" panose="02040503050406030204" pitchFamily="18" charset="0"/>
                          </a:rPr>
                          <m:t>3</m:t>
                        </m:r>
                      </m:sup>
                    </m:sSup>
                    <m:r>
                      <a:rPr lang="en-US" altLang="zh-CN" sz="2400" b="0" i="1" smtClean="0">
                        <a:latin typeface="Cambria Math" panose="02040503050406030204" pitchFamily="18" charset="0"/>
                      </a:rPr>
                      <m:t>𝑑𝑧𝑑𝑥</m:t>
                    </m:r>
                    <m:r>
                      <a:rPr lang="en-US" altLang="zh-CN" sz="2400" b="0" i="1" smtClean="0">
                        <a:latin typeface="Cambria Math" panose="02040503050406030204" pitchFamily="18" charset="0"/>
                      </a:rPr>
                      <m:t>+3</m:t>
                    </m:r>
                    <m:d>
                      <m:dPr>
                        <m:ctrlPr>
                          <a:rPr lang="en-US" altLang="zh-CN" sz="2400" b="0" i="1" smtClean="0">
                            <a:latin typeface="Cambria Math" panose="02040503050406030204" pitchFamily="18" charset="0"/>
                          </a:rPr>
                        </m:ctrlPr>
                      </m:dPr>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𝑧</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−1</m:t>
                        </m:r>
                      </m:e>
                    </m:d>
                    <m:r>
                      <a:rPr lang="en-US" altLang="zh-CN" sz="2400" b="0" i="1" smtClean="0">
                        <a:latin typeface="Cambria Math" panose="02040503050406030204" pitchFamily="18" charset="0"/>
                      </a:rPr>
                      <m:t>𝑑𝑥𝑑𝑦</m:t>
                    </m:r>
                  </m:oMath>
                </a14:m>
                <a:r>
                  <a:rPr lang="zh-CN" altLang="en-US" sz="2400" dirty="0"/>
                  <a:t> </a:t>
                </a:r>
              </a:p>
            </p:txBody>
          </p:sp>
        </mc:Choice>
        <mc:Fallback xmlns="">
          <p:sp>
            <p:nvSpPr>
              <p:cNvPr id="25" name="文本框 24"/>
              <p:cNvSpPr txBox="1">
                <a:spLocks noRot="1" noChangeAspect="1" noMove="1" noResize="1" noEditPoints="1" noAdjustHandles="1" noChangeArrowheads="1" noChangeShapeType="1" noTextEdit="1"/>
              </p:cNvSpPr>
              <p:nvPr/>
            </p:nvSpPr>
            <p:spPr>
              <a:xfrm>
                <a:off x="427862" y="3682418"/>
                <a:ext cx="8200682" cy="68467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400307" y="4394694"/>
                <a:ext cx="8200682" cy="667555"/>
              </a:xfrm>
              <a:prstGeom prst="rect">
                <a:avLst/>
              </a:prstGeom>
              <a:noFill/>
            </p:spPr>
            <p:txBody>
              <a:bodyPr wrap="square" rtlCol="0">
                <a:spAutoFit/>
              </a:bodyPr>
              <a:lstStyle/>
              <a:p>
                <a14:m>
                  <m:oMath xmlns:m="http://schemas.openxmlformats.org/officeDocument/2006/math">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sSup>
                          <m:sSupPr>
                            <m:ctrlPr>
                              <a:rPr lang="en-US" altLang="zh-CN" sz="2400" b="0" i="1" smtClean="0">
                                <a:latin typeface="Cambria Math" panose="02040503050406030204" pitchFamily="18" charset="0"/>
                              </a:rPr>
                            </m:ctrlPr>
                          </m:sSupPr>
                          <m:e>
                            <m:r>
                              <m:rPr>
                                <m:brk m:alnAt="23"/>
                              </m:rP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2</m:t>
                            </m:r>
                          </m:sup>
                        </m:sSup>
                        <m:r>
                          <m:rPr>
                            <m:brk m:alnAt="23"/>
                          </m:rP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m:rPr>
                                <m:brk m:alnAt="23"/>
                              </m:rPr>
                              <a:rPr lang="en-US" altLang="zh-CN" sz="2400" b="0" i="1" smtClean="0">
                                <a:latin typeface="Cambria Math" panose="02040503050406030204" pitchFamily="18" charset="0"/>
                              </a:rPr>
                              <m:t>𝑦</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≤1</m:t>
                        </m:r>
                      </m:sub>
                      <m:sup/>
                      <m:e>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−3</m:t>
                            </m:r>
                          </m:e>
                        </m:d>
                      </m:e>
                    </m:nary>
                    <m:r>
                      <a:rPr lang="en-US" altLang="zh-CN" sz="2400" b="0" i="1" smtClean="0">
                        <a:latin typeface="Cambria Math" panose="02040503050406030204" pitchFamily="18" charset="0"/>
                      </a:rPr>
                      <m:t>𝑑𝑥𝑑𝑦</m:t>
                    </m:r>
                    <m:r>
                      <a:rPr lang="en-US" altLang="zh-CN" sz="2400" b="0" i="1" smtClean="0">
                        <a:latin typeface="Cambria Math" panose="02040503050406030204" pitchFamily="18" charset="0"/>
                      </a:rPr>
                      <m:t>=3</m:t>
                    </m:r>
                    <m:r>
                      <a:rPr lang="en-US" altLang="zh-CN" sz="2400" b="0" i="1" smtClean="0">
                        <a:latin typeface="Cambria Math" panose="02040503050406030204" pitchFamily="18" charset="0"/>
                      </a:rPr>
                      <m:t>𝜋</m:t>
                    </m:r>
                  </m:oMath>
                </a14:m>
                <a:r>
                  <a:rPr lang="en-US" altLang="zh-CN" sz="2400" dirty="0"/>
                  <a:t>,</a:t>
                </a:r>
                <a:r>
                  <a:rPr lang="zh-CN" altLang="en-US" sz="2400" dirty="0"/>
                  <a:t> </a:t>
                </a:r>
              </a:p>
            </p:txBody>
          </p:sp>
        </mc:Choice>
        <mc:Fallback xmlns="">
          <p:sp>
            <p:nvSpPr>
              <p:cNvPr id="26" name="文本框 25"/>
              <p:cNvSpPr txBox="1">
                <a:spLocks noRot="1" noChangeAspect="1" noMove="1" noResize="1" noEditPoints="1" noAdjustHandles="1" noChangeArrowheads="1" noChangeShapeType="1" noTextEdit="1"/>
              </p:cNvSpPr>
              <p:nvPr/>
            </p:nvSpPr>
            <p:spPr>
              <a:xfrm>
                <a:off x="400307" y="4394694"/>
                <a:ext cx="8200682" cy="667555"/>
              </a:xfrm>
              <a:prstGeom prst="rect">
                <a:avLst/>
              </a:prstGeom>
              <a:blipFill>
                <a:blip r:embed="rId8"/>
                <a:stretch>
                  <a:fillRect b="-64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400307" y="5189044"/>
                <a:ext cx="8200682" cy="461665"/>
              </a:xfrm>
              <a:prstGeom prst="rect">
                <a:avLst/>
              </a:prstGeom>
              <a:noFill/>
            </p:spPr>
            <p:txBody>
              <a:bodyPr wrap="square" rtlCol="0">
                <a:spAutoFit/>
              </a:bodyPr>
              <a:lstStyle/>
              <a:p>
                <a14:m>
                  <m:oMath xmlns:m="http://schemas.openxmlformats.org/officeDocument/2006/math">
                    <m:r>
                      <a:rPr lang="zh-CN" altLang="en-US" sz="2400" i="1" smtClean="0">
                        <a:latin typeface="Cambria Math" panose="02040503050406030204" pitchFamily="18" charset="0"/>
                      </a:rPr>
                      <m:t>因此</m:t>
                    </m:r>
                    <m:r>
                      <a:rPr lang="en-US" altLang="zh-CN" sz="2400" b="0" i="1" smtClean="0">
                        <a:latin typeface="Cambria Math" panose="02040503050406030204" pitchFamily="18" charset="0"/>
                      </a:rPr>
                      <m:t>𝐼</m:t>
                    </m:r>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𝜋</m:t>
                    </m:r>
                    <m:r>
                      <a:rPr lang="en-US" altLang="zh-CN" sz="2400" b="0" i="1" smtClean="0">
                        <a:latin typeface="Cambria Math" panose="02040503050406030204" pitchFamily="18" charset="0"/>
                      </a:rPr>
                      <m:t>−3</m:t>
                    </m:r>
                    <m:r>
                      <a:rPr lang="en-US" altLang="zh-CN" sz="2400" b="0" i="1" smtClean="0">
                        <a:latin typeface="Cambria Math" panose="02040503050406030204" pitchFamily="18" charset="0"/>
                      </a:rPr>
                      <m:t>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𝜋</m:t>
                    </m:r>
                    <m:r>
                      <a:rPr lang="en-US" altLang="zh-CN" sz="2400" b="0" i="1" smtClean="0">
                        <a:latin typeface="Cambria Math" panose="02040503050406030204" pitchFamily="18" charset="0"/>
                      </a:rPr>
                      <m:t>.</m:t>
                    </m:r>
                  </m:oMath>
                </a14:m>
                <a:r>
                  <a:rPr lang="zh-CN" altLang="en-US" sz="2400" dirty="0"/>
                  <a:t> </a:t>
                </a:r>
              </a:p>
            </p:txBody>
          </p:sp>
        </mc:Choice>
        <mc:Fallback xmlns="">
          <p:sp>
            <p:nvSpPr>
              <p:cNvPr id="27" name="文本框 26"/>
              <p:cNvSpPr txBox="1">
                <a:spLocks noRot="1" noChangeAspect="1" noMove="1" noResize="1" noEditPoints="1" noAdjustHandles="1" noChangeArrowheads="1" noChangeShapeType="1" noTextEdit="1"/>
              </p:cNvSpPr>
              <p:nvPr/>
            </p:nvSpPr>
            <p:spPr>
              <a:xfrm>
                <a:off x="400307" y="5189044"/>
                <a:ext cx="8200682" cy="461665"/>
              </a:xfrm>
              <a:prstGeom prst="rect">
                <a:avLst/>
              </a:prstGeom>
              <a:blipFill>
                <a:blip r:embed="rId9"/>
                <a:stretch>
                  <a:fillRect l="-595" b="-105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2129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0-#ppt_w/2"/>
                                          </p:val>
                                        </p:tav>
                                        <p:tav tm="100000">
                                          <p:val>
                                            <p:strVal val="#ppt_x"/>
                                          </p:val>
                                        </p:tav>
                                      </p:tavLst>
                                    </p:anim>
                                    <p:anim calcmode="lin" valueType="num">
                                      <p:cBhvr additive="base">
                                        <p:cTn id="14"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0-#ppt_w/2"/>
                                          </p:val>
                                        </p:tav>
                                        <p:tav tm="100000">
                                          <p:val>
                                            <p:strVal val="#ppt_x"/>
                                          </p:val>
                                        </p:tav>
                                      </p:tavLst>
                                    </p:anim>
                                    <p:anim calcmode="lin" valueType="num">
                                      <p:cBhvr additive="base">
                                        <p:cTn id="20"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0-#ppt_w/2"/>
                                          </p:val>
                                        </p:tav>
                                        <p:tav tm="100000">
                                          <p:val>
                                            <p:strVal val="#ppt_x"/>
                                          </p:val>
                                        </p:tav>
                                      </p:tavLst>
                                    </p:anim>
                                    <p:anim calcmode="lin" valueType="num">
                                      <p:cBhvr additive="base">
                                        <p:cTn id="26"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0-#ppt_w/2"/>
                                          </p:val>
                                        </p:tav>
                                        <p:tav tm="100000">
                                          <p:val>
                                            <p:strVal val="#ppt_x"/>
                                          </p:val>
                                        </p:tav>
                                      </p:tavLst>
                                    </p:anim>
                                    <p:anim calcmode="lin" valueType="num">
                                      <p:cBhvr additive="base">
                                        <p:cTn id="32"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0-#ppt_w/2"/>
                                          </p:val>
                                        </p:tav>
                                        <p:tav tm="100000">
                                          <p:val>
                                            <p:strVal val="#ppt_x"/>
                                          </p:val>
                                        </p:tav>
                                      </p:tavLst>
                                    </p:anim>
                                    <p:anim calcmode="lin" valueType="num">
                                      <p:cBhvr additive="base">
                                        <p:cTn id="38"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0-#ppt_w/2"/>
                                          </p:val>
                                        </p:tav>
                                        <p:tav tm="100000">
                                          <p:val>
                                            <p:strVal val="#ppt_x"/>
                                          </p:val>
                                        </p:tav>
                                      </p:tavLst>
                                    </p:anim>
                                    <p:anim calcmode="lin" valueType="num">
                                      <p:cBhvr additive="base">
                                        <p:cTn id="44"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23" grpId="0"/>
      <p:bldP spid="24" grpId="0"/>
      <p:bldP spid="25" grpId="0"/>
      <p:bldP spid="26"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
          <p:cNvGrpSpPr>
            <a:grpSpLocks/>
          </p:cNvGrpSpPr>
          <p:nvPr/>
        </p:nvGrpSpPr>
        <p:grpSpPr bwMode="auto">
          <a:xfrm>
            <a:off x="10127" y="-22164"/>
            <a:ext cx="8991601" cy="2279650"/>
            <a:chOff x="96" y="96"/>
            <a:chExt cx="5664" cy="1436"/>
          </a:xfrm>
        </p:grpSpPr>
        <p:sp>
          <p:nvSpPr>
            <p:cNvPr id="7171" name="Text Box 3"/>
            <p:cNvSpPr txBox="1">
              <a:spLocks noChangeArrowheads="1"/>
            </p:cNvSpPr>
            <p:nvPr/>
          </p:nvSpPr>
          <p:spPr bwMode="auto">
            <a:xfrm>
              <a:off x="96" y="96"/>
              <a:ext cx="5489"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sz="2400" b="1" dirty="0">
                  <a:latin typeface="Times New Roman" panose="02020603050405020304" pitchFamily="18" charset="0"/>
                </a:rPr>
                <a:t>【</a:t>
              </a:r>
              <a:r>
                <a:rPr lang="zh-CN" altLang="en-US" sz="2400" b="1" dirty="0">
                  <a:latin typeface="Times New Roman" panose="02020603050405020304" pitchFamily="18" charset="0"/>
                </a:rPr>
                <a:t>例</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设函数</a:t>
              </a:r>
              <a:r>
                <a:rPr lang="en-US" altLang="zh-CN" sz="2400" b="1" i="1" dirty="0">
                  <a:latin typeface="Times New Roman" panose="02020603050405020304" pitchFamily="18" charset="0"/>
                </a:rPr>
                <a:t>f </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u</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具有连续导数，计算</a:t>
              </a:r>
            </a:p>
          </p:txBody>
        </p:sp>
        <p:graphicFrame>
          <p:nvGraphicFramePr>
            <p:cNvPr id="7172" name="Object 4"/>
            <p:cNvGraphicFramePr>
              <a:graphicFrameLocks noChangeAspect="1"/>
            </p:cNvGraphicFramePr>
            <p:nvPr>
              <p:extLst>
                <p:ext uri="{D42A27DB-BD31-4B8C-83A1-F6EECF244321}">
                  <p14:modId xmlns:p14="http://schemas.microsoft.com/office/powerpoint/2010/main" val="4016291787"/>
                </p:ext>
              </p:extLst>
            </p:nvPr>
          </p:nvGraphicFramePr>
          <p:xfrm>
            <a:off x="432" y="461"/>
            <a:ext cx="4422" cy="446"/>
          </p:xfrm>
          <a:graphic>
            <a:graphicData uri="http://schemas.openxmlformats.org/presentationml/2006/ole">
              <mc:AlternateContent xmlns:mc="http://schemas.openxmlformats.org/markup-compatibility/2006">
                <mc:Choice xmlns:v="urn:schemas-microsoft-com:vml" Requires="v">
                  <p:oleObj spid="_x0000_s7470" name="Equation" r:id="rId3" imgW="7340400" imgH="799920" progId="Equation.DSMT4">
                    <p:embed/>
                  </p:oleObj>
                </mc:Choice>
                <mc:Fallback>
                  <p:oleObj name="Equation" r:id="rId3" imgW="7340400" imgH="7999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 y="461"/>
                          <a:ext cx="4422" cy="446"/>
                        </a:xfrm>
                        <a:prstGeom prst="rect">
                          <a:avLst/>
                        </a:prstGeom>
                        <a:noFill/>
                        <a:ln>
                          <a:noFill/>
                        </a:ln>
                        <a:effectLst/>
                      </p:spPr>
                    </p:pic>
                  </p:oleObj>
                </mc:Fallback>
              </mc:AlternateContent>
            </a:graphicData>
          </a:graphic>
        </p:graphicFrame>
        <p:grpSp>
          <p:nvGrpSpPr>
            <p:cNvPr id="7173" name="Group 5"/>
            <p:cNvGrpSpPr>
              <a:grpSpLocks/>
            </p:cNvGrpSpPr>
            <p:nvPr/>
          </p:nvGrpSpPr>
          <p:grpSpPr bwMode="auto">
            <a:xfrm>
              <a:off x="206" y="843"/>
              <a:ext cx="5554" cy="689"/>
              <a:chOff x="206" y="750"/>
              <a:chExt cx="5554" cy="689"/>
            </a:xfrm>
          </p:grpSpPr>
          <p:sp>
            <p:nvSpPr>
              <p:cNvPr id="7174" name="Text Box 6"/>
              <p:cNvSpPr txBox="1">
                <a:spLocks noChangeArrowheads="1"/>
              </p:cNvSpPr>
              <p:nvPr/>
            </p:nvSpPr>
            <p:spPr bwMode="auto">
              <a:xfrm>
                <a:off x="206" y="750"/>
                <a:ext cx="5489"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sz="2400" b="1" dirty="0">
                    <a:latin typeface="Times New Roman" panose="02020603050405020304" pitchFamily="18" charset="0"/>
                  </a:rPr>
                  <a:t>其中</a:t>
                </a:r>
                <a:r>
                  <a:rPr lang="en-US" altLang="zh-CN" sz="2400" b="1" i="1" dirty="0">
                    <a:latin typeface="Times New Roman" panose="02020603050405020304" pitchFamily="18" charset="0"/>
                  </a:rPr>
                  <a:t>S</a:t>
                </a:r>
                <a:r>
                  <a:rPr lang="zh-CN" altLang="en-US" sz="2400" b="1" dirty="0">
                    <a:latin typeface="Times New Roman" panose="02020603050405020304" pitchFamily="18" charset="0"/>
                  </a:rPr>
                  <a:t>是锥面                       和球面                           与</a:t>
                </a:r>
              </a:p>
            </p:txBody>
          </p:sp>
          <p:graphicFrame>
            <p:nvGraphicFramePr>
              <p:cNvPr id="7175" name="Object 7"/>
              <p:cNvGraphicFramePr>
                <a:graphicFrameLocks noChangeAspect="1"/>
              </p:cNvGraphicFramePr>
              <p:nvPr>
                <p:extLst>
                  <p:ext uri="{D42A27DB-BD31-4B8C-83A1-F6EECF244321}">
                    <p14:modId xmlns:p14="http://schemas.microsoft.com/office/powerpoint/2010/main" val="2033857427"/>
                  </p:ext>
                </p:extLst>
              </p:nvPr>
            </p:nvGraphicFramePr>
            <p:xfrm>
              <a:off x="3012" y="803"/>
              <a:ext cx="1248" cy="314"/>
            </p:xfrm>
            <a:graphic>
              <a:graphicData uri="http://schemas.openxmlformats.org/presentationml/2006/ole">
                <mc:AlternateContent xmlns:mc="http://schemas.openxmlformats.org/markup-compatibility/2006">
                  <mc:Choice xmlns:v="urn:schemas-microsoft-com:vml" Requires="v">
                    <p:oleObj spid="_x0000_s7471" name="Equation" r:id="rId5" imgW="2222280" imgH="558720" progId="Equation.DSMT4">
                      <p:embed/>
                    </p:oleObj>
                  </mc:Choice>
                  <mc:Fallback>
                    <p:oleObj name="Equation" r:id="rId5" imgW="2222280" imgH="55872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2" y="803"/>
                            <a:ext cx="1248" cy="314"/>
                          </a:xfrm>
                          <a:prstGeom prst="rect">
                            <a:avLst/>
                          </a:prstGeom>
                          <a:noFill/>
                          <a:ln>
                            <a:noFill/>
                          </a:ln>
                          <a:effectLst/>
                        </p:spPr>
                      </p:pic>
                    </p:oleObj>
                  </mc:Fallback>
                </mc:AlternateContent>
              </a:graphicData>
            </a:graphic>
          </p:graphicFrame>
          <p:graphicFrame>
            <p:nvGraphicFramePr>
              <p:cNvPr id="7176" name="Object 8"/>
              <p:cNvGraphicFramePr>
                <a:graphicFrameLocks noChangeAspect="1"/>
              </p:cNvGraphicFramePr>
              <p:nvPr>
                <p:extLst>
                  <p:ext uri="{D42A27DB-BD31-4B8C-83A1-F6EECF244321}">
                    <p14:modId xmlns:p14="http://schemas.microsoft.com/office/powerpoint/2010/main" val="2712313788"/>
                  </p:ext>
                </p:extLst>
              </p:nvPr>
            </p:nvGraphicFramePr>
            <p:xfrm>
              <a:off x="1362" y="814"/>
              <a:ext cx="1055" cy="286"/>
            </p:xfrm>
            <a:graphic>
              <a:graphicData uri="http://schemas.openxmlformats.org/presentationml/2006/ole">
                <mc:AlternateContent xmlns:mc="http://schemas.openxmlformats.org/markup-compatibility/2006">
                  <mc:Choice xmlns:v="urn:schemas-microsoft-com:vml" Requires="v">
                    <p:oleObj spid="_x0000_s7472" name="公式" r:id="rId7" imgW="1777680" imgH="482400" progId="Equation.3">
                      <p:embed/>
                    </p:oleObj>
                  </mc:Choice>
                  <mc:Fallback>
                    <p:oleObj name="公式" r:id="rId7" imgW="1777680" imgH="4824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2" y="814"/>
                            <a:ext cx="1055" cy="286"/>
                          </a:xfrm>
                          <a:prstGeom prst="rect">
                            <a:avLst/>
                          </a:prstGeom>
                          <a:noFill/>
                          <a:ln>
                            <a:noFill/>
                          </a:ln>
                          <a:effectLst/>
                        </p:spPr>
                      </p:pic>
                    </p:oleObj>
                  </mc:Fallback>
                </mc:AlternateContent>
              </a:graphicData>
            </a:graphic>
          </p:graphicFrame>
          <p:graphicFrame>
            <p:nvGraphicFramePr>
              <p:cNvPr id="7177" name="Object 9"/>
              <p:cNvGraphicFramePr>
                <a:graphicFrameLocks noChangeAspect="1"/>
              </p:cNvGraphicFramePr>
              <p:nvPr>
                <p:extLst>
                  <p:ext uri="{D42A27DB-BD31-4B8C-83A1-F6EECF244321}">
                    <p14:modId xmlns:p14="http://schemas.microsoft.com/office/powerpoint/2010/main" val="950271110"/>
                  </p:ext>
                </p:extLst>
              </p:nvPr>
            </p:nvGraphicFramePr>
            <p:xfrm>
              <a:off x="4533" y="797"/>
              <a:ext cx="1227" cy="302"/>
            </p:xfrm>
            <a:graphic>
              <a:graphicData uri="http://schemas.openxmlformats.org/presentationml/2006/ole">
                <mc:AlternateContent xmlns:mc="http://schemas.openxmlformats.org/markup-compatibility/2006">
                  <mc:Choice xmlns:v="urn:schemas-microsoft-com:vml" Requires="v">
                    <p:oleObj spid="_x0000_s7473" name="Equation" r:id="rId9" imgW="2273040" imgH="558720" progId="Equation.DSMT4">
                      <p:embed/>
                    </p:oleObj>
                  </mc:Choice>
                  <mc:Fallback>
                    <p:oleObj name="Equation" r:id="rId9" imgW="2273040" imgH="55872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3" y="797"/>
                            <a:ext cx="1227" cy="302"/>
                          </a:xfrm>
                          <a:prstGeom prst="rect">
                            <a:avLst/>
                          </a:prstGeom>
                          <a:noFill/>
                          <a:ln>
                            <a:noFill/>
                          </a:ln>
                          <a:effectLst/>
                        </p:spPr>
                      </p:pic>
                    </p:oleObj>
                  </mc:Fallback>
                </mc:AlternateContent>
              </a:graphicData>
            </a:graphic>
          </p:graphicFrame>
          <p:sp>
            <p:nvSpPr>
              <p:cNvPr id="7178" name="Text Box 10"/>
              <p:cNvSpPr txBox="1">
                <a:spLocks noChangeArrowheads="1"/>
              </p:cNvSpPr>
              <p:nvPr/>
            </p:nvSpPr>
            <p:spPr bwMode="auto">
              <a:xfrm>
                <a:off x="206" y="1032"/>
                <a:ext cx="5489"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sz="2400" b="1" dirty="0">
                    <a:latin typeface="Times New Roman" panose="02020603050405020304" pitchFamily="18" charset="0"/>
                  </a:rPr>
                  <a:t>所围立体的表面外侧．</a:t>
                </a:r>
              </a:p>
            </p:txBody>
          </p:sp>
        </p:grpSp>
      </p:grpSp>
      <p:grpSp>
        <p:nvGrpSpPr>
          <p:cNvPr id="7180" name="Group 12"/>
          <p:cNvGrpSpPr>
            <a:grpSpLocks/>
          </p:cNvGrpSpPr>
          <p:nvPr/>
        </p:nvGrpSpPr>
        <p:grpSpPr bwMode="auto">
          <a:xfrm>
            <a:off x="5497070" y="2780928"/>
            <a:ext cx="3562350" cy="2476500"/>
            <a:chOff x="2640" y="2160"/>
            <a:chExt cx="2244" cy="1560"/>
          </a:xfrm>
        </p:grpSpPr>
        <p:grpSp>
          <p:nvGrpSpPr>
            <p:cNvPr id="7181" name="Group 13"/>
            <p:cNvGrpSpPr>
              <a:grpSpLocks/>
            </p:cNvGrpSpPr>
            <p:nvPr/>
          </p:nvGrpSpPr>
          <p:grpSpPr bwMode="auto">
            <a:xfrm>
              <a:off x="2640" y="2280"/>
              <a:ext cx="2016" cy="1440"/>
              <a:chOff x="2640" y="2280"/>
              <a:chExt cx="2016" cy="1440"/>
            </a:xfrm>
          </p:grpSpPr>
          <p:grpSp>
            <p:nvGrpSpPr>
              <p:cNvPr id="7182" name="Group 14"/>
              <p:cNvGrpSpPr>
                <a:grpSpLocks/>
              </p:cNvGrpSpPr>
              <p:nvPr/>
            </p:nvGrpSpPr>
            <p:grpSpPr bwMode="auto">
              <a:xfrm>
                <a:off x="3744" y="2601"/>
                <a:ext cx="543" cy="942"/>
                <a:chOff x="3744" y="2601"/>
                <a:chExt cx="543" cy="942"/>
              </a:xfrm>
            </p:grpSpPr>
            <p:grpSp>
              <p:nvGrpSpPr>
                <p:cNvPr id="7183" name="Group 15"/>
                <p:cNvGrpSpPr>
                  <a:grpSpLocks/>
                </p:cNvGrpSpPr>
                <p:nvPr/>
              </p:nvGrpSpPr>
              <p:grpSpPr bwMode="auto">
                <a:xfrm>
                  <a:off x="3744" y="2605"/>
                  <a:ext cx="384" cy="938"/>
                  <a:chOff x="3744" y="2605"/>
                  <a:chExt cx="441" cy="938"/>
                </a:xfrm>
              </p:grpSpPr>
              <p:sp>
                <p:nvSpPr>
                  <p:cNvPr id="7184" name="Arc 16"/>
                  <p:cNvSpPr>
                    <a:spLocks/>
                  </p:cNvSpPr>
                  <p:nvPr/>
                </p:nvSpPr>
                <p:spPr bwMode="auto">
                  <a:xfrm flipH="1">
                    <a:off x="3744" y="2605"/>
                    <a:ext cx="288" cy="938"/>
                  </a:xfrm>
                  <a:custGeom>
                    <a:avLst/>
                    <a:gdLst>
                      <a:gd name="G0" fmla="+- 0 0 0"/>
                      <a:gd name="G1" fmla="+- 21050 0 0"/>
                      <a:gd name="G2" fmla="+- 21600 0 0"/>
                      <a:gd name="T0" fmla="*/ 4842 w 21600"/>
                      <a:gd name="T1" fmla="*/ 0 h 42200"/>
                      <a:gd name="T2" fmla="*/ 4384 w 21600"/>
                      <a:gd name="T3" fmla="*/ 42200 h 42200"/>
                      <a:gd name="T4" fmla="*/ 0 w 21600"/>
                      <a:gd name="T5" fmla="*/ 21050 h 42200"/>
                    </a:gdLst>
                    <a:ahLst/>
                    <a:cxnLst>
                      <a:cxn ang="0">
                        <a:pos x="T0" y="T1"/>
                      </a:cxn>
                      <a:cxn ang="0">
                        <a:pos x="T2" y="T3"/>
                      </a:cxn>
                      <a:cxn ang="0">
                        <a:pos x="T4" y="T5"/>
                      </a:cxn>
                    </a:cxnLst>
                    <a:rect l="0" t="0" r="r" b="b"/>
                    <a:pathLst>
                      <a:path w="21600" h="42200" fill="none" extrusionOk="0">
                        <a:moveTo>
                          <a:pt x="4842" y="-1"/>
                        </a:moveTo>
                        <a:cubicBezTo>
                          <a:pt x="14649" y="2255"/>
                          <a:pt x="21600" y="10986"/>
                          <a:pt x="21600" y="21050"/>
                        </a:cubicBezTo>
                        <a:cubicBezTo>
                          <a:pt x="21600" y="31289"/>
                          <a:pt x="14410" y="40122"/>
                          <a:pt x="4384" y="42200"/>
                        </a:cubicBezTo>
                      </a:path>
                      <a:path w="21600" h="42200" stroke="0" extrusionOk="0">
                        <a:moveTo>
                          <a:pt x="4842" y="-1"/>
                        </a:moveTo>
                        <a:cubicBezTo>
                          <a:pt x="14649" y="2255"/>
                          <a:pt x="21600" y="10986"/>
                          <a:pt x="21600" y="21050"/>
                        </a:cubicBezTo>
                        <a:cubicBezTo>
                          <a:pt x="21600" y="31289"/>
                          <a:pt x="14410" y="40122"/>
                          <a:pt x="4384" y="42200"/>
                        </a:cubicBezTo>
                        <a:lnTo>
                          <a:pt x="0" y="21050"/>
                        </a:lnTo>
                        <a:close/>
                      </a:path>
                    </a:pathLst>
                  </a:custGeom>
                  <a:noFill/>
                  <a:ln w="28575">
                    <a:solidFill>
                      <a:schemeClr val="tx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aseline="-25000"/>
                  </a:p>
                </p:txBody>
              </p:sp>
              <p:sp>
                <p:nvSpPr>
                  <p:cNvPr id="7185" name="Arc 17"/>
                  <p:cNvSpPr>
                    <a:spLocks/>
                  </p:cNvSpPr>
                  <p:nvPr/>
                </p:nvSpPr>
                <p:spPr bwMode="auto">
                  <a:xfrm>
                    <a:off x="3897" y="2605"/>
                    <a:ext cx="288" cy="937"/>
                  </a:xfrm>
                  <a:custGeom>
                    <a:avLst/>
                    <a:gdLst>
                      <a:gd name="G0" fmla="+- 0 0 0"/>
                      <a:gd name="G1" fmla="+- 21050 0 0"/>
                      <a:gd name="G2" fmla="+- 21600 0 0"/>
                      <a:gd name="T0" fmla="*/ 4842 w 21600"/>
                      <a:gd name="T1" fmla="*/ 0 h 42185"/>
                      <a:gd name="T2" fmla="*/ 4457 w 21600"/>
                      <a:gd name="T3" fmla="*/ 42185 h 42185"/>
                      <a:gd name="T4" fmla="*/ 0 w 21600"/>
                      <a:gd name="T5" fmla="*/ 21050 h 42185"/>
                    </a:gdLst>
                    <a:ahLst/>
                    <a:cxnLst>
                      <a:cxn ang="0">
                        <a:pos x="T0" y="T1"/>
                      </a:cxn>
                      <a:cxn ang="0">
                        <a:pos x="T2" y="T3"/>
                      </a:cxn>
                      <a:cxn ang="0">
                        <a:pos x="T4" y="T5"/>
                      </a:cxn>
                    </a:cxnLst>
                    <a:rect l="0" t="0" r="r" b="b"/>
                    <a:pathLst>
                      <a:path w="21600" h="42185" fill="none" extrusionOk="0">
                        <a:moveTo>
                          <a:pt x="4842" y="-1"/>
                        </a:moveTo>
                        <a:cubicBezTo>
                          <a:pt x="14649" y="2255"/>
                          <a:pt x="21600" y="10986"/>
                          <a:pt x="21600" y="21050"/>
                        </a:cubicBezTo>
                        <a:cubicBezTo>
                          <a:pt x="21600" y="31261"/>
                          <a:pt x="14448" y="40078"/>
                          <a:pt x="4457" y="42185"/>
                        </a:cubicBezTo>
                      </a:path>
                      <a:path w="21600" h="42185" stroke="0" extrusionOk="0">
                        <a:moveTo>
                          <a:pt x="4842" y="-1"/>
                        </a:moveTo>
                        <a:cubicBezTo>
                          <a:pt x="14649" y="2255"/>
                          <a:pt x="21600" y="10986"/>
                          <a:pt x="21600" y="21050"/>
                        </a:cubicBezTo>
                        <a:cubicBezTo>
                          <a:pt x="21600" y="31261"/>
                          <a:pt x="14448" y="40078"/>
                          <a:pt x="4457" y="42185"/>
                        </a:cubicBezTo>
                        <a:lnTo>
                          <a:pt x="0" y="21050"/>
                        </a:lnTo>
                        <a:close/>
                      </a:path>
                    </a:pathLst>
                  </a:custGeom>
                  <a:noFill/>
                  <a:ln w="28575">
                    <a:solidFill>
                      <a:schemeClr val="tx1"/>
                    </a:solidFill>
                    <a:prstDash val="dash"/>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aseline="-25000"/>
                  </a:p>
                </p:txBody>
              </p:sp>
            </p:grpSp>
            <p:sp>
              <p:nvSpPr>
                <p:cNvPr id="7186" name="Arc 18"/>
                <p:cNvSpPr>
                  <a:spLocks/>
                </p:cNvSpPr>
                <p:nvPr/>
              </p:nvSpPr>
              <p:spPr bwMode="auto">
                <a:xfrm>
                  <a:off x="3855" y="2601"/>
                  <a:ext cx="432" cy="939"/>
                </a:xfrm>
                <a:custGeom>
                  <a:avLst/>
                  <a:gdLst>
                    <a:gd name="G0" fmla="+- 0 0 0"/>
                    <a:gd name="G1" fmla="+- 21217 0 0"/>
                    <a:gd name="G2" fmla="+- 21600 0 0"/>
                    <a:gd name="T0" fmla="*/ 4049 w 21600"/>
                    <a:gd name="T1" fmla="*/ 0 h 42359"/>
                    <a:gd name="T2" fmla="*/ 4423 w 21600"/>
                    <a:gd name="T3" fmla="*/ 42359 h 42359"/>
                    <a:gd name="T4" fmla="*/ 0 w 21600"/>
                    <a:gd name="T5" fmla="*/ 21217 h 42359"/>
                  </a:gdLst>
                  <a:ahLst/>
                  <a:cxnLst>
                    <a:cxn ang="0">
                      <a:pos x="T0" y="T1"/>
                    </a:cxn>
                    <a:cxn ang="0">
                      <a:pos x="T2" y="T3"/>
                    </a:cxn>
                    <a:cxn ang="0">
                      <a:pos x="T4" y="T5"/>
                    </a:cxn>
                  </a:cxnLst>
                  <a:rect l="0" t="0" r="r" b="b"/>
                  <a:pathLst>
                    <a:path w="21600" h="42359" fill="none" extrusionOk="0">
                      <a:moveTo>
                        <a:pt x="4049" y="-1"/>
                      </a:moveTo>
                      <a:cubicBezTo>
                        <a:pt x="14233" y="1943"/>
                        <a:pt x="21600" y="10848"/>
                        <a:pt x="21600" y="21217"/>
                      </a:cubicBezTo>
                      <a:cubicBezTo>
                        <a:pt x="21600" y="31441"/>
                        <a:pt x="14431" y="40265"/>
                        <a:pt x="4423" y="42359"/>
                      </a:cubicBezTo>
                    </a:path>
                    <a:path w="21600" h="42359" stroke="0" extrusionOk="0">
                      <a:moveTo>
                        <a:pt x="4049" y="-1"/>
                      </a:moveTo>
                      <a:cubicBezTo>
                        <a:pt x="14233" y="1943"/>
                        <a:pt x="21600" y="10848"/>
                        <a:pt x="21600" y="21217"/>
                      </a:cubicBezTo>
                      <a:cubicBezTo>
                        <a:pt x="21600" y="31441"/>
                        <a:pt x="14431" y="40265"/>
                        <a:pt x="4423" y="42359"/>
                      </a:cubicBezTo>
                      <a:lnTo>
                        <a:pt x="0" y="21217"/>
                      </a:lnTo>
                      <a:close/>
                    </a:path>
                  </a:pathLst>
                </a:custGeom>
                <a:noFill/>
                <a:ln w="28575">
                  <a:solidFill>
                    <a:schemeClr val="tx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aseline="-25000"/>
                </a:p>
              </p:txBody>
            </p:sp>
          </p:grpSp>
          <p:grpSp>
            <p:nvGrpSpPr>
              <p:cNvPr id="7187" name="Group 19"/>
              <p:cNvGrpSpPr>
                <a:grpSpLocks/>
              </p:cNvGrpSpPr>
              <p:nvPr/>
            </p:nvGrpSpPr>
            <p:grpSpPr bwMode="auto">
              <a:xfrm>
                <a:off x="3303" y="2829"/>
                <a:ext cx="277" cy="480"/>
                <a:chOff x="3744" y="2601"/>
                <a:chExt cx="543" cy="942"/>
              </a:xfrm>
            </p:grpSpPr>
            <p:grpSp>
              <p:nvGrpSpPr>
                <p:cNvPr id="7188" name="Group 20"/>
                <p:cNvGrpSpPr>
                  <a:grpSpLocks/>
                </p:cNvGrpSpPr>
                <p:nvPr/>
              </p:nvGrpSpPr>
              <p:grpSpPr bwMode="auto">
                <a:xfrm>
                  <a:off x="3744" y="2605"/>
                  <a:ext cx="384" cy="938"/>
                  <a:chOff x="3744" y="2605"/>
                  <a:chExt cx="441" cy="938"/>
                </a:xfrm>
              </p:grpSpPr>
              <p:sp>
                <p:nvSpPr>
                  <p:cNvPr id="7189" name="Arc 21"/>
                  <p:cNvSpPr>
                    <a:spLocks/>
                  </p:cNvSpPr>
                  <p:nvPr/>
                </p:nvSpPr>
                <p:spPr bwMode="auto">
                  <a:xfrm flipH="1">
                    <a:off x="3744" y="2605"/>
                    <a:ext cx="288" cy="938"/>
                  </a:xfrm>
                  <a:custGeom>
                    <a:avLst/>
                    <a:gdLst>
                      <a:gd name="G0" fmla="+- 0 0 0"/>
                      <a:gd name="G1" fmla="+- 21050 0 0"/>
                      <a:gd name="G2" fmla="+- 21600 0 0"/>
                      <a:gd name="T0" fmla="*/ 4842 w 21600"/>
                      <a:gd name="T1" fmla="*/ 0 h 42200"/>
                      <a:gd name="T2" fmla="*/ 4384 w 21600"/>
                      <a:gd name="T3" fmla="*/ 42200 h 42200"/>
                      <a:gd name="T4" fmla="*/ 0 w 21600"/>
                      <a:gd name="T5" fmla="*/ 21050 h 42200"/>
                    </a:gdLst>
                    <a:ahLst/>
                    <a:cxnLst>
                      <a:cxn ang="0">
                        <a:pos x="T0" y="T1"/>
                      </a:cxn>
                      <a:cxn ang="0">
                        <a:pos x="T2" y="T3"/>
                      </a:cxn>
                      <a:cxn ang="0">
                        <a:pos x="T4" y="T5"/>
                      </a:cxn>
                    </a:cxnLst>
                    <a:rect l="0" t="0" r="r" b="b"/>
                    <a:pathLst>
                      <a:path w="21600" h="42200" fill="none" extrusionOk="0">
                        <a:moveTo>
                          <a:pt x="4842" y="-1"/>
                        </a:moveTo>
                        <a:cubicBezTo>
                          <a:pt x="14649" y="2255"/>
                          <a:pt x="21600" y="10986"/>
                          <a:pt x="21600" y="21050"/>
                        </a:cubicBezTo>
                        <a:cubicBezTo>
                          <a:pt x="21600" y="31289"/>
                          <a:pt x="14410" y="40122"/>
                          <a:pt x="4384" y="42200"/>
                        </a:cubicBezTo>
                      </a:path>
                      <a:path w="21600" h="42200" stroke="0" extrusionOk="0">
                        <a:moveTo>
                          <a:pt x="4842" y="-1"/>
                        </a:moveTo>
                        <a:cubicBezTo>
                          <a:pt x="14649" y="2255"/>
                          <a:pt x="21600" y="10986"/>
                          <a:pt x="21600" y="21050"/>
                        </a:cubicBezTo>
                        <a:cubicBezTo>
                          <a:pt x="21600" y="31289"/>
                          <a:pt x="14410" y="40122"/>
                          <a:pt x="4384" y="42200"/>
                        </a:cubicBezTo>
                        <a:lnTo>
                          <a:pt x="0" y="21050"/>
                        </a:lnTo>
                        <a:close/>
                      </a:path>
                    </a:pathLst>
                  </a:custGeom>
                  <a:noFill/>
                  <a:ln w="28575">
                    <a:solidFill>
                      <a:schemeClr val="tx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aseline="-25000"/>
                  </a:p>
                </p:txBody>
              </p:sp>
              <p:sp>
                <p:nvSpPr>
                  <p:cNvPr id="7190" name="Arc 22"/>
                  <p:cNvSpPr>
                    <a:spLocks/>
                  </p:cNvSpPr>
                  <p:nvPr/>
                </p:nvSpPr>
                <p:spPr bwMode="auto">
                  <a:xfrm>
                    <a:off x="3897" y="2605"/>
                    <a:ext cx="288" cy="937"/>
                  </a:xfrm>
                  <a:custGeom>
                    <a:avLst/>
                    <a:gdLst>
                      <a:gd name="G0" fmla="+- 0 0 0"/>
                      <a:gd name="G1" fmla="+- 21050 0 0"/>
                      <a:gd name="G2" fmla="+- 21600 0 0"/>
                      <a:gd name="T0" fmla="*/ 4842 w 21600"/>
                      <a:gd name="T1" fmla="*/ 0 h 42185"/>
                      <a:gd name="T2" fmla="*/ 4457 w 21600"/>
                      <a:gd name="T3" fmla="*/ 42185 h 42185"/>
                      <a:gd name="T4" fmla="*/ 0 w 21600"/>
                      <a:gd name="T5" fmla="*/ 21050 h 42185"/>
                    </a:gdLst>
                    <a:ahLst/>
                    <a:cxnLst>
                      <a:cxn ang="0">
                        <a:pos x="T0" y="T1"/>
                      </a:cxn>
                      <a:cxn ang="0">
                        <a:pos x="T2" y="T3"/>
                      </a:cxn>
                      <a:cxn ang="0">
                        <a:pos x="T4" y="T5"/>
                      </a:cxn>
                    </a:cxnLst>
                    <a:rect l="0" t="0" r="r" b="b"/>
                    <a:pathLst>
                      <a:path w="21600" h="42185" fill="none" extrusionOk="0">
                        <a:moveTo>
                          <a:pt x="4842" y="-1"/>
                        </a:moveTo>
                        <a:cubicBezTo>
                          <a:pt x="14649" y="2255"/>
                          <a:pt x="21600" y="10986"/>
                          <a:pt x="21600" y="21050"/>
                        </a:cubicBezTo>
                        <a:cubicBezTo>
                          <a:pt x="21600" y="31261"/>
                          <a:pt x="14448" y="40078"/>
                          <a:pt x="4457" y="42185"/>
                        </a:cubicBezTo>
                      </a:path>
                      <a:path w="21600" h="42185" stroke="0" extrusionOk="0">
                        <a:moveTo>
                          <a:pt x="4842" y="-1"/>
                        </a:moveTo>
                        <a:cubicBezTo>
                          <a:pt x="14649" y="2255"/>
                          <a:pt x="21600" y="10986"/>
                          <a:pt x="21600" y="21050"/>
                        </a:cubicBezTo>
                        <a:cubicBezTo>
                          <a:pt x="21600" y="31261"/>
                          <a:pt x="14448" y="40078"/>
                          <a:pt x="4457" y="42185"/>
                        </a:cubicBezTo>
                        <a:lnTo>
                          <a:pt x="0" y="21050"/>
                        </a:lnTo>
                        <a:close/>
                      </a:path>
                    </a:pathLst>
                  </a:custGeom>
                  <a:noFill/>
                  <a:ln w="28575">
                    <a:solidFill>
                      <a:schemeClr val="tx1"/>
                    </a:solidFill>
                    <a:prstDash val="dash"/>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aseline="-25000"/>
                  </a:p>
                </p:txBody>
              </p:sp>
            </p:grpSp>
            <p:sp>
              <p:nvSpPr>
                <p:cNvPr id="7191" name="Arc 23"/>
                <p:cNvSpPr>
                  <a:spLocks/>
                </p:cNvSpPr>
                <p:nvPr/>
              </p:nvSpPr>
              <p:spPr bwMode="auto">
                <a:xfrm>
                  <a:off x="3855" y="2601"/>
                  <a:ext cx="432" cy="939"/>
                </a:xfrm>
                <a:custGeom>
                  <a:avLst/>
                  <a:gdLst>
                    <a:gd name="G0" fmla="+- 0 0 0"/>
                    <a:gd name="G1" fmla="+- 21217 0 0"/>
                    <a:gd name="G2" fmla="+- 21600 0 0"/>
                    <a:gd name="T0" fmla="*/ 4049 w 21600"/>
                    <a:gd name="T1" fmla="*/ 0 h 42359"/>
                    <a:gd name="T2" fmla="*/ 4423 w 21600"/>
                    <a:gd name="T3" fmla="*/ 42359 h 42359"/>
                    <a:gd name="T4" fmla="*/ 0 w 21600"/>
                    <a:gd name="T5" fmla="*/ 21217 h 42359"/>
                  </a:gdLst>
                  <a:ahLst/>
                  <a:cxnLst>
                    <a:cxn ang="0">
                      <a:pos x="T0" y="T1"/>
                    </a:cxn>
                    <a:cxn ang="0">
                      <a:pos x="T2" y="T3"/>
                    </a:cxn>
                    <a:cxn ang="0">
                      <a:pos x="T4" y="T5"/>
                    </a:cxn>
                  </a:cxnLst>
                  <a:rect l="0" t="0" r="r" b="b"/>
                  <a:pathLst>
                    <a:path w="21600" h="42359" fill="none" extrusionOk="0">
                      <a:moveTo>
                        <a:pt x="4049" y="-1"/>
                      </a:moveTo>
                      <a:cubicBezTo>
                        <a:pt x="14233" y="1943"/>
                        <a:pt x="21600" y="10848"/>
                        <a:pt x="21600" y="21217"/>
                      </a:cubicBezTo>
                      <a:cubicBezTo>
                        <a:pt x="21600" y="31441"/>
                        <a:pt x="14431" y="40265"/>
                        <a:pt x="4423" y="42359"/>
                      </a:cubicBezTo>
                    </a:path>
                    <a:path w="21600" h="42359" stroke="0" extrusionOk="0">
                      <a:moveTo>
                        <a:pt x="4049" y="-1"/>
                      </a:moveTo>
                      <a:cubicBezTo>
                        <a:pt x="14233" y="1943"/>
                        <a:pt x="21600" y="10848"/>
                        <a:pt x="21600" y="21217"/>
                      </a:cubicBezTo>
                      <a:cubicBezTo>
                        <a:pt x="21600" y="31441"/>
                        <a:pt x="14431" y="40265"/>
                        <a:pt x="4423" y="42359"/>
                      </a:cubicBezTo>
                      <a:lnTo>
                        <a:pt x="0" y="21217"/>
                      </a:lnTo>
                      <a:close/>
                    </a:path>
                  </a:pathLst>
                </a:custGeom>
                <a:noFill/>
                <a:ln w="28575">
                  <a:solidFill>
                    <a:schemeClr val="tx1"/>
                  </a:solidFill>
                  <a:prstDash val="dash"/>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aseline="-25000"/>
                </a:p>
              </p:txBody>
            </p:sp>
          </p:grpSp>
          <p:sp>
            <p:nvSpPr>
              <p:cNvPr id="7192" name="Line 24"/>
              <p:cNvSpPr>
                <a:spLocks noChangeShapeType="1"/>
              </p:cNvSpPr>
              <p:nvPr/>
            </p:nvSpPr>
            <p:spPr bwMode="auto">
              <a:xfrm flipH="1">
                <a:off x="2871" y="2601"/>
                <a:ext cx="1068" cy="465"/>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93" name="Line 25"/>
              <p:cNvSpPr>
                <a:spLocks noChangeShapeType="1"/>
              </p:cNvSpPr>
              <p:nvPr/>
            </p:nvSpPr>
            <p:spPr bwMode="auto">
              <a:xfrm flipH="1">
                <a:off x="2880" y="3072"/>
                <a:ext cx="1392" cy="0"/>
              </a:xfrm>
              <a:prstGeom prst="line">
                <a:avLst/>
              </a:prstGeom>
              <a:noFill/>
              <a:ln w="28575">
                <a:solidFill>
                  <a:schemeClr val="tx1"/>
                </a:solidFill>
                <a:prstDash val="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94" name="Line 26"/>
              <p:cNvSpPr>
                <a:spLocks noChangeShapeType="1"/>
              </p:cNvSpPr>
              <p:nvPr/>
            </p:nvSpPr>
            <p:spPr bwMode="auto">
              <a:xfrm>
                <a:off x="2880" y="3075"/>
                <a:ext cx="1050" cy="465"/>
              </a:xfrm>
              <a:prstGeom prst="line">
                <a:avLst/>
              </a:prstGeom>
              <a:noFill/>
              <a:ln w="28575">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95" name="Line 27"/>
              <p:cNvSpPr>
                <a:spLocks noChangeShapeType="1"/>
              </p:cNvSpPr>
              <p:nvPr/>
            </p:nvSpPr>
            <p:spPr bwMode="auto">
              <a:xfrm>
                <a:off x="4272" y="3072"/>
                <a:ext cx="384"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96" name="Line 28"/>
              <p:cNvSpPr>
                <a:spLocks noChangeShapeType="1"/>
              </p:cNvSpPr>
              <p:nvPr/>
            </p:nvSpPr>
            <p:spPr bwMode="auto">
              <a:xfrm flipV="1">
                <a:off x="2871" y="2280"/>
                <a:ext cx="0" cy="144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97" name="Line 29"/>
              <p:cNvSpPr>
                <a:spLocks noChangeShapeType="1"/>
              </p:cNvSpPr>
              <p:nvPr/>
            </p:nvSpPr>
            <p:spPr bwMode="auto">
              <a:xfrm flipV="1">
                <a:off x="2640" y="2496"/>
                <a:ext cx="768" cy="816"/>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198" name="Oval 30"/>
            <p:cNvSpPr>
              <a:spLocks noChangeArrowheads="1"/>
            </p:cNvSpPr>
            <p:nvPr/>
          </p:nvSpPr>
          <p:spPr bwMode="auto">
            <a:xfrm>
              <a:off x="3408" y="3051"/>
              <a:ext cx="34" cy="34"/>
            </a:xfrm>
            <a:prstGeom prst="ellipse">
              <a:avLst/>
            </a:prstGeom>
            <a:solidFill>
              <a:schemeClr val="tx1"/>
            </a:solidFill>
            <a:ln w="9525">
              <a:solidFill>
                <a:schemeClr val="tx1"/>
              </a:solidFill>
              <a:round/>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aseline="-25000"/>
            </a:p>
          </p:txBody>
        </p:sp>
        <p:sp>
          <p:nvSpPr>
            <p:cNvPr id="7199" name="Oval 31"/>
            <p:cNvSpPr>
              <a:spLocks noChangeArrowheads="1"/>
            </p:cNvSpPr>
            <p:nvPr/>
          </p:nvSpPr>
          <p:spPr bwMode="auto">
            <a:xfrm>
              <a:off x="3927" y="3051"/>
              <a:ext cx="34" cy="34"/>
            </a:xfrm>
            <a:prstGeom prst="ellipse">
              <a:avLst/>
            </a:prstGeom>
            <a:solidFill>
              <a:schemeClr val="tx1"/>
            </a:solidFill>
            <a:ln w="9525">
              <a:solidFill>
                <a:schemeClr val="tx1"/>
              </a:solidFill>
              <a:round/>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aseline="-25000"/>
            </a:p>
          </p:txBody>
        </p:sp>
        <p:sp>
          <p:nvSpPr>
            <p:cNvPr id="7200" name="Text Box 32"/>
            <p:cNvSpPr txBox="1">
              <a:spLocks noChangeArrowheads="1"/>
            </p:cNvSpPr>
            <p:nvPr/>
          </p:nvSpPr>
          <p:spPr bwMode="auto">
            <a:xfrm>
              <a:off x="3309" y="3024"/>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panose="02020603050405020304" pitchFamily="18" charset="0"/>
                </a:rPr>
                <a:t>1</a:t>
              </a:r>
            </a:p>
          </p:txBody>
        </p:sp>
        <p:sp>
          <p:nvSpPr>
            <p:cNvPr id="7201" name="Text Box 33"/>
            <p:cNvSpPr txBox="1">
              <a:spLocks noChangeArrowheads="1"/>
            </p:cNvSpPr>
            <p:nvPr/>
          </p:nvSpPr>
          <p:spPr bwMode="auto">
            <a:xfrm>
              <a:off x="2643" y="2910"/>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latin typeface="Times New Roman" panose="02020603050405020304" pitchFamily="18" charset="0"/>
                </a:rPr>
                <a:t>O</a:t>
              </a:r>
            </a:p>
          </p:txBody>
        </p:sp>
        <p:sp>
          <p:nvSpPr>
            <p:cNvPr id="7202" name="Text Box 34"/>
            <p:cNvSpPr txBox="1">
              <a:spLocks noChangeArrowheads="1"/>
            </p:cNvSpPr>
            <p:nvPr/>
          </p:nvSpPr>
          <p:spPr bwMode="auto">
            <a:xfrm>
              <a:off x="4500" y="3033"/>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latin typeface="Times New Roman" panose="02020603050405020304" pitchFamily="18" charset="0"/>
                </a:rPr>
                <a:t>x</a:t>
              </a:r>
            </a:p>
          </p:txBody>
        </p:sp>
        <p:sp>
          <p:nvSpPr>
            <p:cNvPr id="7203" name="Text Box 35"/>
            <p:cNvSpPr txBox="1">
              <a:spLocks noChangeArrowheads="1"/>
            </p:cNvSpPr>
            <p:nvPr/>
          </p:nvSpPr>
          <p:spPr bwMode="auto">
            <a:xfrm>
              <a:off x="3378" y="2394"/>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latin typeface="Times New Roman" panose="02020603050405020304" pitchFamily="18" charset="0"/>
                </a:rPr>
                <a:t>y</a:t>
              </a:r>
            </a:p>
          </p:txBody>
        </p:sp>
        <p:sp>
          <p:nvSpPr>
            <p:cNvPr id="7204" name="Text Box 36"/>
            <p:cNvSpPr txBox="1">
              <a:spLocks noChangeArrowheads="1"/>
            </p:cNvSpPr>
            <p:nvPr/>
          </p:nvSpPr>
          <p:spPr bwMode="auto">
            <a:xfrm>
              <a:off x="2880" y="2160"/>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latin typeface="Times New Roman" panose="02020603050405020304" pitchFamily="18" charset="0"/>
                </a:rPr>
                <a:t>z</a:t>
              </a:r>
            </a:p>
          </p:txBody>
        </p:sp>
        <p:sp>
          <p:nvSpPr>
            <p:cNvPr id="7205" name="Text Box 37"/>
            <p:cNvSpPr txBox="1">
              <a:spLocks noChangeArrowheads="1"/>
            </p:cNvSpPr>
            <p:nvPr/>
          </p:nvSpPr>
          <p:spPr bwMode="auto">
            <a:xfrm>
              <a:off x="3849" y="3036"/>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panose="02020603050405020304" pitchFamily="18" charset="0"/>
                </a:rPr>
                <a:t>2</a:t>
              </a:r>
            </a:p>
          </p:txBody>
        </p:sp>
      </p:grpSp>
      <p:graphicFrame>
        <p:nvGraphicFramePr>
          <p:cNvPr id="7207" name="Object 39"/>
          <p:cNvGraphicFramePr>
            <a:graphicFrameLocks noChangeAspect="1"/>
          </p:cNvGraphicFramePr>
          <p:nvPr>
            <p:extLst>
              <p:ext uri="{D42A27DB-BD31-4B8C-83A1-F6EECF244321}">
                <p14:modId xmlns:p14="http://schemas.microsoft.com/office/powerpoint/2010/main" val="882525331"/>
              </p:ext>
            </p:extLst>
          </p:nvPr>
        </p:nvGraphicFramePr>
        <p:xfrm>
          <a:off x="7532245" y="2925391"/>
          <a:ext cx="1584325" cy="571500"/>
        </p:xfrm>
        <a:graphic>
          <a:graphicData uri="http://schemas.openxmlformats.org/presentationml/2006/ole">
            <mc:AlternateContent xmlns:mc="http://schemas.openxmlformats.org/markup-compatibility/2006">
              <mc:Choice xmlns:v="urn:schemas-microsoft-com:vml" Requires="v">
                <p:oleObj spid="_x0000_s7474" name="Equation" r:id="rId11" imgW="1028520" imgH="279360" progId="Equation.DSMT4">
                  <p:embed/>
                </p:oleObj>
              </mc:Choice>
              <mc:Fallback>
                <p:oleObj name="Equation" r:id="rId11" imgW="1028520" imgH="279360" progId="Equation.DSMT4">
                  <p:embed/>
                  <p:pic>
                    <p:nvPicPr>
                      <p:cNvPr id="0" name="Object 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32245" y="2925391"/>
                        <a:ext cx="1584325"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08" name="Object 40"/>
          <p:cNvGraphicFramePr>
            <a:graphicFrameLocks noChangeAspect="1"/>
          </p:cNvGraphicFramePr>
          <p:nvPr>
            <p:extLst>
              <p:ext uri="{D42A27DB-BD31-4B8C-83A1-F6EECF244321}">
                <p14:modId xmlns:p14="http://schemas.microsoft.com/office/powerpoint/2010/main" val="580328788"/>
              </p:ext>
            </p:extLst>
          </p:nvPr>
        </p:nvGraphicFramePr>
        <p:xfrm>
          <a:off x="5012883" y="4652591"/>
          <a:ext cx="1941512" cy="541337"/>
        </p:xfrm>
        <a:graphic>
          <a:graphicData uri="http://schemas.openxmlformats.org/presentationml/2006/ole">
            <mc:AlternateContent xmlns:mc="http://schemas.openxmlformats.org/markup-compatibility/2006">
              <mc:Choice xmlns:v="urn:schemas-microsoft-com:vml" Requires="v">
                <p:oleObj spid="_x0000_s7475" name="Equation" r:id="rId13" imgW="1002960" imgH="279360" progId="Equation.DSMT4">
                  <p:embed/>
                </p:oleObj>
              </mc:Choice>
              <mc:Fallback>
                <p:oleObj name="Equation" r:id="rId13" imgW="1002960" imgH="279360" progId="Equation.DSMT4">
                  <p:embed/>
                  <p:pic>
                    <p:nvPicPr>
                      <p:cNvPr id="0" name="Object 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12883" y="4652591"/>
                        <a:ext cx="1941512"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180"/>
                                        </p:tgtEl>
                                        <p:attrNameLst>
                                          <p:attrName>style.visibility</p:attrName>
                                        </p:attrNameLst>
                                      </p:cBhvr>
                                      <p:to>
                                        <p:strVal val="visible"/>
                                      </p:to>
                                    </p:set>
                                    <p:anim calcmode="lin" valueType="num">
                                      <p:cBhvr additive="base">
                                        <p:cTn id="7" dur="500" fill="hold"/>
                                        <p:tgtEl>
                                          <p:spTgt spid="7180"/>
                                        </p:tgtEl>
                                        <p:attrNameLst>
                                          <p:attrName>ppt_x</p:attrName>
                                        </p:attrNameLst>
                                      </p:cBhvr>
                                      <p:tavLst>
                                        <p:tav tm="0">
                                          <p:val>
                                            <p:strVal val="1+#ppt_w/2"/>
                                          </p:val>
                                        </p:tav>
                                        <p:tav tm="100000">
                                          <p:val>
                                            <p:strVal val="#ppt_x"/>
                                          </p:val>
                                        </p:tav>
                                      </p:tavLst>
                                    </p:anim>
                                    <p:anim calcmode="lin" valueType="num">
                                      <p:cBhvr additive="base">
                                        <p:cTn id="8" dur="500" fill="hold"/>
                                        <p:tgtEl>
                                          <p:spTgt spid="718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208"/>
                                        </p:tgtEl>
                                        <p:attrNameLst>
                                          <p:attrName>style.visibility</p:attrName>
                                        </p:attrNameLst>
                                      </p:cBhvr>
                                      <p:to>
                                        <p:strVal val="visible"/>
                                      </p:to>
                                    </p:set>
                                    <p:anim calcmode="lin" valueType="num">
                                      <p:cBhvr additive="base">
                                        <p:cTn id="11" dur="500" fill="hold"/>
                                        <p:tgtEl>
                                          <p:spTgt spid="7208"/>
                                        </p:tgtEl>
                                        <p:attrNameLst>
                                          <p:attrName>ppt_x</p:attrName>
                                        </p:attrNameLst>
                                      </p:cBhvr>
                                      <p:tavLst>
                                        <p:tav tm="0">
                                          <p:val>
                                            <p:strVal val="1+#ppt_w/2"/>
                                          </p:val>
                                        </p:tav>
                                        <p:tav tm="100000">
                                          <p:val>
                                            <p:strVal val="#ppt_x"/>
                                          </p:val>
                                        </p:tav>
                                      </p:tavLst>
                                    </p:anim>
                                    <p:anim calcmode="lin" valueType="num">
                                      <p:cBhvr additive="base">
                                        <p:cTn id="12" dur="500" fill="hold"/>
                                        <p:tgtEl>
                                          <p:spTgt spid="720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7207"/>
                                        </p:tgtEl>
                                        <p:attrNameLst>
                                          <p:attrName>style.visibility</p:attrName>
                                        </p:attrNameLst>
                                      </p:cBhvr>
                                      <p:to>
                                        <p:strVal val="visible"/>
                                      </p:to>
                                    </p:set>
                                    <p:anim calcmode="lin" valueType="num">
                                      <p:cBhvr additive="base">
                                        <p:cTn id="15" dur="500" fill="hold"/>
                                        <p:tgtEl>
                                          <p:spTgt spid="7207"/>
                                        </p:tgtEl>
                                        <p:attrNameLst>
                                          <p:attrName>ppt_x</p:attrName>
                                        </p:attrNameLst>
                                      </p:cBhvr>
                                      <p:tavLst>
                                        <p:tav tm="0">
                                          <p:val>
                                            <p:strVal val="1+#ppt_w/2"/>
                                          </p:val>
                                        </p:tav>
                                        <p:tav tm="100000">
                                          <p:val>
                                            <p:strVal val="#ppt_x"/>
                                          </p:val>
                                        </p:tav>
                                      </p:tavLst>
                                    </p:anim>
                                    <p:anim calcmode="lin" valueType="num">
                                      <p:cBhvr additive="base">
                                        <p:cTn id="16" dur="500" fill="hold"/>
                                        <p:tgtEl>
                                          <p:spTgt spid="72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37730" y="188640"/>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solidFill>
                  <a:srgbClr val="CC3300"/>
                </a:solidFill>
                <a:ea typeface="黑体" panose="02010609060101010101" pitchFamily="49" charset="-122"/>
              </a:rPr>
              <a:t>注</a:t>
            </a:r>
          </a:p>
        </p:txBody>
      </p:sp>
      <p:sp>
        <p:nvSpPr>
          <p:cNvPr id="3" name="Text Box 3"/>
          <p:cNvSpPr txBox="1">
            <a:spLocks noChangeArrowheads="1"/>
          </p:cNvSpPr>
          <p:nvPr/>
        </p:nvSpPr>
        <p:spPr bwMode="auto">
          <a:xfrm>
            <a:off x="590340" y="188640"/>
            <a:ext cx="787009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a:t>     </a:t>
            </a:r>
            <a:r>
              <a:rPr lang="en-US" altLang="zh-CN" sz="2400" dirty="0">
                <a:solidFill>
                  <a:srgbClr val="3333FF"/>
                </a:solidFill>
              </a:rPr>
              <a:t>①</a:t>
            </a:r>
            <a:r>
              <a:rPr lang="en-US" altLang="zh-CN" sz="2400" dirty="0"/>
              <a:t>    </a:t>
            </a:r>
            <a:r>
              <a:rPr lang="zh-CN" altLang="en-US" sz="2400" dirty="0"/>
              <a:t>应用</a:t>
            </a:r>
            <a:r>
              <a:rPr lang="en-US" altLang="zh-CN" sz="2400" dirty="0"/>
              <a:t>Gauss  </a:t>
            </a:r>
            <a:r>
              <a:rPr lang="zh-CN" altLang="en-US" sz="2400" dirty="0"/>
              <a:t>公式计算曲面积分时，要求曲面必须是</a:t>
            </a:r>
            <a:r>
              <a:rPr lang="zh-CN" altLang="en-US" sz="2400" dirty="0">
                <a:solidFill>
                  <a:srgbClr val="00B050"/>
                </a:solidFill>
              </a:rPr>
              <a:t>封闭曲面</a:t>
            </a:r>
            <a:r>
              <a:rPr lang="zh-CN" altLang="en-US" sz="2400" dirty="0"/>
              <a:t>，若不封闭，则需要</a:t>
            </a:r>
            <a:r>
              <a:rPr lang="zh-CN" altLang="en-US" sz="2400" dirty="0">
                <a:solidFill>
                  <a:srgbClr val="00B050"/>
                </a:solidFill>
              </a:rPr>
              <a:t>添加一辅助曲面使其封闭</a:t>
            </a:r>
            <a:r>
              <a:rPr lang="zh-CN" altLang="en-US" sz="2400" dirty="0"/>
              <a:t>，而在所添加的曲面上，曲面积分应是容易计算的，用</a:t>
            </a:r>
            <a:r>
              <a:rPr lang="en-US" altLang="zh-CN" sz="2400" dirty="0"/>
              <a:t>Gauss  </a:t>
            </a:r>
            <a:r>
              <a:rPr lang="zh-CN" altLang="en-US" sz="2400" dirty="0"/>
              <a:t>公式计算三重积分，最后减去所补曲面上的积分值，往往可使计算简化</a:t>
            </a:r>
          </a:p>
        </p:txBody>
      </p:sp>
      <p:sp>
        <p:nvSpPr>
          <p:cNvPr id="4" name="Text Box 4"/>
          <p:cNvSpPr txBox="1">
            <a:spLocks noChangeArrowheads="1"/>
          </p:cNvSpPr>
          <p:nvPr/>
        </p:nvSpPr>
        <p:spPr bwMode="auto">
          <a:xfrm>
            <a:off x="773756" y="2094522"/>
            <a:ext cx="768667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dirty="0"/>
              <a:t>   </a:t>
            </a:r>
            <a:r>
              <a:rPr lang="en-US" altLang="zh-CN" sz="2400" dirty="0">
                <a:solidFill>
                  <a:srgbClr val="3333FF"/>
                </a:solidFill>
              </a:rPr>
              <a:t>②</a:t>
            </a:r>
            <a:r>
              <a:rPr lang="en-US" altLang="zh-CN" sz="2400" dirty="0"/>
              <a:t> Gauss  </a:t>
            </a:r>
            <a:r>
              <a:rPr lang="zh-CN" altLang="en-US" sz="2400" dirty="0"/>
              <a:t>公式要求</a:t>
            </a:r>
            <a:r>
              <a:rPr lang="zh-CN" altLang="en-US" sz="2400" dirty="0">
                <a:solidFill>
                  <a:srgbClr val="00B050"/>
                </a:solidFill>
              </a:rPr>
              <a:t>曲面取外侧</a:t>
            </a:r>
            <a:r>
              <a:rPr lang="zh-CN" altLang="en-US" sz="2400" dirty="0"/>
              <a:t>这一点也不容忽视，尤其是对非封闭曲面的曲面积分，所添加的辅助曲面的侧一定要和所给曲面的侧相容，若不满足外侧的要求，可利用反向性予以调整（相差一个负号）</a:t>
            </a:r>
          </a:p>
        </p:txBody>
      </p:sp>
      <mc:AlternateContent xmlns:mc="http://schemas.openxmlformats.org/markup-compatibility/2006" xmlns:a14="http://schemas.microsoft.com/office/drawing/2010/main">
        <mc:Choice Requires="a14">
          <p:sp>
            <p:nvSpPr>
              <p:cNvPr id="5" name="文本框 4"/>
              <p:cNvSpPr txBox="1"/>
              <p:nvPr/>
            </p:nvSpPr>
            <p:spPr>
              <a:xfrm>
                <a:off x="590340" y="3731893"/>
                <a:ext cx="7768602" cy="603242"/>
              </a:xfrm>
              <a:prstGeom prst="rect">
                <a:avLst/>
              </a:prstGeom>
              <a:noFill/>
            </p:spPr>
            <p:txBody>
              <a:bodyPr wrap="none" lIns="0" tIns="0" rIns="0" bIns="0" rtlCol="0">
                <a:spAutoFit/>
              </a:bodyPr>
              <a:lstStyle/>
              <a:p>
                <a14:m>
                  <m:oMath xmlns:m="http://schemas.openxmlformats.org/officeDocument/2006/math">
                    <m:nary>
                      <m:naryPr>
                        <m:chr m:val="∯"/>
                        <m:ctrlPr>
                          <a:rPr kumimoji="1" lang="is-IS" altLang="zh-CN" sz="2400" i="1" smtClean="0">
                            <a:solidFill>
                              <a:srgbClr val="FF0000"/>
                            </a:solidFill>
                            <a:latin typeface="Cambria Math" panose="02040503050406030204" pitchFamily="18" charset="0"/>
                          </a:rPr>
                        </m:ctrlPr>
                      </m:naryPr>
                      <m:sub>
                        <m:r>
                          <m:rPr>
                            <m:brk m:alnAt="23"/>
                          </m:rPr>
                          <a:rPr kumimoji="1" lang="en-US" altLang="zh-CN" sz="2400" b="0" i="1" smtClean="0">
                            <a:solidFill>
                              <a:srgbClr val="FF0000"/>
                            </a:solidFill>
                            <a:latin typeface="Cambria Math" charset="0"/>
                          </a:rPr>
                          <m:t>𝑆</m:t>
                        </m:r>
                      </m:sub>
                      <m:sup/>
                      <m:e>
                        <m:r>
                          <a:rPr kumimoji="1" lang="en-US" altLang="zh-CN" sz="2400" b="0" i="1" smtClean="0">
                            <a:solidFill>
                              <a:srgbClr val="FF0000"/>
                            </a:solidFill>
                            <a:latin typeface="Cambria Math" charset="0"/>
                          </a:rPr>
                          <m:t>(</m:t>
                        </m:r>
                        <m:r>
                          <a:rPr kumimoji="1" lang="en-US" altLang="zh-CN" sz="2400" b="0" i="1" smtClean="0">
                            <a:solidFill>
                              <a:srgbClr val="FF0000"/>
                            </a:solidFill>
                            <a:latin typeface="Cambria Math" charset="0"/>
                          </a:rPr>
                          <m:t>𝑃𝑐𝑜𝑠</m:t>
                        </m:r>
                        <m:r>
                          <a:rPr kumimoji="1" lang="en-US" altLang="zh-CN" sz="2400" b="0" i="1" smtClean="0">
                            <a:solidFill>
                              <a:srgbClr val="FF0000"/>
                            </a:solidFill>
                            <a:latin typeface="Cambria Math" charset="0"/>
                            <a:ea typeface="Cambria Math" charset="0"/>
                            <a:cs typeface="Cambria Math" charset="0"/>
                          </a:rPr>
                          <m:t>𝛼</m:t>
                        </m:r>
                        <m:r>
                          <a:rPr kumimoji="1" lang="en-US" altLang="zh-CN" sz="2400" b="0" i="1" smtClean="0">
                            <a:solidFill>
                              <a:srgbClr val="FF0000"/>
                            </a:solidFill>
                            <a:latin typeface="Cambria Math" charset="0"/>
                            <a:ea typeface="Cambria Math" charset="0"/>
                            <a:cs typeface="Cambria Math" charset="0"/>
                          </a:rPr>
                          <m:t>+</m:t>
                        </m:r>
                        <m:r>
                          <a:rPr kumimoji="1" lang="en-US" altLang="zh-CN" sz="2400" b="0" i="1" smtClean="0">
                            <a:solidFill>
                              <a:srgbClr val="FF0000"/>
                            </a:solidFill>
                            <a:latin typeface="Cambria Math" charset="0"/>
                            <a:ea typeface="Cambria Math" charset="0"/>
                            <a:cs typeface="Cambria Math" charset="0"/>
                          </a:rPr>
                          <m:t>𝑄𝑐𝑜𝑠</m:t>
                        </m:r>
                        <m:r>
                          <a:rPr kumimoji="1" lang="en-US" altLang="zh-CN" sz="2400" b="0" i="1" smtClean="0">
                            <a:solidFill>
                              <a:srgbClr val="FF0000"/>
                            </a:solidFill>
                            <a:latin typeface="Cambria Math" charset="0"/>
                            <a:ea typeface="Cambria Math" charset="0"/>
                            <a:cs typeface="Cambria Math" charset="0"/>
                          </a:rPr>
                          <m:t>𝛽</m:t>
                        </m:r>
                        <m:r>
                          <a:rPr kumimoji="1" lang="en-US" altLang="zh-CN" sz="2400" b="0" i="1" smtClean="0">
                            <a:solidFill>
                              <a:srgbClr val="FF0000"/>
                            </a:solidFill>
                            <a:latin typeface="Cambria Math" charset="0"/>
                            <a:ea typeface="Cambria Math" charset="0"/>
                            <a:cs typeface="Cambria Math" charset="0"/>
                          </a:rPr>
                          <m:t>+</m:t>
                        </m:r>
                        <m:r>
                          <a:rPr kumimoji="1" lang="en-US" altLang="zh-CN" sz="2400" b="0" i="1" smtClean="0">
                            <a:solidFill>
                              <a:srgbClr val="FF0000"/>
                            </a:solidFill>
                            <a:latin typeface="Cambria Math" charset="0"/>
                            <a:ea typeface="Cambria Math" charset="0"/>
                            <a:cs typeface="Cambria Math" charset="0"/>
                          </a:rPr>
                          <m:t>𝑅𝑐𝑜𝑠</m:t>
                        </m:r>
                        <m:r>
                          <a:rPr kumimoji="1" lang="en-US" altLang="zh-CN" sz="2400" b="0" i="1" smtClean="0">
                            <a:solidFill>
                              <a:srgbClr val="FF0000"/>
                            </a:solidFill>
                            <a:latin typeface="Cambria Math" charset="0"/>
                            <a:ea typeface="Cambria Math" charset="0"/>
                            <a:cs typeface="Cambria Math" charset="0"/>
                          </a:rPr>
                          <m:t>𝛾</m:t>
                        </m:r>
                        <m:r>
                          <a:rPr kumimoji="1" lang="en-US" altLang="zh-CN" sz="2400" b="0" i="1" smtClean="0">
                            <a:solidFill>
                              <a:srgbClr val="FF0000"/>
                            </a:solidFill>
                            <a:latin typeface="Cambria Math" charset="0"/>
                          </a:rPr>
                          <m:t>)</m:t>
                        </m:r>
                      </m:e>
                    </m:nary>
                    <m:r>
                      <a:rPr kumimoji="1" lang="en-US" altLang="zh-CN" sz="2400" b="0" i="1" smtClean="0">
                        <a:solidFill>
                          <a:srgbClr val="FF0000"/>
                        </a:solidFill>
                        <a:latin typeface="Cambria Math" charset="0"/>
                      </a:rPr>
                      <m:t>𝑑𝑆</m:t>
                    </m:r>
                    <m:r>
                      <a:rPr kumimoji="1" lang="en-US" altLang="zh-CN" sz="2400" b="0" i="1" smtClean="0">
                        <a:solidFill>
                          <a:srgbClr val="FF0000"/>
                        </a:solidFill>
                        <a:latin typeface="Cambria Math" charset="0"/>
                      </a:rPr>
                      <m:t>=</m:t>
                    </m:r>
                    <m:nary>
                      <m:naryPr>
                        <m:chr m:val="∭"/>
                        <m:ctrlPr>
                          <a:rPr kumimoji="1" lang="is-IS" altLang="zh-CN" sz="2400" b="0" i="1" smtClean="0">
                            <a:solidFill>
                              <a:srgbClr val="FF0000"/>
                            </a:solidFill>
                            <a:latin typeface="Cambria Math" panose="02040503050406030204" pitchFamily="18" charset="0"/>
                          </a:rPr>
                        </m:ctrlPr>
                      </m:naryPr>
                      <m:sub>
                        <m:r>
                          <m:rPr>
                            <m:brk m:alnAt="23"/>
                          </m:rPr>
                          <a:rPr kumimoji="1" lang="en-US" altLang="zh-CN" sz="2400" b="0" i="1" smtClean="0">
                            <a:solidFill>
                              <a:srgbClr val="FF0000"/>
                            </a:solidFill>
                            <a:latin typeface="Cambria Math" charset="0"/>
                          </a:rPr>
                          <m:t>𝑉</m:t>
                        </m:r>
                      </m:sub>
                      <m:sup/>
                      <m:e>
                        <m:r>
                          <a:rPr kumimoji="1" lang="en-US" altLang="zh-CN" sz="2400" b="0" i="1" smtClean="0">
                            <a:solidFill>
                              <a:srgbClr val="FF0000"/>
                            </a:solidFill>
                            <a:latin typeface="Cambria Math" charset="0"/>
                          </a:rPr>
                          <m:t>(</m:t>
                        </m:r>
                        <m:f>
                          <m:fPr>
                            <m:ctrlPr>
                              <a:rPr kumimoji="1" lang="bg-BG" altLang="zh-CN" sz="2400" b="0" i="1" smtClean="0">
                                <a:solidFill>
                                  <a:srgbClr val="FF0000"/>
                                </a:solidFill>
                                <a:latin typeface="Cambria Math" panose="02040503050406030204" pitchFamily="18" charset="0"/>
                              </a:rPr>
                            </m:ctrlPr>
                          </m:fPr>
                          <m:num>
                            <m:r>
                              <a:rPr kumimoji="1" lang="bg-BG" altLang="zh-CN" sz="2400" b="0" i="1" smtClean="0">
                                <a:solidFill>
                                  <a:srgbClr val="FF0000"/>
                                </a:solidFill>
                                <a:latin typeface="Cambria Math" charset="0"/>
                                <a:ea typeface="Cambria Math" charset="0"/>
                                <a:cs typeface="Cambria Math" charset="0"/>
                              </a:rPr>
                              <m:t>𝜕</m:t>
                            </m:r>
                            <m:r>
                              <a:rPr kumimoji="1" lang="en-US" altLang="zh-CN" sz="2400" b="0" i="1" smtClean="0">
                                <a:solidFill>
                                  <a:srgbClr val="FF0000"/>
                                </a:solidFill>
                                <a:latin typeface="Cambria Math" charset="0"/>
                                <a:ea typeface="Cambria Math" charset="0"/>
                                <a:cs typeface="Cambria Math" charset="0"/>
                              </a:rPr>
                              <m:t>𝑃</m:t>
                            </m:r>
                          </m:num>
                          <m:den>
                            <m:r>
                              <a:rPr kumimoji="1" lang="bg-BG" altLang="zh-CN" sz="2400" b="0" i="1" smtClean="0">
                                <a:solidFill>
                                  <a:srgbClr val="FF0000"/>
                                </a:solidFill>
                                <a:latin typeface="Cambria Math" charset="0"/>
                                <a:ea typeface="Cambria Math" charset="0"/>
                                <a:cs typeface="Cambria Math" charset="0"/>
                              </a:rPr>
                              <m:t>𝜕</m:t>
                            </m:r>
                            <m:r>
                              <a:rPr kumimoji="1" lang="en-US" altLang="zh-CN" sz="2400" b="0" i="1" smtClean="0">
                                <a:solidFill>
                                  <a:srgbClr val="FF0000"/>
                                </a:solidFill>
                                <a:latin typeface="Cambria Math" charset="0"/>
                                <a:ea typeface="Cambria Math" charset="0"/>
                                <a:cs typeface="Cambria Math" charset="0"/>
                              </a:rPr>
                              <m:t>𝑥</m:t>
                            </m:r>
                          </m:den>
                        </m:f>
                        <m:r>
                          <a:rPr kumimoji="1" lang="en-US" altLang="zh-CN" sz="2400" b="0" i="1" smtClean="0">
                            <a:solidFill>
                              <a:srgbClr val="FF0000"/>
                            </a:solidFill>
                            <a:latin typeface="Cambria Math" charset="0"/>
                          </a:rPr>
                          <m:t>+</m:t>
                        </m:r>
                        <m:f>
                          <m:fPr>
                            <m:ctrlPr>
                              <a:rPr kumimoji="1" lang="bg-BG" altLang="zh-CN" sz="2400" i="1">
                                <a:solidFill>
                                  <a:srgbClr val="FF0000"/>
                                </a:solidFill>
                                <a:latin typeface="Cambria Math" panose="02040503050406030204" pitchFamily="18" charset="0"/>
                              </a:rPr>
                            </m:ctrlPr>
                          </m:fPr>
                          <m:num>
                            <m:r>
                              <a:rPr kumimoji="1" lang="bg-BG" altLang="zh-CN" sz="2400" i="1">
                                <a:solidFill>
                                  <a:srgbClr val="FF0000"/>
                                </a:solidFill>
                                <a:latin typeface="Cambria Math" charset="0"/>
                                <a:ea typeface="Cambria Math" charset="0"/>
                                <a:cs typeface="Cambria Math" charset="0"/>
                              </a:rPr>
                              <m:t>𝜕</m:t>
                            </m:r>
                            <m:r>
                              <a:rPr kumimoji="1" lang="en-US" altLang="zh-CN" sz="2400" b="0" i="1" smtClean="0">
                                <a:solidFill>
                                  <a:srgbClr val="FF0000"/>
                                </a:solidFill>
                                <a:latin typeface="Cambria Math" charset="0"/>
                                <a:ea typeface="Cambria Math" charset="0"/>
                                <a:cs typeface="Cambria Math" charset="0"/>
                              </a:rPr>
                              <m:t>𝑄</m:t>
                            </m:r>
                          </m:num>
                          <m:den>
                            <m:r>
                              <a:rPr kumimoji="1" lang="bg-BG" altLang="zh-CN" sz="2400" i="1">
                                <a:solidFill>
                                  <a:srgbClr val="FF0000"/>
                                </a:solidFill>
                                <a:latin typeface="Cambria Math" charset="0"/>
                                <a:ea typeface="Cambria Math" charset="0"/>
                                <a:cs typeface="Cambria Math" charset="0"/>
                              </a:rPr>
                              <m:t>𝜕</m:t>
                            </m:r>
                            <m:r>
                              <a:rPr kumimoji="1" lang="en-US" altLang="zh-CN" sz="2400" b="0" i="1" smtClean="0">
                                <a:solidFill>
                                  <a:srgbClr val="FF0000"/>
                                </a:solidFill>
                                <a:latin typeface="Cambria Math" charset="0"/>
                                <a:ea typeface="Cambria Math" charset="0"/>
                                <a:cs typeface="Cambria Math" charset="0"/>
                              </a:rPr>
                              <m:t>𝑦</m:t>
                            </m:r>
                          </m:den>
                        </m:f>
                        <m:r>
                          <a:rPr kumimoji="1" lang="en-US" altLang="zh-CN" sz="2400" b="0" i="1" smtClean="0">
                            <a:solidFill>
                              <a:srgbClr val="FF0000"/>
                            </a:solidFill>
                            <a:latin typeface="Cambria Math" charset="0"/>
                            <a:ea typeface="Cambria Math" charset="0"/>
                            <a:cs typeface="Cambria Math" charset="0"/>
                          </a:rPr>
                          <m:t>+</m:t>
                        </m:r>
                        <m:f>
                          <m:fPr>
                            <m:ctrlPr>
                              <a:rPr kumimoji="1" lang="bg-BG" altLang="zh-CN" sz="2400" i="1">
                                <a:solidFill>
                                  <a:srgbClr val="FF0000"/>
                                </a:solidFill>
                                <a:latin typeface="Cambria Math" panose="02040503050406030204" pitchFamily="18" charset="0"/>
                              </a:rPr>
                            </m:ctrlPr>
                          </m:fPr>
                          <m:num>
                            <m:r>
                              <a:rPr kumimoji="1" lang="bg-BG" altLang="zh-CN" sz="2400" i="1">
                                <a:solidFill>
                                  <a:srgbClr val="FF0000"/>
                                </a:solidFill>
                                <a:latin typeface="Cambria Math" charset="0"/>
                                <a:ea typeface="Cambria Math" charset="0"/>
                                <a:cs typeface="Cambria Math" charset="0"/>
                              </a:rPr>
                              <m:t>𝜕</m:t>
                            </m:r>
                            <m:r>
                              <a:rPr kumimoji="1" lang="en-US" altLang="zh-CN" sz="2400" b="0" i="1" smtClean="0">
                                <a:solidFill>
                                  <a:srgbClr val="FF0000"/>
                                </a:solidFill>
                                <a:latin typeface="Cambria Math" charset="0"/>
                                <a:ea typeface="Cambria Math" charset="0"/>
                                <a:cs typeface="Cambria Math" charset="0"/>
                              </a:rPr>
                              <m:t>𝑅</m:t>
                            </m:r>
                          </m:num>
                          <m:den>
                            <m:r>
                              <a:rPr kumimoji="1" lang="bg-BG" altLang="zh-CN" sz="2400" i="1">
                                <a:solidFill>
                                  <a:srgbClr val="FF0000"/>
                                </a:solidFill>
                                <a:latin typeface="Cambria Math" charset="0"/>
                                <a:ea typeface="Cambria Math" charset="0"/>
                                <a:cs typeface="Cambria Math" charset="0"/>
                              </a:rPr>
                              <m:t>𝜕</m:t>
                            </m:r>
                            <m:r>
                              <a:rPr kumimoji="1" lang="en-US" altLang="zh-CN" sz="2400" b="0" i="1" smtClean="0">
                                <a:solidFill>
                                  <a:srgbClr val="FF0000"/>
                                </a:solidFill>
                                <a:latin typeface="Cambria Math" charset="0"/>
                                <a:ea typeface="Cambria Math" charset="0"/>
                                <a:cs typeface="Cambria Math" charset="0"/>
                              </a:rPr>
                              <m:t>𝑧</m:t>
                            </m:r>
                          </m:den>
                        </m:f>
                        <m:r>
                          <a:rPr kumimoji="1" lang="en-US" altLang="zh-CN" sz="2400" b="0" i="1" smtClean="0">
                            <a:solidFill>
                              <a:srgbClr val="FF0000"/>
                            </a:solidFill>
                            <a:latin typeface="Cambria Math" charset="0"/>
                          </a:rPr>
                          <m:t>)</m:t>
                        </m:r>
                      </m:e>
                    </m:nary>
                    <m:r>
                      <a:rPr kumimoji="1" lang="en-US" altLang="zh-CN" sz="2400" b="0" i="1" smtClean="0">
                        <a:solidFill>
                          <a:srgbClr val="FF0000"/>
                        </a:solidFill>
                        <a:latin typeface="Cambria Math" charset="0"/>
                      </a:rPr>
                      <m:t>𝑑𝑉</m:t>
                    </m:r>
                  </m:oMath>
                </a14:m>
                <a:r>
                  <a:rPr kumimoji="1" lang="zh-CN" altLang="en-US" sz="2400" dirty="0">
                    <a:solidFill>
                      <a:srgbClr val="FF0000"/>
                    </a:solidFill>
                  </a:rPr>
                  <a:t> </a:t>
                </a:r>
              </a:p>
            </p:txBody>
          </p:sp>
        </mc:Choice>
        <mc:Fallback xmlns="">
          <p:sp>
            <p:nvSpPr>
              <p:cNvPr id="5" name="文本框 4"/>
              <p:cNvSpPr txBox="1">
                <a:spLocks noRot="1" noChangeAspect="1" noMove="1" noResize="1" noEditPoints="1" noAdjustHandles="1" noChangeArrowheads="1" noChangeShapeType="1" noTextEdit="1"/>
              </p:cNvSpPr>
              <p:nvPr/>
            </p:nvSpPr>
            <p:spPr>
              <a:xfrm>
                <a:off x="590340" y="3731893"/>
                <a:ext cx="7768602" cy="60324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 Box 4"/>
              <p:cNvSpPr txBox="1">
                <a:spLocks noChangeArrowheads="1"/>
              </p:cNvSpPr>
              <p:nvPr/>
            </p:nvSpPr>
            <p:spPr bwMode="auto">
              <a:xfrm>
                <a:off x="774112" y="4335135"/>
                <a:ext cx="7686675" cy="8309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r>
                  <a:rPr lang="zh-CN" altLang="en-US" sz="2400" dirty="0"/>
                  <a:t>其中</a:t>
                </a:r>
                <a14:m>
                  <m:oMath xmlns:m="http://schemas.openxmlformats.org/officeDocument/2006/math">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cos</m:t>
                        </m:r>
                      </m:fName>
                      <m:e>
                        <m:r>
                          <a:rPr lang="en-US" altLang="zh-CN" sz="2400" b="0" i="1" smtClean="0">
                            <a:latin typeface="Cambria Math" panose="02040503050406030204" pitchFamily="18" charset="0"/>
                          </a:rPr>
                          <m:t>𝛼</m:t>
                        </m:r>
                      </m:e>
                    </m:func>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cos</m:t>
                        </m:r>
                      </m:fName>
                      <m:e>
                        <m:r>
                          <a:rPr lang="en-US" altLang="zh-CN" sz="2400" b="0" i="1" smtClean="0">
                            <a:latin typeface="Cambria Math" panose="02040503050406030204" pitchFamily="18" charset="0"/>
                          </a:rPr>
                          <m:t>𝛽</m:t>
                        </m:r>
                      </m:e>
                    </m:func>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cos</m:t>
                        </m:r>
                      </m:fName>
                      <m:e>
                        <m:r>
                          <a:rPr lang="en-US" altLang="zh-CN" sz="2400" b="0" i="1" smtClean="0">
                            <a:latin typeface="Cambria Math" panose="02040503050406030204" pitchFamily="18" charset="0"/>
                          </a:rPr>
                          <m:t>𝛾</m:t>
                        </m:r>
                      </m:e>
                    </m:func>
                  </m:oMath>
                </a14:m>
                <a:r>
                  <a:rPr lang="zh-CN" altLang="en-US" sz="2400" dirty="0"/>
                  <a:t> 是曲面外侧上任一点处的外法向量的方向余弦</a:t>
                </a:r>
                <a:r>
                  <a:rPr lang="en-US" altLang="zh-CN" sz="2400" dirty="0"/>
                  <a:t>.</a:t>
                </a:r>
                <a:endParaRPr lang="zh-CN" altLang="en-US" sz="2400" dirty="0"/>
              </a:p>
            </p:txBody>
          </p:sp>
        </mc:Choice>
        <mc:Fallback xmlns="">
          <p:sp>
            <p:nvSpPr>
              <p:cNvPr id="6" name="Text Box 4"/>
              <p:cNvSpPr txBox="1">
                <a:spLocks noRot="1" noChangeAspect="1" noMove="1" noResize="1" noEditPoints="1" noAdjustHandles="1" noChangeArrowheads="1" noChangeShapeType="1" noTextEdit="1"/>
              </p:cNvSpPr>
              <p:nvPr/>
            </p:nvSpPr>
            <p:spPr bwMode="auto">
              <a:xfrm>
                <a:off x="774112" y="4335135"/>
                <a:ext cx="7686675" cy="830997"/>
              </a:xfrm>
              <a:prstGeom prst="rect">
                <a:avLst/>
              </a:prstGeom>
              <a:blipFill>
                <a:blip r:embed="rId3"/>
                <a:stretch>
                  <a:fillRect l="-1269" t="-8088" b="-1691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33790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p:bldP spid="6" grpId="0"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TotalTime>
  <Words>732</Words>
  <Application>Microsoft Office PowerPoint</Application>
  <PresentationFormat>全屏显示(4:3)</PresentationFormat>
  <Paragraphs>116</Paragraphs>
  <Slides>15</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2</vt:i4>
      </vt:variant>
      <vt:variant>
        <vt:lpstr>幻灯片标题</vt:lpstr>
      </vt:variant>
      <vt:variant>
        <vt:i4>15</vt:i4>
      </vt:variant>
    </vt:vector>
  </HeadingPairs>
  <TitlesOfParts>
    <vt:vector size="22" baseType="lpstr">
      <vt:lpstr>黑体</vt:lpstr>
      <vt:lpstr>Arial</vt:lpstr>
      <vt:lpstr>Cambria Math</vt:lpstr>
      <vt:lpstr>Times New Roman</vt:lpstr>
      <vt:lpstr>默认设计模板</vt:lpstr>
      <vt:lpstr>Equation</vt:lpstr>
      <vt:lpstr>公式</vt:lpstr>
      <vt:lpstr>8.4 高斯公式,斯托克斯公式</vt:lpstr>
      <vt:lpstr>高斯公式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斯托克斯(Stokes)公式</vt:lpstr>
      <vt:lpstr>PowerPoint 演示文稿</vt:lpstr>
      <vt:lpstr>PowerPoint 演示文稿</vt:lpstr>
      <vt:lpstr>PowerPoint 演示文稿</vt:lpstr>
      <vt:lpstr>PowerPoint 演示文稿</vt:lpstr>
      <vt:lpstr>作业:习题 8-3</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8.4 高斯公式,斯托克斯公式</dc:title>
  <dc:creator>User</dc:creator>
  <cp:lastModifiedBy>张 金涛</cp:lastModifiedBy>
  <cp:revision>59</cp:revision>
  <dcterms:created xsi:type="dcterms:W3CDTF">2014-04-12T09:03:37Z</dcterms:created>
  <dcterms:modified xsi:type="dcterms:W3CDTF">2022-05-25T10:08:24Z</dcterms:modified>
</cp:coreProperties>
</file>