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81" r:id="rId3"/>
    <p:sldId id="266" r:id="rId4"/>
    <p:sldId id="267" r:id="rId5"/>
    <p:sldId id="277" r:id="rId6"/>
    <p:sldId id="268" r:id="rId7"/>
    <p:sldId id="269" r:id="rId8"/>
    <p:sldId id="280" r:id="rId9"/>
    <p:sldId id="270" r:id="rId10"/>
    <p:sldId id="271" r:id="rId11"/>
    <p:sldId id="272" r:id="rId12"/>
    <p:sldId id="278" r:id="rId13"/>
    <p:sldId id="279" r:id="rId14"/>
    <p:sldId id="259" r:id="rId15"/>
    <p:sldId id="262" r:id="rId16"/>
    <p:sldId id="263" r:id="rId17"/>
    <p:sldId id="264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88"/>
    <p:restoredTop sz="50067"/>
  </p:normalViewPr>
  <p:slideViewPr>
    <p:cSldViewPr>
      <p:cViewPr varScale="1">
        <p:scale>
          <a:sx n="69" d="100"/>
          <a:sy n="69" d="100"/>
        </p:scale>
        <p:origin x="49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e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0E60C8-F337-4B22-A37F-CA98F3C2A0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098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3EE7C-5368-465D-BB64-1A22480F9D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65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BDA8-B16F-4F35-8815-11643A1B68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279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89344-2295-4CE1-800A-48274094D3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36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F8FDAA-EAFB-48AD-9B5A-9350991751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04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7237A-27F7-401D-B040-C9BA65B298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531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582572-F6C1-4FF7-9FC2-AEC32A9E83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308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CE42B3-86A2-4C68-9782-926B7C7E0D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33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FDD1B8-38B8-4F99-B35F-F6391D42DC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437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24131-F2B1-4609-BC3F-4114CD8EAA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962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E748D-44F1-4F04-BC43-F4C538F460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794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95AD547-1DB0-412E-A001-E1BA28E1B55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23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31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png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image" Target="../media/image15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339752" y="2636912"/>
            <a:ext cx="3505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8.5 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场论简介</a:t>
            </a:r>
            <a:endParaRPr kumimoji="0" lang="en-US" altLang="zh-CN" sz="40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391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68363" y="914400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zh-CN" altLang="en-US">
                <a:latin typeface="宋体" panose="02010600030101010101" pitchFamily="2" charset="-122"/>
              </a:rPr>
              <a:t>利用</a:t>
            </a:r>
            <a:r>
              <a:rPr kumimoji="0" lang="en-US" altLang="zh-CN">
                <a:latin typeface="宋体" panose="02010600030101010101" pitchFamily="2" charset="-122"/>
              </a:rPr>
              <a:t>stokes</a:t>
            </a:r>
            <a:r>
              <a:rPr kumimoji="0" lang="zh-CN" altLang="en-US">
                <a:latin typeface="宋体" panose="02010600030101010101" pitchFamily="2" charset="-122"/>
              </a:rPr>
              <a:t>公式</a:t>
            </a:r>
            <a:r>
              <a:rPr kumimoji="0" lang="en-US" altLang="zh-CN">
                <a:latin typeface="宋体" panose="02010600030101010101" pitchFamily="2" charset="-122"/>
              </a:rPr>
              <a:t>, </a:t>
            </a:r>
            <a:r>
              <a:rPr kumimoji="0" lang="zh-CN" altLang="en-US">
                <a:latin typeface="宋体" panose="02010600030101010101" pitchFamily="2" charset="-122"/>
              </a:rPr>
              <a:t>有</a:t>
            </a:r>
            <a:endParaRPr kumimoji="0" lang="zh-CN" altLang="en-US" b="0">
              <a:latin typeface="宋体" panose="02010600030101010101" pitchFamily="2" charset="-122"/>
            </a:endParaRP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990600" y="1441450"/>
          <a:ext cx="5945188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5" name="Equation" r:id="rId3" imgW="5943600" imgH="1790700" progId="Equation.3">
                  <p:embed/>
                </p:oleObj>
              </mc:Choice>
              <mc:Fallback>
                <p:oleObj name="Equation" r:id="rId3" imgW="5943600" imgH="1790700" progId="Equation.3">
                  <p:embed/>
                  <p:pic>
                    <p:nvPicPr>
                      <p:cNvPr id="245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41450"/>
                        <a:ext cx="5945188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914400" y="3276600"/>
            <a:ext cx="518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kumimoji="0" lang="zh-CN" altLang="en-US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旋度的定义</a:t>
            </a:r>
            <a:r>
              <a:rPr kumimoji="0" lang="en-US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990600" y="4035425"/>
          <a:ext cx="6846888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6" name="Equation" r:id="rId5" imgW="6845300" imgH="1790700" progId="Equation.3">
                  <p:embed/>
                </p:oleObj>
              </mc:Choice>
              <mc:Fallback>
                <p:oleObj name="Equation" r:id="rId5" imgW="6845300" imgH="1790700" progId="Equation.3">
                  <p:embed/>
                  <p:pic>
                    <p:nvPicPr>
                      <p:cNvPr id="245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035425"/>
                        <a:ext cx="6846888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Line 6"/>
          <p:cNvSpPr>
            <a:spLocks noChangeShapeType="1"/>
          </p:cNvSpPr>
          <p:nvPr/>
        </p:nvSpPr>
        <p:spPr bwMode="auto">
          <a:xfrm flipV="1">
            <a:off x="5634038" y="5106988"/>
            <a:ext cx="1600200" cy="79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68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463210"/>
              </p:ext>
            </p:extLst>
          </p:nvPr>
        </p:nvGraphicFramePr>
        <p:xfrm>
          <a:off x="1023541" y="396541"/>
          <a:ext cx="38100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2" name="Equation" r:id="rId3" imgW="3810000" imgH="1905000" progId="Equation.3">
                  <p:embed/>
                </p:oleObj>
              </mc:Choice>
              <mc:Fallback>
                <p:oleObj name="Equation" r:id="rId3" imgW="3810000" imgH="1905000" progId="Equation.3">
                  <p:embed/>
                  <p:pic>
                    <p:nvPicPr>
                      <p:cNvPr id="256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541" y="396541"/>
                        <a:ext cx="38100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7011"/>
              </p:ext>
            </p:extLst>
          </p:nvPr>
        </p:nvGraphicFramePr>
        <p:xfrm>
          <a:off x="1005015" y="2708920"/>
          <a:ext cx="65166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" name="Equation" r:id="rId5" imgW="6510357" imgH="962078" progId="Equation.3">
                  <p:embed/>
                </p:oleObj>
              </mc:Choice>
              <mc:Fallback>
                <p:oleObj name="Equation" r:id="rId5" imgW="6510357" imgH="962078" progId="Equation.3">
                  <p:embed/>
                  <p:pic>
                    <p:nvPicPr>
                      <p:cNvPr id="256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015" y="2708920"/>
                        <a:ext cx="651668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05015" y="4144653"/>
            <a:ext cx="533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/>
              <a:t>斯托克斯公式的向量形式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023541" y="4995799"/>
                <a:ext cx="4267130" cy="1007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kumimoji="1" lang="is-I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800" b="1" i="1" smtClean="0">
                              <a:latin typeface="Cambria Math" charset="0"/>
                            </a:rPr>
                            <m:t>𝑳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kumimoji="1" lang="is-I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800" b="1" i="1" smtClean="0">
                                  <a:latin typeface="Cambria Math" charset="0"/>
                                </a:rPr>
                                <m:t>𝑨</m:t>
                              </m:r>
                            </m:e>
                          </m:acc>
                        </m:e>
                      </m:nary>
                      <m:r>
                        <a:rPr kumimoji="1" lang="is-IS" altLang="zh-CN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zh-CN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𝒅</m:t>
                      </m:r>
                      <m:acc>
                        <m:accPr>
                          <m:chr m:val="⃗"/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kumimoji="1" lang="en-US" altLang="zh-CN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</m:t>
                          </m:r>
                        </m:e>
                      </m:acc>
                      <m:r>
                        <a:rPr kumimoji="1" lang="en-US" altLang="zh-CN" sz="2800" b="1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∬"/>
                          <m:ctrlPr>
                            <a:rPr kumimoji="1" lang="is-I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800" b="1" i="1" smtClean="0">
                              <a:latin typeface="Cambria Math" charset="0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𝒓𝒐𝒕</m:t>
                          </m:r>
                        </m:e>
                      </m:nary>
                      <m:acc>
                        <m:accPr>
                          <m:chr m:val="⃗"/>
                          <m:ctrlPr>
                            <a:rPr kumimoji="1" lang="is-I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𝑨</m:t>
                          </m:r>
                        </m:e>
                      </m:acc>
                      <m:r>
                        <a:rPr kumimoji="1" lang="is-IS" altLang="zh-CN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kumimoji="1" lang="en-US" altLang="zh-CN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𝒅</m:t>
                      </m:r>
                      <m:acc>
                        <m:accPr>
                          <m:chr m:val="⃗"/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kumimoji="1" lang="en-US" altLang="zh-CN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𝑺</m:t>
                          </m:r>
                        </m:e>
                      </m:acc>
                    </m:oMath>
                  </m:oMathPara>
                </a14:m>
                <a:endParaRPr kumimoji="1" lang="zh-CN" altLang="en-US" sz="2800" b="1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41" y="4995799"/>
                <a:ext cx="4267130" cy="100707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40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683568" y="3129069"/>
                <a:ext cx="4749313" cy="6561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kumimoji="1" lang="bg-BG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bg-BG" altLang="zh-CN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r>
                          <a:rPr kumimoji="1"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den>
                    </m:f>
                    <m:nary>
                      <m:naryPr>
                        <m:chr m:val="∮"/>
                        <m:ctrlPr>
                          <a:rPr kumimoji="1" lang="is-IS" altLang="zh-CN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800" b="0" i="1" smtClean="0">
                            <a:latin typeface="Cambria Math" charset="0"/>
                          </a:rPr>
                          <m:t>𝐿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kumimoji="1" lang="is-I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e>
                    </m:nary>
                    <m:r>
                      <a:rPr kumimoji="1" lang="is-IS" altLang="zh-CN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kumimoji="1"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e>
                    </m:acc>
                    <m:r>
                      <a:rPr kumimoji="1" lang="en-US" altLang="zh-CN" sz="28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bg-BG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8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bg-BG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den>
                    </m:f>
                    <m:nary>
                      <m:naryPr>
                        <m:chr m:val="∬"/>
                        <m:ctrlPr>
                          <a:rPr kumimoji="1" lang="is-IS" altLang="zh-CN" sz="28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is-IS" altLang="zh-CN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r>
                          <a:rPr kumimoji="1"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sub>
                      <m:sup/>
                      <m:e>
                        <m:r>
                          <a:rPr kumimoji="1"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𝑟𝑜𝑡</m:t>
                        </m:r>
                        <m:acc>
                          <m:accPr>
                            <m:chr m:val="⃗"/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e>
                        </m:acc>
                      </m:e>
                    </m:nary>
                    <m:r>
                      <a:rPr kumimoji="1" lang="is-IS" altLang="zh-CN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kumimoji="1"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kumimoji="1" lang="zh-CN" altLang="en-US" sz="2800" dirty="0" smtClean="0"/>
                  <a:t> </a:t>
                </a:r>
                <a:endParaRPr kumimoji="1" lang="zh-CN" altLang="en-US" sz="28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129069"/>
                <a:ext cx="4749313" cy="6561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555776" y="3961834"/>
                <a:ext cx="3230051" cy="6561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bg-BG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8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bg-BG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den>
                    </m:f>
                    <m:nary>
                      <m:naryPr>
                        <m:chr m:val="∬"/>
                        <m:ctrlPr>
                          <a:rPr kumimoji="1" lang="is-IS" altLang="zh-CN" sz="28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is-IS" altLang="zh-CN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r>
                          <a:rPr kumimoji="1"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sub>
                      <m:sup/>
                      <m:e>
                        <m:r>
                          <a:rPr kumimoji="1"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𝑟𝑜𝑡</m:t>
                        </m:r>
                        <m:acc>
                          <m:accPr>
                            <m:chr m:val="⃗"/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e>
                        </m:acc>
                      </m:e>
                    </m:nary>
                    <m:r>
                      <a:rPr kumimoji="1" lang="is-IS" altLang="zh-CN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kumimoji="1" lang="en-US" altLang="zh-CN" sz="2800" b="0" i="1" smtClean="0">
                        <a:latin typeface="Cambria Math" charset="0"/>
                      </a:rPr>
                      <m:t>𝑑𝑆</m:t>
                    </m:r>
                  </m:oMath>
                </a14:m>
                <a:r>
                  <a:rPr kumimoji="1" lang="zh-CN" altLang="en-US" sz="2800" dirty="0" smtClean="0"/>
                  <a:t> </a:t>
                </a:r>
                <a:endParaRPr kumimoji="1" lang="zh-CN" altLang="en-US" sz="28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961834"/>
                <a:ext cx="3230051" cy="6561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521639" y="4875392"/>
                <a:ext cx="2492669" cy="4859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𝑟𝑜𝑡</m:t>
                          </m:r>
                          <m:acc>
                            <m:accPr>
                              <m:chr m:val="⃗"/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</m:acc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)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kumimoji="1" lang="zh-CN" altLang="en-US" sz="2800" b="0" i="1" smtClean="0">
                                  <a:latin typeface="Cambria Math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39" y="4875392"/>
                <a:ext cx="2492669" cy="4859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36333" y="5361359"/>
                <a:ext cx="8513741" cy="1179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bg-BG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8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bg-BG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den>
                    </m:f>
                    <m:nary>
                      <m:naryPr>
                        <m:chr m:val="∮"/>
                        <m:ctrlPr>
                          <a:rPr kumimoji="1" lang="is-I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800" i="1">
                            <a:latin typeface="Cambria Math" charset="0"/>
                          </a:rPr>
                          <m:t>𝐿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kumimoji="1" lang="is-I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80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e>
                    </m:nary>
                    <m:r>
                      <a:rPr kumimoji="1" lang="is-I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kumimoji="1" lang="en-US" altLang="zh-CN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kumimoji="1" lang="zh-CN" altLang="en-US" sz="2800" dirty="0" smtClean="0"/>
                  <a:t>是环量对面积的变化率，称为</a:t>
                </a:r>
                <a:r>
                  <a:rPr kumimoji="1" lang="en-US" altLang="zh-CN" sz="2800" b="1" i="1" dirty="0" smtClean="0"/>
                  <a:t>A</a:t>
                </a:r>
                <a:r>
                  <a:rPr kumimoji="1" lang="zh-CN" altLang="en-US" sz="2800" dirty="0" smtClean="0"/>
                  <a:t>在</a:t>
                </a:r>
                <a:r>
                  <a:rPr kumimoji="1" lang="en-US" altLang="zh-CN" sz="2800" i="1" dirty="0" smtClean="0"/>
                  <a:t>L</a:t>
                </a:r>
                <a:r>
                  <a:rPr kumimoji="1" lang="zh-CN" altLang="en-US" sz="2800" dirty="0" smtClean="0"/>
                  <a:t>上沿</a:t>
                </a:r>
                <a:r>
                  <a:rPr kumimoji="1" lang="zh-CN" altLang="en-US" sz="2800" dirty="0" smtClean="0"/>
                  <a:t>方</a:t>
                </a:r>
                <a:endParaRPr kumimoji="1" lang="en-US" altLang="zh-CN" sz="2800" dirty="0" smtClean="0"/>
              </a:p>
              <a:p>
                <a:r>
                  <a:rPr kumimoji="1" lang="zh-CN" altLang="en-US" sz="2800" dirty="0" smtClean="0"/>
                  <a:t>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zh-CN" altLang="en-US" sz="2800" dirty="0" smtClean="0"/>
                  <a:t>的</a:t>
                </a:r>
                <a:r>
                  <a:rPr kumimoji="1" lang="zh-CN" altLang="en-US" sz="2800" dirty="0" smtClean="0">
                    <a:solidFill>
                      <a:srgbClr val="FF0000"/>
                    </a:solidFill>
                  </a:rPr>
                  <a:t>平均环量</a:t>
                </a:r>
                <a:r>
                  <a:rPr kumimoji="1" lang="zh-CN" altLang="en-US" sz="2800" dirty="0" smtClean="0">
                    <a:solidFill>
                      <a:srgbClr val="FF0000"/>
                    </a:solidFill>
                  </a:rPr>
                  <a:t>密度</a:t>
                </a:r>
                <a:r>
                  <a:rPr kumimoji="1" lang="en-US" altLang="zh-CN" sz="2800" dirty="0" smtClean="0">
                    <a:solidFill>
                      <a:srgbClr val="FF0000"/>
                    </a:solidFill>
                  </a:rPr>
                  <a:t>.</a:t>
                </a:r>
                <a:endParaRPr kumimoji="1"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33" y="5361359"/>
                <a:ext cx="8513741" cy="1179362"/>
              </a:xfrm>
              <a:prstGeom prst="rect">
                <a:avLst/>
              </a:prstGeom>
              <a:blipFill>
                <a:blip r:embed="rId6"/>
                <a:stretch>
                  <a:fillRect l="-1432" r="-143" b="-13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998403"/>
              </p:ext>
            </p:extLst>
          </p:nvPr>
        </p:nvGraphicFramePr>
        <p:xfrm>
          <a:off x="323528" y="435190"/>
          <a:ext cx="8645525" cy="247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7" imgW="4076640" imgH="1168200" progId="Equation.DSMT4">
                  <p:embed/>
                </p:oleObj>
              </mc:Choice>
              <mc:Fallback>
                <p:oleObj name="Equation" r:id="rId7" imgW="4076640" imgH="1168200" progId="Equation.DSMT4">
                  <p:embed/>
                  <p:pic>
                    <p:nvPicPr>
                      <p:cNvPr id="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35190"/>
                        <a:ext cx="8645525" cy="247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3194990"/>
            <a:ext cx="1673368" cy="12995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7596336" y="3129068"/>
                <a:ext cx="333294" cy="3719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3129068"/>
                <a:ext cx="333294" cy="371939"/>
              </a:xfrm>
              <a:prstGeom prst="rect">
                <a:avLst/>
              </a:prstGeom>
              <a:blipFill>
                <a:blip r:embed="rId10"/>
                <a:stretch>
                  <a:fillRect r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55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23528" y="476672"/>
                <a:ext cx="32485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800" dirty="0" smtClean="0"/>
                  <a:t>令</a:t>
                </a:r>
                <a14:m>
                  <m:oMath xmlns:m="http://schemas.openxmlformats.org/officeDocument/2006/math">
                    <m:r>
                      <a:rPr kumimoji="1" lang="zh-CN" alt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kumimoji="1"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kumimoji="1" lang="zh-CN" altLang="en-US" sz="2800" dirty="0" smtClean="0"/>
                  <a:t>向</a:t>
                </a:r>
                <a:r>
                  <a:rPr kumimoji="1" lang="en-US" altLang="zh-CN" sz="2800" dirty="0" smtClean="0"/>
                  <a:t>M</a:t>
                </a:r>
                <a:r>
                  <a:rPr kumimoji="1" lang="zh-CN" altLang="en-US" sz="2800" dirty="0" smtClean="0"/>
                  <a:t>处收缩</a:t>
                </a:r>
                <a:r>
                  <a:rPr kumimoji="1" lang="en-US" altLang="zh-CN" sz="2800" dirty="0" smtClean="0"/>
                  <a:t>,</a:t>
                </a:r>
                <a:r>
                  <a:rPr kumimoji="1" lang="zh-CN" altLang="en-US" sz="2800" dirty="0" smtClean="0"/>
                  <a:t> 得</a:t>
                </a:r>
                <a:endParaRPr kumimoji="1"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76672"/>
                <a:ext cx="3248582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3752" t="-15116" r="-3002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331640" y="1188252"/>
                <a:ext cx="6019084" cy="6930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800" i="0" smtClean="0">
                                <a:latin typeface="Cambria Math" charset="0"/>
                              </a:rPr>
                              <m:t>lim</m:t>
                            </m:r>
                          </m:e>
                          <m:lim>
                            <m:r>
                              <a:rPr kumimoji="1" lang="en-US" altLang="zh-CN" sz="28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𝑆</m:t>
                            </m:r>
                            <m:r>
                              <a:rPr kumimoji="1" lang="is-IS" altLang="zh-CN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→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𝑀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kumimoji="1" lang="bg-BG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8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bg-BG" altLang="zh-CN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r>
                              <a:rPr kumimoji="1" lang="en-US" altLang="zh-CN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𝑆</m:t>
                            </m:r>
                          </m:den>
                        </m:f>
                        <m:nary>
                          <m:naryPr>
                            <m:chr m:val="∮"/>
                            <m:ctrlPr>
                              <a:rPr kumimoji="1" lang="is-IS" altLang="zh-CN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CN" sz="2800" i="1">
                                <a:latin typeface="Cambria Math" charset="0"/>
                              </a:rPr>
                              <m:t>𝐿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kumimoji="1" lang="is-I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800" i="1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nary>
                        <m:r>
                          <a:rPr kumimoji="1" lang="is-I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e>
                        </m:acc>
                      </m:e>
                    </m:func>
                    <m:r>
                      <a:rPr kumimoji="1" lang="en-US" altLang="zh-CN" sz="28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800">
                                <a:latin typeface="Cambria Math" charset="0"/>
                              </a:rPr>
                              <m:t>lim</m:t>
                            </m:r>
                          </m:e>
                          <m:lim>
                            <m:r>
                              <a:rPr kumimoji="1" lang="en-US" altLang="zh-CN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  <m:r>
                              <a:rPr kumimoji="1" lang="en-US" altLang="zh-CN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𝑆</m:t>
                            </m:r>
                            <m:r>
                              <a:rPr kumimoji="1" lang="is-IS" altLang="zh-CN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→</m:t>
                            </m:r>
                            <m:r>
                              <a:rPr kumimoji="1" lang="en-US" altLang="zh-CN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𝑀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sz="2800" i="1">
                                <a:latin typeface="Cambria Math" charset="0"/>
                              </a:rPr>
                              <m:t>𝑟𝑜𝑡</m:t>
                            </m:r>
                            <m:acc>
                              <m:accPr>
                                <m:chr m:val="⃗"/>
                                <m:ctrlP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800" i="1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kumimoji="1" lang="en-US" altLang="zh-CN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∙</m:t>
                            </m:r>
                            <m:acc>
                              <m:accPr>
                                <m:chr m:val="⃗"/>
                                <m:ctrlPr>
                                  <a:rPr kumimoji="1" lang="en-US" altLang="zh-CN" sz="28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kumimoji="1" lang="en-US" altLang="zh-CN" sz="28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sz="28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kumimoji="1" lang="en-US" altLang="zh-CN" sz="2800" i="1">
                                <a:latin typeface="Cambria Math" charset="0"/>
                              </a:rPr>
                              <m:t>)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800" i="1">
                                    <a:latin typeface="Cambria Math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kumimoji="1" lang="zh-CN" altLang="en-US" sz="2800" i="1">
                                    <a:latin typeface="Cambria Math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e>
                    </m:func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800" dirty="0" smtClean="0"/>
                  <a:t> </a:t>
                </a:r>
                <a:endParaRPr kumimoji="1" lang="zh-CN" altLang="en-US" sz="28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188252"/>
                <a:ext cx="6019084" cy="6930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923928" y="2052515"/>
                <a:ext cx="2380845" cy="4859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sz="2800" i="1">
                              <a:latin typeface="Cambria Math" charset="0"/>
                            </a:rPr>
                            <m:t>𝑟𝑜𝑡</m:t>
                          </m:r>
                          <m:acc>
                            <m:accPr>
                              <m:chr m:val="⃗"/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800" i="1">
                                  <a:latin typeface="Cambria Math" charset="0"/>
                                </a:rPr>
                                <m:t>𝐴</m:t>
                              </m:r>
                            </m:e>
                          </m:acc>
                          <m:r>
                            <a:rPr kumimoji="1"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kumimoji="1" lang="en-US" altLang="zh-CN" sz="2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CN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kumimoji="1" lang="en-US" altLang="zh-CN" sz="2800" i="1">
                              <a:latin typeface="Cambria Math" charset="0"/>
                            </a:rPr>
                            <m:t>)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052515"/>
                <a:ext cx="2380845" cy="4859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37872" y="2821126"/>
                <a:ext cx="58681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800" dirty="0" smtClean="0"/>
                  <a:t>称为</a:t>
                </a:r>
                <a:r>
                  <a:rPr kumimoji="1" lang="en-US" altLang="zh-CN" sz="2800" b="1" i="1" dirty="0" smtClean="0"/>
                  <a:t>A</a:t>
                </a:r>
                <a:r>
                  <a:rPr kumimoji="1" lang="zh-CN" altLang="en-US" sz="2800" dirty="0" smtClean="0"/>
                  <a:t>在点</a:t>
                </a:r>
                <a:r>
                  <a:rPr kumimoji="1" lang="en-US" altLang="zh-CN" sz="2800" i="1" dirty="0" smtClean="0"/>
                  <a:t>M</a:t>
                </a:r>
                <a:r>
                  <a:rPr kumimoji="1" lang="zh-CN" altLang="en-US" sz="2800" dirty="0" smtClean="0"/>
                  <a:t>处沿方向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zh-CN" altLang="en-US" sz="2800" dirty="0" smtClean="0"/>
                  <a:t>的</a:t>
                </a:r>
                <a:r>
                  <a:rPr kumimoji="1" lang="zh-CN" altLang="en-US" sz="2800" dirty="0" smtClean="0">
                    <a:solidFill>
                      <a:srgbClr val="FF0000"/>
                    </a:solidFill>
                  </a:rPr>
                  <a:t>环量</a:t>
                </a:r>
                <a:r>
                  <a:rPr kumimoji="1" lang="zh-CN" altLang="en-US" sz="2800" dirty="0" smtClean="0">
                    <a:solidFill>
                      <a:srgbClr val="FF0000"/>
                    </a:solidFill>
                  </a:rPr>
                  <a:t>密度</a:t>
                </a:r>
                <a:r>
                  <a:rPr kumimoji="1" lang="en-US" altLang="zh-CN" sz="2800" dirty="0" smtClean="0">
                    <a:solidFill>
                      <a:srgbClr val="FF0000"/>
                    </a:solidFill>
                  </a:rPr>
                  <a:t>.</a:t>
                </a:r>
                <a:endParaRPr kumimoji="1"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72" y="2821126"/>
                <a:ext cx="5868145" cy="523220"/>
              </a:xfrm>
              <a:prstGeom prst="rect">
                <a:avLst/>
              </a:prstGeom>
              <a:blipFill>
                <a:blip r:embed="rId5"/>
                <a:stretch>
                  <a:fillRect l="-2077" t="-16279" r="-623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292286" y="4077072"/>
            <a:ext cx="86821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0000"/>
                </a:solidFill>
              </a:rPr>
              <a:t>旋度</a:t>
            </a:r>
            <a:r>
              <a:rPr kumimoji="1" lang="zh-CN" altLang="en-US" sz="2800" dirty="0" smtClean="0"/>
              <a:t>：方向是向量场</a:t>
            </a:r>
            <a:r>
              <a:rPr kumimoji="1" lang="en-US" altLang="zh-CN" sz="2800" dirty="0" smtClean="0"/>
              <a:t>A</a:t>
            </a:r>
            <a:r>
              <a:rPr kumimoji="1" lang="zh-CN" altLang="en-US" sz="2800" dirty="0" smtClean="0"/>
              <a:t>取得最大环量密度的方向，模为</a:t>
            </a:r>
          </a:p>
          <a:p>
            <a:r>
              <a:rPr kumimoji="1" lang="zh-CN" altLang="en-US" sz="2800" dirty="0" smtClean="0"/>
              <a:t>最大环量密度。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087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4925" y="0"/>
            <a:ext cx="8763000" cy="649288"/>
            <a:chOff x="22" y="0"/>
            <a:chExt cx="5520" cy="40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23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22" y="0"/>
                  <a:ext cx="5520" cy="4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50000"/>
                    </a:lnSpc>
                    <a:spcBef>
                      <a:spcPct val="50000"/>
                    </a:spcBef>
                  </a:pPr>
                  <a:r>
                    <a:rPr lang="en-US" altLang="zh-CN" sz="2400" b="1" dirty="0" smtClean="0">
                      <a:latin typeface="Times New Roman" panose="02020603050405020304" pitchFamily="18" charset="0"/>
                    </a:rPr>
                    <a:t>【</a:t>
                  </a:r>
                  <a:r>
                    <a:rPr lang="zh-CN" altLang="en-US" sz="2400" b="1" dirty="0" smtClean="0">
                      <a:latin typeface="Times New Roman" panose="02020603050405020304" pitchFamily="18" charset="0"/>
                    </a:rPr>
                    <a:t>例</a:t>
                  </a:r>
                  <a:r>
                    <a:rPr lang="en-US" altLang="zh-CN" sz="2400" b="1" dirty="0" smtClean="0">
                      <a:latin typeface="Times New Roman" panose="02020603050405020304" pitchFamily="18" charset="0"/>
                    </a:rPr>
                    <a:t>】</a:t>
                  </a:r>
                  <a:r>
                    <a:rPr lang="zh-CN" altLang="en-US" sz="2400" b="1" dirty="0">
                      <a:latin typeface="Times New Roman" panose="02020603050405020304" pitchFamily="18" charset="0"/>
                    </a:rPr>
                    <a:t>求向量场                                           </a:t>
                  </a:r>
                  <a:r>
                    <a:rPr lang="zh-CN" altLang="en-US" sz="2400" b="1" dirty="0" smtClean="0">
                      <a:latin typeface="Times New Roman" panose="02020603050405020304" pitchFamily="18" charset="0"/>
                    </a:rPr>
                    <a:t>的旋度</a:t>
                  </a:r>
                  <a14:m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𝐫𝐨𝐭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/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a14:m>
                  <a:r>
                    <a:rPr lang="en-US" altLang="zh-CN" sz="2400" b="1" dirty="0" smtClean="0">
                      <a:latin typeface="Times New Roman" panose="02020603050405020304" pitchFamily="18" charset="0"/>
                    </a:rPr>
                    <a:t>.</a:t>
                  </a:r>
                  <a:endParaRPr lang="zh-CN" altLang="en-US" sz="2400" b="1" dirty="0">
                    <a:latin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123" name="Text 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" y="0"/>
                  <a:ext cx="5520" cy="409"/>
                </a:xfrm>
                <a:prstGeom prst="rect">
                  <a:avLst/>
                </a:prstGeom>
                <a:blipFill>
                  <a:blip r:embed="rId3"/>
                  <a:stretch>
                    <a:fillRect l="-1113" t="-68224" b="-13364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5124" name="Object 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62723418"/>
                    </p:ext>
                  </p:extLst>
                </p:nvPr>
              </p:nvGraphicFramePr>
              <p:xfrm>
                <a:off x="1443" y="79"/>
                <a:ext cx="2040" cy="2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221" name="Equation" r:id="rId4" imgW="3543120" imgH="457200" progId="Equation.DSMT4">
                        <p:embed/>
                      </p:oleObj>
                    </mc:Choice>
                    <mc:Fallback>
                      <p:oleObj name="Equation" r:id="rId4" imgW="3543120" imgH="457200" progId="Equation.DSMT4">
                        <p:embed/>
                        <p:pic>
                          <p:nvPicPr>
                            <p:cNvPr id="0" name="Object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43" y="79"/>
                              <a:ext cx="2040" cy="2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5124" name="Object 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62723418"/>
                    </p:ext>
                  </p:extLst>
                </p:nvPr>
              </p:nvGraphicFramePr>
              <p:xfrm>
                <a:off x="1443" y="79"/>
                <a:ext cx="2040" cy="2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221" name="Equation" r:id="rId4" imgW="3543120" imgH="457200" progId="Equation.DSMT4">
                        <p:embed/>
                      </p:oleObj>
                    </mc:Choice>
                    <mc:Fallback>
                      <p:oleObj name="Equation" r:id="rId4" imgW="3543120" imgH="457200" progId="Equation.DSMT4">
                        <p:embed/>
                        <p:pic>
                          <p:nvPicPr>
                            <p:cNvPr id="0" name="Object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43" y="79"/>
                              <a:ext cx="2040" cy="2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987824" y="649079"/>
                <a:ext cx="13064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zh-CN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(3,3,0)</m:t>
                    </m:r>
                  </m:oMath>
                </a14:m>
                <a:r>
                  <a:rPr kumimoji="1" lang="zh-CN" altLang="en-US" sz="3200" dirty="0" smtClean="0">
                    <a:solidFill>
                      <a:srgbClr val="FF0000"/>
                    </a:solidFill>
                  </a:rPr>
                  <a:t> </a:t>
                </a:r>
                <a:endParaRPr kumimoji="1"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649079"/>
                <a:ext cx="1306448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777875"/>
          </a:xfrm>
        </p:spPr>
        <p:txBody>
          <a:bodyPr/>
          <a:lstStyle/>
          <a:p>
            <a:r>
              <a:rPr lang="en-US" altLang="zh-CN">
                <a:solidFill>
                  <a:schemeClr val="hlink"/>
                </a:solidFill>
              </a:rPr>
              <a:t>8.5.3 </a:t>
            </a:r>
            <a:r>
              <a:rPr lang="zh-CN" altLang="en-US">
                <a:solidFill>
                  <a:schemeClr val="hlink"/>
                </a:solidFill>
              </a:rPr>
              <a:t>几类特殊的场</a:t>
            </a:r>
          </a:p>
        </p:txBody>
      </p:sp>
      <p:graphicFrame>
        <p:nvGraphicFramePr>
          <p:cNvPr id="922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500228"/>
              </p:ext>
            </p:extLst>
          </p:nvPr>
        </p:nvGraphicFramePr>
        <p:xfrm>
          <a:off x="577850" y="1125538"/>
          <a:ext cx="7842250" cy="539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Equation" r:id="rId3" imgW="3504960" imgH="2412720" progId="Equation.DSMT4">
                  <p:embed/>
                </p:oleObj>
              </mc:Choice>
              <mc:Fallback>
                <p:oleObj name="Equation" r:id="rId3" imgW="3504960" imgH="2412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1125538"/>
                        <a:ext cx="7842250" cy="539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107504" y="105565"/>
            <a:ext cx="864096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 smtClean="0"/>
              <a:t>【</a:t>
            </a:r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】</a:t>
            </a:r>
            <a:r>
              <a:rPr lang="zh-CN" altLang="en-US" sz="2800" b="1" dirty="0"/>
              <a:t>证明向量场                      </a:t>
            </a:r>
            <a:r>
              <a:rPr lang="zh-CN" altLang="en-US" sz="2800" b="1" dirty="0" smtClean="0"/>
              <a:t>为</a:t>
            </a:r>
            <a:r>
              <a:rPr lang="zh-CN" altLang="en-US" sz="2800" b="1" dirty="0"/>
              <a:t>平面调和</a:t>
            </a:r>
            <a:r>
              <a:rPr lang="zh-CN" altLang="en-US" sz="2800" b="1" dirty="0" smtClean="0"/>
              <a:t>场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graphicFrame>
        <p:nvGraphicFramePr>
          <p:cNvPr id="112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98568"/>
              </p:ext>
            </p:extLst>
          </p:nvPr>
        </p:nvGraphicFramePr>
        <p:xfrm>
          <a:off x="3131840" y="332656"/>
          <a:ext cx="2044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name="公式" r:id="rId3" imgW="2044440" imgH="355320" progId="Equation.3">
                  <p:embed/>
                </p:oleObj>
              </mc:Choice>
              <mc:Fallback>
                <p:oleObj name="公式" r:id="rId3" imgW="2044440" imgH="3553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32656"/>
                        <a:ext cx="20447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r>
              <a:rPr lang="en-US" altLang="zh-CN"/>
              <a:t>:</a:t>
            </a:r>
            <a:r>
              <a:rPr lang="zh-CN" altLang="en-US"/>
              <a:t>习题 </a:t>
            </a:r>
            <a:r>
              <a:rPr lang="en-US" altLang="zh-CN"/>
              <a:t>8-5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4000" dirty="0"/>
              <a:t>2</a:t>
            </a:r>
          </a:p>
          <a:p>
            <a:pPr>
              <a:buFontTx/>
              <a:buNone/>
            </a:pPr>
            <a:r>
              <a:rPr lang="en-US" altLang="zh-CN" sz="4000" dirty="0"/>
              <a:t>3</a:t>
            </a:r>
          </a:p>
          <a:p>
            <a:pPr>
              <a:buFontTx/>
              <a:buNone/>
            </a:pPr>
            <a:r>
              <a:rPr lang="en-US" altLang="zh-CN" sz="4000" dirty="0"/>
              <a:t>4(1)</a:t>
            </a:r>
          </a:p>
          <a:p>
            <a:pPr>
              <a:buFontTx/>
              <a:buNone/>
            </a:pPr>
            <a:r>
              <a:rPr lang="en-US" altLang="zh-CN" sz="4000" dirty="0" smtClean="0"/>
              <a:t>9</a:t>
            </a:r>
            <a:endParaRPr lang="en-US" altLang="zh-CN" sz="4000" dirty="0"/>
          </a:p>
          <a:p>
            <a:pPr>
              <a:buFontTx/>
              <a:buNone/>
            </a:pPr>
            <a:r>
              <a:rPr lang="en-US" altLang="zh-CN" sz="4000" dirty="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/>
        </p:nvSpPr>
        <p:spPr bwMode="auto">
          <a:xfrm>
            <a:off x="344289" y="84929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kumimoji="0" lang="en-US" altLang="zh-CN" sz="4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0" lang="zh-CN" altLang="en-US" sz="4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向量场的散度</a:t>
            </a:r>
            <a:endParaRPr kumimoji="0" lang="zh-CN" altLang="en-US" sz="4000" dirty="0">
              <a:solidFill>
                <a:srgbClr val="00B050"/>
              </a:solidFill>
              <a:ea typeface="黑体" panose="02010609060101010101" pitchFamily="49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63352" y="1193379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kumimoji="0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通量的定义</a:t>
            </a:r>
            <a:r>
              <a:rPr kumimoji="0"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kumimoji="0" lang="en-US" altLang="zh-CN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959389"/>
              </p:ext>
            </p:extLst>
          </p:nvPr>
        </p:nvGraphicFramePr>
        <p:xfrm>
          <a:off x="539552" y="1772816"/>
          <a:ext cx="8096250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Document" r:id="rId3" imgW="8031600" imgH="1249560" progId="Word.Document.8">
                  <p:embed/>
                </p:oleObj>
              </mc:Choice>
              <mc:Fallback>
                <p:oleObj name="Document" r:id="rId3" imgW="8031600" imgH="1249560" progId="Word.Document.8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772816"/>
                        <a:ext cx="8096250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657181"/>
              </p:ext>
            </p:extLst>
          </p:nvPr>
        </p:nvGraphicFramePr>
        <p:xfrm>
          <a:off x="538163" y="2874963"/>
          <a:ext cx="7377112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Document" r:id="rId5" imgW="7540459" imgH="827412" progId="Word.Document.8">
                  <p:embed/>
                </p:oleObj>
              </mc:Choice>
              <mc:Fallback>
                <p:oleObj name="Document" r:id="rId5" imgW="7540459" imgH="827412" progId="Word.Document.8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2874963"/>
                        <a:ext cx="7377112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36945"/>
              </p:ext>
            </p:extLst>
          </p:nvPr>
        </p:nvGraphicFramePr>
        <p:xfrm>
          <a:off x="1259632" y="3568653"/>
          <a:ext cx="4464496" cy="1821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7" imgW="1930320" imgH="787320" progId="Equation.DSMT4">
                  <p:embed/>
                </p:oleObj>
              </mc:Choice>
              <mc:Fallback>
                <p:oleObj name="Equation" r:id="rId7" imgW="1930320" imgH="787320" progId="Equation.DSMT4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568653"/>
                        <a:ext cx="4464496" cy="1821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63352" y="5517232"/>
                <a:ext cx="8029186" cy="576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800" b="1" dirty="0" smtClean="0"/>
                  <a:t>称为向量场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zh-CN" altLang="en-US" sz="2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b="1" i="1" smtClean="0">
                            <a:latin typeface="Cambria Math" charset="0"/>
                          </a:rPr>
                          <m:t>𝑨</m:t>
                        </m:r>
                      </m:e>
                    </m:acc>
                    <m:r>
                      <a:rPr kumimoji="1" lang="en-US" altLang="zh-CN" sz="2800" b="1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sz="2800" b="1" i="1" smtClean="0">
                        <a:latin typeface="Cambria Math" charset="0"/>
                      </a:rPr>
                      <m:t>𝒙</m:t>
                    </m:r>
                    <m:r>
                      <a:rPr kumimoji="1" lang="en-US" altLang="zh-CN" sz="2800" b="1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sz="2800" b="1" i="1" smtClean="0">
                        <a:latin typeface="Cambria Math" charset="0"/>
                      </a:rPr>
                      <m:t>𝒚</m:t>
                    </m:r>
                    <m:r>
                      <a:rPr kumimoji="1" lang="en-US" altLang="zh-CN" sz="2800" b="1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sz="2800" b="1" i="1" smtClean="0">
                        <a:latin typeface="Cambria Math" charset="0"/>
                      </a:rPr>
                      <m:t>𝒛</m:t>
                    </m:r>
                    <m:r>
                      <a:rPr kumimoji="1" lang="en-US" altLang="zh-CN" sz="2800" b="1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zh-CN" altLang="en-US" sz="2800" b="1" dirty="0" smtClean="0"/>
                  <a:t>通过有向</a:t>
                </a:r>
                <a:r>
                  <a:rPr kumimoji="1" lang="zh-CN" altLang="en-US" sz="2800" b="1" dirty="0" smtClean="0"/>
                  <a:t>曲面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kumimoji="1" lang="zh-CN" altLang="en-US" sz="2800" b="1" dirty="0" smtClean="0"/>
                  <a:t>指定</a:t>
                </a:r>
                <a:r>
                  <a:rPr kumimoji="1" lang="zh-CN" altLang="en-US" sz="2800" b="1" dirty="0" smtClean="0"/>
                  <a:t>侧的</a:t>
                </a:r>
                <a:r>
                  <a:rPr kumimoji="1" lang="zh-CN" altLang="en-US" sz="2800" b="1" dirty="0" smtClean="0">
                    <a:solidFill>
                      <a:schemeClr val="accent2"/>
                    </a:solidFill>
                  </a:rPr>
                  <a:t>通量</a:t>
                </a:r>
                <a:r>
                  <a:rPr kumimoji="1" lang="en-US" altLang="zh-CN" sz="2800" dirty="0" smtClean="0"/>
                  <a:t>.</a:t>
                </a:r>
                <a:endParaRPr kumimoji="1" lang="zh-CN" altLang="en-US" sz="28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52" y="5517232"/>
                <a:ext cx="8029186" cy="576761"/>
              </a:xfrm>
              <a:prstGeom prst="rect">
                <a:avLst/>
              </a:prstGeom>
              <a:blipFill>
                <a:blip r:embed="rId9"/>
                <a:stretch>
                  <a:fillRect l="-1519" t="-5263" r="-835" b="-2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63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0648"/>
            <a:ext cx="7632848" cy="27837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1520" y="3284984"/>
            <a:ext cx="88024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chemeClr val="accent2"/>
                </a:solidFill>
              </a:rPr>
              <a:t>注：散度是一个数量，可以看作向量场产生的数量场，</a:t>
            </a:r>
          </a:p>
          <a:p>
            <a:r>
              <a:rPr kumimoji="1" lang="zh-CN" altLang="en-US" sz="2800" b="1" dirty="0" smtClean="0">
                <a:solidFill>
                  <a:schemeClr val="accent2"/>
                </a:solidFill>
              </a:rPr>
              <a:t>称为散度场。</a:t>
            </a:r>
            <a:endParaRPr kumimoji="1" lang="zh-CN" alt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24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48050" y="3541080"/>
                <a:ext cx="89314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800" dirty="0" smtClean="0"/>
                  <a:t>总流量</a:t>
                </a:r>
                <a14:m>
                  <m:oMath xmlns:m="http://schemas.openxmlformats.org/officeDocument/2006/math">
                    <m:r>
                      <a:rPr kumimoji="1" lang="el-GR" altLang="zh-CN" sz="28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𝜱</m:t>
                    </m:r>
                    <m:r>
                      <a:rPr kumimoji="1" lang="en-US" altLang="zh-CN" sz="28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&gt;</m:t>
                    </m:r>
                    <m:r>
                      <a:rPr kumimoji="1" lang="en-US" altLang="zh-CN" sz="28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𝟎</m:t>
                    </m:r>
                  </m:oMath>
                </a14:m>
                <a:r>
                  <a:rPr kumimoji="1" lang="en-US" altLang="zh-CN" sz="2800" dirty="0" smtClean="0"/>
                  <a:t>,</a:t>
                </a:r>
                <a:r>
                  <a:rPr kumimoji="1" lang="zh-CN" altLang="en-US" sz="2800" dirty="0" smtClean="0"/>
                  <a:t> 在</a:t>
                </a:r>
                <a:r>
                  <a:rPr kumimoji="1" lang="en-US" altLang="zh-CN" sz="2800" dirty="0" smtClean="0"/>
                  <a:t>S</a:t>
                </a:r>
                <a:r>
                  <a:rPr kumimoji="1" lang="zh-CN" altLang="en-US" sz="2800" dirty="0" smtClean="0"/>
                  <a:t>内存在产生流体的</a:t>
                </a:r>
                <a:r>
                  <a:rPr kumimoji="1" lang="zh-CN" altLang="en-US" sz="2800" b="1" dirty="0" smtClean="0">
                    <a:solidFill>
                      <a:srgbClr val="FF0000"/>
                    </a:solidFill>
                  </a:rPr>
                  <a:t>源</a:t>
                </a:r>
                <a:r>
                  <a:rPr kumimoji="1" lang="en-US" altLang="zh-CN" sz="2800" dirty="0" smtClean="0"/>
                  <a:t>,</a:t>
                </a:r>
                <a:r>
                  <a:rPr kumimoji="1" lang="zh-CN" altLang="en-US" sz="2800" dirty="0" smtClean="0"/>
                  <a:t> 称在</a:t>
                </a:r>
                <a:r>
                  <a:rPr kumimoji="1" lang="en-US" altLang="zh-CN" sz="2800" dirty="0" smtClean="0"/>
                  <a:t>S</a:t>
                </a:r>
                <a:r>
                  <a:rPr kumimoji="1" lang="zh-CN" altLang="en-US" sz="2800" dirty="0" smtClean="0"/>
                  <a:t>内有</a:t>
                </a:r>
                <a:r>
                  <a:rPr kumimoji="1" lang="zh-CN" altLang="en-US" sz="2800" b="1" dirty="0" smtClean="0">
                    <a:solidFill>
                      <a:srgbClr val="FF0000"/>
                    </a:solidFill>
                  </a:rPr>
                  <a:t>正源</a:t>
                </a:r>
                <a:r>
                  <a:rPr kumimoji="1" lang="en-US" altLang="zh-CN" sz="2800" dirty="0" smtClean="0"/>
                  <a:t>.</a:t>
                </a:r>
                <a:endParaRPr kumimoji="1" lang="zh-CN" altLang="en-US" sz="28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50" y="3541080"/>
                <a:ext cx="8931419" cy="523220"/>
              </a:xfrm>
              <a:prstGeom prst="rect">
                <a:avLst/>
              </a:prstGeom>
              <a:blipFill>
                <a:blip r:embed="rId2"/>
                <a:stretch>
                  <a:fillRect l="-1365" t="-16279" r="-819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360693" y="4365104"/>
                <a:ext cx="68074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800" dirty="0" smtClean="0"/>
                  <a:t>总流量</a:t>
                </a:r>
                <a14:m>
                  <m:oMath xmlns:m="http://schemas.openxmlformats.org/officeDocument/2006/math">
                    <m:r>
                      <a:rPr kumimoji="1" lang="el-GR" altLang="zh-CN" sz="28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𝜱</m:t>
                    </m:r>
                    <m:r>
                      <a:rPr kumimoji="1" lang="en-US" altLang="zh-CN" sz="28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  <m:r>
                      <a:rPr kumimoji="1" lang="en-US" altLang="zh-CN" sz="28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𝟎</m:t>
                    </m:r>
                  </m:oMath>
                </a14:m>
                <a:r>
                  <a:rPr kumimoji="1" lang="en-US" altLang="zh-CN" sz="2800" dirty="0" smtClean="0"/>
                  <a:t>,</a:t>
                </a:r>
                <a:r>
                  <a:rPr kumimoji="1" lang="zh-CN" altLang="en-US" sz="2800" dirty="0" smtClean="0"/>
                  <a:t> 在</a:t>
                </a:r>
                <a:r>
                  <a:rPr kumimoji="1" lang="en-US" altLang="zh-CN" sz="2800" dirty="0" smtClean="0"/>
                  <a:t>S</a:t>
                </a:r>
                <a:r>
                  <a:rPr kumimoji="1" lang="zh-CN" altLang="en-US" sz="2800" dirty="0" smtClean="0"/>
                  <a:t>内有</a:t>
                </a:r>
                <a:r>
                  <a:rPr kumimoji="1" lang="zh-CN" altLang="en-US" sz="2800" b="1" dirty="0" smtClean="0">
                    <a:solidFill>
                      <a:srgbClr val="FF0000"/>
                    </a:solidFill>
                  </a:rPr>
                  <a:t>洞</a:t>
                </a:r>
                <a:r>
                  <a:rPr kumimoji="1" lang="en-US" altLang="zh-CN" sz="2800" dirty="0" smtClean="0"/>
                  <a:t>,</a:t>
                </a:r>
                <a:r>
                  <a:rPr kumimoji="1" lang="zh-CN" altLang="en-US" sz="2800" dirty="0" smtClean="0"/>
                  <a:t> 称在</a:t>
                </a:r>
                <a:r>
                  <a:rPr kumimoji="1" lang="en-US" altLang="zh-CN" sz="2800" dirty="0" smtClean="0"/>
                  <a:t>S</a:t>
                </a:r>
                <a:r>
                  <a:rPr kumimoji="1" lang="zh-CN" altLang="en-US" sz="2800" dirty="0" smtClean="0"/>
                  <a:t>内有</a:t>
                </a:r>
                <a:r>
                  <a:rPr kumimoji="1" lang="zh-CN" altLang="en-US" sz="2800" b="1" dirty="0" smtClean="0">
                    <a:solidFill>
                      <a:srgbClr val="FF0000"/>
                    </a:solidFill>
                  </a:rPr>
                  <a:t>负源</a:t>
                </a:r>
                <a:r>
                  <a:rPr kumimoji="1" lang="en-US" altLang="zh-CN" sz="2800" dirty="0" smtClean="0"/>
                  <a:t>.</a:t>
                </a:r>
                <a:endParaRPr kumimoji="1" lang="zh-CN" altLang="en-US" sz="2800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93" y="4365104"/>
                <a:ext cx="6807441" cy="523220"/>
              </a:xfrm>
              <a:prstGeom prst="rect">
                <a:avLst/>
              </a:prstGeom>
              <a:blipFill>
                <a:blip r:embed="rId3"/>
                <a:stretch>
                  <a:fillRect l="-1791" t="-15116" r="-895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355893" y="5129996"/>
                <a:ext cx="826296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800" dirty="0" smtClean="0"/>
                  <a:t>总流量</a:t>
                </a:r>
                <a14:m>
                  <m:oMath xmlns:m="http://schemas.openxmlformats.org/officeDocument/2006/math">
                    <m:r>
                      <a:rPr kumimoji="1" lang="el-GR" altLang="zh-CN" sz="28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𝜱</m:t>
                    </m:r>
                    <m:r>
                      <a:rPr kumimoji="1" lang="en-US" altLang="zh-CN" sz="28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CN" sz="28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𝟎</m:t>
                    </m:r>
                  </m:oMath>
                </a14:m>
                <a:r>
                  <a:rPr kumimoji="1" lang="en-US" altLang="zh-CN" sz="2800" dirty="0" smtClean="0"/>
                  <a:t>,</a:t>
                </a:r>
                <a:r>
                  <a:rPr kumimoji="1" lang="zh-CN" altLang="en-US" sz="2800" dirty="0" smtClean="0"/>
                  <a:t> 在</a:t>
                </a:r>
                <a:r>
                  <a:rPr kumimoji="1" lang="en-US" altLang="zh-CN" sz="2800" dirty="0" smtClean="0"/>
                  <a:t>S</a:t>
                </a:r>
                <a:r>
                  <a:rPr kumimoji="1" lang="zh-CN" altLang="en-US" sz="2800" dirty="0" smtClean="0"/>
                  <a:t>内可能</a:t>
                </a:r>
                <a:r>
                  <a:rPr kumimoji="1" lang="zh-CN" altLang="en-US" sz="2800" b="1" dirty="0" smtClean="0">
                    <a:solidFill>
                      <a:srgbClr val="FF0000"/>
                    </a:solidFill>
                  </a:rPr>
                  <a:t>无源</a:t>
                </a:r>
                <a:r>
                  <a:rPr kumimoji="1" lang="en-US" altLang="zh-CN" sz="2800" dirty="0" smtClean="0"/>
                  <a:t>,</a:t>
                </a:r>
                <a:r>
                  <a:rPr kumimoji="1" lang="zh-CN" altLang="en-US" sz="2800" dirty="0" smtClean="0"/>
                  <a:t> 也可能同时存在</a:t>
                </a:r>
                <a:r>
                  <a:rPr kumimoji="1" lang="zh-CN" altLang="en-US" sz="2800" dirty="0" smtClean="0">
                    <a:solidFill>
                      <a:srgbClr val="FF0000"/>
                    </a:solidFill>
                  </a:rPr>
                  <a:t>正源</a:t>
                </a:r>
              </a:p>
              <a:p>
                <a:r>
                  <a:rPr kumimoji="1" lang="zh-CN" altLang="en-US" sz="2800" dirty="0" smtClean="0"/>
                  <a:t>和</a:t>
                </a:r>
                <a:r>
                  <a:rPr kumimoji="1" lang="zh-CN" altLang="en-US" sz="2800" b="1" dirty="0" smtClean="0">
                    <a:solidFill>
                      <a:srgbClr val="FF0000"/>
                    </a:solidFill>
                  </a:rPr>
                  <a:t>负源</a:t>
                </a:r>
                <a:r>
                  <a:rPr kumimoji="1" lang="en-US" altLang="zh-CN" sz="2800" b="1" dirty="0" smtClean="0"/>
                  <a:t>,</a:t>
                </a:r>
                <a:r>
                  <a:rPr kumimoji="1" lang="zh-CN" altLang="en-US" sz="2800" b="1" dirty="0" smtClean="0"/>
                  <a:t> 其代数和为零</a:t>
                </a:r>
                <a:r>
                  <a:rPr kumimoji="1" lang="en-US" altLang="zh-CN" sz="2800" dirty="0" smtClean="0"/>
                  <a:t>.</a:t>
                </a:r>
                <a:endParaRPr kumimoji="1" lang="zh-CN" altLang="en-US" sz="2800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93" y="5129996"/>
                <a:ext cx="8262968" cy="954107"/>
              </a:xfrm>
              <a:prstGeom prst="rect">
                <a:avLst/>
              </a:prstGeom>
              <a:blipFill>
                <a:blip r:embed="rId4"/>
                <a:stretch>
                  <a:fillRect l="-1475" t="-8974" r="-369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55893" y="1556792"/>
                <a:ext cx="7704856" cy="1584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dirty="0"/>
                  <a:t>高斯公式的左端表示单位时间内通过闭曲面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zh-CN" altLang="en-US" sz="2400" dirty="0"/>
                  <a:t>流向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zh-CN" altLang="en-US" sz="2400" dirty="0"/>
                  <a:t>外部</a:t>
                </a:r>
                <a:endParaRPr kumimoji="1" lang="zh-CN" altLang="en-US" sz="2400" dirty="0"/>
              </a:p>
              <a:p>
                <a:r>
                  <a:rPr kumimoji="1" lang="zh-CN" altLang="en-US" sz="2400" dirty="0" smtClean="0"/>
                  <a:t>液体的流量，如果规定从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zh-CN" altLang="en-US" sz="2400" dirty="0" smtClean="0"/>
                  <a:t>内通过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zh-CN" altLang="en-US" sz="2400" dirty="0" smtClean="0"/>
                  <a:t>流向外侧的流量为正</a:t>
                </a:r>
                <a:endParaRPr kumimoji="1" lang="en-US" altLang="zh-CN" sz="2400" dirty="0" smtClean="0"/>
              </a:p>
              <a:p>
                <a:r>
                  <a:rPr kumimoji="1" lang="zh-CN" altLang="en-US" sz="2400" dirty="0" smtClean="0"/>
                  <a:t>流量，从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zh-CN" altLang="en-US" sz="2400" dirty="0" smtClean="0"/>
                  <a:t>外通过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zh-CN" altLang="en-US" sz="2400" dirty="0" smtClean="0"/>
                  <a:t>流向内侧的流量为负流量，则通过曲</a:t>
                </a:r>
                <a:endParaRPr kumimoji="1" lang="en-US" altLang="zh-CN" sz="2400" dirty="0" smtClean="0"/>
              </a:p>
              <a:p>
                <a:r>
                  <a:rPr kumimoji="1" lang="zh-CN" altLang="en-US" sz="2400" dirty="0" smtClean="0"/>
                  <a:t>面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zh-CN" altLang="en-US" sz="2400" dirty="0" smtClean="0"/>
                  <a:t>的总流量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kumimoji="1" lang="zh-CN" altLang="en-US" sz="2400" dirty="0" smtClean="0"/>
                  <a:t>等于通过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zh-CN" altLang="en-US" sz="2400" dirty="0" smtClean="0"/>
                  <a:t>的正流量与负流量的代数和</a:t>
                </a:r>
                <a:r>
                  <a:rPr kumimoji="1" lang="en-US" altLang="zh-CN" sz="2400" dirty="0" smtClean="0"/>
                  <a:t>.</a:t>
                </a:r>
                <a:endParaRPr kumimoji="1" lang="zh-CN" altLang="en-US" sz="24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93" y="1556792"/>
                <a:ext cx="7704856" cy="1584176"/>
              </a:xfrm>
              <a:prstGeom prst="rect">
                <a:avLst/>
              </a:prstGeom>
              <a:blipFill>
                <a:blip r:embed="rId5"/>
                <a:stretch>
                  <a:fillRect l="-1187" t="-4231" b="-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750280"/>
            <a:ext cx="3797300" cy="812800"/>
          </a:xfrm>
          <a:prstGeom prst="rect">
            <a:avLst/>
          </a:prstGeom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55893" y="189919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2800" dirty="0" smtClean="0">
                <a:solidFill>
                  <a:srgbClr val="0000FF"/>
                </a:solidFill>
              </a:rPr>
              <a:t>高斯公式的物理意义：</a:t>
            </a:r>
            <a:endParaRPr kumimoji="0"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67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49297"/>
              </p:ext>
            </p:extLst>
          </p:nvPr>
        </p:nvGraphicFramePr>
        <p:xfrm>
          <a:off x="1441861" y="453212"/>
          <a:ext cx="4426283" cy="945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" name="Equation" r:id="rId3" imgW="2082600" imgH="444240" progId="Equation.DSMT4">
                  <p:embed/>
                </p:oleObj>
              </mc:Choice>
              <mc:Fallback>
                <p:oleObj name="Equation" r:id="rId3" imgW="20826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861" y="453212"/>
                        <a:ext cx="4426283" cy="9457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151409"/>
              </p:ext>
            </p:extLst>
          </p:nvPr>
        </p:nvGraphicFramePr>
        <p:xfrm>
          <a:off x="1458299" y="1498946"/>
          <a:ext cx="3548298" cy="924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Equation" r:id="rId5" imgW="1701720" imgH="444240" progId="Equation.DSMT4">
                  <p:embed/>
                </p:oleObj>
              </mc:Choice>
              <mc:Fallback>
                <p:oleObj name="Equation" r:id="rId5" imgW="17017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299" y="1498946"/>
                        <a:ext cx="3548298" cy="924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59073" y="3739828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2800" dirty="0">
                <a:solidFill>
                  <a:schemeClr val="tx1"/>
                </a:solidFill>
              </a:rPr>
              <a:t>由积分中值定理</a:t>
            </a:r>
            <a:r>
              <a:rPr kumimoji="0" lang="en-US" altLang="zh-CN" sz="2800" dirty="0">
                <a:solidFill>
                  <a:schemeClr val="tx1"/>
                </a:solidFill>
              </a:rPr>
              <a:t>,</a:t>
            </a:r>
            <a:endParaRPr kumimoji="0" lang="en-US" altLang="zh-CN" sz="2800" b="0" dirty="0">
              <a:solidFill>
                <a:schemeClr val="tx1"/>
              </a:solidFill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222853"/>
              </p:ext>
            </p:extLst>
          </p:nvPr>
        </p:nvGraphicFramePr>
        <p:xfrm>
          <a:off x="3330954" y="3632128"/>
          <a:ext cx="4193374" cy="83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" name="Equation" r:id="rId7" imgW="2234880" imgH="444240" progId="Equation.DSMT4">
                  <p:embed/>
                </p:oleObj>
              </mc:Choice>
              <mc:Fallback>
                <p:oleObj name="Equation" r:id="rId7" imgW="2234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954" y="3632128"/>
                        <a:ext cx="4193374" cy="83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59073" y="4797152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2800" dirty="0">
                <a:solidFill>
                  <a:schemeClr val="tx1"/>
                </a:solidFill>
              </a:rPr>
              <a:t>两边取极限</a:t>
            </a:r>
            <a:r>
              <a:rPr kumimoji="0" lang="en-US" altLang="zh-CN" sz="2800" dirty="0">
                <a:solidFill>
                  <a:schemeClr val="tx1"/>
                </a:solidFill>
              </a:rPr>
              <a:t>,</a:t>
            </a:r>
            <a:endParaRPr kumimoji="0" lang="en-US" altLang="zh-CN" sz="2800" b="0" dirty="0">
              <a:solidFill>
                <a:schemeClr val="tx1"/>
              </a:solidFill>
            </a:endParaRP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225456"/>
              </p:ext>
            </p:extLst>
          </p:nvPr>
        </p:nvGraphicFramePr>
        <p:xfrm>
          <a:off x="2410964" y="4726580"/>
          <a:ext cx="424973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name="Equation" r:id="rId9" imgW="2514600" imgH="444240" progId="Equation.DSMT4">
                  <p:embed/>
                </p:oleObj>
              </mc:Choice>
              <mc:Fallback>
                <p:oleObj name="Equation" r:id="rId9" imgW="25146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0964" y="4726580"/>
                        <a:ext cx="4249738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79512" y="2414869"/>
                <a:ext cx="871264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800" b="1" dirty="0" smtClean="0">
                    <a:solidFill>
                      <a:schemeClr val="tx1"/>
                    </a:solidFill>
                  </a:rPr>
                  <a:t>上式右端表示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kumimoji="1" lang="zh-CN" altLang="en-US" sz="2800" b="1" dirty="0" smtClean="0">
                    <a:solidFill>
                      <a:schemeClr val="tx1"/>
                    </a:solidFill>
                  </a:rPr>
                  <a:t>内的“源”在单位体积内产生的流体总</a:t>
                </a:r>
                <a:endParaRPr kumimoji="1" lang="en-US" altLang="zh-CN" sz="2800" b="1" dirty="0" smtClean="0">
                  <a:solidFill>
                    <a:schemeClr val="tx1"/>
                  </a:solidFill>
                </a:endParaRPr>
              </a:p>
              <a:p>
                <a:r>
                  <a:rPr kumimoji="1" lang="zh-CN" altLang="en-US" sz="2800" b="1" dirty="0" smtClean="0">
                    <a:solidFill>
                      <a:schemeClr val="tx1"/>
                    </a:solidFill>
                  </a:rPr>
                  <a:t>量的平均值，称为流速场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kumimoji="1" lang="zh-CN" altLang="en-US" sz="2800" b="1" dirty="0" smtClean="0">
                    <a:solidFill>
                      <a:schemeClr val="tx1"/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kumimoji="1" lang="zh-CN" altLang="en-US" sz="2800" b="1" dirty="0" smtClean="0">
                    <a:solidFill>
                      <a:schemeClr val="tx1"/>
                    </a:solidFill>
                  </a:rPr>
                  <a:t>内的</a:t>
                </a:r>
                <a:r>
                  <a:rPr kumimoji="1" lang="zh-CN" altLang="en-US" sz="2800" b="1" dirty="0" smtClean="0">
                    <a:solidFill>
                      <a:srgbClr val="FF0000"/>
                    </a:solidFill>
                  </a:rPr>
                  <a:t>平均</a:t>
                </a:r>
                <a:r>
                  <a:rPr kumimoji="1" lang="zh-CN" altLang="en-US" sz="2800" b="1" dirty="0" smtClean="0">
                    <a:solidFill>
                      <a:srgbClr val="FF0000"/>
                    </a:solidFill>
                  </a:rPr>
                  <a:t>源</a:t>
                </a:r>
                <a:r>
                  <a:rPr kumimoji="1" lang="zh-CN" altLang="en-US" sz="2800" b="1" dirty="0" smtClean="0">
                    <a:solidFill>
                      <a:srgbClr val="FF0000"/>
                    </a:solidFill>
                  </a:rPr>
                  <a:t>强</a:t>
                </a:r>
                <a:r>
                  <a:rPr kumimoji="1" lang="en-US" altLang="zh-CN" sz="2800" b="1" dirty="0" smtClean="0">
                    <a:solidFill>
                      <a:srgbClr val="FF0000"/>
                    </a:solidFill>
                  </a:rPr>
                  <a:t>.</a:t>
                </a:r>
                <a:endParaRPr kumimoji="1"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414869"/>
                <a:ext cx="8712642" cy="954107"/>
              </a:xfrm>
              <a:prstGeom prst="rect">
                <a:avLst/>
              </a:prstGeom>
              <a:blipFill>
                <a:blip r:embed="rId11"/>
                <a:stretch>
                  <a:fillRect l="-1399" t="-8280" r="-699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59073" y="5479055"/>
                <a:ext cx="8066247" cy="1009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800" dirty="0" smtClean="0"/>
                  <a:t>散度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800" b="0" i="0" smtClean="0">
                        <a:latin typeface="Cambria Math" charset="0"/>
                      </a:rPr>
                      <m:t>div</m:t>
                    </m:r>
                    <m:acc>
                      <m:accPr>
                        <m:chr m:val="⃗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kumimoji="1" lang="zh-CN" altLang="en-US" sz="2800" dirty="0" smtClean="0"/>
                  <a:t>表示流体在点</a:t>
                </a:r>
                <a:r>
                  <a:rPr kumimoji="1" lang="en-US" altLang="zh-CN" sz="2800" dirty="0" smtClean="0"/>
                  <a:t>M</a:t>
                </a:r>
                <a:r>
                  <a:rPr kumimoji="1" lang="zh-CN" altLang="en-US" sz="2800" dirty="0" smtClean="0"/>
                  <a:t>处“正源”或“负源”的</a:t>
                </a:r>
              </a:p>
              <a:p>
                <a:r>
                  <a:rPr kumimoji="1" lang="zh-CN" altLang="en-US" sz="2800" dirty="0" smtClean="0">
                    <a:solidFill>
                      <a:srgbClr val="FF0000"/>
                    </a:solidFill>
                  </a:rPr>
                  <a:t>源头强度</a:t>
                </a:r>
                <a:r>
                  <a:rPr kumimoji="1" lang="en-US" altLang="zh-CN" sz="2800" dirty="0" smtClean="0"/>
                  <a:t>.</a:t>
                </a:r>
                <a:endParaRPr kumimoji="1" lang="zh-CN" altLang="en-US" sz="28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73" y="5479055"/>
                <a:ext cx="8066247" cy="1009187"/>
              </a:xfrm>
              <a:prstGeom prst="rect">
                <a:avLst/>
              </a:prstGeom>
              <a:blipFill>
                <a:blip r:embed="rId12"/>
                <a:stretch>
                  <a:fillRect l="-1587" t="-3030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6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88706" y="1628800"/>
                <a:ext cx="5401222" cy="57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800" b="0" i="0" smtClean="0">
                        <a:latin typeface="Cambria Math" charset="0"/>
                      </a:rPr>
                      <m:t>div</m:t>
                    </m:r>
                    <m:acc>
                      <m:accPr>
                        <m:chr m:val="⃗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𝐴</m:t>
                        </m:r>
                      </m:e>
                    </m:acc>
                    <m:r>
                      <a:rPr kumimoji="1" lang="en-US" altLang="zh-CN" sz="2800" b="0" i="0" smtClean="0">
                        <a:latin typeface="Cambria Math" charset="0"/>
                      </a:rPr>
                      <m:t>&gt;0</m:t>
                    </m:r>
                  </m:oMath>
                </a14:m>
                <a:r>
                  <a:rPr kumimoji="1" lang="en-US" altLang="zh-CN" sz="2800" dirty="0" smtClean="0"/>
                  <a:t>,</a:t>
                </a:r>
                <a:r>
                  <a:rPr kumimoji="1" lang="zh-CN" altLang="en-US" sz="2800" dirty="0" smtClean="0"/>
                  <a:t> 表示该点处有“</a:t>
                </a:r>
                <a:r>
                  <a:rPr kumimoji="1" lang="zh-CN" altLang="en-US" sz="2800" dirty="0" smtClean="0">
                    <a:solidFill>
                      <a:srgbClr val="FF0000"/>
                    </a:solidFill>
                  </a:rPr>
                  <a:t>正源</a:t>
                </a:r>
                <a:r>
                  <a:rPr kumimoji="1" lang="zh-CN" altLang="en-US" sz="2800" dirty="0" smtClean="0"/>
                  <a:t>”</a:t>
                </a:r>
                <a:endParaRPr kumimoji="1" lang="zh-CN" altLang="en-US" sz="28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06" y="1628800"/>
                <a:ext cx="5401222" cy="578300"/>
              </a:xfrm>
              <a:prstGeom prst="rect">
                <a:avLst/>
              </a:prstGeom>
              <a:blipFill>
                <a:blip r:embed="rId2"/>
                <a:stretch>
                  <a:fillRect t="-4211" b="-2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683568" y="2492896"/>
                <a:ext cx="5401222" cy="57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800" b="0" i="0" smtClean="0">
                        <a:latin typeface="Cambria Math" charset="0"/>
                      </a:rPr>
                      <m:t>div</m:t>
                    </m:r>
                    <m:acc>
                      <m:accPr>
                        <m:chr m:val="⃗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𝐴</m:t>
                        </m:r>
                      </m:e>
                    </m:acc>
                    <m:r>
                      <a:rPr kumimoji="1" lang="en-US" altLang="zh-CN" sz="2800" b="0" i="0" smtClean="0">
                        <a:latin typeface="Cambria Math" charset="0"/>
                      </a:rPr>
                      <m:t>&lt;0</m:t>
                    </m:r>
                  </m:oMath>
                </a14:m>
                <a:r>
                  <a:rPr kumimoji="1" lang="en-US" altLang="zh-CN" sz="2800" dirty="0" smtClean="0"/>
                  <a:t>,</a:t>
                </a:r>
                <a:r>
                  <a:rPr kumimoji="1" lang="zh-CN" altLang="en-US" sz="2800" dirty="0" smtClean="0"/>
                  <a:t> 表示该点处有“</a:t>
                </a:r>
                <a:r>
                  <a:rPr kumimoji="1" lang="zh-CN" altLang="en-US" sz="2800" dirty="0" smtClean="0">
                    <a:solidFill>
                      <a:srgbClr val="FF0000"/>
                    </a:solidFill>
                  </a:rPr>
                  <a:t>负源</a:t>
                </a:r>
                <a:r>
                  <a:rPr kumimoji="1" lang="zh-CN" altLang="en-US" sz="2800" dirty="0" smtClean="0"/>
                  <a:t>”</a:t>
                </a:r>
                <a:endParaRPr kumimoji="1" lang="zh-CN" altLang="en-US" sz="2800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492896"/>
                <a:ext cx="5401222" cy="578300"/>
              </a:xfrm>
              <a:prstGeom prst="rect">
                <a:avLst/>
              </a:prstGeom>
              <a:blipFill>
                <a:blip r:embed="rId3"/>
                <a:stretch>
                  <a:fillRect t="-5263" b="-2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683568" y="3337599"/>
                <a:ext cx="7287188" cy="57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800" b="0" i="0" smtClean="0">
                        <a:latin typeface="Cambria Math" charset="0"/>
                      </a:rPr>
                      <m:t>div</m:t>
                    </m:r>
                    <m:acc>
                      <m:accPr>
                        <m:chr m:val="⃗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kumimoji="1" lang="zh-CN" altLang="en-US" sz="2800" dirty="0" smtClean="0"/>
                  <a:t>在场内处处为零，则称向量场</a:t>
                </a:r>
                <a:r>
                  <a:rPr kumimoji="1" lang="en-US" altLang="zh-CN" sz="2800" dirty="0" smtClean="0"/>
                  <a:t>A</a:t>
                </a:r>
                <a:r>
                  <a:rPr kumimoji="1" lang="zh-CN" altLang="en-US" sz="2800" dirty="0" smtClean="0"/>
                  <a:t>为</a:t>
                </a:r>
                <a:r>
                  <a:rPr kumimoji="1" lang="zh-CN" altLang="en-US" sz="2800" dirty="0" smtClean="0">
                    <a:solidFill>
                      <a:srgbClr val="FF0000"/>
                    </a:solidFill>
                  </a:rPr>
                  <a:t>无源场</a:t>
                </a:r>
                <a:endParaRPr kumimoji="1"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337599"/>
                <a:ext cx="7287188" cy="578300"/>
              </a:xfrm>
              <a:prstGeom prst="rect">
                <a:avLst/>
              </a:prstGeom>
              <a:blipFill>
                <a:blip r:embed="rId4"/>
                <a:stretch>
                  <a:fillRect t="-5319" b="-29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81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56119" y="260648"/>
                <a:ext cx="84039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例</m:t>
                      </m:r>
                      <m:r>
                        <a:rPr lang="en-US" altLang="zh-CN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lang="zh-CN" altLang="en-US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向量场</m:t>
                      </m:r>
                      <m:r>
                        <a:rPr lang="en-US" altLang="zh-CN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en-US" altLang="zh-CN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𝑥𝑧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en-US" sz="2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求</m:t>
                      </m:r>
                      <m:r>
                        <a:rPr lang="en-US" altLang="zh-CN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sz="2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在</m:t>
                      </m:r>
                      <m:r>
                        <a:rPr lang="zh-CN" altLang="en-US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点</m:t>
                      </m:r>
                    </m:oMath>
                  </m:oMathPara>
                </a14:m>
                <a:endParaRPr lang="zh-CN" alt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9" y="260648"/>
                <a:ext cx="840396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539552" y="707737"/>
                <a:ext cx="36633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0,1,0</m:t>
                          </m:r>
                        </m:e>
                      </m:d>
                      <m:r>
                        <a:rPr lang="zh-CN" altLang="en-US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处</m:t>
                      </m:r>
                      <m:r>
                        <a:rPr lang="zh-CN" altLang="en-US" sz="2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散</m:t>
                      </m:r>
                      <m:r>
                        <a:rPr lang="zh-CN" altLang="en-US" sz="2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度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div</m:t>
                      </m:r>
                      <m:r>
                        <a:rPr lang="en-US" altLang="zh-CN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zh-CN" alt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707737"/>
                <a:ext cx="366337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1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28127" y="300670"/>
                <a:ext cx="65546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例</m:t>
                      </m:r>
                      <m:r>
                        <a:rPr lang="en-US" altLang="zh-CN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置于原点的点电荷</m:t>
                      </m:r>
                      <m:r>
                        <a:rPr lang="en-US" altLang="zh-CN" sz="2800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𝑞</m:t>
                      </m:r>
                      <m:r>
                        <a:rPr lang="zh-CN" altLang="en-US" sz="2800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产生的静电强度为</m:t>
                      </m:r>
                    </m:oMath>
                  </m:oMathPara>
                </a14:m>
                <a:endParaRPr lang="zh-CN" alt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27" y="300670"/>
                <a:ext cx="655467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187624" y="731557"/>
                <a:ext cx="4980018" cy="88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𝐸</m:t>
                        </m:r>
                      </m:e>
                    </m:acc>
                    <m:r>
                      <a:rPr lang="en-US" altLang="zh-CN" sz="2800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altLang="zh-CN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𝑞</m:t>
                        </m:r>
                      </m:num>
                      <m:den>
                        <m:sSup>
                          <m:sSupPr>
                            <m:ctrlPr>
                              <a:rPr lang="bg-BG" altLang="zh-CN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is-IS" altLang="zh-CN" sz="2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s-IS" altLang="zh-CN" sz="2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s-IS" altLang="zh-CN" sz="2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is-IS" altLang="zh-CN" sz="2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is-IS" altLang="zh-CN" sz="2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is-IS" altLang="zh-CN" sz="2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is-IS" altLang="zh-CN" sz="2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bg-BG" altLang="zh-CN" sz="2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solidFill>
                                      <a:schemeClr val="accent2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altLang="zh-CN" sz="2800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en-US" altLang="zh-CN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𝑖</m:t>
                        </m:r>
                      </m:e>
                    </m:acc>
                    <m:r>
                      <a:rPr lang="en-US" altLang="zh-CN" sz="2800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+</m:t>
                    </m:r>
                    <m:r>
                      <a:rPr lang="en-US" altLang="zh-CN" sz="2800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𝑦</m:t>
                    </m:r>
                    <m:acc>
                      <m:accPr>
                        <m:chr m:val="̅"/>
                        <m:ctrlPr>
                          <a:rPr lang="en-US" altLang="zh-CN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𝑗</m:t>
                        </m:r>
                      </m:e>
                    </m:acc>
                    <m:r>
                      <a:rPr lang="en-US" altLang="zh-CN" sz="2800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+</m:t>
                    </m:r>
                    <m:r>
                      <a:rPr lang="en-US" altLang="zh-CN" sz="2800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𝑧</m:t>
                    </m:r>
                    <m:acc>
                      <m:accPr>
                        <m:chr m:val="⃗"/>
                        <m:ctrlPr>
                          <a:rPr lang="en-US" altLang="zh-CN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chemeClr val="accent2"/>
                            </a:solidFill>
                            <a:latin typeface="Cambria Math" charset="0"/>
                          </a:rPr>
                          <m:t>𝑘</m:t>
                        </m:r>
                      </m:e>
                    </m:acc>
                    <m:r>
                      <a:rPr lang="en-US" altLang="zh-CN" sz="2800" b="0" i="1" smtClean="0">
                        <a:solidFill>
                          <a:schemeClr val="accent2"/>
                        </a:solidFill>
                        <a:latin typeface="Cambria Math" charset="0"/>
                      </a:rPr>
                      <m:t>)</m:t>
                    </m:r>
                    <m:r>
                      <a:rPr lang="en-US" altLang="zh-CN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 smtClean="0">
                    <a:solidFill>
                      <a:schemeClr val="accent2"/>
                    </a:solidFill>
                  </a:rPr>
                  <a:t> </a:t>
                </a:r>
                <a:endParaRPr lang="zh-CN" alt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731557"/>
                <a:ext cx="4980018" cy="8853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20202" y="1616864"/>
                <a:ext cx="4763035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求静电场中点</m:t>
                      </m:r>
                      <m:r>
                        <a:rPr lang="en-US" altLang="zh-CN" sz="2800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𝑀</m:t>
                      </m:r>
                      <m:r>
                        <a:rPr lang="zh-CN" altLang="en-US" sz="2800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处的散度</m:t>
                      </m:r>
                      <m:r>
                        <a:rPr lang="en-US" altLang="zh-CN" sz="2800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𝑑𝑖𝑣</m:t>
                      </m:r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zh-CN" alt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02" y="1616864"/>
                <a:ext cx="4763035" cy="4831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467544" y="2204864"/>
            <a:ext cx="7468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点电荷产生的静电场强度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E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在原点外的区域上是无源场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97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95536" y="1340768"/>
            <a:ext cx="518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kumimoji="0"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环流量的定义</a:t>
            </a:r>
            <a:r>
              <a:rPr kumimoji="0"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835679"/>
              </p:ext>
            </p:extLst>
          </p:nvPr>
        </p:nvGraphicFramePr>
        <p:xfrm>
          <a:off x="611559" y="2204864"/>
          <a:ext cx="7505129" cy="2996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Equation" r:id="rId3" imgW="3276360" imgH="1307880" progId="Equation.DSMT4">
                  <p:embed/>
                </p:oleObj>
              </mc:Choice>
              <mc:Fallback>
                <p:oleObj name="Equation" r:id="rId3" imgW="3276360" imgH="1307880" progId="Equation.DSMT4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59" y="2204864"/>
                        <a:ext cx="7505129" cy="2996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/>
        </p:nvSpPr>
        <p:spPr bwMode="auto">
          <a:xfrm>
            <a:off x="344289" y="84929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kumimoji="0" lang="en-US" altLang="zh-CN" sz="4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0" lang="zh-CN" altLang="en-US" sz="4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向量场的旋度</a:t>
            </a:r>
            <a:endParaRPr kumimoji="0" lang="zh-CN" altLang="en-US" sz="4000" dirty="0">
              <a:solidFill>
                <a:srgbClr val="00B05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785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370</Words>
  <Application>Microsoft Office PowerPoint</Application>
  <PresentationFormat>全屏显示(4:3)</PresentationFormat>
  <Paragraphs>58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黑体</vt:lpstr>
      <vt:lpstr>宋体</vt:lpstr>
      <vt:lpstr>Arial</vt:lpstr>
      <vt:lpstr>Cambria Math</vt:lpstr>
      <vt:lpstr>Times New Roman</vt:lpstr>
      <vt:lpstr>默认设计模板</vt:lpstr>
      <vt:lpstr>MathType 6.0 Equation</vt:lpstr>
      <vt:lpstr>Equation</vt:lpstr>
      <vt:lpstr>公式</vt:lpstr>
      <vt:lpstr>Document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8.5.3 几类特殊的场</vt:lpstr>
      <vt:lpstr>PowerPoint 演示文稿</vt:lpstr>
      <vt:lpstr>作业:习题 8-5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8.5 场论简介</dc:title>
  <dc:creator>User</dc:creator>
  <cp:lastModifiedBy>Windows 用户</cp:lastModifiedBy>
  <cp:revision>59</cp:revision>
  <dcterms:created xsi:type="dcterms:W3CDTF">2014-04-12T14:07:01Z</dcterms:created>
  <dcterms:modified xsi:type="dcterms:W3CDTF">2020-06-07T08:25:26Z</dcterms:modified>
</cp:coreProperties>
</file>