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ED511-113A-490A-8613-79D3683C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AA1E89-B352-268B-FA6B-6505E90A3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A0C22-D3F7-42F2-BA9E-38E53101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B577E-49CE-A99D-6A18-895B2259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B52AC-8E7F-50D9-0606-C5E15C31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1EA8-3987-C037-8DAF-D229B011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1750F-0F9C-D1D7-C29E-A5D5F7A6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01A15-0FE2-5614-A43E-55233C85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EEDB0-7D61-6515-94E3-620C1C93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ED0F2-7005-6AC0-CFF4-3B8B9C51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EF71E3-8F07-5DF1-5D48-7DB71AD7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F4433-768C-B424-5A2B-EECEAD21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AF1FF-5BEF-AA90-FFDF-DACCC6FD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976D-279F-D507-2300-313DA112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9FAF0-8C3A-6568-A3AD-CF8D7AFE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99E6-51EE-9F8E-BFF5-16B28B74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BE2C0-6A64-BA01-FE55-A12E5912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17FF3-9EAA-2632-73C3-CB0440DD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CBB2-D740-4C67-5054-0264DFF3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FD585-CD37-A773-09A2-53F0CD29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8E3C2-B8E8-ECC3-F5E5-0B7D07BD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C9995-EF49-66A9-2A04-D27A0B5D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8828C-3BD3-27BB-5EA1-0DB1417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A2021-7FAC-050B-1939-D3C6E8E1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AFFC9-F844-F321-4E7D-22623CDA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F8ADE-B724-3A6A-11BC-322883C3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A3526-2133-799E-768D-19D6ADD5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444BF-6695-25E0-9EB5-16FDFCFE5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A5A23-2AF4-A94B-131B-AFA24552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93B8C-7D01-1E75-C149-FF33BDC0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3366E-B3FA-D7B4-7FBA-440EB8EE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1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2AE09-DE63-A23C-18D5-BA7D1994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F023-CDCE-0285-6BAE-F145E4F6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AAAB8-A809-7E6B-9359-F256730C0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B86C46-7E6C-385D-9DE1-0057D744F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711AF2-5380-ED05-64BD-2F3784B40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5756D-46F7-718B-8305-17EA235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3946D9-7855-0B86-57F0-F2D6DCFB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2825C-13E6-4A30-D3D1-D64DFFA5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1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03DEA-8549-9F9F-099E-183D8EF2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99A6B-2AD2-5D9E-3094-708D44D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351BD2-478A-D4F1-ABDE-0D20D4FD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A3316-8C27-8F97-202F-8273A75C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F870F-ACC3-CD8F-95E6-E3301E4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8B8BF-9769-18F8-C539-1E47F79E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3359E-F0F0-A2DA-2653-AAEF6617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239F-6EE8-5C06-D9B4-FE062C3C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0768F-980C-C721-0D23-5B771534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D464F-D2E5-E3ED-CB22-B0A80AD1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60159-27D4-F0D1-B8B9-8918E733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7A1FB-48DD-822A-BFBC-C4209E4E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32ED6-AFDD-6F50-85FE-7404D8F1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3D3D-761A-39EF-ADD9-6DC3F2A1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B3D5B-19A7-982B-97A0-38261A3EB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D986A-E367-49D2-CC65-36E7514D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07D65-B29A-14C4-C345-93ACF7E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321DC-A7E3-288B-EB1C-C527B22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AE88A-976A-FB76-4633-8E1876AF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0216B-0598-5C00-A7F6-ABCAED22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17551-AE05-16E4-D0F9-EF577ECD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EAEE9-A8C1-54C4-EC94-9B571130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C728-F39E-4398-91D0-5B76320683F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F3F42-6CE4-7B2D-7626-39A4DDBF6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066AC-4A54-804E-0C35-4446315E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E135-740D-490A-9493-676172D41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3765C3-76B5-4BBF-B859-248ADED51695}"/>
                  </a:ext>
                </a:extLst>
              </p:cNvPr>
              <p:cNvSpPr txBox="1"/>
              <p:nvPr/>
            </p:nvSpPr>
            <p:spPr>
              <a:xfrm>
                <a:off x="0" y="78828"/>
                <a:ext cx="12192000" cy="510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The linear differential equation. Related equations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𝑓𝑖𝑟𝑠𝑡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𝑑𝑖𝑓𝑓𝑒𝑒𝑛𝑡𝑖𝑎𝑙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               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𝑡𝑤𝑜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𝒉𝒐𝒎𝒐𝒈𝒆𝒏𝒆𝒐𝒖𝒔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𝒐𝒕𝒉𝒆𝒓𝒘𝒊𝒔𝒆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𝒏𝒐𝒏𝒉𝒐𝒎𝒐𝒈𝒆𝒏𝒆𝒐𝒖𝒔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h𝑜𝑚𝑜𝑔𝑒𝑛𝑒𝑜𝑢𝑠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𝑠𝑒𝑝𝑎𝑟𝑎𝑡𝑒𝑑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𝑜𝑏𝑡𝑎𝑖𝑛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−∫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3765C3-76B5-4BBF-B859-248ADED5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828"/>
                <a:ext cx="12192000" cy="5102615"/>
              </a:xfrm>
              <a:prstGeom prst="rect">
                <a:avLst/>
              </a:prstGeo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CBB4F83-1159-46C6-8214-378961649480}"/>
              </a:ext>
            </a:extLst>
          </p:cNvPr>
          <p:cNvSpPr/>
          <p:nvPr/>
        </p:nvSpPr>
        <p:spPr>
          <a:xfrm>
            <a:off x="3671134" y="1178992"/>
            <a:ext cx="2735318" cy="670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0D8DDA-4281-484A-8083-8CF981DBBE52}"/>
              </a:ext>
            </a:extLst>
          </p:cNvPr>
          <p:cNvSpPr/>
          <p:nvPr/>
        </p:nvSpPr>
        <p:spPr>
          <a:xfrm>
            <a:off x="4471756" y="4095763"/>
            <a:ext cx="2262351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3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427147-2154-A240-9AE0-4BB89D61E87E}"/>
                  </a:ext>
                </a:extLst>
              </p:cNvPr>
              <p:cNvSpPr txBox="1"/>
              <p:nvPr/>
            </p:nvSpPr>
            <p:spPr>
              <a:xfrm>
                <a:off x="199696" y="0"/>
                <a:ext cx="12118428" cy="450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5. Exact differential equations.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          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𝑬𝒙𝒂𝒎𝒑𝒍𝒆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427147-2154-A240-9AE0-4BB89D61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" y="0"/>
                <a:ext cx="12118428" cy="4507324"/>
              </a:xfrm>
              <a:prstGeom prst="rect">
                <a:avLst/>
              </a:prstGeo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8EA9A19-F490-7E44-95A9-F64600FAB0F0}"/>
              </a:ext>
            </a:extLst>
          </p:cNvPr>
          <p:cNvSpPr/>
          <p:nvPr/>
        </p:nvSpPr>
        <p:spPr>
          <a:xfrm>
            <a:off x="4293476" y="151505"/>
            <a:ext cx="360504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2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A150A9-E2C9-224A-8A7B-0FB53C503480}"/>
                  </a:ext>
                </a:extLst>
              </p:cNvPr>
              <p:cNvSpPr/>
              <p:nvPr/>
            </p:nvSpPr>
            <p:spPr>
              <a:xfrm>
                <a:off x="130138" y="233014"/>
                <a:ext cx="12061862" cy="3617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𝑻𝒉𝒆𝒐𝒓𝒆𝒎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𝒑𝒐𝒕𝒆𝒏𝒕𝒊𝒂𝒍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𝒇𝒖𝒏𝒄𝒕𝒊𝒐𝒏𝒔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𝑐𝑜𝑛𝑡𝑖𝑛𝑢𝑜𝑢𝑠𝑙𝑦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𝑑𝑜𝑚𝑎𝑖𝑛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𝑠𝑎𝑡𝑖𝑠𝑓𝑦𝑖𝑛𝑔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𝑜𝑏𝑡𝑎𝑖𝑛𝑒𝑑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𝑖𝑛𝑡𝑒𝑔𝑟𝑎𝑙</m:t>
                      </m:r>
                    </m:oMath>
                  </m:oMathPara>
                </a14:m>
                <a:br>
                  <a:rPr kumimoji="1"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kumimoji="1"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A150A9-E2C9-224A-8A7B-0FB53C503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38" y="233014"/>
                <a:ext cx="12061862" cy="3617080"/>
              </a:xfrm>
              <a:prstGeom prst="rect">
                <a:avLst/>
              </a:prstGeo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45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597E10-A8EE-144D-87C6-080835780DE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726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𝑥𝑂𝑦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𝑥𝑦𝑑𝑥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597E10-A8EE-144D-87C6-08083578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263592"/>
              </a:xfrm>
              <a:prstGeom prst="rect">
                <a:avLst/>
              </a:prstGeo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CBA9456-7456-7048-83C1-1681F6EC4909}"/>
              </a:ext>
            </a:extLst>
          </p:cNvPr>
          <p:cNvSpPr/>
          <p:nvPr/>
        </p:nvSpPr>
        <p:spPr>
          <a:xfrm>
            <a:off x="0" y="5979560"/>
            <a:ext cx="6096000" cy="626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91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64D5FC-9960-724B-A0FB-C9D70B42117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14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64D5FC-9960-724B-A0FB-C9D70B42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144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27F147D-C189-4941-8258-46AFC907DFD0}"/>
                  </a:ext>
                </a:extLst>
              </p:cNvPr>
              <p:cNvSpPr/>
              <p:nvPr/>
            </p:nvSpPr>
            <p:spPr>
              <a:xfrm>
                <a:off x="156219" y="1144031"/>
                <a:ext cx="7766357" cy="1167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𝑦𝑑𝑥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𝑥𝑑𝑦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27F147D-C189-4941-8258-46AFC907D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9" y="1144031"/>
                <a:ext cx="7766357" cy="1167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2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2E8F91-F70B-42E0-BF25-577F39E369A0}"/>
                  </a:ext>
                </a:extLst>
              </p:cNvPr>
              <p:cNvSpPr txBox="1"/>
              <p:nvPr/>
            </p:nvSpPr>
            <p:spPr>
              <a:xfrm>
                <a:off x="0" y="118241"/>
                <a:ext cx="12192000" cy="459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nonhomogeneous equation.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 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Solutions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nonhomogeneous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obtained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help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variation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constants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replaced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 The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</a:rPr>
                  <a:t>Calculation of an appropriate choice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gives a solution of the nonhomogeneous equation. Indeed, the ansatz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−∫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</a:rPr>
                  <a:t>Leads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𝑒𝑞𝑢𝑖𝑣𝑎𝑙𝑒𝑛𝑡𝑙𝑦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2E8F91-F70B-42E0-BF25-577F39E36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241"/>
                <a:ext cx="12192000" cy="4593886"/>
              </a:xfrm>
              <a:prstGeom prst="rect">
                <a:avLst/>
              </a:prstGeom>
              <a:blipFill>
                <a:blip r:embed="rId2"/>
                <a:stretch>
                  <a:fillRect l="-750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B3E4F00-ECB7-4357-A157-4798A6DC7343}"/>
              </a:ext>
            </a:extLst>
          </p:cNvPr>
          <p:cNvSpPr/>
          <p:nvPr/>
        </p:nvSpPr>
        <p:spPr>
          <a:xfrm>
            <a:off x="4193628" y="811924"/>
            <a:ext cx="2656489" cy="506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2E8F91-F70B-42E0-BF25-577F39E369A0}"/>
                  </a:ext>
                </a:extLst>
              </p:cNvPr>
              <p:cNvSpPr txBox="1"/>
              <p:nvPr/>
            </p:nvSpPr>
            <p:spPr>
              <a:xfrm>
                <a:off x="151367" y="181935"/>
                <a:ext cx="12192000" cy="242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</a:rPr>
                  <a:t>Example.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Exercise. </a:t>
                </a:r>
                <a:br>
                  <a:rPr lang="en-US" altLang="zh-CN" sz="24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𝑥𝑠𝑖𝑛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2E8F91-F70B-42E0-BF25-577F39E36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7" y="181935"/>
                <a:ext cx="12192000" cy="2427139"/>
              </a:xfrm>
              <a:prstGeom prst="rect">
                <a:avLst/>
              </a:prstGeom>
              <a:blipFill>
                <a:blip r:embed="rId2"/>
                <a:stretch>
                  <a:fillRect l="-800" b="-4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82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DBF0B9-1067-1D4E-82E0-91A9F77C5186}"/>
                  </a:ext>
                </a:extLst>
              </p:cNvPr>
              <p:cNvSpPr txBox="1"/>
              <p:nvPr/>
            </p:nvSpPr>
            <p:spPr>
              <a:xfrm>
                <a:off x="220718" y="107257"/>
                <a:ext cx="12192000" cy="595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𝑆𝑜𝑙𝑣𝑒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𝑟𝑒𝑎𝑙𝑡𝑒𝑑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h𝑜𝑚𝑜𝑔𝑒𝑛𝑒𝑜𝑢𝑠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𝑜𝑏𝑡𝑎𝑖𝑛𝑒𝑑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b="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DBF0B9-1067-1D4E-82E0-91A9F77C5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8" y="107257"/>
                <a:ext cx="12192000" cy="5959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6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9342D1-82B3-2C42-8F2E-D3F5A0FAB7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Remark</a:t>
                </a:r>
                <a:r>
                  <a:rPr kumimoji="1"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𝑡𝑤𝑜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𝑛𝑜𝑛h𝑜𝑚𝑜𝑔𝑒𝑛𝑒𝑜𝑢𝑠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h𝑜𝑚𝑜𝑔𝑒𝑛𝑒𝑜𝑢𝑠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h𝑢𝑠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𝑛𝑜𝑛h𝑜𝑚𝑜𝑔𝑒𝑛𝑒𝑜𝑢𝑠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𝑤𝑟𝑖𝑡𝑡𝑒𝑛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            (5)</m:t>
                    </m:r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𝑓𝑖𝑥𝑒𝑑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𝑛𝑜𝑛h𝑜𝑚𝑜𝑔𝑒𝑛𝑒𝑜𝑢𝑠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𝑟𝑢𝑛𝑠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h𝑜𝑚𝑜𝑔𝑒𝑛𝑒𝑠𝑜𝑢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9342D1-82B3-2C42-8F2E-D3F5A0FA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231654"/>
              </a:xfrm>
              <a:prstGeom prst="rect">
                <a:avLst/>
              </a:prstGeom>
              <a:blipFill>
                <a:blip r:embed="rId2"/>
                <a:stretch>
                  <a:fillRect l="-750" t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26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D22C37-1095-864C-A776-6E8E915709E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20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𝑎𝑛𝑠𝑎𝑡𝑧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𝑙𝑒𝑎𝑑𝑠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en-US" altLang="zh-CN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nary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𝑠𝑢𝑏𝑠𝑡𝑖𝑡𝑢𝑑𝑒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𝑐𝑜𝑛𝑑𝑖𝑡𝑜𝑛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𝑖𝑛𝑡𝑜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𝑓𝑜𝑙𝑙𝑜𝑤𝑠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</m:oMath>
                  </m:oMathPara>
                </a14:m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nary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D22C37-1095-864C-A776-6E8E9157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320863"/>
              </a:xfrm>
              <a:prstGeom prst="rect">
                <a:avLst/>
              </a:prstGeom>
              <a:blipFill>
                <a:blip r:embed="rId2"/>
                <a:stretch>
                  <a:fillRect b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40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3F4335D-A78A-E141-9B23-83EA40259CB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89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400" b="1" i="1" dirty="0">
                    <a:latin typeface="Cambria Math" panose="02040503050406030204" pitchFamily="18" charset="0"/>
                  </a:rPr>
                  <a:t>Example.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h𝑜𝑚𝑜𝑔𝑒𝑛𝑒𝑜𝑢𝑠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−2+4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func>
                            </m:e>
                          </m:func>
                        </m:e>
                      </m:nary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𝑛𝑜𝑛h𝑜𝑚𝑜𝑔𝑒𝑛𝑒𝑜𝑢𝑠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𝑛𝑜𝑛h𝑜𝑚𝑜𝑔𝑒𝑛𝑒𝑜𝑢𝑠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𝑒𝑞𝑢𝑎𝑡𝑖𝑜𝑛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3F4335D-A78A-E141-9B23-83EA40259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893840"/>
              </a:xfrm>
              <a:prstGeom prst="rect">
                <a:avLst/>
              </a:prstGeo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C342883-144D-9146-B0CD-F1F87D8C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54" y="221323"/>
            <a:ext cx="5897438" cy="8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DBF0B9-1067-1D4E-82E0-91A9F77C5186}"/>
                  </a:ext>
                </a:extLst>
              </p:cNvPr>
              <p:cNvSpPr txBox="1"/>
              <p:nvPr/>
            </p:nvSpPr>
            <p:spPr>
              <a:xfrm>
                <a:off x="0" y="20548"/>
                <a:ext cx="12192000" cy="6228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𝑩𝒆𝒓𝒏𝒐𝒖𝒍𝒍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𝒆𝒒𝒖𝒂𝒕𝒊𝒐𝒏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    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1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𝑡𝑟𝑎𝑛𝑠𝑓𝑜𝑟𝑚𝑒𝑑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𝑙𝑖𝑛𝑒𝑎𝑟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𝑚𝑢𝑙𝑡𝑖𝑝𝑙𝑖𝑒𝑑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𝑜𝑏𝑡𝑎𝑖𝑛𝑠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𝑙𝑖𝑛𝑒𝑎𝑟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𝑥𝑒𝑟𝑐𝑖𝑠𝑒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DBF0B9-1067-1D4E-82E0-91A9F77C5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48"/>
                <a:ext cx="12192000" cy="6228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27D167A-317F-B548-886F-C4775BA54EFB}"/>
              </a:ext>
            </a:extLst>
          </p:cNvPr>
          <p:cNvSpPr/>
          <p:nvPr/>
        </p:nvSpPr>
        <p:spPr>
          <a:xfrm>
            <a:off x="3509982" y="196981"/>
            <a:ext cx="4550979" cy="42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DBF0B9-1067-1D4E-82E0-91A9F77C5186}"/>
                  </a:ext>
                </a:extLst>
              </p:cNvPr>
              <p:cNvSpPr txBox="1"/>
              <p:nvPr/>
            </p:nvSpPr>
            <p:spPr>
              <a:xfrm>
                <a:off x="220718" y="107257"/>
                <a:ext cx="12192000" cy="6742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𝑡𝑟𝑎𝑛𝑠𝑓𝑜𝑟𝑚𝑠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𝑚𝑒𝑡h𝑜𝑑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𝑛𝑜𝑛h𝑜𝑚𝑜𝑔𝑒𝑛𝑒𝑜𝑢𝑠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DBF0B9-1067-1D4E-82E0-91A9F77C5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8" y="107257"/>
                <a:ext cx="12192000" cy="674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37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1035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liufengnan@dlut.edu.cn</dc:creator>
  <cp:lastModifiedBy>liufengnan@dlut.edu.cn</cp:lastModifiedBy>
  <cp:revision>2</cp:revision>
  <dcterms:created xsi:type="dcterms:W3CDTF">2023-02-26T07:02:03Z</dcterms:created>
  <dcterms:modified xsi:type="dcterms:W3CDTF">2023-02-26T07:05:17Z</dcterms:modified>
</cp:coreProperties>
</file>