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97" r:id="rId2"/>
    <p:sldId id="257" r:id="rId3"/>
    <p:sldId id="258" r:id="rId4"/>
    <p:sldId id="259" r:id="rId5"/>
    <p:sldId id="315" r:id="rId6"/>
    <p:sldId id="298" r:id="rId7"/>
    <p:sldId id="261" r:id="rId8"/>
    <p:sldId id="262" r:id="rId9"/>
    <p:sldId id="263" r:id="rId10"/>
    <p:sldId id="314" r:id="rId11"/>
    <p:sldId id="299" r:id="rId12"/>
    <p:sldId id="300" r:id="rId13"/>
    <p:sldId id="301" r:id="rId14"/>
    <p:sldId id="312" r:id="rId15"/>
    <p:sldId id="302" r:id="rId16"/>
    <p:sldId id="316" r:id="rId17"/>
    <p:sldId id="303" r:id="rId18"/>
    <p:sldId id="305" r:id="rId19"/>
    <p:sldId id="322" r:id="rId20"/>
    <p:sldId id="323" r:id="rId21"/>
    <p:sldId id="313" r:id="rId22"/>
    <p:sldId id="304" r:id="rId23"/>
    <p:sldId id="307" r:id="rId24"/>
    <p:sldId id="320" r:id="rId25"/>
    <p:sldId id="308" r:id="rId26"/>
    <p:sldId id="309" r:id="rId27"/>
    <p:sldId id="310" r:id="rId28"/>
    <p:sldId id="311" r:id="rId29"/>
    <p:sldId id="317" r:id="rId30"/>
    <p:sldId id="319" r:id="rId31"/>
    <p:sldId id="318" r:id="rId32"/>
    <p:sldId id="321" r:id="rId33"/>
    <p:sldId id="324" r:id="rId34"/>
    <p:sldId id="325" r:id="rId35"/>
    <p:sldId id="326" r:id="rId36"/>
    <p:sldId id="327" r:id="rId37"/>
    <p:sldId id="328" r:id="rId38"/>
    <p:sldId id="329" r:id="rId39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0"/>
    <p:restoredTop sz="94647"/>
  </p:normalViewPr>
  <p:slideViewPr>
    <p:cSldViewPr snapToGrid="0">
      <p:cViewPr varScale="1">
        <p:scale>
          <a:sx n="80" d="100"/>
          <a:sy n="80" d="100"/>
        </p:scale>
        <p:origin x="3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0E0BD12-1AD2-3742-9A27-AD5F4C4DFE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AABFCE-A968-AF49-B56D-1845B3E556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5B5C9-8AFE-8F47-8EF5-71737743EF4C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3DC0BF-E750-214B-AF00-2A8A58AEBA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8D9266-946B-FE45-9D82-97790657EA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E00DF-4961-734E-B31B-EC366A903D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6156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0A3C4-5B70-4DD6-AD9C-C2685F0CD421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289A9-F541-4C95-AAB9-5978DC947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19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DA93F-846A-B445-AFC3-3038DEB0526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2817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289A9-F541-4C95-AAB9-5978DC9470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6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DA93F-846A-B445-AFC3-3038DEB0526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055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DA93F-846A-B445-AFC3-3038DEB0526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6020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289A9-F541-4C95-AAB9-5978DC9470A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04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289A9-F541-4C95-AAB9-5978DC9470A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710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289A9-F541-4C95-AAB9-5978DC9470A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09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289A9-F541-4C95-AAB9-5978DC9470A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7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F6FD6-A5BA-48D1-A215-9557E648F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BB38B1-B827-4D20-8048-8425F68F4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CD689-6BF4-4F2B-B7FA-8A5C8554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3B7-D622-48AA-99C4-6E98C7002B10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97CD0-F9E4-4FAC-AE7D-35C6EAA5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799DD-F489-4B97-839B-39CB9895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A041-1C95-46A2-9050-2577A3470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5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C544D-96AD-48BB-897F-6719A8E5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39CDF4-BD44-4DC1-849C-6466963EB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E53B6-28DD-4FA7-8617-4AA9B1ED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3B7-D622-48AA-99C4-6E98C7002B10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E80D4-1B1B-4F17-8594-3A57A518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4976C-83EB-440A-80EF-E18B2F2E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A041-1C95-46A2-9050-2577A3470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7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371CDD-DA27-43D5-9C76-703F6C0E5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45C05B-DDB2-4D62-B2CA-A0D72EE32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AC980-15C3-42AA-AF22-75098102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3B7-D622-48AA-99C4-6E98C7002B10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D6017-061A-4E55-A8E5-6475AEFD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0A9FC-2654-4B1F-8CAD-6C77D4DD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A041-1C95-46A2-9050-2577A3470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37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94F08-EA69-4091-B53F-BD537573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5E619-8C07-4283-BB65-CA509D9F2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00D2C-40D4-4E9D-ABF3-7AFDFE5E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3B7-D622-48AA-99C4-6E98C7002B10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5D319-D22C-425C-B404-B69000CE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E1E3F-A170-449C-8F2E-F82AB766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A041-1C95-46A2-9050-2577A3470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3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A8CAC-66D7-450B-9162-AF2DEB56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A262E-B247-44CE-8016-3550D8651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FB133-E7C7-4CBC-9C77-8B66A320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3B7-D622-48AA-99C4-6E98C7002B10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A38522-DF86-45B4-934A-6CD9702C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8153E-51FA-42C0-9F82-D52BBADC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A041-1C95-46A2-9050-2577A3470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2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F86B4-663D-45AC-A45A-38DAC16F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6E8F9-7B91-4C15-B083-2B6C17E0A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C294EE-5437-406C-9D31-A33DC3BB6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9B415A-BC9E-4C34-B913-D110A9C0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3B7-D622-48AA-99C4-6E98C7002B10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60AC01-B43B-4FBC-803A-0738BD06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75FB82-7E4A-4CF9-8628-AF95DE0D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A041-1C95-46A2-9050-2577A3470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1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DC9F0-E6AF-4D07-A901-2E6A5394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A3CCD-4D02-4B35-9E05-249FCDDC8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36038E-8527-44F4-93BF-25B299975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ED0927-63BA-4121-B306-71F27E3E9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3960C7-525E-4585-A6ED-C78E97ED9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3106B5-B1E4-429F-ABAE-4281F9A5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3B7-D622-48AA-99C4-6E98C7002B10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C5F7F0-CE22-4632-8133-DC920600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DA1E0B-AE33-47C1-B79A-BE2B4212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A041-1C95-46A2-9050-2577A3470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6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BA5D7-2FAB-48F0-B05D-5CCC891E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59B3D4-41C3-4AD6-9C88-047C8057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3B7-D622-48AA-99C4-6E98C7002B10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348FF6-F98D-4E3D-9E9E-413A7928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29FBF8-F311-4AE8-8DA0-E171DE4C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A041-1C95-46A2-9050-2577A3470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6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16CEDE-3EC6-4DF3-AE3A-2051D850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3B7-D622-48AA-99C4-6E98C7002B10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4F366-A9E9-456F-8899-9762299D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9135D3-D736-4D99-A977-13C57CFC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A041-1C95-46A2-9050-2577A3470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9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AD659-EE58-43E8-B3C4-10C58921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43F85-2047-4E44-897B-67E6AC736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377908-5230-4901-B34A-D79FA76C6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9C15B9-E2D2-4161-B4E3-A94B0AC4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3B7-D622-48AA-99C4-6E98C7002B10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2620D0-3B62-474A-B547-F97A589B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D58841-F9C0-49AC-AFE7-6E12EE57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A041-1C95-46A2-9050-2577A3470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4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3A462-E28B-4BBF-8428-CE73B09D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4F8ECF-0019-4314-BFBE-B0000EB08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96C88-D0F6-41C5-BD35-088BFD817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FF3D09-8F3C-4E01-BA34-36E0C9FD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3B7-D622-48AA-99C4-6E98C7002B10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C57EF6-36B6-43E4-8B4F-D0B50572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0C2F5-7B61-4CB9-AD51-B9A95E4F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A041-1C95-46A2-9050-2577A3470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79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5A5C34-498E-423F-8E30-6984D7FC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A908A-0C2A-4EEB-84D5-A4629DFDE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9FF10-5B5A-4943-BEC4-DBA54AF4B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83B7-D622-48AA-99C4-6E98C7002B10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401AB-7FBB-4DDE-80FE-F347DC081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84132-CB51-461F-BBB2-541F0E09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A041-1C95-46A2-9050-2577A3470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9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ADABEFB-E8EF-654E-A17D-C17269A558C3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201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Chapter 2.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𝑻𝒉𝒆𝒐𝒓𝒚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𝒐𝒇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𝒇𝒊𝒓𝒔𝒕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𝒐𝒓𝒅𝒆𝒓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𝒅𝒊𝒇𝒇𝒆𝒓𝒆𝒏𝒕𝒊𝒂𝒍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𝒆𝒒𝒖𝒂𝒕𝒊𝒐𝒏𝒔</m:t>
                    </m:r>
                  </m:oMath>
                </a14:m>
                <a:endParaRPr kumimoji="1" lang="en-US" altLang="zh-CN" sz="2800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𝑳𝒊𝒏𝒆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𝒆𝒍𝒆𝒎𝒆𝒏𝒕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𝑐𝑜𝑛𝑠𝑖𝑑𝑒𝑟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𝑒𝑥𝑝𝑙𝑖𝑐𝑖𝑡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(1).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𝑎𝑠𝑠𝑢𝑚𝑒𝑑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𝑑𝑒𝑓𝑖𝑛𝑒𝑑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𝑣𝑎𝑙𝑢𝑒𝑑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𝑓𝑢𝑐𝑛𝑡𝑖𝑜𝑛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𝑝𝑙𝑎𝑛𝑒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𝑖𝑛𝑡𝑒𝑔𝑟𝑎𝑙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𝑐𝑢𝑟𝑣𝑒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𝑝𝑎𝑠𝑠𝑒𝑠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𝑡h𝑟𝑜𝑢𝑔h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𝑠𝑝𝑒𝑐𝑖𝑓𝑖𝑒𝑠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𝑠𝑙𝑜𝑝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𝑐𝑢𝑟𝑣𝑒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𝑠𝑒𝑐𝑡𝑖𝑜𝑛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𝑤h𝑖𝑐h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𝑐𝑒𝑛𝑡𝑒𝑟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𝑜𝑏𝑡𝑎𝑖𝑛𝑒𝑑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𝑡𝑎𝑘𝑖𝑛𝑔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𝑠𝑒𝑐𝑡𝑖𝑜𝑛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𝒍𝒊𝒏𝒆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𝒆𝒍𝒆𝒎𝒆𝒏𝒕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b="0" dirty="0"/>
              </a:p>
              <a:p>
                <a:pPr>
                  <a:lnSpc>
                    <a:spcPct val="150000"/>
                  </a:lnSpc>
                </a:pPr>
                <a:br>
                  <a:rPr kumimoji="1" lang="en-US" altLang="zh-CN" sz="2400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𝐷𝑖𝑠𝑐𝑢𝑠𝑠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𝑓𝑖𝑒𝑙𝑑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kumimoji="1" lang="en-US" altLang="zh-CN" sz="2400" dirty="0"/>
                </a:b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ADABEFB-E8EF-654E-A17D-C17269A55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201378"/>
              </a:xfrm>
              <a:prstGeom prst="rect">
                <a:avLst/>
              </a:prstGeom>
              <a:blipFill>
                <a:blip r:embed="rId2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979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01E8A90-72EC-3045-99B9-1BE500539AE9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5210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𝑷𝒓𝒐𝒗𝒆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𝒄𝒐𝒏𝒗𝒆𝒓𝒈𝒆𝒏𝒄𝒆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𝒂𝒑𝒑𝒓𝒐𝒙𝒊𝒎𝒂𝒕𝒆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𝒔𝒆𝒒𝒖𝒆𝒏𝒄𝒆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𝐶𝑜𝑛𝑠𝑖𝑑𝑒𝑟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𝑓𝑢𝑛𝑐𝑡𝑖𝑜𝑛𝑎𝑙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𝑠𝑒𝑟𝑖𝑒𝑠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kumimoji="1" lang="en-US" altLang="zh-CN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kumimoji="1" lang="en-US" altLang="zh-CN" sz="2400" dirty="0"/>
                  <a:t>(4).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nary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According</m:t>
                      </m:r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Lipschitz</m:t>
                      </m:r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conditon</m:t>
                      </m:r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we</m:t>
                      </m:r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have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nary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𝑀𝑁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nary>
                        <m:nary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nary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|≤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𝑀𝑁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kumimoji="1" lang="en-US" altLang="zh-CN" sz="2400" b="0" dirty="0"/>
                </a:br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01E8A90-72EC-3045-99B9-1BE500539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5210272"/>
              </a:xfrm>
              <a:prstGeom prst="rect">
                <a:avLst/>
              </a:prstGeom>
              <a:blipFill>
                <a:blip r:embed="rId3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66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F528D08-44E8-A142-ABEB-F1FC6E3EFC4A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5745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𝐴𝑠𝑠𝑢𝑚𝑒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h𝑎𝑣𝑒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nary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f>
                                <m:f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nary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br>
                  <a:rPr kumimoji="1" lang="en-US" altLang="zh-CN" sz="2400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h𝑒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𝑝𝑜𝑠𝑖𝑡𝑖𝑣𝑒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𝑠𝑒𝑟𝑖𝑒𝑠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𝑀𝑁</m:t>
                    </m:r>
                    <m:f>
                      <m:f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𝑐𝑜𝑛𝑣𝑒𝑟𝑔𝑒𝑛𝑐𝑒</m:t>
                    </m:r>
                  </m:oMath>
                </a14:m>
                <a:r>
                  <a:rPr kumimoji="1" lang="en-US" altLang="zh-CN" sz="2400" b="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𝑁𝑜𝑡𝑒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𝒇𝒖𝒏𝒄𝒕𝒊𝒐𝒏𝒂𝒍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𝒔𝒆𝒓𝒊𝒆𝒔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zh-CN" alt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𝒖𝒏𝒊𝒇𝒐𝒓𝒎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𝒄𝒐𝒏𝒗𝒆𝒓𝒈𝒆𝒏𝒄𝒆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𝑜𝑏𝑡𝑎𝑖𝑛𝑒𝑑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𝑊𝑒𝑖𝑒𝑟𝑠𝑡𝑟𝑎𝑠𝑠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𝑑𝑖𝑠𝑐𝑟𝑖𝑚𝑖𝑛𝑎𝑛𝑐𝑒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kumimoji="1" lang="en-US" altLang="zh-CN" sz="2400" b="0" i="1" dirty="0">
                    <a:latin typeface="Cambria Math" panose="02040503050406030204" pitchFamily="18" charset="0"/>
                  </a:rPr>
                </a:b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F528D08-44E8-A142-ABEB-F1FC6E3EF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5745163"/>
              </a:xfrm>
              <a:prstGeom prst="rect">
                <a:avLst/>
              </a:prstGeom>
              <a:blipFill>
                <a:blip r:embed="rId2"/>
                <a:stretch>
                  <a:fillRect l="-729" t="-221" b="-2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45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6E95CF4-3BDB-AC4E-8FA4-1069310A4A06}"/>
                  </a:ext>
                </a:extLst>
              </p:cNvPr>
              <p:cNvSpPr txBox="1"/>
              <p:nvPr/>
            </p:nvSpPr>
            <p:spPr>
              <a:xfrm>
                <a:off x="0" y="-97971"/>
                <a:ext cx="12192000" cy="6231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𝑳𝒆𝒕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kumimoji="1" lang="en-US" altLang="zh-CN" sz="2400" b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𝒑𝒓𝒐𝒗𝒆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𝒊𝒔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𝒔𝒐𝒍𝒖𝒕𝒊𝒐𝒏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𝒐𝒇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𝒆𝒒𝒖𝒂𝒕𝒊𝒐𝒏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kumimoji="1" lang="en-US" altLang="zh-CN" sz="2400" b="1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nary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nary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nary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𝐵𝑒𝑐𝑎𝑢𝑠𝑒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𝑢𝑛𝑖𝑓𝑜𝑟𝑚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𝑐𝑜𝑛𝑣𝑒𝑟𝑔𝑒𝑛𝑐𝑒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𝑓𝑢𝑛𝑐𝑡𝑖𝑜𝑛𝑎𝑙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𝑠𝑒𝑟𝑖𝑒𝑠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,∃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∀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𝑇h𝑎𝑡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𝑚𝑒𝑎𝑛𝑠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nary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nary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kumimoji="1" lang="en-US" altLang="zh-CN" sz="2400" b="0" i="1" dirty="0">
                    <a:latin typeface="Cambria Math" panose="02040503050406030204" pitchFamily="18" charset="0"/>
                  </a:rPr>
                </a:br>
                <a:endParaRPr kumimoji="1" lang="en-US" altLang="zh-CN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6E95CF4-3BDB-AC4E-8FA4-1069310A4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97971"/>
                <a:ext cx="12192000" cy="6231706"/>
              </a:xfrm>
              <a:prstGeom prst="rect">
                <a:avLst/>
              </a:prstGeom>
              <a:blipFill>
                <a:blip r:embed="rId2"/>
                <a:stretch>
                  <a:fillRect l="-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11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5D8074F-9ECE-DD44-8DBC-67D36614B82B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50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</m:e>
                          </m:nary>
                        </m:e>
                      </m:func>
                      <m:nary>
                        <m:nary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nary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nary>
                            </m:e>
                          </m:func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𝑜𝑏𝑡𝑎𝑖𝑛𝑒𝑑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𝑡𝑎𝑘𝑖𝑛𝑔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𝑙𝑖𝑚𝑖𝑡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𝑒𝑞𝑢𝑎𝑡𝑖𝑜𝑛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 (3)</m:t>
                          </m:r>
                        </m:e>
                      </m:func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𝑇h𝑎𝑡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nary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𝑡h𝑢𝑠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kumimoji="1" lang="en-US" altLang="zh-CN" sz="2400" b="0" i="0" dirty="0">
                    <a:latin typeface="Cambria Math" panose="02040503050406030204" pitchFamily="18" charset="0"/>
                  </a:rPr>
                </a:br>
                <a:br>
                  <a:rPr kumimoji="1" lang="en-US" altLang="zh-CN" sz="24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5D8074F-9ECE-DD44-8DBC-67D36614B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50067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22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D7DF355-4BC7-1645-9E3B-2D368F38874D}"/>
                  </a:ext>
                </a:extLst>
              </p:cNvPr>
              <p:cNvSpPr/>
              <p:nvPr/>
            </p:nvSpPr>
            <p:spPr>
              <a:xfrm>
                <a:off x="-1" y="133690"/>
                <a:ext cx="12192001" cy="4338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𝑖𝑛𝑖𝑡𝑖𝑎𝑙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𝑝𝑟𝑜𝑏𝑙𝑒𝑚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𝑒𝑞𝑢𝑖𝑣𝑎𝑙𝑒𝑛𝑡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𝑖𝑛𝑡𝑒𝑔𝑟𝑎𝑙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𝑒𝑞𝑢𝑎𝑡𝑖𝑜𝑛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kumimoji="1" lang="en-US" altLang="zh-CN" sz="2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𝐶𝑜𝑛𝑠𝑡𝑟𝑢𝑐𝑡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𝑃𝑖𝑐𝑎𝑟</m:t>
                    </m:r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𝑖𝑡𝑒𝑟𝑎𝑡𝑖𝑣𝑒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𝑠𝑒𝑞𝑢𝑒𝑛𝑐𝑒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4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kumimoji="1" lang="en-US" altLang="zh-CN" sz="24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kumimoji="1" lang="en-US" altLang="zh-CN" sz="24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sz="2400" b="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0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nary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𝑃𝑟𝑜𝑣𝑒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𝑐𝑜𝑛𝑣𝑒𝑟𝑔𝑒𝑛𝑐𝑒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𝑎𝑝𝑝𝑟𝑜𝑥𝑖𝑚𝑎𝑡𝑒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𝑠𝑒𝑞𝑢𝑒𝑛𝑐𝑒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CN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0" i="1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zh-CN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2400" b="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CN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𝑝𝑟𝑜𝑣𝑒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𝑠𝑜𝑙𝑢𝑡𝑖𝑜𝑛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𝑒𝑞𝑢𝑎𝑡𝑖𝑜𝑛</m:t>
                    </m:r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zh-CN" sz="2400" b="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kumimoji="1" lang="en-US" altLang="zh-CN" i="1" dirty="0"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D7DF355-4BC7-1645-9E3B-2D368F388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33690"/>
                <a:ext cx="12192001" cy="4338752"/>
              </a:xfrm>
              <a:prstGeom prst="rect">
                <a:avLst/>
              </a:prstGeom>
              <a:blipFill>
                <a:blip r:embed="rId2"/>
                <a:stretch>
                  <a:fillRect l="-417" t="-12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08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A9BB899-1AE6-F44F-B72F-52C428736467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3779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𝑻𝒉𝒆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𝒑𝒓𝒐𝒐𝒇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𝒖𝒏𝒊𝒒𝒖𝒆𝒏𝒆𝒔𝒔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𝑩𝒆𝒍𝒍𝒎𝒂𝒏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𝑳𝒆𝒎𝒎𝒂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𝑛𝑜𝑛𝑛𝑒𝑔𝑎𝑡𝑖𝑣𝑒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𝑐𝑜𝑛𝑡𝑖𝑛𝑢𝑜𝑢𝑠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𝑓𝑖𝑛𝑑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𝑠𝑜</m:t>
                      </m:r>
                    </m:oMath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𝑇h𝑒𝑛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A9BB899-1AE6-F44F-B72F-52C428736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37797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45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A9BB899-1AE6-F44F-B72F-52C428736467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585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𝑻𝒉𝒆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𝒑𝒓𝒐𝒐𝒇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𝒖𝒏𝒊𝒒𝒖𝒆𝒏𝒆𝒔𝒔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𝑩𝒆𝒍𝒍𝒎𝒂𝒏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𝑳𝒆𝒎𝒎𝒂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𝑛𝑜𝑛𝑛𝑒𝑔𝑎𝑡𝑖𝑣𝑒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𝑐𝑜𝑛𝑡𝑖𝑛𝑢𝑜𝑢𝑠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𝑓𝑖𝑛𝑑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𝑠𝑜</m:t>
                      </m:r>
                    </m:oMath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𝑇h𝑒𝑛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𝑓𝑜𝑙𝑙𝑜𝑤𝑖𝑛𝑔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𝑒𝑠𝑡𝑖𝑚𝑎𝑡𝑖𝑜𝑛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𝑐𝑎𝑛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𝑜𝑏𝑡𝑎𝑖𝑛𝑒𝑑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𝐿𝑖𝑝𝑠𝑐h𝑖𝑡𝑧𝑒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According</m:t>
                      </m:r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Bellman</m:t>
                      </m:r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lem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A9BB899-1AE6-F44F-B72F-52C428736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585842"/>
              </a:xfrm>
              <a:prstGeom prst="rect">
                <a:avLst/>
              </a:prstGeom>
              <a:blipFill>
                <a:blip r:embed="rId2"/>
                <a:stretch>
                  <a:fillRect l="-313" b="-23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74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B4E8BA3-8792-1D40-B974-561D35F195AD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1654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 1.</m:t>
                      </m:r>
                    </m:oMath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𝑆h𝑜𝑤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𝑒𝑞𝑢𝑎𝑡𝑖𝑜𝑛</m:t>
                      </m:r>
                      <m:f>
                        <m:f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0,      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𝑦𝑙𝑛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𝑤h𝑖𝑐h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𝑝𝑎𝑠𝑠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𝑡h𝑟𝑜𝑢𝑔h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kumimoji="1" lang="en-US" altLang="zh-CN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kumimoji="1" lang="en-US" altLang="zh-CN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𝑢𝑛𝑖𝑞𝑢𝑒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B4E8BA3-8792-1D40-B974-561D35F19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1654812"/>
              </a:xfrm>
              <a:prstGeom prst="rect">
                <a:avLst/>
              </a:prstGeom>
              <a:blipFill>
                <a:blip r:embed="rId2"/>
                <a:stretch>
                  <a:fillRect t="-88462" b="-1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9A891D-3D5E-384B-89A9-79D958190DF7}"/>
                  </a:ext>
                </a:extLst>
              </p:cNvPr>
              <p:cNvSpPr txBox="1"/>
              <p:nvPr/>
            </p:nvSpPr>
            <p:spPr>
              <a:xfrm>
                <a:off x="321547" y="2371411"/>
                <a:ext cx="1118947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𝐿𝑖𝑝𝑠𝑐h𝑖𝑡𝑧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𝑛𝑒𝑐𝑒𝑠𝑠𝑎𝑟𝑦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𝑒𝑥𝑖𝑠𝑡𝑒𝑛𝑐𝑒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𝑢𝑛𝑖𝑞𝑢𝑒𝑛𝑒𝑠𝑠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𝑝𝑟𝑜𝑏𝑙𝑒𝑚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9A891D-3D5E-384B-89A9-79D958190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47" y="2371411"/>
                <a:ext cx="11189473" cy="1107996"/>
              </a:xfrm>
              <a:prstGeom prst="rect">
                <a:avLst/>
              </a:prstGeom>
              <a:blipFill>
                <a:blip r:embed="rId3"/>
                <a:stretch>
                  <a:fillRect l="-1247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53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B4E8BA3-8792-1D40-B974-561D35F195AD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11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 2.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𝐷𝑖𝑠𝑐𝑢𝑠𝑠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𝑢𝑛𝑖𝑞𝑢𝑒𝑛𝑒𝑠𝑠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f>
                            <m:f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B4E8BA3-8792-1D40-B974-561D35F19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1162947"/>
              </a:xfrm>
              <a:prstGeom prst="rect">
                <a:avLst/>
              </a:prstGeom>
              <a:blipFill>
                <a:blip r:embed="rId2"/>
                <a:stretch>
                  <a:fillRect l="-313" b="-3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978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3E47C38-CF1D-354B-A09E-E34C0EECFC6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3407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𝐸𝑥𝑒𝑟𝑐𝑖𝑠𝑒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kumimoji="1" lang="en-US" altLang="zh-CN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𝐷𝑖𝑠𝑐𝑢𝑠𝑠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𝑟𝑒𝑔𝑖𝑜𝑛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𝑤h𝑖𝑐h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𝑠𝑎𝑡𝑖𝑠𝑓𝑦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𝑒𝑥𝑖𝑠𝑡𝑒𝑛𝑐𝑒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𝑢𝑛𝑖𝑞𝑢𝑒𝑛𝑒𝑠𝑠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𝑓𝑜𝑙𝑙𝑜𝑤𝑖𝑛𝑔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𝑝𝑟𝑜𝑏𝑙𝑒𝑚𝑠</m:t>
                      </m:r>
                      <m:r>
                        <a:rPr kumimoji="1"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kumimoji="1" lang="en-US" altLang="zh-CN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     </m:t>
                    </m:r>
                    <m:d>
                      <m:dPr>
                        <m:ctrlP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kumimoji="1"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       </m:t>
                    </m:r>
                    <m:d>
                      <m:dPr>
                        <m:ctrlP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rad>
                  </m:oMath>
                </a14:m>
                <a:r>
                  <a:rPr kumimoji="1" lang="en-US" altLang="zh-CN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kumimoji="1" lang="en-US" altLang="zh-CN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2. 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𝐺𝑒𝑡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𝑠𝑜𝑙𝑢𝑡𝑖𝑜𝑛𝑠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𝑖𝑛𝑖𝑡𝑖𝑎𝑙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𝑝𝑟𝑜𝑏𝑙𝑒𝑚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</m:e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br>
                  <a:rPr lang="en-US" altLang="zh-CN" sz="2400" dirty="0">
                    <a:solidFill>
                      <a:srgbClr val="C00000"/>
                    </a:solidFill>
                  </a:rPr>
                </a:b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3E47C38-CF1D-354B-A09E-E34C0EECF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3407856"/>
              </a:xfrm>
              <a:prstGeom prst="rect">
                <a:avLst/>
              </a:prstGeom>
              <a:blipFill>
                <a:blip r:embed="rId3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95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E57413C-7FB3-6948-9359-4177806AEBAF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7217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𝑅𝑒𝑚𝑎𝑟𝑘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𝑓𝑖𝑡𝑠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”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𝑖𝑡𝑠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𝑓𝑖𝑒𝑙𝑑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𝑐𝑢𝑟𝑣𝑒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𝑎𝑔𝑟𝑒𝑒𝑠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𝑬𝒖𝒍𝒆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𝒎𝒆𝒕𝒉𝒐𝒅</m:t>
                      </m:r>
                    </m:oMath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𝐼𝑛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𝑠𝑒𝑐𝑡𝑖𝑜𝑛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𝑎𝑠𝑠𝑢𝑚𝑒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𝑐𝑜𝑛𝑡𝑖𝑛𝑢𝑜𝑢𝑠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𝑏𝑜𝑢𝑛𝑑𝑒𝑑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kumimoji="1" lang="en-US" altLang="zh-CN" sz="2000" b="0" dirty="0"/>
                </a:br>
                <a:endParaRPr kumimoji="1" lang="en-US" altLang="zh-CN" sz="20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𝐼𝑛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𝑜𝑏𝑡𝑎𝑖𝑛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𝑎𝑝𝑝𝑟𝑜𝑥𝑖𝑚𝑎𝑡𝑒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𝑝𝑟𝑜𝑏𝑙𝑒𝑚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𝑠h𝑜𝑢𝑙𝑑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𝑡𝑎𝑘𝑒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𝐸𝑢𝑙𝑒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𝑚𝑒𝑡h𝑜𝑑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𝑓𝑜𝑙𝑙𝑜𝑤𝑠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1.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𝐷𝑖𝑣𝑖𝑑𝑒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𝑝𝑎𝑟𝑡𝑠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2.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𝑡𝑎𝑘𝑒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𝑎𝑝𝑝𝑟𝑜𝑥𝑖𝑚𝑎𝑡𝑒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kumimoji="1" lang="en-US" altLang="zh-CN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CN" sz="2400" b="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E57413C-7FB3-6948-9359-4177806AE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217360"/>
              </a:xfrm>
              <a:prstGeom prst="rect">
                <a:avLst/>
              </a:prstGeom>
              <a:blipFill>
                <a:blip r:embed="rId2"/>
                <a:stretch>
                  <a:fillRect l="-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106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3E47C38-CF1D-354B-A09E-E34C0EECFC6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3412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𝐸𝑥𝑒𝑟𝑐𝑖𝑠𝑒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kumimoji="1"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3. 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𝐺𝑒𝑡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𝑎𝑝𝑝𝑟𝑜𝑥𝑖𝑚𝑎𝑡𝑒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𝑠𝑜𝑙𝑢𝑡𝑖𝑜𝑛𝑠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𝑝𝑟𝑜𝑏𝑙𝑒𝑚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𝑃𝑖𝑐𝑎𝑟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𝑖𝑡𝑒𝑟𝑎𝑡𝑖𝑣𝑒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𝑚𝑒𝑡h𝑜𝑑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𝑃𝑟𝑜𝑣𝑒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𝑒𝑥𝑖𝑠𝑡𝑒𝑛𝑐𝑒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𝑢𝑛𝑖𝑞𝑢𝑒𝑛𝑒𝑠𝑠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𝑡h𝑒𝑜𝑟𝑒𝑚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br>
                  <a:rPr lang="en-US" altLang="zh-CN" sz="2400" dirty="0">
                    <a:solidFill>
                      <a:schemeClr val="tx1"/>
                    </a:solidFill>
                  </a:rPr>
                </a:b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3E47C38-CF1D-354B-A09E-E34C0EECF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3412088"/>
              </a:xfrm>
              <a:prstGeom prst="rect">
                <a:avLst/>
              </a:prstGeom>
              <a:blipFill>
                <a:blip r:embed="rId3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856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3E47C38-CF1D-354B-A09E-E34C0EECFC6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24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𝐸𝑥𝑒𝑟𝑐𝑖𝑠𝑒</m:t>
                      </m:r>
                      <m:r>
                        <a:rPr kumimoji="1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kumimoji="1" lang="en-US" altLang="zh-CN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4. 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𝑝𝑟𝑜𝑏𝑙𝑒𝑚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𝑢𝑛𝑖𝑞𝑢𝑒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&lt;+∞. 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𝑆h𝑜𝑤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𝑠𝑜𝑙𝑢𝑡𝑖𝑜𝑛𝑠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𝑤h𝑖𝑐h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𝑠𝑎𝑡𝑖𝑠𝑓𝑦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lang="en-US" altLang="zh-CN" sz="2400" dirty="0">
                    <a:solidFill>
                      <a:srgbClr val="C00000"/>
                    </a:solidFill>
                  </a:rPr>
                </a:b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3E47C38-CF1D-354B-A09E-E34C0EECF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2024208"/>
              </a:xfrm>
              <a:prstGeom prst="rect">
                <a:avLst/>
              </a:prstGeom>
              <a:blipFill>
                <a:blip r:embed="rId3"/>
                <a:stretch>
                  <a:fillRect l="-150" b="-3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872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314765-AA5C-E842-ABC0-5132857A8A77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278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𝑻𝒉𝒆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𝒆𝒙𝒕𝒆𝒏𝒔𝒊𝒐𝒏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𝒔𝒐𝒍𝒖𝒕𝒊𝒐𝒏𝒔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800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𝑳𝒐𝒄𝒂𝒍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𝑳𝒊𝒑𝒔𝒄𝒉𝒊𝒕𝒛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𝒄𝒐𝒏𝒅𝒊𝒕𝒊𝒐𝒏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𝑠𝑎𝑖𝑑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𝑠𝑎𝑡𝑖𝑠𝑓𝑦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𝑙𝑜𝑐𝑎𝑙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𝐿𝑖𝑝𝑠𝑐h𝑖𝑡𝑧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𝑟𝑒𝑠𝑝𝑒𝑐𝑡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𝑒𝑣𝑒𝑟𝑦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𝑒𝑥𝑖𝑠𝑡𝑠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𝑛𝑒𝑖𝑔h𝑏𝑜𝑟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h𝑜𝑜𝑑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𝑠𝑢𝑐h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𝑠𝑎𝑡𝑖𝑠𝑓𝑖𝑒𝑠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𝐿𝑖𝑝𝑠𝑐h𝑖𝑡𝑧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𝑐𝑜𝑛𝑑𝑖𝑡𝑖𝑜𝑛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kumimoji="1" lang="en-US" altLang="zh-CN" sz="2400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𝑻𝒉𝒆𝒐𝒓𝒆𝒎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𝒐𝒏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𝒍𝒐𝒄𝒂𝒍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𝒔𝒐𝒍𝒗𝒂𝒃𝒊𝒍𝒊𝒕𝒚</m:t>
                    </m:r>
                  </m:oMath>
                </a14:m>
                <a:r>
                  <a:rPr kumimoji="1" lang="en-US" altLang="zh-CN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𝐼𝑓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𝑜𝑝𝑒𝑛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𝑠𝑎𝑡𝑖𝑠𝑓𝑖𝑒𝑠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𝑙𝑜𝑐𝑎𝑙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𝐿𝑖𝑝𝑠𝑐h𝑖𝑡𝑧</m:t>
                    </m:r>
                  </m:oMath>
                </a14:m>
                <a:br>
                  <a:rPr kumimoji="1" lang="en-US" altLang="zh-CN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𝑐𝑜𝑛𝑑𝑖𝑡𝑖𝑜𝑛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𝑖𝑛𝑖𝑡𝑖𝑎𝑙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𝑝𝑟𝑜𝑏𝑙𝑒𝑚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𝑙𝑜𝑐𝑎𝑙𝑙𝑦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𝑢𝑛𝑖𝑞𝑢𝑒𝑙𝑦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𝑠𝑜𝑙𝑣𝑎𝑏𝑙𝑒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𝑛𝑒𝑖𝑔h𝑏𝑜𝑟h𝑜𝑜𝑑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𝑠𝑢𝑐h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𝑒𝑥𝑎𝑐𝑡𝑙𝑦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𝑒𝑥𝑖𝑠𝑡𝑠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314765-AA5C-E842-ABC0-5132857A8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278642"/>
              </a:xfrm>
              <a:prstGeom prst="rect">
                <a:avLst/>
              </a:prstGeom>
              <a:blipFill>
                <a:blip r:embed="rId2"/>
                <a:stretch>
                  <a:fillRect l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975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BF634FF-12C5-1845-BFF8-53D087AD3D64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2793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𝑻𝒉𝒆𝒐𝒓𝒆𝒎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𝒆𝒙𝒕𝒆𝒏𝒔𝒊𝒐𝒏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𝒐𝒇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𝒔𝒐𝒍𝒖𝒕𝒊𝒐𝒏𝒔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𝐿𝑒𝑡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𝑠𝑎𝑡𝑖𝑠𝑓𝑦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𝑙𝑜𝑐𝑎𝑙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𝐿𝑖𝑝𝑠𝑐h𝑖𝑡𝑧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𝑐𝑜𝑛𝑑𝑖𝑡𝑜𝑛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𝑟𝑒𝑠𝑝𝑒𝑐𝑡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𝑒𝑣𝑒𝑟𝑦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𝑖𝑛𝑖𝑡𝑖𝑎𝑙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𝑝𝑟𝑜𝑏𝑙𝑒𝑚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𝑒𝑥𝑡𝑒𝑛𝑑𝑒𝑑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𝑙𝑒𝑓𝑡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𝑟𝑖𝑔h𝑡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𝑐𝑜𝑚𝑒𝑠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𝑎𝑟𝑏𝑖𝑡𝑟𝑎𝑟𝑖𝑙𝑦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𝑐𝑙𝑜𝑠𝑒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𝑏𝑜𝑢𝑛𝑑𝑎𝑟𝑦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BF634FF-12C5-1845-BFF8-53D087AD3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27937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404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BF634FF-12C5-1845-BFF8-53D087AD3D64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2805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𝑻𝒉𝒆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𝑷𝒆𝒂𝒏𝒐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𝒆𝒙𝒊𝒔𝒕𝒆𝒏𝒄𝒆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𝒕𝒉𝒆𝒐𝒓𝒆𝒎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𝑐𝑜𝑛𝑡𝑖𝑛𝑢𝑜𝑢𝑠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𝑑𝑜𝑚𝑎𝑖𝑛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𝑙𝑒𝑎𝑠𝑡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𝑔𝑜𝑒𝑠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𝑡h𝑟𝑜𝑢𝑔h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𝐸𝑣𝑒𝑟𝑦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𝑒𝑥𝑡𝑒𝑛𝑑𝑒𝑑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𝑙𝑒𝑓𝑡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𝑟𝑖𝑔h𝑡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𝑏𝑜𝑢𝑛𝑑𝑎𝑟𝑦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BF634FF-12C5-1845-BFF8-53D087AD3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2805833"/>
              </a:xfrm>
              <a:prstGeom prst="rect">
                <a:avLst/>
              </a:prstGeom>
              <a:blipFill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364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9445E74-B2E9-094E-A5BF-7505718FC559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1. 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𝐷𝑖𝑠𝑐𝑢𝑠𝑠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𝑒𝑥𝑖𝑠𝑡𝑒𝑛𝑐𝑒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br>
                  <a:rPr kumimoji="1" lang="en-US" altLang="zh-CN" sz="2400" b="0" dirty="0"/>
                </a:b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9445E74-B2E9-094E-A5BF-7505718FC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1200329"/>
              </a:xfrm>
              <a:prstGeom prst="rect">
                <a:avLst/>
              </a:prstGeom>
              <a:blipFill>
                <a:blip r:embed="rId2"/>
                <a:stretch>
                  <a:fillRect l="-313" b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264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28058C-011C-3343-8E0A-54DA573ED6C5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16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2. 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𝐷𝑖𝑠𝑐𝑢𝑠𝑠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𝑒𝑥𝑖𝑠𝑡𝑒𝑛𝑐𝑒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28058C-011C-3343-8E0A-54DA573ED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1687193"/>
              </a:xfrm>
              <a:prstGeom prst="rect">
                <a:avLst/>
              </a:prstGeom>
              <a:blipFill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204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28058C-011C-3343-8E0A-54DA573ED6C5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7461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𝐸𝑥𝑒𝑟𝑐𝑖𝑠𝑒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3. 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𝑃𝑟𝑜𝑣𝑒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𝑒𝑥𝑖𝑠𝑡𝑠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−∞,+∞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𝑎𝑟𝑏𝑖𝑡𝑟𝑎𝑟𝑦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2. 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𝑐𝑜𝑛𝑡𝑖𝑛𝑢𝑜𝑢𝑠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𝑑𝑖𝑓𝑓𝑒𝑟𝑒𝑛𝑡𝑖𝑎𝑏𝑙𝑒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−∞,+∞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&lt;0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br>
                  <a:rPr kumimoji="1" lang="en-US" altLang="zh-CN" sz="2400" b="0" i="1" dirty="0">
                    <a:latin typeface="Cambria Math" panose="02040503050406030204" pitchFamily="18" charset="0"/>
                  </a:rPr>
                </a:br>
                <a:r>
                  <a:rPr kumimoji="1" lang="en-US" altLang="zh-CN" sz="2400" b="0" i="1" dirty="0">
                    <a:latin typeface="Cambria Math" panose="02040503050406030204" pitchFamily="18" charset="0"/>
                  </a:rPr>
                  <a:t>Show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𝑖𝑛𝑖𝑡𝑖𝑎𝑙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𝑝𝑟𝑜𝑏𝑙𝑒𝑚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𝑠𝑜𝑙𝑢𝑡𝑖𝑜𝑛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,∞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kumimoji="1" lang="en-US" altLang="zh-CN" sz="24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𝐴𝑠𝑠𝑢𝑚𝑒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𝑠h𝑜𝑤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=0.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𝑐𝑜𝑛𝑡𝑖𝑛𝑢𝑜𝑢𝑠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𝑑𝑖𝑓𝑓𝑒𝑟𝑒𝑛𝑡𝑖𝑎𝑏𝑙𝑒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−∞,+∞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𝑦𝑓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&lt;0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𝑆h𝑜𝑤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−∞,+∞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𝑚𝑜𝑛𝑜𝑡𝑜𝑛𝑖𝑐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𝑖𝑛𝑐𝑟𝑒𝑎𝑠𝑖𝑛𝑔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𝑢𝑛𝑐𝑡𝑖𝑜𝑛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kumimoji="1" lang="en-US" altLang="zh-CN" sz="2400" b="0" i="1" dirty="0">
                    <a:latin typeface="Cambria Math" panose="02040503050406030204" pitchFamily="18" charset="0"/>
                  </a:rPr>
                </a:br>
                <a:br>
                  <a:rPr kumimoji="1" lang="en-US" altLang="zh-CN" sz="2400" b="0" i="1" dirty="0">
                    <a:latin typeface="Cambria Math" panose="02040503050406030204" pitchFamily="18" charset="0"/>
                  </a:rPr>
                </a:br>
                <a:br>
                  <a:rPr kumimoji="1" lang="en-US" altLang="zh-CN" sz="24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kumimoji="1" lang="en-US" altLang="zh-CN" sz="2400" b="0" dirty="0"/>
                </a:b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28058C-011C-3343-8E0A-54DA573ED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461466"/>
              </a:xfrm>
              <a:prstGeom prst="rect">
                <a:avLst/>
              </a:prstGeom>
              <a:blipFill>
                <a:blip r:embed="rId2"/>
                <a:stretch>
                  <a:fillRect l="-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891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BF09117-7071-3D44-8224-EC4B470CFD86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𝑪𝒐𝒎𝒑𝒂𝒓𝒊𝒔𝒐𝒏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𝒕𝒉𝒆𝒐𝒓𝒆𝒎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𝐻𝑒𝑟𝑒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𝑐𝑜𝑛𝑠𝑖𝑑𝑒𝑟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𝑝𝑟𝑜𝑏𝑙𝑒𝑚𝑠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kumimoji="1" lang="en-US" altLang="zh-CN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𝑠𝑎𝑡𝑖𝑠𝑓𝑦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𝐿𝑖𝑝𝑠𝑐h𝑖𝑡𝑧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𝑟𝑒𝑠𝑝𝑒𝑐𝑡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𝑟𝑒𝑠𝑝𝑒𝑐𝑡𝑖𝑣𝑒𝑙𝑦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𝑇h𝑒𝑛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kumimoji="1" lang="en-US" altLang="zh-CN" sz="2400" b="0" i="1" dirty="0">
                    <a:latin typeface="Cambria Math" panose="02040503050406030204" pitchFamily="18" charset="0"/>
                  </a:rPr>
                </a:br>
                <a:endParaRPr kumimoji="1" lang="zh-CN" altLang="en-US" sz="2400" i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BF09117-7071-3D44-8224-EC4B470CF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3970318"/>
              </a:xfrm>
              <a:prstGeom prst="rect">
                <a:avLst/>
              </a:prstGeom>
              <a:blipFill>
                <a:blip r:embed="rId3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624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3AB1E60-52AF-4949-9CB7-9314D93E0AB7}"/>
                  </a:ext>
                </a:extLst>
              </p:cNvPr>
              <p:cNvSpPr txBox="1"/>
              <p:nvPr/>
            </p:nvSpPr>
            <p:spPr>
              <a:xfrm>
                <a:off x="76200" y="192881"/>
                <a:ext cx="121158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𝑼𝒑𝒑𝒆𝒓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𝒔𝒐𝒍𝒖𝒕𝒊𝒐𝒏𝒔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𝑳𝒐𝒘𝒆𝒓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𝒔𝒐𝒍𝒖𝒕𝒊𝒐𝒏𝒔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𝑑𝑒𝑓𝑖𝑛𝑒𝑑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400" dirty="0" smtClean="0">
                          <a:latin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𝑎𝑟𝑏𝑖𝑡𝑎𝑟𝑦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𝑐𝑎𝑙𝑙𝑒𝑑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𝑙𝑜𝑤𝑒𝑟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𝑠𝑢𝑏𝑠𝑜𝑙𝑢𝑡𝑖𝑜𝑛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𝑐𝑎𝑙𝑙𝑒𝑑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𝑢𝑝𝑝𝑒𝑟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𝑠𝑢𝑝𝑒𝑟𝑠𝑜𝑙𝑢𝑡𝑖𝑜𝑛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𝑝𝑟𝑜𝑏𝑙𝑒𝑚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𝑑𝑖𝑓𝑓𝑒𝑟𝑒𝑛𝑡𝑖𝑎𝑏𝑙𝑒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𝑙𝑜𝑤𝑒𝑟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𝑢𝑝𝑝𝑒𝑟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𝑁𝑎𝑡𝑢𝑟𝑎𝑙𝑙𝑦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3AB1E60-52AF-4949-9CB7-9314D93E0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92881"/>
                <a:ext cx="12115800" cy="452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A2D983E2-6C84-CC4B-BCF7-81F4D9875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5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C43838-4CE0-D449-965B-2E11DBBDA9A0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130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3.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𝑎𝑝𝑝𝑟𝑜𝑥𝑖𝑚𝑎𝑡𝑖𝑜𝑛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4.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𝑡𝑎𝑘𝑒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𝑎𝑝𝑝𝑟𝑜𝑥𝑖𝑚𝑎𝑡𝑒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5.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𝐴𝑛𝑑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𝑠𝑒𝑔𝑚𝑒𝑛𝑡𝑠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𝑜𝑏𝑡𝑎𝑖𝑛𝑒𝑑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𝑎𝑝𝑝𝑟𝑜𝑥𝑖𝑚𝑎𝑡𝑖𝑜𝑛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kumimoji="1" lang="en-US" altLang="zh-CN" sz="2400" b="0" i="1" dirty="0">
                    <a:latin typeface="Cambria Math" panose="02040503050406030204" pitchFamily="18" charset="0"/>
                  </a:rPr>
                </a:br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C43838-4CE0-D449-965B-2E11DBBDA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130011"/>
              </a:xfrm>
              <a:prstGeom prst="rect">
                <a:avLst/>
              </a:prstGeom>
              <a:blipFill>
                <a:blip r:embed="rId3"/>
                <a:stretch>
                  <a:fillRect l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907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9445E74-B2E9-094E-A5BF-7505718FC559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. 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𝑐𝑜𝑛𝑠𝑖𝑑𝑒𝑟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9445E74-B2E9-094E-A5BF-7505718FC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1200329"/>
              </a:xfrm>
              <a:prstGeom prst="rect">
                <a:avLst/>
              </a:prstGeom>
              <a:blipFill>
                <a:blip r:embed="rId2"/>
                <a:stretch>
                  <a:fillRect l="-313" b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439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BF7B673-A974-9149-9FE5-F4FD68DA085F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8131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𝑺𝒊𝒏𝒈𝒖𝒍𝒂𝒓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𝒔𝒐𝒍𝒖𝒕𝒊𝒐𝒏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.  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𝑖𝑛𝑡𝑒𝑔𝑟𝑎𝑙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𝑐𝑢𝑟𝑣𝑒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𝑐𝑎𝑙𝑙𝑒𝑑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𝑠𝑖𝑛𝑔𝑢𝑙𝑎𝑟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𝑖𝑛𝑡𝑒𝑔𝑟𝑎𝑙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𝑐𝑢𝑟𝑣𝑒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𝑢𝑛𝑖𝑞𝑢𝑒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𝑖𝑛𝑡𝑒𝑔𝑟𝑎𝑙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𝑐𝑢𝑟𝑣𝑒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𝐷𝑒𝑡𝑒𝑟𝑚𝑖𝑛𝑒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𝑤h𝑒𝑡h𝑒𝑟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𝑒𝑥𝑖𝑠𝑡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𝑠𝑖𝑛𝑔𝑢𝑙𝑎𝑟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𝑓𝑜𝑙𝑙𝑤𝑖𝑛𝑔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kumimoji="1" lang="en-US" altLang="zh-CN" sz="2400" dirty="0"/>
                </a:b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1. 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𝑝𝑟𝑜𝑏𝑙𝑒𝑚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𝑠𝑖𝑛𝑔𝑢𝑙𝑎𝑟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𝑠𝑜𝑙𝑢𝑡𝑖𝑜𝑛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kumimoji="1" lang="en-US" altLang="zh-CN" sz="2400" dirty="0"/>
                </a:b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f>
                          <m:f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𝑠𝑖𝑛𝑔𝑢𝑙𝑎𝑟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𝑠𝑜𝑙𝑢𝑡𝑖𝑜𝑛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kumimoji="1" lang="en-US" altLang="zh-CN" sz="2400" dirty="0"/>
                </a:b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3. 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kumimoji="1" lang="en-US" altLang="zh-CN" sz="2400" dirty="0"/>
                  <a:t>.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𝑝𝑟𝑜𝑏𝑙𝑒𝑚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𝑛𝑜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𝑠𝑖𝑛𝑔𝑢𝑙𝑎𝑟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𝑠𝑜𝑙𝑢𝑡𝑖𝑜𝑛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kumimoji="1" lang="en-US" altLang="zh-CN" sz="24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4.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ra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5. 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br>
                  <a:rPr kumimoji="1" lang="en-US" altLang="zh-CN" sz="2400" dirty="0"/>
                </a:br>
                <a:br>
                  <a:rPr kumimoji="1" lang="en-US" altLang="zh-CN" sz="2400" dirty="0"/>
                </a:br>
                <a:endParaRPr kumimoji="1"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BF7B673-A974-9149-9FE5-F4FD68DA0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8131842"/>
              </a:xfrm>
              <a:prstGeom prst="rect">
                <a:avLst/>
              </a:prstGeom>
              <a:blipFill>
                <a:blip r:embed="rId2"/>
                <a:stretch>
                  <a:fillRect l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05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465F99C-DA76-474C-892C-BD3E7ABC37E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46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𝑪𝒐𝒏𝒕𝒊𝒏𝒖𝒐𝒖𝒔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𝒅𝒆𝒑𝒆𝒏𝒅𝒆𝒏𝒄𝒆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𝒔𝒐𝒍𝒖𝒕𝒊𝒐𝒏𝒔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𝒐𝒏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𝒊𝒏𝒊𝒕𝒊𝒂𝒍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𝒗𝒂𝒍𝒖𝒆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𝑜𝑝𝑒𝑛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𝑠𝑎𝑡𝑖𝑠𝑓𝑖𝑒𝑠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𝐿𝑖𝑝𝑠𝑐h𝑖𝑡𝑧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𝑐𝑜𝑛𝑑𝑖𝑡𝑖𝑜𝑛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𝑖𝑛𝑖𝑡𝑖𝑎𝑙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𝑝𝑟𝑜𝑏𝑙𝑒𝑚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𝑒𝑣𝑒𝑟𝑦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𝑒𝑥𝑖𝑠𝑡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𝑠𝑢𝑐h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𝑒𝑣𝑒𝑟𝑦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𝑤h𝑖𝑐h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𝑠𝑎𝑡𝑖𝑠𝑓𝑖𝑒𝑠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𝑖𝑛𝑖𝑡𝑖𝑎𝑙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𝑝𝑟𝑜𝑏𝑙𝑒𝑚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465F99C-DA76-474C-892C-BD3E7ABC3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461734"/>
              </a:xfrm>
              <a:prstGeom prst="rect">
                <a:avLst/>
              </a:prstGeom>
              <a:blipFill>
                <a:blip r:embed="rId2"/>
                <a:stretch>
                  <a:fillRect l="-313" t="-1140" b="-43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183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C93073-E206-E24C-865F-D1B6D199C08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529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𝑪𝒉𝒂𝒑𝒕𝒆𝒓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𝑭𝒊𝒓𝒔𝒕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𝑶𝒓𝒅𝒆𝒓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𝑺𝒚𝒔𝒕𝒆𝒎𝒔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𝑠𝑦𝑠𝑡𝑒𝑚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𝑒𝑥𝑝𝑙𝑖𝑐𝑖𝑡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𝑓𝑜𝑟𝑚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𝑓𝑜𝑟𝑚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zh-CN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(1)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𝑑𝑒𝑠𝑐𝑟𝑖𝑏𝑒𝑑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𝑎𝑠</m:t>
                      </m:r>
                    </m:oMath>
                  </m:oMathPara>
                </a14:m>
                <a:br>
                  <a:rPr kumimoji="1" lang="en-US" altLang="zh-CN" sz="2400" b="0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′=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Sup>
                              <m:sSubSup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−2 </m:t>
                                </m:r>
                              </m:sub>
                              <m:sup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sub>
                            </m:sSub>
                          </m:e>
                          <m:e>
                            <m:sSubSup>
                              <m:sSubSup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sz="2400" dirty="0"/>
                  <a:t>.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C93073-E206-E24C-865F-D1B6D199C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529352"/>
              </a:xfrm>
              <a:prstGeom prst="rect">
                <a:avLst/>
              </a:prstGeom>
              <a:blipFill>
                <a:blip r:embed="rId2"/>
                <a:stretch>
                  <a:fillRect l="-13958" t="-5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721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2782D34-C5CB-4344-8CB8-BB8A823E140F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5964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𝑑𝑒𝑛𝑜𝑡𝑒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𝑐𝑜𝑙𝑢𝑚𝑛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𝑣𝑒𝑐𝑡𝑜𝑟𝑠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𝑏𝑜𝑙𝑑𝑓𝑎𝑐𝑒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𝑙𝑒𝑡𝑡𝑒𝑟𝑠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𝑠h𝑜𝑤𝑛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𝑓𝑜𝑙𝑙𝑤𝑖𝑛𝑔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br>
                  <a:rPr kumimoji="1" lang="en-US" altLang="zh-CN" sz="2400" b="0" dirty="0"/>
                </a:b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𝒀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        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kumimoji="1" lang="en-US" altLang="zh-CN" sz="2400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𝐷𝑒𝑟𝑖𝑣𝑎𝑡𝑖𝑣𝑒𝑠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𝑖𝑛𝑡𝑒𝑔𝑟𝑎𝑙𝑠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𝑎𝑙𝑠𝑜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𝑑𝑒𝑓𝑖𝑛𝑒𝑑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𝑐𝑜𝑚𝑝𝑜𝑛𝑒𝑛𝑡</m:t>
                      </m:r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wise</m:t>
                      </m:r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br>
                  <a:rPr kumimoji="1" lang="en-US" altLang="zh-CN" sz="2400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        </m:t>
                    </m:r>
                    <m:nary>
                      <m:nary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kumimoji="1" lang="en-US" altLang="zh-CN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mr>
                          <m:m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nary>
                                <m:nary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mr>
                        </m:m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kumimoji="1" lang="en-US" altLang="zh-CN" sz="2400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𝑊𝑟𝑖𝑡𝑡𝑒𝑛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𝑛𝑜𝑡𝑎𝑡𝑖𝑜𝑛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𝑠𝑦𝑠𝑡𝑒𝑚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𝑟𝑒𝑎𝑑𝑠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2782D34-C5CB-4344-8CB8-BB8A823E1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59640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603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3D5364D-BA14-7540-B44E-807CAB98F2DA}"/>
                  </a:ext>
                </a:extLst>
              </p:cNvPr>
              <p:cNvSpPr txBox="1"/>
              <p:nvPr/>
            </p:nvSpPr>
            <p:spPr>
              <a:xfrm>
                <a:off x="0" y="-111211"/>
                <a:ext cx="12192000" cy="7597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𝑠𝑦𝑠𝑡𝑒𝑚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𝑤𝑟𝑖𝑡𝑡𝑒𝑛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𝑰𝒏𝒊𝒕𝒊𝒂𝒍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𝒗𝒂𝒍𝒖𝒆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𝒑𝒓𝒐𝒃𝒍𝒆𝒎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𝑵𝒐𝒓𝒎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||⋅||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𝑑𝑒𝑓𝑖𝑛𝑒𝑑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𝑐𝑎𝑙𝑙𝑒𝑑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𝑛𝑜𝑟𝑚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𝑝𝑟𝑜𝑝𝑒𝑟𝑡𝑖𝑒𝑠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𝑑𝑒𝑓𝑖𝑛𝑖𝑡𝑒𝑛𝑒𝑠𝑠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𝑒𝑣𝑒𝑟𝑦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𝑐𝑜𝑠𝑛𝑡𝑎𝑛𝑡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h𝑜𝑚𝑜𝑔𝑒𝑛𝑒𝑖𝑡𝑦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𝑡𝑟𝑖𝑎𝑛𝑔𝑙𝑒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𝑖𝑛𝑒𝑞𝑢𝑎𝑙𝑖𝑡𝑦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kumimoji="1" lang="en-US" altLang="zh-CN" sz="2400" dirty="0"/>
                </a:br>
                <a:endParaRPr kumimoji="1"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3D5364D-BA14-7540-B44E-807CAB98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11211"/>
                <a:ext cx="12192000" cy="7597401"/>
              </a:xfrm>
              <a:prstGeom prst="rect">
                <a:avLst/>
              </a:prstGeom>
              <a:blipFill>
                <a:blip r:embed="rId2"/>
                <a:stretch>
                  <a:fillRect l="-417" b="-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221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F6D1BAB-F564-604C-AD86-D919C3C8C58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465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𝑑𝑒𝑓𝑖𝑛𝑒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𝐵𝑎𝑠𝑒𝑑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𝑑𝑒𝑓𝑖𝑛𝑖𝑡𝑖𝑜𝑛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h𝑎𝑣𝑒</m:t>
                      </m:r>
                    </m:oMath>
                  </m:oMathPara>
                </a14:m>
                <a:br>
                  <a:rPr kumimoji="1" lang="en-US" altLang="zh-CN" sz="2400" b="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d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≤|</m:t>
                    </m:r>
                    <m:nary>
                      <m:nary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en-US" altLang="zh-CN" sz="2400" dirty="0"/>
                  <a:t>.</a:t>
                </a:r>
                <a:br>
                  <a:rPr kumimoji="1" lang="en-US" altLang="zh-CN" sz="24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𝑠𝑒𝑞𝑢𝑒𝑛𝑐𝑒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𝑐𝑜𝑛𝑣𝑒𝑟𝑔𝑒𝑠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𝑛𝑜𝑟𝑚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=0 .</m:t>
                          </m:r>
                        </m:e>
                      </m:func>
                    </m:oMath>
                  </m:oMathPara>
                </a14:m>
                <a:br>
                  <a:rPr kumimoji="1" lang="en-US" altLang="zh-CN" sz="2400" b="0" dirty="0"/>
                </a:br>
                <a:br>
                  <a:rPr kumimoji="1" lang="en-US" altLang="zh-CN" sz="2400" b="0" dirty="0"/>
                </a:b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F6D1BAB-F564-604C-AD86-D919C3C8C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465838"/>
              </a:xfrm>
              <a:prstGeom prst="rect">
                <a:avLst/>
              </a:prstGeom>
              <a:blipFill>
                <a:blip r:embed="rId2"/>
                <a:stretch>
                  <a:fillRect l="-3021" t="-14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593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C444323-DB22-BA4E-8F75-4299A96166E0}"/>
                  </a:ext>
                </a:extLst>
              </p:cNvPr>
              <p:cNvSpPr/>
              <p:nvPr/>
            </p:nvSpPr>
            <p:spPr>
              <a:xfrm>
                <a:off x="-1" y="88210"/>
                <a:ext cx="12191999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𝑳𝒊𝒑𝒔𝒄𝒉𝒊𝒕𝒛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𝒄𝒐𝒏𝒅𝒊𝒕𝒊𝒐𝒏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𝑠𝑎𝑡𝑖𝑠𝑓𝑖𝑒𝑠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𝐿𝑖𝑝𝑠𝑐h𝑖𝑡𝑧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𝑤𝑖𝑡h</m:t>
                      </m:r>
                    </m:oMath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𝑟𝑒𝑠𝑝𝑒𝑐𝑡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𝐿𝑖𝑝𝑠𝑐h𝑖𝑡𝑧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𝑖𝑓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∀ 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𝑳𝒐𝒄𝒂𝒍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𝑳𝒊𝒑𝒔𝒄𝒉𝒊𝒕𝒛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𝒄𝒐𝒏𝒅𝒊𝒕𝒊𝒐𝒏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𝑠𝑎𝑖𝑑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𝑠𝑎𝑡𝑖𝑠𝑓𝑦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𝑙𝑜𝑐𝑎𝑙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𝐿𝑖𝑝𝑠𝑐h𝑖𝑡𝑧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𝑟𝑒𝑠𝑝𝑒𝑐𝑡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𝑒𝑥𝑖𝑠𝑡𝑠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𝑛𝑒𝑖h𝑏𝑜𝑟h𝑜𝑜𝑑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𝑠𝑢𝑐h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𝑠𝑎𝑡𝑖𝑠𝑓𝑖𝑒𝑠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𝐿𝑖𝑝𝑠𝑐h𝑖𝑡𝑧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𝑳𝒆𝒎𝒎𝒂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𝑠𝑎𝑡𝑖𝑠𝑓𝑖𝑒𝑠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𝑙𝑜𝑐𝑎𝑙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𝐿𝑖𝑝𝑠𝑐h𝑖𝑡𝑧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𝑠𝑎𝑡𝑖𝑠𝑓𝑖𝑒𝑠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𝐿𝑖𝑝𝑠𝑐h𝑖𝑡𝑧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𝑐𝑜𝑚𝑝𝑎𝑐𝑡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𝑠𝑢𝑏𝑠𝑒𝑡𝑠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C444323-DB22-BA4E-8F75-4299A9616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8210"/>
                <a:ext cx="12191999" cy="452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079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E5D840-B615-874A-8B49-1AEBE3155BC2}"/>
                  </a:ext>
                </a:extLst>
              </p:cNvPr>
              <p:cNvSpPr txBox="1"/>
              <p:nvPr/>
            </p:nvSpPr>
            <p:spPr>
              <a:xfrm>
                <a:off x="-86498" y="12357"/>
                <a:ext cx="1227849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𝑬𝒙𝒊𝒔𝒕𝒆𝒏𝒄𝒆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𝒖𝒏𝒊𝒒𝒖𝒆𝒏𝒆𝒔𝒔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𝒕𝒉𝒆𝒐𝒓𝒆𝒎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𝑐𝑜𝑛𝑡𝑖𝑛𝑢𝑜𝑢𝑠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𝑠𝑎𝑡𝑖𝑠𝑓𝑦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𝐿𝑖𝑝𝑠𝑐h𝑖𝑡𝑧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𝑒𝑥𝑎𝑐𝑡𝑙𝑦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𝑖𝑛𝑖𝑡𝑖𝑎𝑙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𝑝𝑟𝑜𝑏𝑙𝑒𝑚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𝑒𝑥𝑖𝑠𝑡𝑠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kumimoji="1" lang="en-US" altLang="zh-CN" sz="2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𝐿𝑒𝑡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𝑐𝑜𝑛𝑡𝑖𝑛𝑢𝑜𝑢𝑠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𝑑𝑜𝑚𝑎𝑖𝑛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𝑠𝑎𝑡𝑖𝑠𝑓𝑦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𝑙𝑜𝑐𝑎𝑙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𝐿𝑖𝑝𝑠𝑐h𝑖𝑡𝑧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𝑐𝑜𝑛𝑑𝑖𝑡𝑖𝑜𝑛</m:t>
                      </m:r>
                    </m:oMath>
                  </m:oMathPara>
                </a14:m>
                <a:br>
                  <a:rPr kumimoji="1" lang="en-US" altLang="zh-CN" sz="2400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𝑟𝑒𝑠𝑝𝑒𝑐𝑡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𝐼𝑓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𝑖𝑛𝑖𝑡𝑖𝑎𝑙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𝑝𝑟𝑜𝑏𝑙𝑒𝑚</m:t>
                    </m:r>
                  </m:oMath>
                </a14:m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br>
                  <a:rPr kumimoji="1" lang="en-US" altLang="zh-CN" sz="24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𝑒𝑥𝑎𝑐𝑡𝑙𝑦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𝑇h𝑒𝑛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𝑒𝑥𝑡𝑒𝑛𝑑𝑒𝑑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𝑢𝑝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𝑏𝑜𝑢𝑛𝑑𝑎𝑟𝑦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E5D840-B615-874A-8B49-1AEBE3155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498" y="12357"/>
                <a:ext cx="12278498" cy="4524315"/>
              </a:xfrm>
              <a:prstGeom prst="rect">
                <a:avLst/>
              </a:prstGeom>
              <a:blipFill>
                <a:blip r:embed="rId2"/>
                <a:stretch>
                  <a:fillRect l="-414" r="-1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99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3E47C38-CF1D-354B-A09E-E34C0EECFC6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3212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𝐸𝑥𝑒𝑟𝑐𝑖𝑠𝑒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𝑆𝑜𝑙𝑣𝑒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𝑎𝑝𝑝𝑟𝑜𝑥𝑖𝑚𝑎𝑡𝑒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=1.4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𝑝𝑟𝑜𝑏𝑙𝑒𝑚</m:t>
                      </m:r>
                    </m:oMath>
                  </m:oMathPara>
                </a14:m>
                <a:br>
                  <a:rPr kumimoji="1" lang="en-US" altLang="zh-CN" sz="2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eqArr>
                      </m:e>
                    </m:d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𝐸𝑢𝑙𝑒</m:t>
                    </m:r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𝑚𝑒𝑡h𝑜𝑑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𝑡𝑎𝑘𝑒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𝑎𝑠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=0.1.</m:t>
                    </m:r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2. 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𝑆𝑜𝑙𝑣𝑒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𝑎𝑝𝑝𝑟𝑜𝑥𝑖𝑚𝑎𝑡𝑒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𝑝𝑟𝑜𝑏𝑙𝑒𝑚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𝐸𝑢𝑙𝑒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𝑚𝑒𝑡h𝑜𝑑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𝑑𝑖𝑠𝑝𝑙𝑎𝑦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𝑓𝑖𝑡𝑡𝑖𝑛𝑔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𝑐𝑢𝑟𝑣𝑒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3E47C38-CF1D-354B-A09E-E34C0EECF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3212931"/>
              </a:xfrm>
              <a:prstGeom prst="rect">
                <a:avLst/>
              </a:prstGeom>
              <a:blipFill>
                <a:blip r:embed="rId3"/>
                <a:stretch>
                  <a:fillRect l="-13958" t="-44269" b="-63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95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DE09D1D-940E-0B4E-ABE1-71325982C3C0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3231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𝑳𝒊𝒑𝒔𝒄𝒉𝒊𝒕𝒛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𝒄𝒐𝒏𝒅𝒊𝒕𝒊𝒐𝒏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𝑠𝑎𝑡𝑖𝑠𝑓𝑖𝑒𝑠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𝐿𝑖𝑝𝑠𝑐h𝑖𝑡𝑧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𝐿𝑖𝑝𝑠𝑐h𝑖𝑡𝑧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𝑐𝑜𝑛𝑠𝑡𝑎𝑛𝑡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𝐼𝑡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𝑒𝑎𝑠𝑦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𝑐h𝑒𝑐𝑘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𝑠𝑢𝑐h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𝑢𝑛𝑖𝑓𝑜𝑟𝑚𝑙𝑦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𝑐𝑜𝑛𝑡𝑖𝑛𝑢𝑜𝑢𝑠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b="0" dirty="0"/>
              </a:p>
              <a:p>
                <a:pPr>
                  <a:lnSpc>
                    <a:spcPct val="150000"/>
                  </a:lnSpc>
                </a:pPr>
                <a:br>
                  <a:rPr kumimoji="1" lang="en-US" altLang="zh-CN" sz="2400" b="0" dirty="0"/>
                </a:b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DE09D1D-940E-0B4E-ABE1-71325982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3231719"/>
              </a:xfrm>
              <a:prstGeom prst="rect">
                <a:avLst/>
              </a:prstGeom>
              <a:blipFill>
                <a:blip r:embed="rId2"/>
                <a:stretch>
                  <a:fillRect r="-1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42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DE09D1D-940E-0B4E-ABE1-71325982C3C0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788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𝑐𝑜𝑛𝑠𝑖𝑑𝑒𝑟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𝑓𝑜𝑙𝑙𝑜𝑤𝑖𝑛𝑔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𝑝𝑟𝑜𝑏𝑙𝑒𝑚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(1).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𝒙𝒊𝒔𝒕𝒆𝒏𝒄𝒆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𝒖𝒏𝒊𝒒𝒖𝒆𝒏𝒆𝒔𝒔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𝒕𝒉𝒆𝒐𝒓𝒆𝒎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𝑐𝑜𝑛𝑡𝑖𝑛𝑢𝑜𝑢𝑠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𝑠𝑡𝑟𝑖𝑝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𝑠𝑎𝑡𝑖𝑠𝑓𝑦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𝐿𝑖𝑝𝑠𝑐h𝑖𝑡𝑧</m:t>
                      </m:r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𝑟𝑒𝑠𝑝𝑒𝑐𝑡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𝑇h𝑒𝑛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𝑝𝑟𝑜𝑏𝑙𝑒𝑚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h𝑎𝑠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𝑒𝑥𝑎𝑐𝑡𝑙𝑦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𝑖𝑛𝑡𝑒𝑟𝑣𝑎𝑙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kumimoji="1" lang="en-US" altLang="zh-CN" sz="2400" b="0" dirty="0"/>
                </a:b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DE09D1D-940E-0B4E-ABE1-71325982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7888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77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22B9163-AA72-8944-A6E6-D236247A518A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5959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𝑹𝒆𝒎𝒂𝒓𝒌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𝑒𝑥𝑖𝑠𝑡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𝑝𝑎𝑟𝑡𝑖𝑎𝑙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𝑑𝑒𝑟𝑖𝑣𝑎𝑡𝑖𝑣𝑒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𝑟𝑒𝑠𝑝𝑒𝑐𝑡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𝑏𝑜𝑢𝑛𝑑𝑒𝑑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𝑤h𝑖𝑐h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𝐴𝑐𝑜𝑜𝑟𝑑𝑖𝑛𝑔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𝐿𝑎𝑔𝑟𝑎𝑛𝑔𝑒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𝑇h𝑒𝑜𝑟𝑒𝑚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kumimoji="1" lang="en-US" altLang="zh-CN" sz="24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𝑹𝒆𝒎𝒂𝒓𝒌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𝑝𝑟𝑜𝑏𝑙𝑒𝑚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𝑒𝑞𝑢𝑖𝑣𝑎𝑙𝑒𝑛𝑡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𝑖𝑛𝑡𝑒𝑔𝑟𝑎𝑙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22B9163-AA72-8944-A6E6-D236247A5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5959965"/>
              </a:xfrm>
              <a:prstGeom prst="rect">
                <a:avLst/>
              </a:prstGeom>
              <a:blipFill>
                <a:blip r:embed="rId2"/>
                <a:stretch>
                  <a:fillRect l="-417" b="-26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48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E5B03D1-E29F-554E-83CF-41EF3891A9E5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668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𝑻𝒉𝒆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𝒑𝒓𝒐𝒐𝒇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𝒆𝒙𝒊𝒔𝒕𝒆𝒏𝒄𝒆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𝑪𝒐𝒏𝒔𝒕𝒓𝒖𝒄𝒕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𝑷𝒊𝒄𝒂𝒓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𝒊𝒕𝒆𝒓𝒂𝒕𝒊𝒗𝒆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𝒔𝒆𝒒𝒖𝒆𝒏𝒄𝒆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𝐹𝑖𝑛𝑑𝑖𝑛𝑔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𝑤h𝑖𝑐h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𝑠𝑎𝑡𝑖𝑠𝑓𝑖𝑒𝑠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∀ </m:t>
                      </m:r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𝑡𝑎𝑘𝑒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𝑡h𝑢𝑠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nary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h𝑎𝑣𝑒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𝐴𝑛𝑑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nary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𝐸𝑥𝑒𝑟𝑐𝑖𝑠𝑒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𝑃𝑟𝑜𝑣𝑒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=1,2,….</m:t>
                      </m:r>
                    </m:oMath>
                  </m:oMathPara>
                </a14:m>
                <a:br>
                  <a:rPr kumimoji="1" lang="en-US" altLang="zh-CN" sz="2400" b="1" i="1" dirty="0">
                    <a:latin typeface="Cambria Math" panose="02040503050406030204" pitchFamily="18" charset="0"/>
                  </a:rPr>
                </a:br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E5B03D1-E29F-554E-83CF-41EF3891A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668749"/>
              </a:xfrm>
              <a:prstGeom prst="rect">
                <a:avLst/>
              </a:prstGeom>
              <a:blipFill>
                <a:blip r:embed="rId2"/>
                <a:stretch>
                  <a:fillRect l="-417" b="-23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4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01E8A90-72EC-3045-99B9-1BE500539AE9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3688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Proving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𝑚𝑎𝑡h𝑒𝑚𝑎𝑡𝑖𝑐𝑎𝑙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𝑖𝑛𝑑𝑢𝑐𝑡𝑖𝑜𝑛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𝑂𝑏𝑣𝑖𝑜𝑢𝑠𝑙𝑦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kumimoji="1" lang="en-US" altLang="zh-CN" sz="2400" i="1">
                          <a:latin typeface="Cambria Math" panose="02040503050406030204" pitchFamily="18" charset="0"/>
                        </a:rPr>
                        <m:t>Assume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h𝑎𝑣𝑒</m:t>
                      </m:r>
                    </m:oMath>
                  </m:oMathPara>
                </a14:m>
                <a:br>
                  <a:rPr kumimoji="1" lang="en-US" altLang="zh-CN" sz="2400" b="0" i="1" dirty="0">
                    <a:latin typeface="Cambria Math" panose="02040503050406030204" pitchFamily="18" charset="0"/>
                  </a:rPr>
                </a:br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nary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kumimoji="1" lang="en-US" altLang="zh-CN" sz="2400" b="0" i="1" dirty="0">
                    <a:latin typeface="Cambria Math" panose="02040503050406030204" pitchFamily="18" charset="0"/>
                  </a:rPr>
                </a:br>
                <a:br>
                  <a:rPr kumimoji="1" lang="en-US" altLang="zh-CN" sz="2400" b="0" dirty="0"/>
                </a:br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01E8A90-72EC-3045-99B9-1BE500539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3688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69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11830</TotalTime>
  <Words>3421</Words>
  <Application>Microsoft Office PowerPoint</Application>
  <PresentationFormat>宽屏</PresentationFormat>
  <Paragraphs>99</Paragraphs>
  <Slides>38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liufengnan@dlut.edu.cn</dc:creator>
  <cp:lastModifiedBy>liufengnan@dlut.edu.cn</cp:lastModifiedBy>
  <cp:revision>146</cp:revision>
  <cp:lastPrinted>2023-03-10T03:12:36Z</cp:lastPrinted>
  <dcterms:created xsi:type="dcterms:W3CDTF">2022-02-27T04:10:21Z</dcterms:created>
  <dcterms:modified xsi:type="dcterms:W3CDTF">2023-03-10T05:08:53Z</dcterms:modified>
</cp:coreProperties>
</file>