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D09"/>
    <a:srgbClr val="D6002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8" autoAdjust="0"/>
    <p:restoredTop sz="90909" autoAdjust="0"/>
  </p:normalViewPr>
  <p:slideViewPr>
    <p:cSldViewPr>
      <p:cViewPr varScale="1">
        <p:scale>
          <a:sx n="59" d="100"/>
          <a:sy n="59" d="100"/>
        </p:scale>
        <p:origin x="80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737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5" Type="http://schemas.openxmlformats.org/officeDocument/2006/relationships/slide" Target="slides/slide16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03AAEF-B4DF-4BD8-A2EF-8523240C550B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9F178B-6BD7-4873-98D6-9B86045115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CEE203-20CE-4A49-8D5F-6FBB53BC3289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B25077-9F54-4A54-8162-B98C3C127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5FA20C-CC13-4F16-8921-25510D5D281A}" type="slidenum">
              <a:rPr lang="zh-CN" altLang="en-US" sz="1200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6CEB3B-8B08-4954-BFB5-EE657E75500E}" type="slidenum">
              <a:rPr lang="zh-CN" altLang="en-US" sz="1200" smtClean="0"/>
              <a:pPr/>
              <a:t>19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F9BA-9BC4-4C64-A4E7-C9262CE1A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7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D64B-257D-4F6E-8279-53D0D4385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25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1B06-EC00-4F39-BD16-564316CBC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9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C309F-B4B9-472A-BA5D-4F24AE7B6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7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D3AB6-2EE1-4A61-ADA2-29B2C57A1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7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F64F6-C93D-4540-875C-A0014CD56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3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B8960-85FE-420C-AA23-64E114871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28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CC46A-B0A1-4524-8219-C3EF68192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45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3085-77C1-4A1E-919B-96FF5713D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51211-F724-4B0E-906C-0DE9DCE2F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1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020A6-6F44-464E-9151-07546A5F4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6387" name="Freeform 1027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3" name="Arc 1028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2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BAEB70E-D0F0-43A5-8532-7F1F41208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0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e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方正综艺繁体" pitchFamily="2" charset="-122"/>
              </a:rPr>
              <a:t> </a:t>
            </a:r>
            <a:r>
              <a:rPr lang="zh-CN" altLang="en-US" sz="7200" dirty="0" smtClean="0">
                <a:ea typeface="方正综艺繁体" pitchFamily="2" charset="-122"/>
              </a:rPr>
              <a:t>实变函数论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3429000"/>
            <a:ext cx="4632325" cy="1752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方正魏碑繁体" pitchFamily="2" charset="-122"/>
              </a:rPr>
              <a:t>郭庆杰         </a:t>
            </a:r>
            <a:r>
              <a:rPr lang="zh-CN" altLang="en-US" smtClean="0">
                <a:ea typeface="方正魏碑繁体" pitchFamily="2" charset="-122"/>
              </a:rPr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206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6" name="Rectangle 10"/>
              <p:cNvSpPr>
                <a:spLocks noChangeArrowheads="1"/>
              </p:cNvSpPr>
              <p:nvPr/>
            </p:nvSpPr>
            <p:spPr bwMode="auto">
              <a:xfrm>
                <a:off x="179512" y="1341349"/>
                <a:ext cx="8856984" cy="4655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由闭区间套定理知</a:t>
                </a: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800" dirty="0" smtClean="0">
                    <a:ea typeface="华文中宋" panose="02010600040101010101" pitchFamily="2" charset="-122"/>
                  </a:rPr>
                  <a:t>但</a:t>
                </a:r>
                <a:r>
                  <a:rPr lang="zh-CN" altLang="en-US" sz="2800" dirty="0">
                    <a:ea typeface="华文中宋" panose="02010600040101010101" pitchFamily="2" charset="-122"/>
                  </a:rPr>
                  <a:t>对</a:t>
                </a:r>
                <a:r>
                  <a:rPr lang="zh-CN" altLang="en-US" sz="2800" dirty="0">
                    <a:ea typeface="华文中宋" panose="02010600040101010101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𝑚</m:t>
                    </m:r>
                  </m:oMath>
                </a14:m>
                <a:r>
                  <a:rPr lang="en-US" altLang="zh-CN" sz="2800" dirty="0">
                    <a:ea typeface="华文中宋" panose="02010600040101010101" pitchFamily="2" charset="-122"/>
                  </a:rPr>
                  <a:t>,</a:t>
                </a:r>
                <a:endParaRPr lang="zh-CN" altLang="en-US" sz="2800" dirty="0"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nary>
                        <m:naryPr>
                          <m:chr m:val="⋂"/>
                          <m:ctrlPr>
                            <a:rPr lang="zh-CN" altLang="en-US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换言之</a:t>
                </a: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zh-CN" altLang="en-US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中，</a:t>
                </a: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8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这</a:t>
                </a:r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是不可能的。这一矛盾说明，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𝑅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不可能对等</a:t>
                </a:r>
                <a:r>
                  <a:rPr lang="zh-CN" altLang="en-US" sz="28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153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341349"/>
                <a:ext cx="8856984" cy="4655633"/>
              </a:xfrm>
              <a:prstGeom prst="rect">
                <a:avLst/>
              </a:prstGeom>
              <a:blipFill>
                <a:blip r:embed="rId2"/>
                <a:stretch>
                  <a:fillRect l="-1376" t="-916" b="-3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50825" y="1544638"/>
            <a:ext cx="8713788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例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说明，两个无限集的确可能有不同的基数，既然基数可以不同，如何对其进行比较呢？下面的定义给出了比较的方法。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ea1ChsPeriod" startAt="2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基数（势）的比较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：如何判断两个有限集含相同数量的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元素？</a:t>
            </a:r>
          </a:p>
          <a:p>
            <a:pPr algn="di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：从有限集所含元素个数的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比较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启发我们如何比较无限集的基数？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7544" y="10078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68313" y="333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基数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ChangeArrowheads="1"/>
              </p:cNvSpPr>
              <p:nvPr/>
            </p:nvSpPr>
            <p:spPr bwMode="auto">
              <a:xfrm>
                <a:off x="251520" y="1970088"/>
                <a:ext cx="8748464" cy="2150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</a:t>
                </a:r>
                <a:r>
                  <a:rPr lang="zh-CN" altLang="en-US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是两个集合，若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的某个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真子集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对等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，但不与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对等，则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的基数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势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基数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势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记作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&lt;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，或说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基数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势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基数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势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记作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&gt;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970088"/>
                <a:ext cx="8748464" cy="2150973"/>
              </a:xfrm>
              <a:prstGeom prst="rect">
                <a:avLst/>
              </a:prstGeom>
              <a:blipFill>
                <a:blip r:embed="rId2"/>
                <a:stretch>
                  <a:fillRect l="-1742" t="-3683" b="-84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1731963"/>
            <a:ext cx="184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68313" y="333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1905000"/>
            <a:ext cx="836295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：从通常自然数大小的比较，对无限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集的基数（势）我们自然会猜测什么？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68313" y="333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5"/>
              <p:cNvSpPr>
                <a:spLocks noChangeArrowheads="1"/>
              </p:cNvSpPr>
              <p:nvPr/>
            </p:nvSpPr>
            <p:spPr bwMode="auto">
              <a:xfrm>
                <a:off x="457200" y="1981200"/>
                <a:ext cx="8229600" cy="407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从直觉上判断，上述定义是自然和合理的，但有没有可能发生这样的情况呢，即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不对等，但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可以与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的真子集对等，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也可以与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的真子集对等？如果是这样的话，将会出现既有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&lt;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，又有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&lt;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，这显然是不合理的。伯恩斯坦（</a:t>
                </a:r>
                <a:r>
                  <a:rPr lang="en-US" altLang="zh-CN" dirty="0">
                    <a:latin typeface="+mn-lt"/>
                    <a:ea typeface="华文中宋" panose="02010600040101010101" pitchFamily="2" charset="-122"/>
                  </a:rPr>
                  <a:t>Bernstein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）定理指出这种情况不会发生。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45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81200"/>
                <a:ext cx="8229600" cy="4076309"/>
              </a:xfrm>
              <a:prstGeom prst="rect">
                <a:avLst/>
              </a:prstGeom>
              <a:blipFill>
                <a:blip r:embed="rId2"/>
                <a:stretch>
                  <a:fillRect l="-1852" t="-1943" r="-6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68313" y="333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10"/>
              <p:cNvSpPr>
                <a:spLocks noChangeArrowheads="1"/>
              </p:cNvSpPr>
              <p:nvPr/>
            </p:nvSpPr>
            <p:spPr bwMode="auto">
              <a:xfrm>
                <a:off x="609600" y="1828800"/>
                <a:ext cx="7924800" cy="2148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3048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en-US" altLang="zh-CN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*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定理</a:t>
                </a:r>
                <a:r>
                  <a:rPr lang="en-US" altLang="zh-CN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1(Bernstein) 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是两个集合，如果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的某个子集对等，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又与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的某个子集对等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 dirty="0">
                        <a:solidFill>
                          <a:srgbClr val="00FF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rPr>
                      <m:t>则</m:t>
                    </m:r>
                    <m:acc>
                      <m:accPr>
                        <m:chr m:val="̿"/>
                        <m:ctrlPr>
                          <a:rPr lang="zh-CN" alt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zh-CN" altLang="en-US" b="1" dirty="0">
                  <a:solidFill>
                    <a:srgbClr val="00FF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证明：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略</a:t>
                </a:r>
                <a:endParaRPr lang="en-US" altLang="zh-CN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483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28800"/>
                <a:ext cx="7924800" cy="2148986"/>
              </a:xfrm>
              <a:prstGeom prst="rect">
                <a:avLst/>
              </a:prstGeom>
              <a:blipFill>
                <a:blip r:embed="rId2"/>
                <a:stretch>
                  <a:fillRect l="-1923" t="-3683" r="-1923" b="-62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11"/>
              <p:cNvSpPr>
                <a:spLocks noChangeArrowheads="1"/>
              </p:cNvSpPr>
              <p:nvPr/>
            </p:nvSpPr>
            <p:spPr bwMode="auto">
              <a:xfrm>
                <a:off x="251520" y="2132856"/>
                <a:ext cx="8534400" cy="3297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3048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Bernstein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定理不难证明：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合理性方面讲，任何两个集合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基数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势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都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应该是可以比较大小的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下面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三种情况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必有且仅有一种情况出现：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2150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132856"/>
                <a:ext cx="8534400" cy="3297313"/>
              </a:xfrm>
              <a:prstGeom prst="rect">
                <a:avLst/>
              </a:prstGeom>
              <a:blipFill>
                <a:blip r:embed="rId2"/>
                <a:stretch>
                  <a:fillRect t="-924" r="-1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2"/>
              <p:cNvSpPr>
                <a:spLocks noChangeArrowheads="1"/>
              </p:cNvSpPr>
              <p:nvPr/>
            </p:nvSpPr>
            <p:spPr bwMode="auto">
              <a:xfrm>
                <a:off x="2209800" y="1447800"/>
                <a:ext cx="4572000" cy="223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 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；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ii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&lt;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；</a:t>
                </a: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iii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&gt;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53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447800"/>
                <a:ext cx="4572000" cy="2239909"/>
              </a:xfrm>
              <a:prstGeom prst="rect">
                <a:avLst/>
              </a:prstGeom>
              <a:blipFill>
                <a:blip r:embed="rId2"/>
                <a:stretch>
                  <a:fillRect l="-3467" t="-1362" b="-79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33400" y="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457200" y="3657600"/>
            <a:ext cx="843528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遗憾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的是，至今尚无法证明或否认这是真的。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Zermelo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给集合论加上了一条公理，即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Zermelo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选择公理，依据这条公理便可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(ii)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(iii)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且仅且一种情形发生。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533400" y="228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6"/>
              <p:cNvSpPr>
                <a:spLocks noChangeArrowheads="1"/>
              </p:cNvSpPr>
              <p:nvPr/>
            </p:nvSpPr>
            <p:spPr bwMode="auto">
              <a:xfrm>
                <a:off x="0" y="2420888"/>
                <a:ext cx="9036496" cy="2772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选择公理（</a:t>
                </a:r>
                <a:r>
                  <a:rPr lang="en-US" altLang="zh-CN" b="1" dirty="0" err="1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Zermelo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）设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𝑭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dirty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b="1" i="1" dirty="0" smtClean="0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𝜶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b="1" i="1" dirty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𝜶</m:t>
                        </m:r>
                        <m:r>
                          <a:rPr lang="zh-CN" altLang="en-US" b="1" i="1" dirty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∈</m:t>
                        </m:r>
                        <m:r>
                          <a:rPr lang="zh-CN" altLang="en-US" b="1" i="1" dirty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𝚲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是一簇两两不相交的非空集，则存在集合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𝑳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满足下列条件：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 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b="1" i="1" dirty="0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b="1" i="1" dirty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𝑳</m:t>
                      </m:r>
                      <m:r>
                        <a:rPr lang="en-US" altLang="zh-CN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1" i="1" dirty="0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 dirty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𝜶</m:t>
                          </m:r>
                          <m:r>
                            <a:rPr lang="zh-CN" altLang="en-US" b="1" i="1" dirty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∈</m:t>
                          </m:r>
                          <m:r>
                            <a:rPr lang="zh-CN" altLang="en-US" b="1" i="1" dirty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dirty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b="1" i="1" dirty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𝜶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00FF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(2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𝑳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𝑭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中每一个集合有且只有一个公共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元素</a:t>
                </a:r>
                <a:r>
                  <a:rPr lang="en-US" altLang="zh-CN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  <a:r>
                  <a:rPr lang="zh-CN" altLang="en-US" b="1" dirty="0" smtClean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zh-CN" altLang="en-US" b="1" dirty="0">
                  <a:solidFill>
                    <a:srgbClr val="00FF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5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20888"/>
                <a:ext cx="9036496" cy="2772169"/>
              </a:xfrm>
              <a:prstGeom prst="rect">
                <a:avLst/>
              </a:prstGeom>
              <a:blipFill>
                <a:blip r:embed="rId2"/>
                <a:stretch>
                  <a:fillRect l="-1687" t="-2857" r="-6140" b="-6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04800" y="1524000"/>
            <a:ext cx="2744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三．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Zorn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ChangeArrowheads="1"/>
              </p:cNvSpPr>
              <p:nvPr/>
            </p:nvSpPr>
            <p:spPr bwMode="auto">
              <a:xfrm>
                <a:off x="244252" y="1844824"/>
                <a:ext cx="8350696" cy="353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直观地看，可以从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的每个集合中各自仅取出一个元素来构造一个新的集合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，这条公理与后面要介绍曹恩（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Zorn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）引理是等价的。换句话说，可以由选择公理出发证明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Zorn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引理，也可以由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Zorn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引理出发证明选择公理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首先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让我们对一般的集合引进所谓的序关系：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252" y="1844824"/>
                <a:ext cx="8350696" cy="3539430"/>
              </a:xfrm>
              <a:prstGeom prst="rect">
                <a:avLst/>
              </a:prstGeom>
              <a:blipFill>
                <a:blip r:embed="rId3"/>
                <a:stretch>
                  <a:fillRect l="-1825" t="-2241" r="-67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ea typeface="黑体" pitchFamily="2" charset="-122"/>
              </a:rPr>
              <a:t>第</a:t>
            </a:r>
            <a:r>
              <a:rPr lang="en-US" altLang="zh-CN" sz="3600" dirty="0" smtClean="0">
                <a:ea typeface="黑体" pitchFamily="2" charset="-122"/>
              </a:rPr>
              <a:t>2</a:t>
            </a:r>
            <a:r>
              <a:rPr lang="zh-CN" altLang="en-US" sz="3600" dirty="0" smtClean="0">
                <a:ea typeface="黑体" pitchFamily="2" charset="-122"/>
              </a:rPr>
              <a:t>讲  基数的定义</a:t>
            </a:r>
            <a:r>
              <a:rPr lang="zh-CN" altLang="en-US" dirty="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u="sng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目的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：掌握基数（势）的定义，熟悉基数（势）的性质，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了解基数（势）的比较。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u="sng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重点与难点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：基数（势）的定义及比较。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10"/>
              <p:cNvSpPr>
                <a:spLocks noChangeArrowheads="1"/>
              </p:cNvSpPr>
              <p:nvPr/>
            </p:nvSpPr>
            <p:spPr bwMode="auto">
              <a:xfrm>
                <a:off x="0" y="1556792"/>
                <a:ext cx="8820472" cy="4462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</a:t>
                </a:r>
                <a:r>
                  <a:rPr lang="zh-CN" altLang="en-US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是一非空集合，如果在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部分元素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之间引进了某种序关系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，满足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（</a:t>
                </a:r>
                <a:r>
                  <a:rPr lang="en-US" altLang="zh-CN" dirty="0" err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；</a:t>
                </a: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ii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  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； 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iii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一个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偏序集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如果对任意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必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有一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个成立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为一个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全序集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2662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556792"/>
                <a:ext cx="8820472" cy="4462760"/>
              </a:xfrm>
              <a:prstGeom prst="rect">
                <a:avLst/>
              </a:prstGeom>
              <a:blipFill>
                <a:blip r:embed="rId2"/>
                <a:stretch>
                  <a:fillRect l="-1728" t="-1776" r="-17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11"/>
              <p:cNvSpPr>
                <a:spLocks noChangeArrowheads="1"/>
              </p:cNvSpPr>
              <p:nvPr/>
            </p:nvSpPr>
            <p:spPr bwMode="auto">
              <a:xfrm>
                <a:off x="304800" y="1905000"/>
                <a:ext cx="8686800" cy="2062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</a:t>
                </a:r>
                <a:r>
                  <a:rPr lang="zh-CN" altLang="en-US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是一个偏序集，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，若对一切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的一个上界。如果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中不存在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的一个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极大元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27650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905000"/>
                <a:ext cx="8686800" cy="2062103"/>
              </a:xfrm>
              <a:prstGeom prst="rect">
                <a:avLst/>
              </a:prstGeom>
              <a:blipFill>
                <a:blip r:embed="rId2"/>
                <a:stretch>
                  <a:fillRect l="-1754" t="-3846" r="-6456" b="-85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33400" y="45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基数（势）的定义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4"/>
              <p:cNvSpPr>
                <a:spLocks noChangeArrowheads="1"/>
              </p:cNvSpPr>
              <p:nvPr/>
            </p:nvSpPr>
            <p:spPr bwMode="auto">
              <a:xfrm>
                <a:off x="533400" y="1828800"/>
                <a:ext cx="8502650" cy="1570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</a:t>
                </a:r>
                <a:r>
                  <a:rPr lang="en-US" altLang="zh-CN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Zorn</a:t>
                </a:r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引理  如果偏序集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rgbClr val="38CD09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rgbClr val="38CD09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</m:t>
                    </m:r>
                    <m:r>
                      <a:rPr lang="en-US" altLang="zh-CN" dirty="0">
                        <a:solidFill>
                          <a:srgbClr val="38CD09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r>
                      <a:rPr lang="zh-CN" altLang="en-US" i="1" dirty="0">
                        <a:solidFill>
                          <a:srgbClr val="38CD09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≤</m:t>
                    </m:r>
                    <m:r>
                      <a:rPr lang="en-US" altLang="zh-CN" i="1" dirty="0">
                        <a:solidFill>
                          <a:srgbClr val="38CD09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中的任何全序子集在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𝑺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中都有上界，则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𝑺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中一定存在极大元。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b="1" dirty="0">
                  <a:solidFill>
                    <a:srgbClr val="00FF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67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828800"/>
                <a:ext cx="8502650" cy="1570038"/>
              </a:xfrm>
              <a:prstGeom prst="rect">
                <a:avLst/>
              </a:prstGeom>
              <a:blipFill>
                <a:blip r:embed="rId2"/>
                <a:stretch>
                  <a:fillRect l="-1865" t="-5039" r="-1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黑体" pitchFamily="2" charset="-122"/>
              </a:rPr>
              <a:t>第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讲  </a:t>
            </a:r>
            <a:r>
              <a:rPr lang="zh-CN" altLang="en-US" dirty="0" smtClean="0">
                <a:ea typeface="黑体" pitchFamily="2" charset="-122"/>
              </a:rPr>
              <a:t>基数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势</a:t>
            </a:r>
            <a:r>
              <a:rPr lang="en-US" altLang="zh-CN" dirty="0" smtClean="0">
                <a:ea typeface="黑体" pitchFamily="2" charset="-122"/>
              </a:rPr>
              <a:t>)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zh-CN" altLang="en-US" dirty="0" smtClean="0">
                <a:ea typeface="黑体" pitchFamily="2" charset="-122"/>
              </a:rPr>
              <a:t>定义</a:t>
            </a:r>
            <a:r>
              <a:rPr lang="zh-CN" altLang="en-US" sz="5400" dirty="0" smtClean="0"/>
              <a:t> </a:t>
            </a:r>
            <a:br>
              <a:rPr lang="zh-CN" altLang="en-US" sz="5400" dirty="0" smtClean="0"/>
            </a:b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4294967295"/>
          </p:nvPr>
        </p:nvSpPr>
        <p:spPr>
          <a:xfrm>
            <a:off x="611560" y="1484784"/>
            <a:ext cx="8243888" cy="4595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苹果                                 </a:t>
            </a:r>
            <a:r>
              <a:rPr lang="en-US" altLang="zh-CN" dirty="0" smtClean="0"/>
              <a:t>{1,2,3,4,5,6,7}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smtClean="0"/>
              <a:t> 7</a:t>
            </a:r>
            <a:r>
              <a:rPr lang="zh-CN" altLang="en-US" dirty="0" smtClean="0"/>
              <a:t>桔子</a:t>
            </a:r>
          </a:p>
        </p:txBody>
      </p:sp>
      <p:cxnSp>
        <p:nvCxnSpPr>
          <p:cNvPr id="8196" name="直接箭头连接符 4"/>
          <p:cNvCxnSpPr>
            <a:cxnSpLocks noChangeShapeType="1"/>
          </p:cNvCxnSpPr>
          <p:nvPr/>
        </p:nvCxnSpPr>
        <p:spPr bwMode="auto">
          <a:xfrm>
            <a:off x="2143125" y="1857375"/>
            <a:ext cx="2714625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" name="直接箭头连接符 6"/>
          <p:cNvCxnSpPr>
            <a:cxnSpLocks noChangeShapeType="1"/>
          </p:cNvCxnSpPr>
          <p:nvPr/>
        </p:nvCxnSpPr>
        <p:spPr bwMode="auto">
          <a:xfrm rot="16200000" flipH="1">
            <a:off x="2045494" y="2259806"/>
            <a:ext cx="2419350" cy="19192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直接箭头连接符 9"/>
          <p:cNvCxnSpPr>
            <a:cxnSpLocks noChangeShapeType="1"/>
          </p:cNvCxnSpPr>
          <p:nvPr/>
        </p:nvCxnSpPr>
        <p:spPr bwMode="auto">
          <a:xfrm rot="5400000" flipH="1" flipV="1">
            <a:off x="4184651" y="3030537"/>
            <a:ext cx="2132012" cy="5000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9600" y="2209800"/>
            <a:ext cx="7924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一．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势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u="sng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u="sng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：回忆有限集是如何计数的？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u="sng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u="sng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：有限集的计数方法如何移植到无限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集情形？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524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609600" y="1447800"/>
                <a:ext cx="8077200" cy="492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</a:t>
                </a:r>
                <a:r>
                  <a:rPr lang="zh-CN" altLang="en-US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定义</a:t>
                </a:r>
                <a:r>
                  <a:rPr lang="en-US" altLang="zh-CN" b="1" u="sng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是两个集合，如果在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之间存在一种一一对应关系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，即对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中任一元素，通过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中唯一元素对应，反之，对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中任一元素，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中也有唯一元素通过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与之对应，则称集合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是对等的或它们有相同的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基数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或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势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或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满足上述条件的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之间的一个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1-1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对应。 </a:t>
                </a:r>
              </a:p>
            </p:txBody>
          </p:sp>
        </mc:Choice>
        <mc:Fallback>
          <p:sp>
            <p:nvSpPr>
              <p:cNvPr id="1024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8077200" cy="4924040"/>
              </a:xfrm>
              <a:prstGeom prst="rect">
                <a:avLst/>
              </a:prstGeom>
              <a:blipFill>
                <a:blip r:embed="rId2"/>
                <a:stretch>
                  <a:fillRect l="-1887" t="-620" r="-6868" b="-1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8" name="Rectangle 14"/>
          <p:cNvSpPr>
            <a:spLocks noChangeArrowheads="1"/>
          </p:cNvSpPr>
          <p:nvPr/>
        </p:nvSpPr>
        <p:spPr bwMode="auto">
          <a:xfrm>
            <a:off x="4367213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4367213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-304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9"/>
              <p:cNvSpPr>
                <a:spLocks noChangeArrowheads="1"/>
              </p:cNvSpPr>
              <p:nvPr/>
            </p:nvSpPr>
            <p:spPr bwMode="auto">
              <a:xfrm>
                <a:off x="457200" y="1143000"/>
                <a:ext cx="83820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tabLst>
                    <a:tab pos="457200" algn="l"/>
                  </a:tabLs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tabLst>
                    <a:tab pos="457200" algn="l"/>
                  </a:tabLs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显然，任何集合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与它自身是对等的，        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;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，则也有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26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43000"/>
                <a:ext cx="8382000" cy="1569660"/>
              </a:xfrm>
              <a:prstGeom prst="rect">
                <a:avLst/>
              </a:prstGeom>
              <a:blipFill>
                <a:blip r:embed="rId3"/>
                <a:stretch>
                  <a:fillRect l="-1818" t="-5058" r="-1818" b="-11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Rectangle 14"/>
              <p:cNvSpPr>
                <a:spLocks noChangeArrowheads="1"/>
              </p:cNvSpPr>
              <p:nvPr/>
            </p:nvSpPr>
            <p:spPr bwMode="auto">
              <a:xfrm>
                <a:off x="228600" y="2916238"/>
                <a:ext cx="8458200" cy="2997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indent="3048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tabLst>
                    <a:tab pos="457200" algn="l"/>
                  </a:tabLs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tabLst>
                    <a:tab pos="457200" algn="l"/>
                  </a:tabLs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例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作对应关系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𝑍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之间的一一对应。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74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916238"/>
                <a:ext cx="8458200" cy="2997744"/>
              </a:xfrm>
              <a:prstGeom prst="rect">
                <a:avLst/>
              </a:prstGeom>
              <a:blipFill>
                <a:blip r:embed="rId4"/>
                <a:stretch>
                  <a:fillRect t="-4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714625" y="3714750"/>
          <a:ext cx="6102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5" imgW="7015332" imgH="1057472" progId="Equation.3">
                  <p:embed/>
                </p:oleObj>
              </mc:Choice>
              <mc:Fallback>
                <p:oleObj name="公式" r:id="rId5" imgW="7015332" imgH="105747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714750"/>
                        <a:ext cx="61023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6"/>
          <p:cNvGraphicFramePr>
            <a:graphicFrameLocks noChangeAspect="1"/>
          </p:cNvGraphicFramePr>
          <p:nvPr/>
        </p:nvGraphicFramePr>
        <p:xfrm>
          <a:off x="47434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5454650" y="4405313"/>
          <a:ext cx="3175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9" imgW="142832" imgH="333441" progId="Equation.DSMT4">
                  <p:embed/>
                </p:oleObj>
              </mc:Choice>
              <mc:Fallback>
                <p:oleObj name="Equation" r:id="rId9" imgW="142832" imgH="333441" progId="Equation.DSMT4">
                  <p:embed/>
                  <p:pic>
                    <p:nvPicPr>
                      <p:cNvPr id="102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4405313"/>
                        <a:ext cx="3175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Rectangle 2"/>
              <p:cNvSpPr>
                <a:spLocks noChangeArrowheads="1"/>
              </p:cNvSpPr>
              <p:nvPr/>
            </p:nvSpPr>
            <p:spPr bwMode="auto">
              <a:xfrm>
                <a:off x="609600" y="2098675"/>
                <a:ext cx="7848600" cy="2996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从例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看出，虽然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𝑍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的真子集，甚至直觉上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𝑍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的元素少很多，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但它们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却是对等的，这在有限集情形是做不到的，后面将会看到，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一个集合可以与其真子集对等是无穷集的一个特征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290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98675"/>
                <a:ext cx="7848600" cy="2996718"/>
              </a:xfrm>
              <a:prstGeom prst="rect">
                <a:avLst/>
              </a:prstGeom>
              <a:blipFill>
                <a:blip r:embed="rId2"/>
                <a:stretch>
                  <a:fillRect l="-1941" t="-1016" b="-56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6858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206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9"/>
              <p:cNvSpPr>
                <a:spLocks noChangeArrowheads="1"/>
              </p:cNvSpPr>
              <p:nvPr/>
            </p:nvSpPr>
            <p:spPr bwMode="auto">
              <a:xfrm>
                <a:off x="304800" y="1501775"/>
                <a:ext cx="8458200" cy="4340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tabLst>
                    <a:tab pos="457200" algn="l"/>
                  </a:tabLs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tabLst>
                    <a:tab pos="457200" algn="l"/>
                  </a:tabLs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tabLst>
                    <a:tab pos="457200" algn="l"/>
                  </a:tabLs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例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不对等，即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𝑁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̿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p>
                        </m:sSup>
                      </m:e>
                    </m:acc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若不然，存在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𝑅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的一个一一对应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将与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对应的元素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 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𝑅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上至少有一个单位长度的区间不含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不妨设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此间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=[0,1]</m:t>
                    </m:r>
                  </m:oMath>
                </a14:m>
                <a:r>
                  <a:rPr lang="en-US" altLang="zh-CN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[0,1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分为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等分，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just" eaLnBrk="1" hangingPunct="1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,1]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中至少一个不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</m:oMath>
                </a14:m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3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501775"/>
                <a:ext cx="8458200" cy="4340291"/>
              </a:xfrm>
              <a:prstGeom prst="rect">
                <a:avLst/>
              </a:prstGeom>
              <a:blipFill>
                <a:blip r:embed="rId2"/>
                <a:stretch>
                  <a:fillRect l="-1801" b="-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2"/>
              <p:cNvSpPr>
                <a:spLocks noChangeArrowheads="1"/>
              </p:cNvSpPr>
              <p:nvPr/>
            </p:nvSpPr>
            <p:spPr bwMode="auto">
              <a:xfrm>
                <a:off x="1082675" y="1676400"/>
                <a:ext cx="7593781" cy="3416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表示这个区间，将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三等分，其左、右两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个子区间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中至少有一个区间不含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，依此类推，可得一串闭区间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，满足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sym typeface="Wingdings" panose="05000000000000000000" pitchFamily="2" charset="2"/>
                  </a:rPr>
                  <a:t>：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⊃⋯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的长度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趋于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0</m:t>
                    </m:r>
                  </m:oMath>
                </a14:m>
                <a:endPara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dirty="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=1,2,3,⋯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1433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675" y="1676400"/>
                <a:ext cx="7593781" cy="3416320"/>
              </a:xfrm>
              <a:prstGeom prst="rect">
                <a:avLst/>
              </a:prstGeom>
              <a:blipFill>
                <a:blip r:embed="rId2"/>
                <a:stretch>
                  <a:fillRect l="-2088" t="-2321" r="-80" b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206375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讲  基数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势</a:t>
            </a:r>
            <a:r>
              <a:rPr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的定义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G:\Program Files\Microsoft Office\Templates\Presentation Designs\Soaring.pot</Template>
  <TotalTime>2091</TotalTime>
  <Words>1720</Words>
  <Application>Microsoft Office PowerPoint</Application>
  <PresentationFormat>全屏显示(4:3)</PresentationFormat>
  <Paragraphs>102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方正魏碑繁体</vt:lpstr>
      <vt:lpstr>方正综艺繁体</vt:lpstr>
      <vt:lpstr>黑体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Soaring</vt:lpstr>
      <vt:lpstr>公式</vt:lpstr>
      <vt:lpstr>Equation</vt:lpstr>
      <vt:lpstr> 实变函数论</vt:lpstr>
      <vt:lpstr>第2讲  基数的定义 </vt:lpstr>
      <vt:lpstr>第2讲  基数(势)的定义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Sichuan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实变函数论</dc:title>
  <dc:creator>G.F.CAO</dc:creator>
  <cp:lastModifiedBy>guo</cp:lastModifiedBy>
  <cp:revision>101</cp:revision>
  <dcterms:created xsi:type="dcterms:W3CDTF">2001-04-13T10:11:22Z</dcterms:created>
  <dcterms:modified xsi:type="dcterms:W3CDTF">2023-02-27T01:06:24Z</dcterms:modified>
</cp:coreProperties>
</file>