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sldIdLst>
    <p:sldId id="256" r:id="rId2"/>
    <p:sldId id="322" r:id="rId3"/>
    <p:sldId id="258" r:id="rId4"/>
    <p:sldId id="260" r:id="rId5"/>
    <p:sldId id="261" r:id="rId6"/>
    <p:sldId id="323" r:id="rId7"/>
    <p:sldId id="324" r:id="rId8"/>
    <p:sldId id="325" r:id="rId9"/>
    <p:sldId id="326" r:id="rId10"/>
    <p:sldId id="327" r:id="rId11"/>
    <p:sldId id="329" r:id="rId12"/>
    <p:sldId id="333" r:id="rId13"/>
    <p:sldId id="330" r:id="rId14"/>
    <p:sldId id="331" r:id="rId15"/>
    <p:sldId id="283" r:id="rId16"/>
    <p:sldId id="284" r:id="rId17"/>
    <p:sldId id="286" r:id="rId18"/>
    <p:sldId id="321" r:id="rId1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59" d="100"/>
          <a:sy n="59" d="100"/>
        </p:scale>
        <p:origin x="255"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A2BFE-EA4A-4C24-BF64-0B87CBEF88E0}" type="datetimeFigureOut">
              <a:rPr lang="zh-CN" altLang="en-US" smtClean="0"/>
              <a:t>2022/5/17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78D5E-8681-406A-BCA9-A2D842659394}" type="slidenum">
              <a:rPr lang="zh-CN" altLang="en-US" smtClean="0"/>
              <a:t>‹#›</a:t>
            </a:fld>
            <a:endParaRPr lang="zh-CN" altLang="en-US"/>
          </a:p>
        </p:txBody>
      </p:sp>
    </p:spTree>
    <p:extLst>
      <p:ext uri="{BB962C8B-B14F-4D97-AF65-F5344CB8AC3E}">
        <p14:creationId xmlns:p14="http://schemas.microsoft.com/office/powerpoint/2010/main" val="286953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2290" name="Group 2"/>
          <p:cNvGrpSpPr>
            <a:grpSpLocks/>
          </p:cNvGrpSpPr>
          <p:nvPr/>
        </p:nvGrpSpPr>
        <p:grpSpPr bwMode="auto">
          <a:xfrm>
            <a:off x="-1035050" y="1552575"/>
            <a:ext cx="10179050" cy="5305425"/>
            <a:chOff x="-652" y="978"/>
            <a:chExt cx="6412" cy="3342"/>
          </a:xfrm>
        </p:grpSpPr>
        <p:sp>
          <p:nvSpPr>
            <p:cNvPr id="12291"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defRPr/>
            </a:lvl1pPr>
          </a:lstStyle>
          <a:p>
            <a:pPr lvl="0"/>
            <a:r>
              <a:rPr lang="zh-CN" altLang="en-US" noProof="0" smtClean="0"/>
              <a:t>单击此处编辑母版副标题样式</a:t>
            </a:r>
          </a:p>
        </p:txBody>
      </p:sp>
      <p:sp>
        <p:nvSpPr>
          <p:cNvPr id="12295" name="Rectangle 7"/>
          <p:cNvSpPr>
            <a:spLocks noGrp="1" noChangeArrowheads="1"/>
          </p:cNvSpPr>
          <p:nvPr>
            <p:ph type="dt" sz="quarter" idx="2"/>
          </p:nvPr>
        </p:nvSpPr>
        <p:spPr/>
        <p:txBody>
          <a:bodyPr/>
          <a:lstStyle>
            <a:lvl1pPr>
              <a:defRPr/>
            </a:lvl1pPr>
          </a:lstStyle>
          <a:p>
            <a:endParaRPr lang="en-US" altLang="zh-CN"/>
          </a:p>
        </p:txBody>
      </p:sp>
      <p:sp>
        <p:nvSpPr>
          <p:cNvPr id="12296" name="Rectangle 8"/>
          <p:cNvSpPr>
            <a:spLocks noGrp="1" noChangeArrowheads="1"/>
          </p:cNvSpPr>
          <p:nvPr>
            <p:ph type="ftr" sz="quarter" idx="3"/>
          </p:nvPr>
        </p:nvSpPr>
        <p:spPr/>
        <p:txBody>
          <a:bodyPr/>
          <a:lstStyle>
            <a:lvl1pPr>
              <a:defRPr/>
            </a:lvl1pPr>
          </a:lstStyle>
          <a:p>
            <a:endParaRPr lang="en-US" altLang="zh-CN"/>
          </a:p>
        </p:txBody>
      </p:sp>
      <p:sp>
        <p:nvSpPr>
          <p:cNvPr id="12297" name="Rectangle 9"/>
          <p:cNvSpPr>
            <a:spLocks noGrp="1" noChangeArrowheads="1"/>
          </p:cNvSpPr>
          <p:nvPr>
            <p:ph type="sldNum" sz="quarter" idx="4"/>
          </p:nvPr>
        </p:nvSpPr>
        <p:spPr/>
        <p:txBody>
          <a:bodyPr/>
          <a:lstStyle>
            <a:lvl1pPr>
              <a:defRPr/>
            </a:lvl1pPr>
          </a:lstStyle>
          <a:p>
            <a:fld id="{531AE9BF-CD71-4F45-92B8-DCA49C8B66F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0996E1-B4C1-46FE-98FD-79163C1AE885}" type="slidenum">
              <a:rPr lang="en-US" altLang="zh-CN"/>
              <a:pPr/>
              <a:t>‹#›</a:t>
            </a:fld>
            <a:endParaRPr lang="en-US" altLang="zh-CN"/>
          </a:p>
        </p:txBody>
      </p:sp>
    </p:spTree>
    <p:extLst>
      <p:ext uri="{BB962C8B-B14F-4D97-AF65-F5344CB8AC3E}">
        <p14:creationId xmlns:p14="http://schemas.microsoft.com/office/powerpoint/2010/main" val="100165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50BDB2-DCC4-44A0-A110-C3612BC9A142}" type="slidenum">
              <a:rPr lang="en-US" altLang="zh-CN"/>
              <a:pPr/>
              <a:t>‹#›</a:t>
            </a:fld>
            <a:endParaRPr lang="en-US" altLang="zh-CN"/>
          </a:p>
        </p:txBody>
      </p:sp>
    </p:spTree>
    <p:extLst>
      <p:ext uri="{BB962C8B-B14F-4D97-AF65-F5344CB8AC3E}">
        <p14:creationId xmlns:p14="http://schemas.microsoft.com/office/powerpoint/2010/main" val="94629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A37C22-3CF5-4979-9412-55B806B6CA6F}" type="slidenum">
              <a:rPr lang="en-US" altLang="zh-CN"/>
              <a:pPr/>
              <a:t>‹#›</a:t>
            </a:fld>
            <a:endParaRPr lang="en-US" altLang="zh-CN"/>
          </a:p>
        </p:txBody>
      </p:sp>
    </p:spTree>
    <p:extLst>
      <p:ext uri="{BB962C8B-B14F-4D97-AF65-F5344CB8AC3E}">
        <p14:creationId xmlns:p14="http://schemas.microsoft.com/office/powerpoint/2010/main" val="48392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9C1D57-BE78-45E5-ADC8-8FD827B5ECE7}" type="slidenum">
              <a:rPr lang="en-US" altLang="zh-CN"/>
              <a:pPr/>
              <a:t>‹#›</a:t>
            </a:fld>
            <a:endParaRPr lang="en-US" altLang="zh-CN"/>
          </a:p>
        </p:txBody>
      </p:sp>
    </p:spTree>
    <p:extLst>
      <p:ext uri="{BB962C8B-B14F-4D97-AF65-F5344CB8AC3E}">
        <p14:creationId xmlns:p14="http://schemas.microsoft.com/office/powerpoint/2010/main" val="5647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267DCD-26DD-4FF8-A31E-D41BE65B3076}" type="slidenum">
              <a:rPr lang="en-US" altLang="zh-CN"/>
              <a:pPr/>
              <a:t>‹#›</a:t>
            </a:fld>
            <a:endParaRPr lang="en-US" altLang="zh-CN"/>
          </a:p>
        </p:txBody>
      </p:sp>
    </p:spTree>
    <p:extLst>
      <p:ext uri="{BB962C8B-B14F-4D97-AF65-F5344CB8AC3E}">
        <p14:creationId xmlns:p14="http://schemas.microsoft.com/office/powerpoint/2010/main" val="338880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F17DA0B-7AB9-4EDC-8369-E71E4F561817}" type="slidenum">
              <a:rPr lang="en-US" altLang="zh-CN"/>
              <a:pPr/>
              <a:t>‹#›</a:t>
            </a:fld>
            <a:endParaRPr lang="en-US" altLang="zh-CN"/>
          </a:p>
        </p:txBody>
      </p:sp>
    </p:spTree>
    <p:extLst>
      <p:ext uri="{BB962C8B-B14F-4D97-AF65-F5344CB8AC3E}">
        <p14:creationId xmlns:p14="http://schemas.microsoft.com/office/powerpoint/2010/main" val="36507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30C2271-639C-4E4D-987C-C5FFD29BFFAE}" type="slidenum">
              <a:rPr lang="en-US" altLang="zh-CN"/>
              <a:pPr/>
              <a:t>‹#›</a:t>
            </a:fld>
            <a:endParaRPr lang="en-US" altLang="zh-CN"/>
          </a:p>
        </p:txBody>
      </p:sp>
    </p:spTree>
    <p:extLst>
      <p:ext uri="{BB962C8B-B14F-4D97-AF65-F5344CB8AC3E}">
        <p14:creationId xmlns:p14="http://schemas.microsoft.com/office/powerpoint/2010/main" val="413939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66EFEC8-3CCF-4E30-9858-BDD747C59811}" type="slidenum">
              <a:rPr lang="en-US" altLang="zh-CN"/>
              <a:pPr/>
              <a:t>‹#›</a:t>
            </a:fld>
            <a:endParaRPr lang="en-US" altLang="zh-CN"/>
          </a:p>
        </p:txBody>
      </p:sp>
    </p:spTree>
    <p:extLst>
      <p:ext uri="{BB962C8B-B14F-4D97-AF65-F5344CB8AC3E}">
        <p14:creationId xmlns:p14="http://schemas.microsoft.com/office/powerpoint/2010/main" val="190446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0E2F2C3-CF3E-489A-98CC-B7612960AC02}" type="slidenum">
              <a:rPr lang="en-US" altLang="zh-CN"/>
              <a:pPr/>
              <a:t>‹#›</a:t>
            </a:fld>
            <a:endParaRPr lang="en-US" altLang="zh-CN"/>
          </a:p>
        </p:txBody>
      </p:sp>
    </p:spTree>
    <p:extLst>
      <p:ext uri="{BB962C8B-B14F-4D97-AF65-F5344CB8AC3E}">
        <p14:creationId xmlns:p14="http://schemas.microsoft.com/office/powerpoint/2010/main" val="330913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86AE200-9E04-4563-B76A-90B0CD5CE725}" type="slidenum">
              <a:rPr lang="en-US" altLang="zh-CN"/>
              <a:pPr/>
              <a:t>‹#›</a:t>
            </a:fld>
            <a:endParaRPr lang="en-US" altLang="zh-CN"/>
          </a:p>
        </p:txBody>
      </p:sp>
    </p:spTree>
    <p:extLst>
      <p:ext uri="{BB962C8B-B14F-4D97-AF65-F5344CB8AC3E}">
        <p14:creationId xmlns:p14="http://schemas.microsoft.com/office/powerpoint/2010/main" val="334913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1588"/>
            <a:ext cx="9132888" cy="6845300"/>
            <a:chOff x="0" y="1"/>
            <a:chExt cx="5753" cy="4312"/>
          </a:xfrm>
        </p:grpSpPr>
        <p:sp>
          <p:nvSpPr>
            <p:cNvPr id="11267"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6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1270"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11271"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11272"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3CEF7715-2BE3-4310-9368-7CD60C758261}" type="slidenum">
              <a:rPr lang="en-US" altLang="zh-CN"/>
              <a:pPr/>
              <a:t>‹#›</a:t>
            </a:fld>
            <a:endParaRPr lang="en-US" altLang="zh-CN"/>
          </a:p>
        </p:txBody>
      </p:sp>
      <p:sp>
        <p:nvSpPr>
          <p:cNvPr id="11273"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kumimoji="1" sz="36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2pPr>
      <a:lvl3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3pPr>
      <a:lvl4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4pPr>
      <a:lvl5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9pPr>
    </p:titleStyle>
    <p:bodyStyle>
      <a:lvl1pPr marL="342900" indent="-342900" algn="l" rtl="0" fontAlgn="base">
        <a:lnSpc>
          <a:spcPct val="115000"/>
        </a:lnSpc>
        <a:spcBef>
          <a:spcPct val="20000"/>
        </a:spcBef>
        <a:spcAft>
          <a:spcPct val="0"/>
        </a:spcAft>
        <a:buClr>
          <a:schemeClr val="accent2"/>
        </a:buClr>
        <a:buSzPct val="80000"/>
        <a:buFont typeface="Wingdings" panose="05000000000000000000" pitchFamily="2" charset="2"/>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defRPr kumimoji="1" sz="32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宋体" panose="02010600030101010101" pitchFamily="2" charset="-122"/>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第</a:t>
            </a:r>
            <a:r>
              <a:rPr lang="en-US" altLang="zh-CN" dirty="0" smtClean="0"/>
              <a:t>11</a:t>
            </a:r>
            <a:r>
              <a:rPr lang="zh-CN" altLang="en-US" dirty="0" smtClean="0"/>
              <a:t>讲  </a:t>
            </a:r>
            <a:r>
              <a:rPr lang="zh-CN" altLang="en-US" dirty="0"/>
              <a:t>依测度收敛 </a:t>
            </a:r>
          </a:p>
        </p:txBody>
      </p:sp>
      <p:sp>
        <p:nvSpPr>
          <p:cNvPr id="2051" name="Rectangle 3"/>
          <p:cNvSpPr>
            <a:spLocks noGrp="1" noChangeArrowheads="1"/>
          </p:cNvSpPr>
          <p:nvPr>
            <p:ph type="body" idx="1"/>
          </p:nvPr>
        </p:nvSpPr>
        <p:spPr/>
        <p:txBody>
          <a:bodyPr/>
          <a:lstStyle/>
          <a:p>
            <a:pPr algn="just"/>
            <a:r>
              <a:rPr lang="zh-CN" altLang="en-US" u="sng" dirty="0">
                <a:latin typeface="华文中宋" panose="02010600040101010101" pitchFamily="2" charset="-122"/>
              </a:rPr>
              <a:t>目的</a:t>
            </a:r>
            <a:r>
              <a:rPr lang="zh-CN" altLang="en-US" dirty="0">
                <a:latin typeface="华文中宋" panose="02010600040101010101" pitchFamily="2" charset="-122"/>
              </a:rPr>
              <a:t>：理解</a:t>
            </a:r>
            <a:r>
              <a:rPr lang="zh-CN" altLang="en-US" dirty="0" smtClean="0">
                <a:latin typeface="华文中宋" panose="02010600040101010101" pitchFamily="2" charset="-122"/>
              </a:rPr>
              <a:t>依测度收敛</a:t>
            </a:r>
            <a:r>
              <a:rPr lang="zh-CN" altLang="en-US" dirty="0">
                <a:latin typeface="华文中宋" panose="02010600040101010101" pitchFamily="2" charset="-122"/>
              </a:rPr>
              <a:t>的</a:t>
            </a:r>
            <a:r>
              <a:rPr lang="zh-CN" altLang="en-US" dirty="0" smtClean="0">
                <a:latin typeface="华文中宋" panose="02010600040101010101" pitchFamily="2" charset="-122"/>
              </a:rPr>
              <a:t>概念</a:t>
            </a:r>
            <a:r>
              <a:rPr lang="zh-CN" altLang="en-US" dirty="0">
                <a:latin typeface="华文中宋" panose="02010600040101010101" pitchFamily="2" charset="-122"/>
              </a:rPr>
              <a:t>，掌握</a:t>
            </a:r>
            <a:r>
              <a:rPr lang="en-US" altLang="zh-CN" dirty="0">
                <a:latin typeface="华文中宋" panose="02010600040101010101" pitchFamily="2" charset="-122"/>
              </a:rPr>
              <a:t>Lebesgue</a:t>
            </a:r>
            <a:r>
              <a:rPr lang="zh-CN" altLang="en-US" dirty="0">
                <a:latin typeface="华文中宋" panose="02010600040101010101" pitchFamily="2" charset="-122"/>
              </a:rPr>
              <a:t>定理与 </a:t>
            </a:r>
            <a:r>
              <a:rPr lang="en-US" altLang="zh-CN" dirty="0" err="1">
                <a:latin typeface="华文中宋" panose="02010600040101010101" pitchFamily="2" charset="-122"/>
              </a:rPr>
              <a:t>Riesz</a:t>
            </a:r>
            <a:r>
              <a:rPr lang="zh-CN" altLang="en-US" dirty="0">
                <a:latin typeface="华文中宋" panose="02010600040101010101" pitchFamily="2" charset="-122"/>
              </a:rPr>
              <a:t>定理。</a:t>
            </a:r>
          </a:p>
          <a:p>
            <a:pPr algn="just"/>
            <a:r>
              <a:rPr lang="zh-CN" altLang="en-US" u="sng" dirty="0">
                <a:latin typeface="华文中宋" panose="02010600040101010101" pitchFamily="2" charset="-122"/>
              </a:rPr>
              <a:t>重点与难点</a:t>
            </a:r>
            <a:r>
              <a:rPr lang="zh-CN" altLang="en-US" dirty="0">
                <a:latin typeface="华文中宋" panose="02010600040101010101" pitchFamily="2" charset="-122"/>
              </a:rPr>
              <a:t>：</a:t>
            </a:r>
            <a:r>
              <a:rPr lang="en-US" altLang="zh-CN" dirty="0">
                <a:latin typeface="华文中宋" panose="02010600040101010101" pitchFamily="2" charset="-122"/>
              </a:rPr>
              <a:t>Lebesgue</a:t>
            </a:r>
            <a:r>
              <a:rPr lang="zh-CN" altLang="en-US" dirty="0">
                <a:latin typeface="华文中宋" panose="02010600040101010101" pitchFamily="2" charset="-122"/>
              </a:rPr>
              <a:t>定理与 </a:t>
            </a:r>
            <a:r>
              <a:rPr lang="en-US" altLang="zh-CN" dirty="0" err="1">
                <a:latin typeface="华文中宋" panose="02010600040101010101" pitchFamily="2" charset="-122"/>
              </a:rPr>
              <a:t>Riesz</a:t>
            </a:r>
            <a:r>
              <a:rPr lang="zh-CN" altLang="en-US" dirty="0">
                <a:latin typeface="华文中宋" panose="02010600040101010101" pitchFamily="2" charset="-122"/>
              </a:rPr>
              <a:t>定理及其证明。</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603" name="Rectangle 3"/>
              <p:cNvSpPr>
                <a:spLocks noGrp="1" noChangeArrowheads="1"/>
              </p:cNvSpPr>
              <p:nvPr>
                <p:ph type="body" idx="1"/>
              </p:nvPr>
            </p:nvSpPr>
            <p:spPr>
              <a:xfrm>
                <a:off x="105568" y="173038"/>
                <a:ext cx="8858920" cy="6424314"/>
              </a:xfrm>
            </p:spPr>
            <p:txBody>
              <a:bodyPr/>
              <a:lstStyle/>
              <a:p>
                <a:pPr marL="0" indent="0" algn="just"/>
                <a:r>
                  <a:rPr lang="zh-CN" altLang="en-US" sz="2400" dirty="0" smtClean="0">
                    <a:latin typeface="华文中宋" panose="02010600040101010101" pitchFamily="2" charset="-122"/>
                  </a:rPr>
                  <a:t>即</a:t>
                </a:r>
                <a:r>
                  <a:rPr lang="zh-CN" altLang="en-US" sz="2400" dirty="0">
                    <a:latin typeface="华文中宋" panose="02010600040101010101" pitchFamily="2" charset="-122"/>
                  </a:rPr>
                  <a:t>可。这等价于说对任意的</a:t>
                </a:r>
                <a14:m>
                  <m:oMath xmlns:m="http://schemas.openxmlformats.org/officeDocument/2006/math">
                    <m:r>
                      <a:rPr lang="en-US" altLang="zh-CN" sz="2400" i="1" dirty="0" smtClean="0">
                        <a:latin typeface="Cambria Math" panose="02040503050406030204" pitchFamily="18" charset="0"/>
                      </a:rPr>
                      <m:t>𝑘</m:t>
                    </m:r>
                  </m:oMath>
                </a14:m>
                <a:r>
                  <a:rPr lang="zh-CN" altLang="en-US" sz="2400" dirty="0">
                    <a:latin typeface="华文中宋" panose="02010600040101010101" pitchFamily="2" charset="-122"/>
                  </a:rPr>
                  <a:t>，有</a:t>
                </a:r>
                <a:endParaRPr lang="zh-CN" altLang="en-US" sz="2400" dirty="0">
                  <a:ea typeface="宋体" panose="02010600030101010101" pitchFamily="2" charset="-122"/>
                </a:endParaRPr>
              </a:p>
              <a:p>
                <a:pPr marL="0" indent="0" algn="ctr"/>
                <a14:m>
                  <m:oMath xmlns:m="http://schemas.openxmlformats.org/officeDocument/2006/math">
                    <m:r>
                      <a:rPr lang="en-US" altLang="zh-CN" sz="2400" b="0" i="1" smtClean="0">
                        <a:latin typeface="Cambria Math" panose="02040503050406030204" pitchFamily="18" charset="0"/>
                      </a:rPr>
                      <m:t>𝑚</m:t>
                    </m:r>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marL="0" indent="0" algn="just"/>
                <a:r>
                  <a:rPr lang="zh-CN" altLang="en-US" sz="2400" dirty="0" smtClean="0">
                    <a:latin typeface="华文中宋" panose="02010600040101010101" pitchFamily="2" charset="-122"/>
                  </a:rPr>
                  <a:t>对</a:t>
                </a:r>
                <a:r>
                  <a:rPr lang="zh-CN" altLang="en-US" sz="2400" dirty="0">
                    <a:latin typeface="华文中宋" panose="02010600040101010101" pitchFamily="2" charset="-122"/>
                  </a:rPr>
                  <a:t>每个</a:t>
                </a:r>
                <a14:m>
                  <m:oMath xmlns:m="http://schemas.openxmlformats.org/officeDocument/2006/math">
                    <m:r>
                      <a:rPr lang="en-US" altLang="zh-CN" sz="2400" i="1" dirty="0" smtClean="0">
                        <a:latin typeface="Cambria Math" panose="02040503050406030204" pitchFamily="18" charset="0"/>
                      </a:rPr>
                      <m:t>𝑘</m:t>
                    </m:r>
                  </m:oMath>
                </a14:m>
                <a:r>
                  <a:rPr lang="zh-CN" altLang="en-US" sz="2400" dirty="0">
                    <a:latin typeface="华文中宋" panose="02010600040101010101" pitchFamily="2" charset="-122"/>
                  </a:rPr>
                  <a:t>，由</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oMath>
                </a14:m>
                <a:r>
                  <a:rPr lang="zh-CN" altLang="en-US" sz="2400" dirty="0">
                    <a:latin typeface="华文中宋" panose="02010600040101010101" pitchFamily="2" charset="-122"/>
                  </a:rPr>
                  <a:t>，知</a:t>
                </a:r>
              </a:p>
              <a:p>
                <a:pPr marL="0" indent="0" algn="ctr"/>
                <a14:m>
                  <m:oMath xmlns:m="http://schemas.openxmlformats.org/officeDocument/2006/math">
                    <m:r>
                      <a:rPr lang="en-US" altLang="zh-CN" sz="2400" i="1">
                        <a:latin typeface="Cambria Math" panose="02040503050406030204" pitchFamily="18" charset="0"/>
                      </a:rPr>
                      <m:t>𝑚</m:t>
                    </m:r>
                    <m:d>
                      <m:dPr>
                        <m:begChr m:val="["/>
                        <m:endChr m:val="]"/>
                        <m:ctrlPr>
                          <a:rPr lang="en-US" altLang="zh-CN" sz="2400" i="1" smtClean="0">
                            <a:latin typeface="Cambria Math" panose="02040503050406030204" pitchFamily="18" charset="0"/>
                          </a:rPr>
                        </m:ctrlPr>
                      </m:dPr>
                      <m:e>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𝑁</m:t>
                            </m:r>
                            <m:r>
                              <a:rPr lang="en-US" altLang="zh-CN" sz="2400" i="1">
                                <a:latin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m:t>
                            </m:r>
                          </m:sup>
                          <m:e>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𝑁</m:t>
                                </m:r>
                              </m:sub>
                              <m:sup>
                                <m:r>
                                  <a:rPr lang="en-US" altLang="zh-CN" sz="2400" i="1">
                                    <a:latin typeface="Cambria Math" panose="02040503050406030204" pitchFamily="18" charset="0"/>
                                    <a:ea typeface="Cambria Math" panose="02040503050406030204" pitchFamily="18" charset="0"/>
                                  </a:rPr>
                                  <m:t>∞</m:t>
                                </m:r>
                              </m:sup>
                              <m:e>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e>
                            </m:nary>
                          </m:e>
                        </m:nary>
                      </m:e>
                    </m:d>
                    <m:r>
                      <a:rPr lang="en-US" altLang="zh-CN" sz="2400" i="1">
                        <a:latin typeface="Cambria Math" panose="02040503050406030204" pitchFamily="18" charset="0"/>
                        <a:ea typeface="Cambria Math" panose="02040503050406030204" pitchFamily="18" charset="0"/>
                      </a:rPr>
                      <m:t>=0</m:t>
                    </m:r>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marL="0" indent="0" algn="just"/>
                <a:r>
                  <a:rPr lang="zh-CN" altLang="en-US" sz="2400" dirty="0" smtClean="0">
                    <a:latin typeface="华文中宋" panose="02010600040101010101" pitchFamily="2" charset="-122"/>
                  </a:rPr>
                  <a:t>故</a:t>
                </a:r>
                <a:r>
                  <a:rPr lang="zh-CN" altLang="en-US" sz="2400" dirty="0">
                    <a:latin typeface="华文中宋" panose="02010600040101010101" pitchFamily="2" charset="-122"/>
                  </a:rPr>
                  <a:t>对任意</a:t>
                </a:r>
                <a14:m>
                  <m:oMath xmlns:m="http://schemas.openxmlformats.org/officeDocument/2006/math">
                    <m:r>
                      <a:rPr lang="en-US" altLang="zh-CN" sz="2400" i="1" dirty="0" smtClean="0">
                        <a:latin typeface="Cambria Math" panose="02040503050406030204" pitchFamily="18" charset="0"/>
                      </a:rPr>
                      <m:t>𝑖</m:t>
                    </m:r>
                  </m:oMath>
                </a14:m>
                <a:r>
                  <a:rPr lang="zh-CN" altLang="en-US" sz="2400" dirty="0">
                    <a:latin typeface="华文中宋" panose="02010600040101010101" pitchFamily="2" charset="-122"/>
                  </a:rPr>
                  <a:t>及</a:t>
                </a:r>
                <a14:m>
                  <m:oMath xmlns:m="http://schemas.openxmlformats.org/officeDocument/2006/math">
                    <m:r>
                      <a:rPr lang="en-US" altLang="zh-CN" sz="2400" i="1" dirty="0" smtClean="0">
                        <a:latin typeface="Cambria Math" panose="02040503050406030204" pitchFamily="18" charset="0"/>
                      </a:rPr>
                      <m:t>𝑘</m:t>
                    </m:r>
                  </m:oMath>
                </a14:m>
                <a:r>
                  <a:rPr lang="en-US" altLang="zh-CN" sz="2400" dirty="0" smtClean="0">
                    <a:latin typeface="华文中宋" panose="02010600040101010101" pitchFamily="2" charset="-122"/>
                  </a:rPr>
                  <a:t>, </a:t>
                </a:r>
                <a:r>
                  <a:rPr lang="zh-CN" altLang="en-US" sz="2400" dirty="0" smtClean="0">
                    <a:latin typeface="华文中宋" panose="02010600040101010101" pitchFamily="2" charset="-122"/>
                  </a:rPr>
                  <a:t>存在</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𝑛</m:t>
                        </m:r>
                      </m:e>
                      <m:sub>
                        <m:r>
                          <a:rPr lang="en-US" altLang="zh-CN" sz="2400" b="0" i="1" dirty="0" smtClean="0">
                            <a:latin typeface="Cambria Math" panose="02040503050406030204" pitchFamily="18" charset="0"/>
                          </a:rPr>
                          <m:t>𝑖</m:t>
                        </m:r>
                      </m:sub>
                    </m:sSub>
                  </m:oMath>
                </a14:m>
                <a:r>
                  <a:rPr lang="zh-CN" altLang="en-US" sz="2400" dirty="0" smtClean="0">
                    <a:latin typeface="华文中宋" panose="02010600040101010101" pitchFamily="2" charset="-122"/>
                  </a:rPr>
                  <a:t>，当</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&gt;</m:t>
                        </m:r>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𝑖</m:t>
                        </m:r>
                      </m:sub>
                    </m:sSub>
                  </m:oMath>
                </a14:m>
                <a:r>
                  <a:rPr lang="zh-CN" altLang="en-US" sz="2400" dirty="0" smtClean="0">
                    <a:latin typeface="华文中宋" panose="02010600040101010101" pitchFamily="2" charset="-122"/>
                  </a:rPr>
                  <a:t>时</a:t>
                </a:r>
                <a:r>
                  <a:rPr lang="zh-CN" altLang="en-US" sz="2400" dirty="0">
                    <a:latin typeface="华文中宋" panose="02010600040101010101" pitchFamily="2" charset="-122"/>
                  </a:rPr>
                  <a:t>，</a:t>
                </a:r>
                <a:r>
                  <a:rPr lang="zh-CN" altLang="en-US" sz="2400" dirty="0" smtClean="0">
                    <a:latin typeface="华文中宋" panose="02010600040101010101" pitchFamily="2" charset="-122"/>
                  </a:rPr>
                  <a:t>有</a:t>
                </a:r>
                <a:endParaRPr lang="en-US" altLang="zh-CN" sz="2400" dirty="0" smtClean="0">
                  <a:latin typeface="华文中宋" panose="02010600040101010101" pitchFamily="2" charset="-122"/>
                </a:endParaRPr>
              </a:p>
              <a:p>
                <a:pPr marL="0" indent="0" algn="ct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b="0" i="1" smtClean="0">
                                    <a:latin typeface="Cambria Math" panose="02040503050406030204" pitchFamily="18" charset="0"/>
                                  </a:rPr>
                                  <m:t>𝑛</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smtClean="0">
                        <a:latin typeface="Cambria Math" panose="02040503050406030204" pitchFamily="18" charset="0"/>
                        <a:ea typeface="Cambria Math" panose="02040503050406030204" pitchFamily="18" charset="0"/>
                      </a:rPr>
                      <m:t>&lt;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2</m:t>
                            </m:r>
                          </m:e>
                          <m:sup>
                            <m:r>
                              <a:rPr lang="en-US" altLang="zh-CN" sz="2400" b="0" i="1" smtClean="0">
                                <a:latin typeface="Cambria Math" panose="02040503050406030204" pitchFamily="18" charset="0"/>
                                <a:ea typeface="Cambria Math" panose="02040503050406030204" pitchFamily="18" charset="0"/>
                              </a:rPr>
                              <m:t>𝑖</m:t>
                            </m:r>
                          </m:sup>
                        </m:sSup>
                      </m:den>
                    </m:f>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algn="just"/>
                <a:r>
                  <a:rPr lang="zh-CN" altLang="en-US" sz="2400" dirty="0">
                    <a:latin typeface="华文中宋" panose="02010600040101010101" pitchFamily="2" charset="-122"/>
                  </a:rPr>
                  <a:t>特别地  </a:t>
                </a: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a:latin typeface="Cambria Math" panose="02040503050406030204" pitchFamily="18" charset="0"/>
                        <a:ea typeface="Cambria Math" panose="02040503050406030204" pitchFamily="18" charset="0"/>
                      </a:rPr>
                      <m:t>&lt;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𝑖</m:t>
                            </m:r>
                          </m:sup>
                        </m:sSup>
                      </m:den>
                    </m:f>
                  </m:oMath>
                </a14:m>
                <a:endParaRPr lang="zh-CN" altLang="en-US" sz="2400" dirty="0">
                  <a:ea typeface="宋体" panose="02010600030101010101" pitchFamily="2" charset="-122"/>
                </a:endParaRPr>
              </a:p>
              <a:p>
                <a:pPr marL="0" indent="0"/>
                <a:r>
                  <a:rPr lang="zh-CN" altLang="en-US" sz="2400" dirty="0" smtClean="0">
                    <a:latin typeface="华文中宋" panose="02010600040101010101" pitchFamily="2" charset="-122"/>
                  </a:rPr>
                  <a:t>由于</a:t>
                </a:r>
                <a:r>
                  <a:rPr lang="zh-CN" altLang="en-US" sz="2400" dirty="0">
                    <a:latin typeface="华文中宋" panose="02010600040101010101" pitchFamily="2" charset="-122"/>
                  </a:rPr>
                  <a:t>此处</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b="0" i="1" smtClean="0">
                        <a:latin typeface="Cambria Math" panose="02040503050406030204" pitchFamily="18" charset="0"/>
                      </a:rPr>
                      <m:t> </m:t>
                    </m:r>
                  </m:oMath>
                </a14:m>
                <a:r>
                  <a:rPr lang="zh-CN" altLang="en-US" sz="2400" dirty="0">
                    <a:latin typeface="华文中宋" panose="02010600040101010101" pitchFamily="2" charset="-122"/>
                  </a:rPr>
                  <a:t>都是任意的，</a:t>
                </a:r>
                <a:r>
                  <a:rPr lang="zh-CN" altLang="en-US" sz="2400" dirty="0" smtClean="0">
                    <a:latin typeface="华文中宋" panose="02010600040101010101" pitchFamily="2" charset="-122"/>
                  </a:rPr>
                  <a:t>所以可以</a:t>
                </a:r>
                <a:r>
                  <a:rPr lang="zh-CN" altLang="en-US" sz="2400" dirty="0">
                    <a:latin typeface="华文中宋" panose="02010600040101010101" pitchFamily="2" charset="-122"/>
                  </a:rPr>
                  <a:t>取</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 </m:t>
                    </m:r>
                  </m:oMath>
                </a14:m>
                <a:r>
                  <a:rPr lang="zh-CN" altLang="en-US" sz="2400" dirty="0">
                    <a:latin typeface="华文中宋" panose="02010600040101010101" pitchFamily="2" charset="-122"/>
                  </a:rPr>
                  <a:t>，</a:t>
                </a:r>
                <a:r>
                  <a:rPr lang="zh-CN" altLang="en-US" sz="2400" dirty="0" smtClean="0">
                    <a:latin typeface="华文中宋" panose="02010600040101010101" pitchFamily="2" charset="-122"/>
                  </a:rPr>
                  <a:t>即</a:t>
                </a:r>
                <a:endParaRPr lang="en-US" altLang="zh-CN" sz="2400" dirty="0" smtClean="0">
                  <a:latin typeface="华文中宋" panose="02010600040101010101" pitchFamily="2" charset="-122"/>
                </a:endParaRPr>
              </a:p>
              <a:p>
                <a:pPr marL="0" indent="0" algn="ctr"/>
                <a:r>
                  <a:rPr lang="zh-CN" altLang="en-US" sz="2400" dirty="0" smtClean="0">
                    <a:latin typeface="华文中宋" panose="02010600040101010101" pitchFamily="2" charset="-122"/>
                  </a:rPr>
                  <a:t> </a:t>
                </a: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𝑖</m:t>
                            </m:r>
                          </m:den>
                        </m:f>
                      </m:e>
                    </m:d>
                    <m:r>
                      <a:rPr lang="en-US" altLang="zh-CN" sz="2400" i="1">
                        <a:latin typeface="Cambria Math" panose="02040503050406030204" pitchFamily="18" charset="0"/>
                        <a:ea typeface="Cambria Math" panose="02040503050406030204" pitchFamily="18" charset="0"/>
                      </a:rPr>
                      <m:t>&lt;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𝑖</m:t>
                            </m:r>
                          </m:sup>
                        </m:sSup>
                      </m:den>
                    </m:f>
                  </m:oMath>
                </a14:m>
                <a:endParaRPr lang="en-US" altLang="zh-CN" sz="2400" dirty="0" smtClean="0">
                  <a:latin typeface="华文中宋" panose="02010600040101010101" pitchFamily="2" charset="-122"/>
                </a:endParaRPr>
              </a:p>
              <a:p>
                <a:pPr marL="0" indent="0" algn="just"/>
                <a:r>
                  <a:rPr lang="zh-CN" altLang="en-US" sz="2400" dirty="0" smtClean="0">
                    <a:latin typeface="华文中宋" panose="02010600040101010101" pitchFamily="2" charset="-122"/>
                  </a:rPr>
                  <a:t>如果</a:t>
                </a:r>
                <a:r>
                  <a:rPr lang="zh-CN" altLang="en-US" sz="2400" dirty="0">
                    <a:latin typeface="华文中宋" panose="02010600040101010101" pitchFamily="2" charset="-122"/>
                  </a:rPr>
                  <a:t>必要，还可以</a:t>
                </a:r>
                <a:r>
                  <a:rPr lang="zh-CN" altLang="en-US" sz="2400" dirty="0" smtClean="0">
                    <a:latin typeface="华文中宋" panose="02010600040101010101" pitchFamily="2" charset="-122"/>
                  </a:rPr>
                  <a:t>使</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oMath>
                </a14:m>
                <a:r>
                  <a:rPr lang="zh-CN" altLang="en-US" sz="2400" dirty="0" smtClean="0">
                    <a:latin typeface="华文中宋" panose="02010600040101010101" pitchFamily="2" charset="-122"/>
                  </a:rPr>
                  <a:t>满足</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𝑛</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&lt;⋯&lt;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𝑛</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&lt;⋯</m:t>
                    </m:r>
                  </m:oMath>
                </a14:m>
                <a:endParaRPr lang="zh-CN" altLang="en-US" sz="2400" dirty="0">
                  <a:ea typeface="宋体" panose="02010600030101010101" pitchFamily="2" charset="-122"/>
                </a:endParaRPr>
              </a:p>
              <a:p>
                <a:pPr algn="just"/>
                <a:endParaRPr lang="zh-CN" altLang="en-US" sz="2800" dirty="0">
                  <a:ea typeface="宋体" panose="02010600030101010101" pitchFamily="2" charset="-122"/>
                </a:endParaRPr>
              </a:p>
              <a:p>
                <a:pPr marL="0" indent="0"/>
                <a:endParaRPr lang="en-US" altLang="zh-CN" sz="2800" dirty="0"/>
              </a:p>
            </p:txBody>
          </p:sp>
        </mc:Choice>
        <mc:Fallback>
          <p:sp>
            <p:nvSpPr>
              <p:cNvPr id="25603" name="Rectangle 3"/>
              <p:cNvSpPr>
                <a:spLocks noGrp="1" noRot="1" noChangeAspect="1" noMove="1" noResize="1" noEditPoints="1" noAdjustHandles="1" noChangeArrowheads="1" noChangeShapeType="1" noTextEdit="1"/>
              </p:cNvSpPr>
              <p:nvPr>
                <p:ph type="body" idx="1"/>
              </p:nvPr>
            </p:nvSpPr>
            <p:spPr>
              <a:xfrm>
                <a:off x="105568" y="173038"/>
                <a:ext cx="8858920" cy="6424314"/>
              </a:xfrm>
              <a:blipFill>
                <a:blip r:embed="rId2"/>
                <a:stretch>
                  <a:fillRect l="-1032" t="-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4985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1" name="Rectangle 3"/>
              <p:cNvSpPr>
                <a:spLocks noGrp="1" noChangeArrowheads="1"/>
              </p:cNvSpPr>
              <p:nvPr>
                <p:ph type="body" idx="1"/>
              </p:nvPr>
            </p:nvSpPr>
            <p:spPr>
              <a:xfrm>
                <a:off x="179388" y="260350"/>
                <a:ext cx="8713092" cy="6597650"/>
              </a:xfrm>
            </p:spPr>
            <p:txBody>
              <a:bodyPr/>
              <a:lstStyle/>
              <a:p>
                <a:pPr algn="just"/>
                <a:r>
                  <a:rPr lang="zh-CN" altLang="en-US" sz="2800" dirty="0" smtClean="0">
                    <a:latin typeface="华文中宋" panose="02010600040101010101" pitchFamily="2" charset="-122"/>
                  </a:rPr>
                  <a:t>于是</a:t>
                </a:r>
                <a:r>
                  <a:rPr lang="zh-CN" altLang="en-US" sz="2800" dirty="0">
                    <a:latin typeface="华文中宋" panose="02010600040101010101" pitchFamily="2" charset="-122"/>
                  </a:rPr>
                  <a:t>对任意的</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，只要</a:t>
                </a:r>
                <a14:m>
                  <m:oMath xmlns:m="http://schemas.openxmlformats.org/officeDocument/2006/math">
                    <m:r>
                      <a:rPr lang="en-US" altLang="zh-CN" sz="2800" i="1">
                        <a:latin typeface="Cambria Math" panose="02040503050406030204" pitchFamily="18" charset="0"/>
                      </a:rPr>
                      <m:t>𝑖</m:t>
                    </m:r>
                    <m:r>
                      <a:rPr lang="en-US" altLang="zh-CN" sz="2800" b="0" i="1" smtClean="0">
                        <a:latin typeface="Cambria Math" panose="02040503050406030204" pitchFamily="18" charset="0"/>
                      </a:rPr>
                      <m:t>&gt;</m:t>
                    </m:r>
                    <m:r>
                      <a:rPr lang="en-US" altLang="zh-CN" sz="2800" i="1">
                        <a:latin typeface="Cambria Math" panose="02040503050406030204" pitchFamily="18" charset="0"/>
                      </a:rPr>
                      <m:t>𝑘</m:t>
                    </m:r>
                  </m:oMath>
                </a14:m>
                <a:r>
                  <a:rPr lang="zh-CN" altLang="en-US" sz="2800" dirty="0">
                    <a:latin typeface="华文中宋" panose="02010600040101010101" pitchFamily="2" charset="-122"/>
                  </a:rPr>
                  <a:t>，就有</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0" smtClean="0">
                            <a:latin typeface="Cambria Math" panose="02040503050406030204" pitchFamily="18" charset="0"/>
                          </a:rPr>
                          <m:t>1</m:t>
                        </m:r>
                      </m:num>
                      <m:den>
                        <m:r>
                          <a:rPr lang="en-US" altLang="zh-CN" sz="2800" i="1">
                            <a:latin typeface="Cambria Math" panose="02040503050406030204" pitchFamily="18" charset="0"/>
                          </a:rPr>
                          <m:t>𝑖</m:t>
                        </m:r>
                      </m:den>
                    </m:f>
                    <m:r>
                      <a:rPr lang="en-US" altLang="zh-CN" sz="2800" b="0" i="1" smtClean="0">
                        <a:latin typeface="Cambria Math" panose="02040503050406030204" pitchFamily="18" charset="0"/>
                      </a:rPr>
                      <m:t>&lt;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i="1">
                            <a:latin typeface="Cambria Math" panose="02040503050406030204" pitchFamily="18" charset="0"/>
                          </a:rPr>
                          <m:t>𝑘</m:t>
                        </m:r>
                      </m:den>
                    </m:f>
                    <m:r>
                      <a:rPr lang="en-US" altLang="zh-CN" sz="2800" i="1">
                        <a:latin typeface="Cambria Math" panose="02040503050406030204" pitchFamily="18" charset="0"/>
                      </a:rPr>
                      <m:t> </m:t>
                    </m:r>
                  </m:oMath>
                </a14:m>
                <a:r>
                  <a:rPr lang="zh-CN" altLang="en-US" sz="2800" dirty="0">
                    <a:latin typeface="华文中宋" panose="02010600040101010101" pitchFamily="2" charset="-122"/>
                  </a:rPr>
                  <a:t>，从而</a:t>
                </a: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𝑖</m:t>
                              </m:r>
                            </m:den>
                          </m:f>
                        </m:e>
                      </m:d>
                      <m:r>
                        <a:rPr lang="en-US" altLang="zh-CN" sz="2800" i="1">
                          <a:latin typeface="Cambria Math" panose="02040503050406030204" pitchFamily="18" charset="0"/>
                          <a:ea typeface="Cambria Math" panose="02040503050406030204" pitchFamily="18" charset="0"/>
                        </a:rPr>
                        <m:t>&lt;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2</m:t>
                              </m:r>
                            </m:e>
                            <m:sup>
                              <m:r>
                                <a:rPr lang="en-US" altLang="zh-CN" sz="2800" i="1">
                                  <a:latin typeface="Cambria Math" panose="02040503050406030204" pitchFamily="18" charset="0"/>
                                  <a:ea typeface="Cambria Math" panose="02040503050406030204" pitchFamily="18" charset="0"/>
                                </a:rPr>
                                <m:t>𝑖</m:t>
                              </m:r>
                            </m:sup>
                          </m:sSup>
                        </m:den>
                      </m:f>
                    </m:oMath>
                  </m:oMathPara>
                </a14:m>
                <a:endParaRPr lang="zh-CN" altLang="en-US" sz="2800" dirty="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𝑖</m:t>
                              </m:r>
                            </m:den>
                          </m:f>
                        </m:e>
                      </m:d>
                      <m:r>
                        <a:rPr lang="en-US" altLang="zh-CN" sz="2800" i="1">
                          <a:latin typeface="Cambria Math" panose="02040503050406030204" pitchFamily="18" charset="0"/>
                          <a:ea typeface="Cambria Math" panose="02040503050406030204" pitchFamily="18" charset="0"/>
                        </a:rPr>
                        <m:t>&lt;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2</m:t>
                              </m:r>
                            </m:e>
                            <m:sup>
                              <m:r>
                                <a:rPr lang="en-US" altLang="zh-CN" sz="2800" i="1">
                                  <a:latin typeface="Cambria Math" panose="02040503050406030204" pitchFamily="18" charset="0"/>
                                  <a:ea typeface="Cambria Math" panose="02040503050406030204" pitchFamily="18" charset="0"/>
                                </a:rPr>
                                <m:t>𝑖</m:t>
                              </m:r>
                            </m:sup>
                          </m:sSup>
                        </m:den>
                      </m:f>
                    </m:oMath>
                  </m:oMathPara>
                </a14:m>
                <a:endParaRPr lang="zh-CN" altLang="en-US" sz="2800" dirty="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begChr m:val="["/>
                          <m:endChr m:val="]"/>
                          <m:ctrlPr>
                            <a:rPr lang="en-US" altLang="zh-CN" sz="2800" i="1" smtClean="0">
                              <a:latin typeface="Cambria Math" panose="02040503050406030204" pitchFamily="18" charset="0"/>
                            </a:rPr>
                          </m:ctrlPr>
                        </m:dPr>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d>
                      <m:r>
                        <a:rPr lang="zh-CN" altLang="en-US" sz="2400" i="1" smtClean="0">
                          <a:latin typeface="Cambria Math" panose="02040503050406030204" pitchFamily="18" charset="0"/>
                        </a:rPr>
                        <m:t>≤</m:t>
                      </m:r>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sub>
                        <m:sup>
                          <m:r>
                            <a:rPr lang="en-US" altLang="zh-CN" sz="2400" i="1" smtClean="0">
                              <a:latin typeface="Cambria Math" panose="02040503050406030204" pitchFamily="18" charset="0"/>
                              <a:ea typeface="Cambria Math" panose="02040503050406030204" pitchFamily="18" charset="0"/>
                            </a:rPr>
                            <m:t>∞</m:t>
                          </m:r>
                        </m:sup>
                        <m:e>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e>
                      </m:nary>
                      <m:r>
                        <a:rPr lang="en-US" altLang="zh-CN" sz="2400" i="1" smtClean="0">
                          <a:latin typeface="Cambria Math" panose="02040503050406030204" pitchFamily="18" charset="0"/>
                          <a:ea typeface="Cambria Math" panose="02040503050406030204" pitchFamily="18" charset="0"/>
                        </a:rPr>
                        <m:t>&lt;</m:t>
                      </m:r>
                      <m:f>
                        <m:fPr>
                          <m:ctrlPr>
                            <a:rPr lang="en-US" altLang="zh-CN" sz="240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2</m:t>
                              </m:r>
                            </m:e>
                            <m:sup>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p>
                          </m:sSup>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800" dirty="0">
                  <a:latin typeface="华文中宋" panose="02010600040101010101" pitchFamily="2" charset="-122"/>
                </a:endParaRPr>
              </a:p>
            </p:txBody>
          </p:sp>
        </mc:Choice>
        <mc:Fallback xmlns="">
          <p:sp>
            <p:nvSpPr>
              <p:cNvPr id="27651" name="Rectangle 3"/>
              <p:cNvSpPr>
                <a:spLocks noGrp="1" noRot="1" noChangeAspect="1" noMove="1" noResize="1" noEditPoints="1" noAdjustHandles="1" noChangeArrowheads="1" noChangeShapeType="1" noTextEdit="1"/>
              </p:cNvSpPr>
              <p:nvPr>
                <p:ph type="body" idx="1"/>
              </p:nvPr>
            </p:nvSpPr>
            <p:spPr>
              <a:xfrm>
                <a:off x="179388" y="260350"/>
                <a:ext cx="8713092" cy="6597650"/>
              </a:xfrm>
              <a:blipFill>
                <a:blip r:embed="rId2"/>
                <a:stretch>
                  <a:fillRect l="-1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834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1" name="Rectangle 3"/>
              <p:cNvSpPr>
                <a:spLocks noGrp="1" noChangeArrowheads="1"/>
              </p:cNvSpPr>
              <p:nvPr>
                <p:ph type="body" idx="1"/>
              </p:nvPr>
            </p:nvSpPr>
            <p:spPr>
              <a:xfrm>
                <a:off x="179388" y="260350"/>
                <a:ext cx="8964612" cy="6120978"/>
              </a:xfrm>
            </p:spPr>
            <p:txBody>
              <a:bodyPr/>
              <a:lstStyle/>
              <a:p>
                <a:pPr algn="just"/>
                <a:r>
                  <a:rPr lang="zh-CN" altLang="en-US" sz="2800" dirty="0" smtClean="0">
                    <a:latin typeface="华文中宋" panose="02010600040101010101" pitchFamily="2" charset="-122"/>
                  </a:rPr>
                  <a:t>这说明</a:t>
                </a:r>
                <a:endParaRPr lang="en-US" altLang="zh-CN" sz="28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m:t>
                          </m:r>
                          <m:d>
                            <m:dPr>
                              <m:begChr m:val="["/>
                              <m:endChr m:val="]"/>
                              <m:ctrlPr>
                                <a:rPr lang="en-US" altLang="zh-CN" sz="2800" i="1">
                                  <a:latin typeface="Cambria Math" panose="02040503050406030204" pitchFamily="18" charset="0"/>
                                </a:rPr>
                              </m:ctrlPr>
                            </m:dPr>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d>
                        </m:e>
                      </m:func>
                      <m:r>
                        <a:rPr lang="en-US" altLang="zh-CN" sz="2800" b="0" i="1" smtClean="0">
                          <a:latin typeface="Cambria Math" panose="02040503050406030204" pitchFamily="18" charset="0"/>
                        </a:rPr>
                        <m:t>=0</m:t>
                      </m:r>
                    </m:oMath>
                  </m:oMathPara>
                </a14:m>
                <a:endParaRPr lang="en-US" altLang="zh-CN" sz="2800" dirty="0" smtClean="0">
                  <a:latin typeface="华文中宋" panose="02010600040101010101" pitchFamily="2" charset="-122"/>
                </a:endParaRPr>
              </a:p>
              <a:p>
                <a:pPr algn="just"/>
                <a:r>
                  <a:rPr lang="zh-CN" altLang="en-US" sz="2800" dirty="0" smtClean="0">
                    <a:latin typeface="华文中宋" panose="02010600040101010101" pitchFamily="2" charset="-122"/>
                  </a:rPr>
                  <a:t>因此</a:t>
                </a:r>
                <a:endParaRPr lang="en-US" altLang="zh-CN" sz="28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begChr m:val="["/>
                          <m:endChr m:val="]"/>
                          <m:ctrlPr>
                            <a:rPr lang="en-US" altLang="zh-CN" sz="2800" i="1">
                              <a:latin typeface="Cambria Math" panose="02040503050406030204" pitchFamily="18" charset="0"/>
                            </a:rPr>
                          </m:ctrlPr>
                        </m:dPr>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nary>
                        </m:e>
                      </m:d>
                      <m:r>
                        <a:rPr lang="en-US" altLang="zh-CN" sz="2800" i="1">
                          <a:latin typeface="Cambria Math" panose="02040503050406030204" pitchFamily="18" charset="0"/>
                          <a:ea typeface="Cambria Math" panose="02040503050406030204" pitchFamily="18" charset="0"/>
                        </a:rPr>
                        <m:t>=0</m:t>
                      </m:r>
                    </m:oMath>
                  </m:oMathPara>
                </a14:m>
                <a:endParaRPr lang="en-US" altLang="zh-CN" sz="2800" dirty="0" smtClean="0">
                  <a:ea typeface="宋体" panose="02010600030101010101" pitchFamily="2" charset="-122"/>
                </a:endParaRPr>
              </a:p>
              <a:p>
                <a:pPr algn="just"/>
                <a:r>
                  <a:rPr lang="zh-CN" altLang="en-US" sz="2800" dirty="0" smtClean="0">
                    <a:ea typeface="宋体" panose="02010600030101010101" pitchFamily="2" charset="-122"/>
                  </a:rPr>
                  <a:t>所以</a:t>
                </a:r>
                <a:endParaRPr lang="en-US" altLang="zh-CN" sz="2800" dirty="0" smtClean="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a:latin typeface="华文中宋" panose="02010600040101010101" pitchFamily="2" charset="-122"/>
                </a:endParaRPr>
              </a:p>
              <a:p>
                <a:pPr algn="just"/>
                <a:endParaRPr lang="zh-CN" altLang="en-US" sz="2800" dirty="0">
                  <a:ea typeface="宋体" panose="02010600030101010101" pitchFamily="2" charset="-122"/>
                </a:endParaRPr>
              </a:p>
            </p:txBody>
          </p:sp>
        </mc:Choice>
        <mc:Fallback xmlns="">
          <p:sp>
            <p:nvSpPr>
              <p:cNvPr id="27651" name="Rectangle 3"/>
              <p:cNvSpPr>
                <a:spLocks noGrp="1" noRot="1" noChangeAspect="1" noMove="1" noResize="1" noEditPoints="1" noAdjustHandles="1" noChangeArrowheads="1" noChangeShapeType="1" noTextEdit="1"/>
              </p:cNvSpPr>
              <p:nvPr>
                <p:ph type="body" idx="1"/>
              </p:nvPr>
            </p:nvSpPr>
            <p:spPr>
              <a:xfrm>
                <a:off x="179388" y="260350"/>
                <a:ext cx="8964612" cy="6120978"/>
              </a:xfrm>
              <a:blipFill>
                <a:blip r:embed="rId2"/>
                <a:stretch>
                  <a:fillRect l="-1360" t="-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831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5778" name="Rectangle 2"/>
              <p:cNvSpPr>
                <a:spLocks noGrp="1" noChangeArrowheads="1"/>
              </p:cNvSpPr>
              <p:nvPr>
                <p:ph type="body" idx="1"/>
              </p:nvPr>
            </p:nvSpPr>
            <p:spPr>
              <a:xfrm>
                <a:off x="386387" y="620688"/>
                <a:ext cx="8604448" cy="6048672"/>
              </a:xfrm>
            </p:spPr>
            <p:txBody>
              <a:bodyPr/>
              <a:lstStyle/>
              <a:p>
                <a:r>
                  <a:rPr lang="zh-CN" altLang="en-US" sz="2800" dirty="0" smtClean="0">
                    <a:latin typeface="华文中宋" panose="02010600040101010101" pitchFamily="2" charset="-122"/>
                  </a:rPr>
                  <a:t>下设</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  令</a:t>
                </a:r>
                <a:endParaRPr lang="zh-CN" altLang="en-US" sz="2800" dirty="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𝑖</m:t>
                                      </m:r>
                                    </m:sub>
                                  </m:sSub>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𝑚</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𝑛</m:t>
                              </m:r>
                            </m:e>
                          </m:d>
                        </m:e>
                      </m:d>
                    </m:oMath>
                  </m:oMathPara>
                </a14:m>
                <a:endParaRPr lang="zh-CN" altLang="en-US" sz="2800" dirty="0">
                  <a:latin typeface="华文中宋" panose="02010600040101010101" pitchFamily="2" charset="-122"/>
                </a:endParaRPr>
              </a:p>
              <a:p>
                <a:pPr marL="0" indent="0"/>
                <a:r>
                  <a:rPr lang="zh-CN" altLang="en-US" sz="2800" dirty="0" smtClean="0">
                    <a:latin typeface="华文中宋" panose="02010600040101010101" pitchFamily="2" charset="-122"/>
                  </a:rPr>
                  <a:t>则</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𝐼</m:t>
                        </m:r>
                      </m:e>
                      <m:sub>
                        <m:r>
                          <a:rPr lang="en-US" altLang="zh-CN" sz="2800" b="0" i="1" smtClean="0">
                            <a:latin typeface="Cambria Math" panose="02040503050406030204" pitchFamily="18" charset="0"/>
                            <a:ea typeface="Cambria Math" panose="02040503050406030204" pitchFamily="18" charset="0"/>
                          </a:rPr>
                          <m:t>𝑚</m:t>
                        </m:r>
                      </m:sub>
                    </m:sSub>
                  </m:oMath>
                </a14:m>
                <a:r>
                  <a:rPr lang="zh-CN" altLang="en-US" sz="2800" dirty="0" smtClean="0">
                    <a:latin typeface="华文中宋" panose="02010600040101010101" pitchFamily="2" charset="-122"/>
                  </a:rPr>
                  <a:t>是</a:t>
                </a:r>
                <a:r>
                  <a:rPr lang="zh-CN" altLang="en-US" sz="2800" dirty="0">
                    <a:latin typeface="华文中宋" panose="02010600040101010101" pitchFamily="2" charset="-122"/>
                  </a:rPr>
                  <a:t>测度有限的可测集，且</a:t>
                </a:r>
                <a:r>
                  <a:rPr lang="zh-CN" altLang="en-US" sz="2800" dirty="0" smtClean="0">
                    <a:latin typeface="华文中宋" panose="02010600040101010101" pitchFamily="2" charset="-122"/>
                  </a:rPr>
                  <a:t>对任意</a:t>
                </a:r>
                <a14:m>
                  <m:oMath xmlns:m="http://schemas.openxmlformats.org/officeDocument/2006/math">
                    <m:r>
                      <a:rPr lang="en-US" altLang="zh-CN" sz="2800" i="1">
                        <a:latin typeface="Cambria Math" panose="02040503050406030204" pitchFamily="18" charset="0"/>
                      </a:rPr>
                      <m:t>𝑚</m:t>
                    </m:r>
                  </m:oMath>
                </a14:m>
                <a:r>
                  <a:rPr lang="en-US" altLang="zh-CN" sz="2800" dirty="0" smtClean="0">
                    <a:latin typeface="华文中宋" panose="02010600040101010101" pitchFamily="2"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smtClean="0">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 由</a:t>
                </a:r>
                <a:r>
                  <a:rPr lang="zh-CN" altLang="en-US" sz="2800" dirty="0">
                    <a:latin typeface="华文中宋" panose="02010600040101010101" pitchFamily="2" charset="-122"/>
                  </a:rPr>
                  <a:t>前面的证明，</a:t>
                </a:r>
                <a:r>
                  <a:rPr lang="zh-CN" altLang="en-US" sz="2800" dirty="0" smtClean="0">
                    <a:latin typeface="华文中宋" panose="02010600040101010101" pitchFamily="2" charset="-122"/>
                  </a:rPr>
                  <a:t>对</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oMath>
                </a14:m>
                <a:r>
                  <a:rPr lang="zh-CN" altLang="en-US" sz="2800" dirty="0" smtClean="0">
                    <a:latin typeface="华文中宋" panose="02010600040101010101" pitchFamily="2" charset="-122"/>
                  </a:rPr>
                  <a:t>存在</a:t>
                </a:r>
                <a14:m>
                  <m:oMath xmlns:m="http://schemas.openxmlformats.org/officeDocument/2006/math">
                    <m:d>
                      <m:dPr>
                        <m:begChr m:val="{"/>
                        <m:endChr m:val="}"/>
                        <m:ctrlPr>
                          <a:rPr lang="en-US" altLang="zh-CN" sz="2800" i="1" dirty="0"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子</a:t>
                </a:r>
                <a:r>
                  <a:rPr lang="zh-CN" altLang="en-US" sz="2800" dirty="0" smtClean="0">
                    <a:latin typeface="华文中宋" panose="02010600040101010101" pitchFamily="2" charset="-122"/>
                  </a:rPr>
                  <a:t>序列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使</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oMath>
                </a14:m>
                <a:r>
                  <a:rPr lang="en-US" altLang="zh-CN" sz="2800" dirty="0" smtClean="0"/>
                  <a:t> </a:t>
                </a:r>
                <a:r>
                  <a:rPr lang="zh-CN" altLang="en-US" sz="2800" dirty="0">
                    <a:latin typeface="华文中宋" panose="02010600040101010101" pitchFamily="2" charset="-122"/>
                  </a:rPr>
                  <a:t>，当然在每个</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𝑚</m:t>
                        </m:r>
                      </m:sub>
                    </m:sSub>
                  </m:oMath>
                </a14:m>
                <a:r>
                  <a:rPr lang="zh-CN" altLang="en-US" sz="2800" dirty="0">
                    <a:latin typeface="华文中宋" panose="02010600040101010101" pitchFamily="2" charset="-122"/>
                  </a:rPr>
                  <a:t>上仍有</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同理可从</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中取子列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2</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，使</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2</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oMath>
                </a14:m>
                <a:r>
                  <a:rPr lang="zh-CN" altLang="en-US" sz="2800" dirty="0">
                    <a:latin typeface="华文中宋" panose="02010600040101010101" pitchFamily="2" charset="-122"/>
                  </a:rPr>
                  <a:t>，依此类推，由归纳法可作出一串子序列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，任得对任意</a:t>
                </a:r>
                <a14:m>
                  <m:oMath xmlns:m="http://schemas.openxmlformats.org/officeDocument/2006/math">
                    <m:r>
                      <a:rPr lang="en-US" altLang="zh-CN" sz="2800" i="1" dirty="0" smtClean="0">
                        <a:latin typeface="Cambria Math" panose="02040503050406030204" pitchFamily="18" charset="0"/>
                      </a:rPr>
                      <m:t>𝑚</m:t>
                    </m:r>
                  </m:oMath>
                </a14:m>
                <a:r>
                  <a:rPr lang="zh-CN" altLang="en-US" sz="2800" dirty="0" smtClean="0">
                    <a:latin typeface="华文中宋" panose="02010600040101010101" pitchFamily="2" charset="-122"/>
                  </a:rPr>
                  <a:t>，</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是</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的子序列</a:t>
                </a:r>
                <a:r>
                  <a:rPr lang="zh-CN" altLang="en-US" sz="2800" dirty="0">
                    <a:latin typeface="华文中宋" panose="02010600040101010101" pitchFamily="2" charset="-122"/>
                  </a:rPr>
                  <a:t>，</a:t>
                </a:r>
                <a:r>
                  <a:rPr lang="zh-CN" altLang="en-US" sz="2800" dirty="0" smtClean="0">
                    <a:latin typeface="华文中宋" panose="02010600040101010101" pitchFamily="2" charset="-122"/>
                  </a:rPr>
                  <a:t>且</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i="1">
                            <a:latin typeface="Cambria Math" panose="02040503050406030204" pitchFamily="18" charset="0"/>
                            <a:ea typeface="Cambria Math" panose="02040503050406030204" pitchFamily="18" charset="0"/>
                          </a:rPr>
                          <m:t>𝑚</m:t>
                        </m:r>
                      </m:sub>
                    </m:sSub>
                    <m:r>
                      <a:rPr lang="en-US" altLang="zh-CN" sz="2800" i="1">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。令</a:t>
                </a:r>
                <a:endParaRPr lang="en-US" altLang="zh-CN" sz="2800" dirty="0" smtClean="0">
                  <a:latin typeface="华文中宋" panose="02010600040101010101" pitchFamily="2" charset="-122"/>
                </a:endParaRPr>
              </a:p>
              <a:p>
                <a:pPr marL="0" indent="0"/>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e>
                        <m:sub>
                          <m:r>
                            <a:rPr lang="en-US" altLang="zh-CN" sz="2800" b="0" i="1" smtClean="0">
                              <a:latin typeface="Cambria Math" panose="02040503050406030204" pitchFamily="18" charset="0"/>
                            </a:rPr>
                            <m:t>𝑖</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𝑖</m:t>
                          </m:r>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oMath>
                  </m:oMathPara>
                </a14:m>
                <a:endParaRPr lang="zh-CN" altLang="en-US" sz="2800" dirty="0"/>
              </a:p>
              <a:p>
                <a:pPr marL="0" indent="0"/>
                <a:endParaRPr lang="zh-CN" altLang="en-US" sz="2800" dirty="0"/>
              </a:p>
            </p:txBody>
          </p:sp>
        </mc:Choice>
        <mc:Fallback xmlns="">
          <p:sp>
            <p:nvSpPr>
              <p:cNvPr id="75778" name="Rectangle 2"/>
              <p:cNvSpPr>
                <a:spLocks noGrp="1" noRot="1" noChangeAspect="1" noMove="1" noResize="1" noEditPoints="1" noAdjustHandles="1" noChangeArrowheads="1" noChangeShapeType="1" noTextEdit="1"/>
              </p:cNvSpPr>
              <p:nvPr>
                <p:ph type="body" idx="1"/>
              </p:nvPr>
            </p:nvSpPr>
            <p:spPr>
              <a:xfrm>
                <a:off x="386387" y="620688"/>
                <a:ext cx="8604448" cy="6048672"/>
              </a:xfrm>
              <a:blipFill>
                <a:blip r:embed="rId2"/>
                <a:stretch>
                  <a:fillRect l="-1416" t="-706" r="-5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52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a:xfrm>
                <a:off x="179388" y="836612"/>
                <a:ext cx="8857108" cy="5832475"/>
              </a:xfrm>
            </p:spPr>
            <p:txBody>
              <a:bodyPr/>
              <a:lstStyle/>
              <a:p>
                <a:r>
                  <a:rPr lang="zh-CN" altLang="en-US" sz="2800" dirty="0" smtClean="0">
                    <a:latin typeface="华文中宋" panose="02010600040101010101" pitchFamily="2" charset="-122"/>
                  </a:rPr>
                  <a:t>则</a:t>
                </a:r>
                <a14:m>
                  <m:oMath xmlns:m="http://schemas.openxmlformats.org/officeDocument/2006/math">
                    <m:d>
                      <m:dPr>
                        <m:begChr m:val="{"/>
                        <m:endChr m:val="}"/>
                        <m:ctrlPr>
                          <a:rPr lang="en-US" altLang="zh-CN" sz="2800" i="1" smtClean="0">
                            <a:latin typeface="Cambria Math" panose="02040503050406030204" pitchFamily="18" charset="0"/>
                          </a:rPr>
                        </m:ctrlPr>
                      </m:dPr>
                      <m:e>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显然</a:t>
                </a:r>
                <a:r>
                  <a:rPr lang="zh-CN" altLang="en-US" sz="2800" dirty="0">
                    <a:latin typeface="华文中宋" panose="02010600040101010101" pitchFamily="2" charset="-122"/>
                  </a:rPr>
                  <a:t>仍是</a:t>
                </a:r>
                <a14:m>
                  <m:oMath xmlns:m="http://schemas.openxmlformats.org/officeDocument/2006/math">
                    <m:d>
                      <m:dPr>
                        <m:begChr m:val="{"/>
                        <m:endChr m:val="}"/>
                        <m:ctrlPr>
                          <a:rPr lang="en-US" altLang="zh-CN" sz="2800" i="1" dirty="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的子序列。</a:t>
                </a:r>
              </a:p>
              <a:p>
                <a:pPr marL="0" indent="0"/>
                <a:r>
                  <a:rPr lang="zh-CN" altLang="en-US" sz="2800" dirty="0"/>
                  <a:t>设</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𝑚</m:t>
                        </m:r>
                      </m:sub>
                      <m:sup>
                        <m:r>
                          <a:rPr lang="en-US" altLang="zh-CN" sz="2800" b="0" i="1" smtClean="0">
                            <a:latin typeface="Cambria Math" panose="02040503050406030204" pitchFamily="18" charset="0"/>
                          </a:rPr>
                          <m:t>0</m:t>
                        </m:r>
                      </m:sup>
                    </m:sSubSup>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𝑚</m:t>
                            </m:r>
                          </m:sub>
                        </m:sSub>
                        <m:r>
                          <a:rPr lang="en-US" altLang="zh-CN" sz="2800" b="0" i="1" smtClean="0">
                            <a:latin typeface="Cambria Math" panose="02040503050406030204" pitchFamily="18" charset="0"/>
                            <a:ea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oMath>
                </a14:m>
                <a:r>
                  <a:rPr lang="en-US" altLang="zh-CN" sz="2800" dirty="0" smtClean="0">
                    <a:latin typeface="华文中宋" panose="02010600040101010101" pitchFamily="2" charset="-122"/>
                  </a:rPr>
                  <a:t>,</a:t>
                </a:r>
                <a14:m>
                  <m:oMath xmlns:m="http://schemas.openxmlformats.org/officeDocument/2006/math">
                    <m:r>
                      <a:rPr lang="en-US" altLang="zh-CN" sz="2800" b="0" i="1" dirty="0" smtClean="0">
                        <a:latin typeface="Cambria Math" panose="02040503050406030204" pitchFamily="18" charset="0"/>
                      </a:rPr>
                      <m:t> </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𝐸</m:t>
                        </m:r>
                      </m:e>
                      <m:sub>
                        <m:r>
                          <a:rPr lang="en-US" altLang="zh-CN" sz="2800" b="0" i="1" dirty="0" smtClean="0">
                            <a:latin typeface="Cambria Math" panose="02040503050406030204" pitchFamily="18" charset="0"/>
                          </a:rPr>
                          <m:t>0</m:t>
                        </m:r>
                      </m:sub>
                    </m:sSub>
                    <m:r>
                      <a:rPr lang="en-US" altLang="zh-CN" sz="2800" b="0" i="1" dirty="0" smtClean="0">
                        <a:latin typeface="Cambria Math" panose="02040503050406030204" pitchFamily="18" charset="0"/>
                      </a:rPr>
                      <m:t>=</m:t>
                    </m:r>
                    <m:nary>
                      <m:naryPr>
                        <m:chr m:val="⋃"/>
                        <m:supHide m:val="on"/>
                        <m:ctrlPr>
                          <a:rPr lang="en-US" altLang="zh-CN" sz="2800" b="0" i="1" dirty="0" smtClean="0">
                            <a:latin typeface="Cambria Math" panose="02040503050406030204" pitchFamily="18" charset="0"/>
                          </a:rPr>
                        </m:ctrlPr>
                      </m:naryPr>
                      <m:sub>
                        <m:r>
                          <m:rPr>
                            <m:brk m:alnAt="7"/>
                          </m:rPr>
                          <a:rPr lang="en-US" altLang="zh-CN" sz="2800" b="0" i="1" dirty="0" smtClean="0">
                            <a:latin typeface="Cambria Math" panose="02040503050406030204" pitchFamily="18" charset="0"/>
                          </a:rPr>
                          <m:t>𝑚</m:t>
                        </m:r>
                      </m:sub>
                      <m:sup/>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𝐸</m:t>
                            </m:r>
                          </m:e>
                          <m:sub>
                            <m:r>
                              <a:rPr lang="en-US" altLang="zh-CN" sz="2800" i="1">
                                <a:latin typeface="Cambria Math" panose="02040503050406030204" pitchFamily="18" charset="0"/>
                              </a:rPr>
                              <m:t>𝑚</m:t>
                            </m:r>
                          </m:sub>
                          <m:sup>
                            <m:r>
                              <a:rPr lang="en-US" altLang="zh-CN" sz="2800" i="1">
                                <a:latin typeface="Cambria Math" panose="02040503050406030204" pitchFamily="18" charset="0"/>
                              </a:rPr>
                              <m:t>0</m:t>
                            </m:r>
                          </m:sup>
                        </m:sSubSup>
                      </m:e>
                    </m:nary>
                  </m:oMath>
                </a14:m>
                <a:r>
                  <a:rPr lang="en-US" altLang="zh-CN" sz="2800" dirty="0" smtClean="0">
                    <a:latin typeface="华文中宋" panose="02010600040101010101" pitchFamily="2" charset="-122"/>
                  </a:rPr>
                  <a:t>,</a:t>
                </a:r>
                <a:r>
                  <a:rPr lang="zh-CN" altLang="en-US" sz="2800" dirty="0" smtClean="0">
                    <a:latin typeface="华文中宋" panose="02010600040101010101" pitchFamily="2" charset="-122"/>
                  </a:rPr>
                  <a:t>则</a:t>
                </a:r>
                <a14:m>
                  <m:oMath xmlns:m="http://schemas.openxmlformats.org/officeDocument/2006/math">
                    <m:r>
                      <a:rPr lang="en-US" altLang="zh-CN" sz="2800" b="0" i="1" smtClean="0">
                        <a:latin typeface="Cambria Math" panose="02040503050406030204" pitchFamily="18" charset="0"/>
                      </a:rPr>
                      <m:t>𝑚</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𝐸</m:t>
                        </m:r>
                      </m:e>
                      <m:sub>
                        <m:r>
                          <a:rPr lang="en-US" altLang="zh-CN" sz="2800" i="1" dirty="0">
                            <a:latin typeface="Cambria Math" panose="02040503050406030204" pitchFamily="18" charset="0"/>
                          </a:rPr>
                          <m:t>0</m:t>
                        </m:r>
                      </m:sub>
                    </m:sSub>
                    <m:r>
                      <a:rPr lang="en-US" altLang="zh-CN" sz="2800" b="0" i="1" smtClean="0">
                        <a:latin typeface="Cambria Math" panose="02040503050406030204" pitchFamily="18" charset="0"/>
                      </a:rPr>
                      <m:t>=0</m:t>
                    </m:r>
                  </m:oMath>
                </a14:m>
                <a:r>
                  <a:rPr lang="zh-CN" altLang="en-US" sz="2800" dirty="0">
                    <a:latin typeface="华文中宋" panose="02010600040101010101" pitchFamily="2" charset="-122"/>
                  </a:rPr>
                  <a:t>，且对</a:t>
                </a:r>
                <a:r>
                  <a:rPr lang="zh-CN" altLang="en-US" sz="2800" dirty="0" smtClean="0">
                    <a:latin typeface="华文中宋" panose="02010600040101010101" pitchFamily="2" charset="-122"/>
                  </a:rPr>
                  <a:t>任意</a:t>
                </a:r>
                <a14:m>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0</m:t>
                        </m:r>
                      </m:sub>
                    </m:sSub>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存在</a:t>
                </a:r>
                <a14:m>
                  <m:oMath xmlns:m="http://schemas.openxmlformats.org/officeDocument/2006/math">
                    <m:r>
                      <a:rPr lang="en-US" altLang="zh-CN" sz="2800" i="1" dirty="0" smtClean="0">
                        <a:latin typeface="Cambria Math" panose="02040503050406030204" pitchFamily="18" charset="0"/>
                      </a:rPr>
                      <m:t>𝑀</m:t>
                    </m:r>
                  </m:oMath>
                </a14:m>
                <a:r>
                  <a:rPr lang="zh-CN" altLang="en-US" sz="2800" dirty="0">
                    <a:latin typeface="华文中宋" panose="02010600040101010101" pitchFamily="2" charset="-122"/>
                  </a:rPr>
                  <a:t>，</a:t>
                </a:r>
                <a:r>
                  <a:rPr lang="zh-CN" altLang="en-US" sz="2800" dirty="0" smtClean="0">
                    <a:latin typeface="华文中宋" panose="02010600040101010101" pitchFamily="2" charset="-122"/>
                  </a:rPr>
                  <a:t>使得</a:t>
                </a:r>
                <a14:m>
                  <m:oMath xmlns:m="http://schemas.openxmlformats.org/officeDocument/2006/math">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𝑀</m:t>
                    </m:r>
                  </m:oMath>
                </a14:m>
                <a:r>
                  <a:rPr lang="zh-CN" altLang="en-US" sz="2800" dirty="0" smtClean="0">
                    <a:latin typeface="华文中宋" panose="02010600040101010101" pitchFamily="2" charset="-122"/>
                  </a:rPr>
                  <a:t>时</a:t>
                </a:r>
                <a:r>
                  <a:rPr lang="zh-CN" altLang="en-US" sz="2800" dirty="0">
                    <a:latin typeface="华文中宋" panose="02010600040101010101" pitchFamily="2" charset="-122"/>
                  </a:rPr>
                  <a:t>，</a:t>
                </a:r>
                <a14:m>
                  <m:oMath xmlns:m="http://schemas.openxmlformats.org/officeDocument/2006/math">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𝑚</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i="1">
                            <a:latin typeface="Cambria Math" panose="02040503050406030204" pitchFamily="18" charset="0"/>
                            <a:ea typeface="Cambria Math" panose="02040503050406030204" pitchFamily="18" charset="0"/>
                          </a:rPr>
                          <m:t>0</m:t>
                        </m:r>
                      </m:sub>
                    </m:sSub>
                  </m:oMath>
                </a14:m>
                <a:r>
                  <a:rPr lang="zh-CN" altLang="en-US" sz="2800" dirty="0">
                    <a:latin typeface="华文中宋" panose="02010600040101010101" pitchFamily="2" charset="-122"/>
                  </a:rPr>
                  <a:t>，于是</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r>
                  <a:rPr lang="zh-CN" altLang="en-US" sz="2800" dirty="0"/>
                  <a:t>，</a:t>
                </a:r>
                <a:r>
                  <a:rPr lang="zh-CN" altLang="en-US" sz="2800" dirty="0">
                    <a:latin typeface="华文中宋" panose="02010600040101010101" pitchFamily="2" charset="-122"/>
                  </a:rPr>
                  <a:t>显然</a:t>
                </a:r>
                <a:r>
                  <a:rPr lang="zh-CN" altLang="en-US" sz="2800" dirty="0" smtClean="0">
                    <a:latin typeface="华文中宋" panose="02010600040101010101" pitchFamily="2" charset="-122"/>
                  </a:rPr>
                  <a:t>当</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𝑚</m:t>
                    </m:r>
                  </m:oMath>
                </a14:m>
                <a:r>
                  <a:rPr lang="zh-CN" altLang="en-US" sz="2800" dirty="0" smtClean="0">
                    <a:latin typeface="华文中宋" panose="02010600040101010101" pitchFamily="2" charset="-122"/>
                  </a:rPr>
                  <a:t>时</a:t>
                </a:r>
                <a:r>
                  <a:rPr lang="zh-CN" altLang="en-US" sz="2800" dirty="0">
                    <a:latin typeface="华文中宋" panose="02010600040101010101" pitchFamily="2"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smtClean="0">
                    <a:latin typeface="华文中宋" panose="02010600040101010101" pitchFamily="2" charset="-122"/>
                  </a:rPr>
                  <a:t>是</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子序列，故</a:t>
                </a:r>
                <a:r>
                  <a:rPr lang="zh-CN" altLang="en-US" sz="2800" dirty="0" smtClean="0">
                    <a:latin typeface="华文中宋" panose="02010600040101010101" pitchFamily="2" charset="-122"/>
                  </a:rPr>
                  <a:t>也有</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endParaRPr lang="en-US" altLang="zh-CN" dirty="0" smtClean="0">
                  <a:latin typeface="华文中宋" panose="02010600040101010101" pitchFamily="2" charset="-122"/>
                </a:endParaRPr>
              </a:p>
              <a:p>
                <a:pPr algn="just"/>
                <a:r>
                  <a:rPr lang="zh-CN" altLang="en-US" dirty="0">
                    <a:latin typeface="华文中宋" panose="02010600040101010101" pitchFamily="2" charset="-122"/>
                  </a:rPr>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。证毕。</a:t>
                </a:r>
              </a:p>
              <a:p>
                <a:pPr marL="0" indent="0"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3</a:t>
                </a:r>
                <a:r>
                  <a:rPr lang="zh-CN" altLang="en-US" b="1" dirty="0">
                    <a:solidFill>
                      <a:srgbClr val="00FF00"/>
                    </a:solidFill>
                    <a:latin typeface="华文中宋" panose="02010600040101010101" pitchFamily="2" charset="-122"/>
                  </a:rPr>
                  <a:t>：一个依测度收敛的函数列是否有唯一的极限？如果极限不唯一，这些极限有什么</a:t>
                </a:r>
                <a:r>
                  <a:rPr lang="zh-CN" altLang="en-US" b="1" dirty="0" smtClean="0">
                    <a:solidFill>
                      <a:srgbClr val="00FF00"/>
                    </a:solidFill>
                    <a:latin typeface="华文中宋" panose="02010600040101010101" pitchFamily="2" charset="-122"/>
                  </a:rPr>
                  <a:t>关系</a:t>
                </a:r>
                <a:r>
                  <a:rPr lang="zh-CN" altLang="en-US" b="1" dirty="0">
                    <a:solidFill>
                      <a:srgbClr val="00FF00"/>
                    </a:solidFill>
                    <a:latin typeface="华文中宋" panose="02010600040101010101" pitchFamily="2" charset="-122"/>
                  </a:rPr>
                  <a:t>？</a:t>
                </a:r>
                <a:endParaRPr lang="zh-CN" altLang="en-US" dirty="0">
                  <a:ea typeface="宋体" panose="02010600030101010101" pitchFamily="2" charset="-122"/>
                </a:endParaRPr>
              </a:p>
              <a:p>
                <a:pPr algn="just"/>
                <a:endParaRPr lang="zh-CN" altLang="en-US" dirty="0">
                  <a:latin typeface="华文中宋" panose="02010600040101010101" pitchFamily="2" charset="-122"/>
                </a:endParaRP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xfrm>
                <a:off x="179388" y="836612"/>
                <a:ext cx="8857108" cy="5832475"/>
              </a:xfrm>
              <a:blipFill>
                <a:blip r:embed="rId2"/>
                <a:stretch>
                  <a:fillRect l="-1721" r="-1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9393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539552" y="836712"/>
                <a:ext cx="8280920" cy="4114800"/>
              </a:xfrm>
            </p:spPr>
            <p:txBody>
              <a:bodyPr/>
              <a:lstStyle/>
              <a:p>
                <a:pPr marL="0" indent="0" algn="just"/>
                <a:r>
                  <a:rPr lang="zh-CN" altLang="en-US" dirty="0" smtClean="0"/>
                  <a:t>三．依测度收敛函数列极限的唯一性</a:t>
                </a:r>
                <a:endParaRPr lang="zh-CN" altLang="en-US" dirty="0">
                  <a:latin typeface="华文中宋" panose="02010600040101010101" pitchFamily="2" charset="-122"/>
                </a:endParaRPr>
              </a:p>
              <a:p>
                <a:pPr marL="0" indent="0" algn="just"/>
                <a:r>
                  <a:rPr lang="zh-CN" altLang="en-US" dirty="0">
                    <a:latin typeface="华文中宋" panose="02010600040101010101" pitchFamily="2" charset="-122"/>
                  </a:rPr>
                  <a:t>     下面的定理说明：依测度收敛的可测函数序列在几乎处处相等意义下有唯一的极限</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marL="0" indent="0" algn="just">
                  <a:buFontTx/>
                  <a:buNone/>
                </a:pPr>
                <a:r>
                  <a:rPr lang="en-US" altLang="zh-CN" dirty="0">
                    <a:latin typeface="华文中宋" panose="02010600040101010101" pitchFamily="2" charset="-122"/>
                  </a:rPr>
                  <a:t> </a:t>
                </a:r>
                <a:r>
                  <a:rPr lang="zh-CN" altLang="en-US" dirty="0">
                    <a:latin typeface="华文中宋" panose="02010600040101010101" pitchFamily="2" charset="-122"/>
                  </a:rPr>
                  <a:t>定理</a:t>
                </a:r>
                <a:r>
                  <a:rPr lang="en-US" altLang="zh-CN" dirty="0">
                    <a:latin typeface="华文中宋" panose="02010600040101010101" pitchFamily="2" charset="-122"/>
                  </a:rPr>
                  <a:t>6  </a:t>
                </a:r>
                <a:r>
                  <a:rPr lang="zh-CN" altLang="en-US" dirty="0">
                    <a:latin typeface="华文中宋" panose="02010600040101010101" pitchFamily="2" charset="-122"/>
                  </a:rPr>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上的可测函数，若</a:t>
                </a:r>
              </a:p>
              <a:p>
                <a:pPr marL="0" indent="0" algn="just">
                  <a:buFontTx/>
                  <a:buNone/>
                </a:pPr>
                <a:r>
                  <a:rPr lang="zh-CN" altLang="en-US" dirty="0">
                    <a:latin typeface="华文中宋" panose="02010600040101010101" pitchFamily="2"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r>
                  <a:rPr lang="zh-CN" altLang="en-US" dirty="0" smtClean="0">
                    <a:latin typeface="华文中宋" panose="02010600040101010101" pitchFamily="2" charset="-122"/>
                  </a:rPr>
                  <a:t>，</a:t>
                </a:r>
                <a:r>
                  <a:rPr lang="zh-CN" altLang="en-US" dirty="0">
                    <a:latin typeface="华文中宋" panose="02010600040101010101" pitchFamily="2" charset="-122"/>
                  </a:rPr>
                  <a:t>且</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r>
                  <a:rPr lang="zh-CN" altLang="en-US" dirty="0">
                    <a:latin typeface="华文中宋" panose="02010600040101010101" pitchFamily="2" charset="-122"/>
                  </a:rPr>
                  <a:t>，</a:t>
                </a:r>
                <a:r>
                  <a:rPr lang="zh-CN" altLang="en-US" dirty="0" smtClean="0">
                    <a:latin typeface="华文中宋" panose="02010600040101010101" pitchFamily="2" charset="-122"/>
                  </a:rPr>
                  <a:t>则</a:t>
                </a:r>
                <a:endParaRPr lang="en-US" altLang="zh-CN" dirty="0" smtClean="0">
                  <a:latin typeface="华文中宋" panose="02010600040101010101" pitchFamily="2" charset="-122"/>
                </a:endParaRPr>
              </a:p>
              <a:p>
                <a:pPr marL="0" indent="0" algn="just">
                  <a:buFont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539552" y="836712"/>
                <a:ext cx="8280920" cy="4114800"/>
              </a:xfrm>
              <a:blipFill>
                <a:blip r:embed="rId2"/>
                <a:stretch>
                  <a:fillRect l="-1915" t="-1185" r="-184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6867" name="Rectangle 3"/>
              <p:cNvSpPr>
                <a:spLocks noGrp="1" noChangeArrowheads="1"/>
              </p:cNvSpPr>
              <p:nvPr>
                <p:ph type="body" idx="1"/>
              </p:nvPr>
            </p:nvSpPr>
            <p:spPr>
              <a:xfrm>
                <a:off x="12527" y="332656"/>
                <a:ext cx="9036496" cy="6264696"/>
              </a:xfrm>
            </p:spPr>
            <p:txBody>
              <a:bodyPr/>
              <a:lstStyle/>
              <a:p>
                <a:r>
                  <a:rPr lang="zh-CN" altLang="en-US" sz="2800" dirty="0" smtClean="0">
                    <a:latin typeface="华文中宋" panose="02010600040101010101" pitchFamily="2" charset="-122"/>
                  </a:rPr>
                  <a:t>证明</a:t>
                </a:r>
                <a:r>
                  <a:rPr lang="zh-CN" altLang="en-US" sz="2800" dirty="0">
                    <a:latin typeface="华文中宋" panose="02010600040101010101" pitchFamily="2" charset="-122"/>
                  </a:rPr>
                  <a:t>：</a:t>
                </a:r>
                <a:r>
                  <a:rPr lang="zh-CN" altLang="en-US" sz="2800" dirty="0" smtClean="0">
                    <a:latin typeface="华文中宋" panose="02010600040101010101" pitchFamily="2" charset="-122"/>
                  </a:rPr>
                  <a:t>因</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oMath>
                </a14:m>
                <a:r>
                  <a:rPr lang="en-US" altLang="zh-CN" sz="2800" dirty="0" smtClean="0">
                    <a:latin typeface="华文中宋" panose="02010600040101010101" pitchFamily="2" charset="-122"/>
                  </a:rPr>
                  <a:t>+</a:t>
                </a:r>
                <a14:m>
                  <m:oMath xmlns:m="http://schemas.openxmlformats.org/officeDocument/2006/math">
                    <m:d>
                      <m:dPr>
                        <m:begChr m:val="|"/>
                        <m:endChr m:val="|"/>
                        <m:ctrlPr>
                          <a:rPr lang="en-US" altLang="zh-CN" sz="2800" i="1">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smtClean="0">
                        <a:latin typeface="Cambria Math" panose="02040503050406030204" pitchFamily="18" charset="0"/>
                      </a:rPr>
                      <m:t>,</m:t>
                    </m:r>
                  </m:oMath>
                </a14:m>
                <a:endParaRPr lang="en-US" altLang="zh-CN" sz="2800" dirty="0" smtClean="0">
                  <a:latin typeface="华文中宋" panose="02010600040101010101" pitchFamily="2" charset="-122"/>
                </a:endParaRPr>
              </a:p>
              <a:p>
                <a:r>
                  <a:rPr lang="zh-CN" altLang="en-US" sz="2800" dirty="0" smtClean="0">
                    <a:latin typeface="华文中宋" panose="02010600040101010101" pitchFamily="2" charset="-122"/>
                  </a:rPr>
                  <a:t>所以</a:t>
                </a:r>
                <a:r>
                  <a:rPr lang="zh-CN" altLang="en-US" sz="2800" dirty="0">
                    <a:latin typeface="华文中宋" panose="02010600040101010101" pitchFamily="2" charset="-122"/>
                  </a:rPr>
                  <a:t>对</a:t>
                </a:r>
                <a:r>
                  <a:rPr lang="zh-CN" altLang="en-US" sz="2800" dirty="0" smtClean="0">
                    <a:latin typeface="华文中宋" panose="02010600040101010101" pitchFamily="2" charset="-122"/>
                  </a:rPr>
                  <a:t>任意</a:t>
                </a:r>
                <a:r>
                  <a:rPr lang="zh-CN" altLang="en-US" sz="2800" dirty="0">
                    <a:latin typeface="华文中宋" panose="02010600040101010101" pitchFamily="2" charset="-122"/>
                  </a:rPr>
                  <a:t>正整数</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a:t>
                </a:r>
                <a:r>
                  <a:rPr lang="zh-CN" altLang="en-US" sz="2800" dirty="0" smtClean="0"/>
                  <a:t>有</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e>
                      </m:d>
                      <m:r>
                        <a:rPr lang="en-US" altLang="zh-CN" sz="2800" b="0" i="1" smtClean="0">
                          <a:latin typeface="Cambria Math" panose="02040503050406030204" pitchFamily="18" charset="0"/>
                          <a:ea typeface="Cambria Math" panose="02040503050406030204" pitchFamily="18" charset="0"/>
                        </a:rPr>
                        <m:t>⊂</m:t>
                      </m:r>
                    </m:oMath>
                  </m:oMathPara>
                </a14:m>
                <a:endParaRPr lang="en-US" altLang="zh-CN" sz="28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oMath>
                  </m:oMathPara>
                </a14:m>
                <a:endParaRPr lang="en-US" altLang="zh-CN" sz="2800" dirty="0" smtClean="0"/>
              </a:p>
              <a:p>
                <a:r>
                  <a:rPr lang="zh-CN" altLang="en-US" sz="2800" dirty="0" smtClean="0"/>
                  <a:t>而根据</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r>
                  <a:rPr lang="zh-CN" altLang="en-US" sz="2800" dirty="0" smtClean="0">
                    <a:latin typeface="华文中宋" panose="02010600040101010101" pitchFamily="2" charset="-122"/>
                  </a:rPr>
                  <a:t>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endParaRPr lang="en-US" altLang="zh-CN" sz="2800" dirty="0" smtClean="0"/>
              </a:p>
              <a:p>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e>
                      </m:func>
                      <m:r>
                        <a:rPr lang="en-US" altLang="zh-CN" sz="2800" b="0" i="1" smtClean="0">
                          <a:latin typeface="Cambria Math" panose="02040503050406030204" pitchFamily="18" charset="0"/>
                        </a:rPr>
                        <m:t>=0</m:t>
                      </m:r>
                    </m:oMath>
                  </m:oMathPara>
                </a14:m>
                <a:endParaRPr lang="en-US" altLang="zh-CN" sz="2800" dirty="0" smtClean="0"/>
              </a:p>
              <a:p>
                <a:pPr/>
                <a14:m>
                  <m:oMathPara xmlns:m="http://schemas.openxmlformats.org/officeDocument/2006/math">
                    <m:oMathParaPr>
                      <m:jc m:val="centerGroup"/>
                    </m:oMathParaPr>
                    <m:oMath xmlns:m="http://schemas.openxmlformats.org/officeDocument/2006/math">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e>
                      </m:func>
                      <m:r>
                        <a:rPr lang="en-US" altLang="zh-CN" sz="2800" i="1">
                          <a:latin typeface="Cambria Math" panose="02040503050406030204" pitchFamily="18" charset="0"/>
                        </a:rPr>
                        <m:t>=0</m:t>
                      </m:r>
                    </m:oMath>
                  </m:oMathPara>
                </a14:m>
                <a:endParaRPr lang="zh-CN" altLang="en-US" sz="2800" dirty="0"/>
              </a:p>
              <a:p>
                <a:endParaRPr lang="zh-CN" altLang="en-US" sz="2800" dirty="0"/>
              </a:p>
            </p:txBody>
          </p:sp>
        </mc:Choice>
        <mc:Fallback>
          <p:sp>
            <p:nvSpPr>
              <p:cNvPr id="36867" name="Rectangle 3"/>
              <p:cNvSpPr>
                <a:spLocks noGrp="1" noRot="1" noChangeAspect="1" noMove="1" noResize="1" noEditPoints="1" noAdjustHandles="1" noChangeArrowheads="1" noChangeShapeType="1" noTextEdit="1"/>
              </p:cNvSpPr>
              <p:nvPr>
                <p:ph type="body" idx="1"/>
              </p:nvPr>
            </p:nvSpPr>
            <p:spPr>
              <a:xfrm>
                <a:off x="12527" y="332656"/>
                <a:ext cx="9036496" cy="6264696"/>
              </a:xfrm>
              <a:blipFill>
                <a:blip r:embed="rId2"/>
                <a:stretch>
                  <a:fillRect l="-1350" t="-68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251520" y="836712"/>
                <a:ext cx="8741905" cy="5256584"/>
              </a:xfrm>
            </p:spPr>
            <p:txBody>
              <a:bodyPr/>
              <a:lstStyle/>
              <a:p>
                <a:r>
                  <a:rPr lang="zh-CN" altLang="en-US" sz="2800" dirty="0" smtClean="0"/>
                  <a:t>所以</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r>
                        <a:rPr lang="en-US" altLang="zh-CN" sz="2800" b="0" i="1" smtClean="0">
                          <a:latin typeface="Cambria Math" panose="02040503050406030204" pitchFamily="18" charset="0"/>
                          <a:ea typeface="Cambria Math" panose="02040503050406030204" pitchFamily="18" charset="0"/>
                        </a:rPr>
                        <m:t>=0</m:t>
                      </m:r>
                    </m:oMath>
                  </m:oMathPara>
                </a14:m>
                <a:endParaRPr lang="en-US" altLang="zh-CN" sz="2800" b="0" dirty="0" smtClean="0">
                  <a:ea typeface="Cambria Math" panose="02040503050406030204" pitchFamily="18" charset="0"/>
                </a:endParaRPr>
              </a:p>
              <a:p>
                <a:r>
                  <a:rPr lang="zh-CN" altLang="en-US" sz="2800" dirty="0"/>
                  <a:t>由于</a:t>
                </a: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𝑔</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e>
                      </m:d>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oMath>
                  </m:oMathPara>
                </a14:m>
                <a:endParaRPr lang="zh-CN" altLang="en-US" sz="2800" dirty="0"/>
              </a:p>
              <a:p>
                <a:r>
                  <a:rPr lang="zh-CN" altLang="en-US" sz="2800" dirty="0"/>
                  <a:t>故</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e>
                      </m:d>
                      <m:r>
                        <a:rPr lang="en-US" altLang="zh-CN" sz="2800" i="1">
                          <a:latin typeface="Cambria Math" panose="02040503050406030204" pitchFamily="18" charset="0"/>
                        </a:rPr>
                        <m:t>=</m:t>
                      </m:r>
                      <m:r>
                        <a:rPr lang="en-US" altLang="zh-CN" sz="2800" b="0" i="1" smtClean="0">
                          <a:latin typeface="Cambria Math" panose="02040503050406030204" pitchFamily="18" charset="0"/>
                        </a:rPr>
                        <m:t>0.</m:t>
                      </m:r>
                    </m:oMath>
                  </m:oMathPara>
                </a14:m>
                <a:endParaRPr lang="zh-CN" altLang="en-US" sz="2800" dirty="0"/>
              </a:p>
              <a:p>
                <a:r>
                  <a:rPr lang="zh-CN" altLang="en-US" sz="2800" dirty="0"/>
                  <a:t>换言之，</a:t>
                </a:r>
                <a14:m>
                  <m:oMath xmlns:m="http://schemas.openxmlformats.org/officeDocument/2006/math">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a14:m>
                <a:r>
                  <a:rPr lang="zh-CN" altLang="en-US" sz="2800" dirty="0"/>
                  <a:t>，证</a:t>
                </a:r>
                <a:r>
                  <a:rPr lang="zh-CN" altLang="en-US" sz="2800" dirty="0" smtClean="0"/>
                  <a:t>毕</a:t>
                </a:r>
                <a:r>
                  <a:rPr lang="en-US" altLang="zh-CN" sz="2800" dirty="0" smtClean="0"/>
                  <a:t>!</a:t>
                </a:r>
                <a:endParaRPr lang="zh-CN" altLang="en-US" sz="2800" dirty="0" smtClean="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251520" y="836712"/>
                <a:ext cx="8741905" cy="5256584"/>
              </a:xfrm>
              <a:blipFill>
                <a:blip r:embed="rId2"/>
                <a:stretch>
                  <a:fillRect l="-1395" t="-695" b="-220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r>
              <a:rPr lang="zh-CN" altLang="en-US" u="sng" dirty="0" smtClean="0">
                <a:latin typeface="华文中宋" panose="02010600040101010101" pitchFamily="2" charset="-122"/>
              </a:rPr>
              <a:t>作业</a:t>
            </a:r>
            <a:r>
              <a:rPr lang="zh-CN" altLang="en-US" dirty="0" smtClean="0">
                <a:latin typeface="华文中宋" panose="02010600040101010101" pitchFamily="2" charset="-122"/>
              </a:rPr>
              <a:t>：</a:t>
            </a:r>
            <a:r>
              <a:rPr lang="en-US" altLang="zh-CN" dirty="0" smtClean="0">
                <a:latin typeface="华文中宋" panose="02010600040101010101" pitchFamily="2" charset="-122"/>
              </a:rPr>
              <a:t>P125</a:t>
            </a:r>
          </a:p>
          <a:p>
            <a:r>
              <a:rPr lang="en-US" altLang="zh-CN" smtClean="0">
                <a:latin typeface="华文中宋" panose="02010600040101010101" pitchFamily="2" charset="-122"/>
              </a:rPr>
              <a:t>1, 4, 6, 7, 8</a:t>
            </a:r>
            <a:endParaRPr lang="en-US" altLang="zh-CN" dirty="0" smtClean="0"/>
          </a:p>
          <a:p>
            <a:endParaRPr lang="zh-CN"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79512" y="332656"/>
                <a:ext cx="8856984" cy="5688632"/>
              </a:xfrm>
            </p:spPr>
            <p:txBody>
              <a:bodyPr/>
              <a:lstStyle/>
              <a:p>
                <a:pPr algn="just">
                  <a:lnSpc>
                    <a:spcPct val="105000"/>
                  </a:lnSpc>
                </a:pPr>
                <a:r>
                  <a:rPr lang="zh-CN" altLang="en-US" sz="3000" dirty="0" smtClean="0"/>
                  <a:t>一．</a:t>
                </a:r>
                <a:r>
                  <a:rPr lang="en-US" altLang="zh-CN" sz="3000" dirty="0" smtClean="0"/>
                  <a:t>Lusin</a:t>
                </a:r>
                <a:r>
                  <a:rPr lang="zh-CN" altLang="en-US" sz="3000" dirty="0" smtClean="0"/>
                  <a:t>定理</a:t>
                </a:r>
                <a:endParaRPr lang="en-US" altLang="zh-CN" sz="3000" dirty="0" smtClean="0"/>
              </a:p>
              <a:p>
                <a:pPr algn="just">
                  <a:lnSpc>
                    <a:spcPct val="105000"/>
                  </a:lnSpc>
                </a:pPr>
                <a:r>
                  <a:rPr lang="zh-CN" altLang="en-US" sz="3000" dirty="0" smtClean="0"/>
                  <a:t>设</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smtClean="0">
                    <a:latin typeface="华文中宋" panose="02010600040101010101" pitchFamily="2" charset="-122"/>
                  </a:rPr>
                  <a:t>是</a:t>
                </a:r>
                <a14:m>
                  <m:oMath xmlns:m="http://schemas.openxmlformats.org/officeDocument/2006/math">
                    <m:r>
                      <a:rPr lang="en-US" altLang="zh-CN" sz="3000" i="1" dirty="0">
                        <a:latin typeface="Cambria Math" panose="02040503050406030204" pitchFamily="18" charset="0"/>
                      </a:rPr>
                      <m:t>𝐸</m:t>
                    </m:r>
                    <m:r>
                      <a:rPr lang="en-US" altLang="zh-CN" sz="3000" i="1" dirty="0" smtClean="0">
                        <a:latin typeface="Cambria Math" panose="02040503050406030204" pitchFamily="18" charset="0"/>
                        <a:ea typeface="Cambria Math" panose="02040503050406030204" pitchFamily="18" charset="0"/>
                      </a:rPr>
                      <m:t>⊂</m:t>
                    </m:r>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上几乎处处有限的可测函数</a:t>
                </a:r>
                <a:r>
                  <a:rPr lang="zh-CN" altLang="en-US" sz="3000" dirty="0" smtClean="0">
                    <a:latin typeface="华文中宋" panose="02010600040101010101" pitchFamily="2" charset="-122"/>
                  </a:rPr>
                  <a:t>，则对于</a:t>
                </a:r>
                <a:r>
                  <a:rPr lang="zh-CN" altLang="en-US" sz="3000" dirty="0">
                    <a:latin typeface="华文中宋" panose="02010600040101010101" pitchFamily="2" charset="-122"/>
                  </a:rPr>
                  <a:t>任意</a:t>
                </a:r>
                <a14:m>
                  <m:oMath xmlns:m="http://schemas.openxmlformats.org/officeDocument/2006/math">
                    <m:r>
                      <a:rPr lang="zh-CN" altLang="en-US" sz="3000" i="1" smtClean="0">
                        <a:latin typeface="Cambria Math" panose="02040503050406030204" pitchFamily="18" charset="0"/>
                      </a:rPr>
                      <m:t>𝛿</m:t>
                    </m:r>
                    <m:r>
                      <a:rPr lang="en-US" altLang="zh-CN" sz="3000" i="1">
                        <a:latin typeface="Cambria Math" panose="02040503050406030204" pitchFamily="18" charset="0"/>
                        <a:ea typeface="Cambria Math" panose="02040503050406030204" pitchFamily="18" charset="0"/>
                      </a:rPr>
                      <m:t>&gt;0</m:t>
                    </m:r>
                  </m:oMath>
                </a14:m>
                <a:r>
                  <a:rPr lang="zh-CN" altLang="en-US" sz="3000" dirty="0" smtClean="0">
                    <a:latin typeface="华文中宋" panose="02010600040101010101" pitchFamily="2" charset="-122"/>
                  </a:rPr>
                  <a:t>，存在</a:t>
                </a:r>
                <a14:m>
                  <m:oMath xmlns:m="http://schemas.openxmlformats.org/officeDocument/2006/math">
                    <m:r>
                      <a:rPr lang="en-US" altLang="zh-CN" sz="3000" i="1" dirty="0" smtClean="0">
                        <a:latin typeface="Cambria Math" panose="02040503050406030204" pitchFamily="18" charset="0"/>
                      </a:rPr>
                      <m:t>𝐸</m:t>
                    </m:r>
                  </m:oMath>
                </a14:m>
                <a:r>
                  <a:rPr lang="zh-CN" altLang="en-US" sz="3000" dirty="0" smtClean="0">
                    <a:latin typeface="华文中宋" panose="02010600040101010101" pitchFamily="2" charset="-122"/>
                  </a:rPr>
                  <a:t>中闭集</a:t>
                </a:r>
                <a14:m>
                  <m:oMath xmlns:m="http://schemas.openxmlformats.org/officeDocument/2006/math">
                    <m:r>
                      <a:rPr lang="en-US" altLang="zh-CN" sz="3000" b="0" i="1" dirty="0" smtClean="0">
                        <a:latin typeface="Cambria Math" panose="02040503050406030204" pitchFamily="18" charset="0"/>
                      </a:rPr>
                      <m:t>𝐹</m:t>
                    </m:r>
                  </m:oMath>
                </a14:m>
                <a:r>
                  <a:rPr lang="zh-CN" altLang="en-US" sz="3000" dirty="0" smtClean="0">
                    <a:latin typeface="华文中宋" panose="02010600040101010101" pitchFamily="2" charset="-122"/>
                  </a:rPr>
                  <a:t>，</a:t>
                </a:r>
                <a14:m>
                  <m:oMath xmlns:m="http://schemas.openxmlformats.org/officeDocument/2006/math">
                    <m:r>
                      <a:rPr lang="en-US" altLang="zh-CN" sz="3000" b="0" i="1" dirty="0" smtClean="0">
                        <a:latin typeface="Cambria Math" panose="02040503050406030204" pitchFamily="18" charset="0"/>
                      </a:rPr>
                      <m:t>𝑚</m:t>
                    </m:r>
                    <m:r>
                      <a:rPr lang="en-US" altLang="zh-CN" sz="3000" b="0" i="1" dirty="0" smtClean="0">
                        <a:latin typeface="Cambria Math" panose="02040503050406030204" pitchFamily="18" charset="0"/>
                      </a:rPr>
                      <m:t>(</m:t>
                    </m:r>
                    <m:r>
                      <a:rPr lang="en-US" altLang="zh-CN" sz="3000" b="0" i="1" dirty="0" smtClean="0">
                        <a:latin typeface="Cambria Math" panose="02040503050406030204" pitchFamily="18" charset="0"/>
                      </a:rPr>
                      <m:t>𝐸</m:t>
                    </m:r>
                    <m:r>
                      <a:rPr lang="en-US" altLang="zh-CN" sz="3000" b="0" i="1" dirty="0" smtClean="0">
                        <a:latin typeface="Cambria Math" panose="02040503050406030204" pitchFamily="18" charset="0"/>
                      </a:rPr>
                      <m:t>−</m:t>
                    </m:r>
                    <m:r>
                      <a:rPr lang="en-US" altLang="zh-CN" sz="3000" b="0" i="1" dirty="0" smtClean="0">
                        <a:latin typeface="Cambria Math" panose="02040503050406030204" pitchFamily="18" charset="0"/>
                      </a:rPr>
                      <m:t>𝐹</m:t>
                    </m:r>
                    <m:r>
                      <a:rPr lang="en-US" altLang="zh-CN" sz="3000" b="0" i="1" dirty="0" smtClean="0">
                        <a:latin typeface="Cambria Math" panose="02040503050406030204" pitchFamily="18" charset="0"/>
                      </a:rPr>
                      <m:t>)&lt;</m:t>
                    </m:r>
                    <m:r>
                      <a:rPr lang="zh-CN" altLang="en-US" sz="3000" b="0" i="1" dirty="0" smtClean="0">
                        <a:latin typeface="Cambria Math" panose="02040503050406030204" pitchFamily="18" charset="0"/>
                        <a:ea typeface="Cambria Math" panose="02040503050406030204" pitchFamily="18" charset="0"/>
                      </a:rPr>
                      <m:t>𝛿</m:t>
                    </m:r>
                  </m:oMath>
                </a14:m>
                <a:r>
                  <a:rPr lang="en-US" altLang="zh-CN" sz="3000" dirty="0" smtClean="0">
                    <a:latin typeface="华文中宋" panose="02010600040101010101" pitchFamily="2" charset="-122"/>
                  </a:rPr>
                  <a:t>, </a:t>
                </a:r>
                <a:r>
                  <a:rPr lang="zh-CN" altLang="en-US" sz="3000" dirty="0" smtClean="0">
                    <a:latin typeface="华文中宋" panose="02010600040101010101" pitchFamily="2" charset="-122"/>
                  </a:rPr>
                  <a:t>使得</a:t>
                </a:r>
                <a14:m>
                  <m:oMath xmlns:m="http://schemas.openxmlformats.org/officeDocument/2006/math">
                    <m:r>
                      <a:rPr lang="en-US" altLang="zh-CN" sz="3000" i="1" smtClean="0">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smtClean="0"/>
                  <a:t>在</a:t>
                </a:r>
                <a14:m>
                  <m:oMath xmlns:m="http://schemas.openxmlformats.org/officeDocument/2006/math">
                    <m:r>
                      <a:rPr lang="en-US" altLang="zh-CN" sz="3000" b="0" i="1" dirty="0" smtClean="0">
                        <a:latin typeface="Cambria Math" panose="02040503050406030204" pitchFamily="18" charset="0"/>
                      </a:rPr>
                      <m:t>𝐹</m:t>
                    </m:r>
                  </m:oMath>
                </a14:m>
                <a:r>
                  <a:rPr lang="zh-CN" altLang="en-US" sz="3000" dirty="0" smtClean="0"/>
                  <a:t>上是连续函数。</a:t>
                </a:r>
                <a:endParaRPr lang="en-US" altLang="zh-CN" sz="3000" dirty="0" smtClean="0"/>
              </a:p>
              <a:p>
                <a:pPr algn="just">
                  <a:lnSpc>
                    <a:spcPct val="105000"/>
                  </a:lnSpc>
                </a:pPr>
                <a:r>
                  <a:rPr lang="zh-CN" altLang="en-US" sz="3000" dirty="0" smtClean="0"/>
                  <a:t>证明（略）</a:t>
                </a:r>
                <a:endParaRPr lang="en-US" altLang="zh-CN" sz="3000" dirty="0" smtClean="0"/>
              </a:p>
              <a:p>
                <a:pPr algn="just">
                  <a:lnSpc>
                    <a:spcPct val="105000"/>
                  </a:lnSpc>
                </a:pPr>
                <a:r>
                  <a:rPr lang="en-US" altLang="zh-CN" sz="3000" dirty="0" smtClean="0">
                    <a:latin typeface="华文中宋" panose="02010600040101010101" pitchFamily="2" charset="-122"/>
                  </a:rPr>
                  <a:t>Lusin</a:t>
                </a:r>
                <a:r>
                  <a:rPr lang="zh-CN" altLang="en-US" sz="3000" dirty="0" smtClean="0">
                    <a:latin typeface="华文中宋" panose="02010600040101010101" pitchFamily="2" charset="-122"/>
                  </a:rPr>
                  <a:t>定理</a:t>
                </a:r>
                <a:r>
                  <a:rPr lang="zh-CN" altLang="en-US" sz="3000" dirty="0">
                    <a:latin typeface="华文中宋" panose="02010600040101010101" pitchFamily="2" charset="-122"/>
                  </a:rPr>
                  <a:t>实际是说，任意可测函数都可以用连续函数在某种意义下逼近。我们可以将</a:t>
                </a:r>
                <a:r>
                  <a:rPr lang="zh-CN" altLang="en-US" sz="3000" dirty="0" smtClean="0">
                    <a:latin typeface="华文中宋" panose="02010600040101010101" pitchFamily="2" charset="-122"/>
                  </a:rPr>
                  <a:t>定理改</a:t>
                </a:r>
                <a:r>
                  <a:rPr lang="zh-CN" altLang="en-US" sz="3000" dirty="0">
                    <a:latin typeface="华文中宋" panose="02010600040101010101" pitchFamily="2" charset="-122"/>
                  </a:rPr>
                  <a:t>述成：若</a:t>
                </a:r>
                <a14:m>
                  <m:oMath xmlns:m="http://schemas.openxmlformats.org/officeDocument/2006/math">
                    <m:r>
                      <a:rPr lang="en-US" altLang="zh-CN" sz="3000" i="1" smtClean="0">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是</a:t>
                </a:r>
                <a14:m>
                  <m:oMath xmlns:m="http://schemas.openxmlformats.org/officeDocument/2006/math">
                    <m:r>
                      <a:rPr lang="en-US" altLang="zh-CN" sz="3000" i="1" dirty="0" smtClean="0">
                        <a:latin typeface="Cambria Math" panose="02040503050406030204" pitchFamily="18" charset="0"/>
                      </a:rPr>
                      <m:t>𝐸</m:t>
                    </m:r>
                  </m:oMath>
                </a14:m>
                <a:r>
                  <a:rPr lang="zh-CN" altLang="en-US" sz="3000" dirty="0">
                    <a:latin typeface="华文中宋" panose="02010600040101010101" pitchFamily="2" charset="-122"/>
                  </a:rPr>
                  <a:t>上的可测函数，则对任意</a:t>
                </a:r>
                <a14:m>
                  <m:oMath xmlns:m="http://schemas.openxmlformats.org/officeDocument/2006/math">
                    <m:r>
                      <a:rPr lang="zh-CN" altLang="en-US" sz="3000" i="1" smtClean="0">
                        <a:latin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&gt;0 </m:t>
                    </m:r>
                  </m:oMath>
                </a14:m>
                <a:r>
                  <a:rPr lang="zh-CN" altLang="en-US" sz="3000" dirty="0">
                    <a:latin typeface="华文中宋" panose="02010600040101010101" pitchFamily="2" charset="-122"/>
                  </a:rPr>
                  <a:t>，存在</a:t>
                </a:r>
                <a14:m>
                  <m:oMath xmlns:m="http://schemas.openxmlformats.org/officeDocument/2006/math">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上的</a:t>
                </a:r>
                <a:r>
                  <a:rPr lang="zh-CN" altLang="en-US" sz="3000" dirty="0" smtClean="0">
                    <a:latin typeface="华文中宋" panose="02010600040101010101" pitchFamily="2" charset="-122"/>
                  </a:rPr>
                  <a:t>连续函数</a:t>
                </a:r>
                <a14:m>
                  <m:oMath xmlns:m="http://schemas.openxmlformats.org/officeDocument/2006/math">
                    <m:r>
                      <a:rPr lang="en-US" altLang="zh-CN" sz="3000" i="1" dirty="0">
                        <a:latin typeface="Cambria Math" panose="02040503050406030204" pitchFamily="18" charset="0"/>
                      </a:rPr>
                      <m:t>𝑔</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a:t>
                </a:r>
                <a:r>
                  <a:rPr lang="zh-CN" altLang="en-US" sz="3000" dirty="0" smtClean="0">
                    <a:latin typeface="华文中宋" panose="02010600040101010101" pitchFamily="2" charset="-122"/>
                  </a:rPr>
                  <a:t>使得</a:t>
                </a:r>
                <a:endParaRPr lang="en-US" altLang="zh-CN" sz="3000" dirty="0" smtClean="0">
                  <a:latin typeface="华文中宋" panose="02010600040101010101" pitchFamily="2" charset="-122"/>
                </a:endParaRPr>
              </a:p>
              <a:p>
                <a:pPr>
                  <a:lnSpc>
                    <a:spcPct val="105000"/>
                  </a:lnSpc>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r>
                        <a:rPr lang="en-US" altLang="zh-CN" sz="3000" b="0" i="1" smtClean="0">
                          <a:latin typeface="Cambria Math" panose="02040503050406030204" pitchFamily="18" charset="0"/>
                          <a:ea typeface="Cambria Math" panose="02040503050406030204" pitchFamily="18" charset="0"/>
                        </a:rPr>
                        <m:t>.</m:t>
                      </m:r>
                    </m:oMath>
                  </m:oMathPara>
                </a14:m>
                <a:endParaRPr lang="zh-CN" altLang="en-US" sz="3000" dirty="0"/>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79512" y="332656"/>
                <a:ext cx="8856984" cy="5688632"/>
              </a:xfrm>
              <a:blipFill>
                <a:blip r:embed="rId2"/>
                <a:stretch>
                  <a:fillRect l="-1583" t="-1501" r="-16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996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Rectangle 3"/>
              <p:cNvSpPr>
                <a:spLocks noGrp="1" noChangeArrowheads="1"/>
              </p:cNvSpPr>
              <p:nvPr>
                <p:ph type="body" idx="1"/>
              </p:nvPr>
            </p:nvSpPr>
            <p:spPr>
              <a:xfrm>
                <a:off x="165455" y="665510"/>
                <a:ext cx="8964488" cy="5787826"/>
              </a:xfrm>
            </p:spPr>
            <p:txBody>
              <a:bodyPr/>
              <a:lstStyle/>
              <a:p>
                <a:pPr algn="just"/>
                <a:r>
                  <a:rPr lang="zh-CN" altLang="en-US" sz="3000" dirty="0" smtClean="0">
                    <a:latin typeface="华文中宋" panose="02010600040101010101" pitchFamily="2" charset="-122"/>
                  </a:rPr>
                  <a:t>注意到</a:t>
                </a: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nary>
                        <m:naryPr>
                          <m:chr m:val="⋃"/>
                          <m:ctrlPr>
                            <a:rPr lang="en-US" altLang="zh-CN" sz="3000" b="0" i="1" smtClean="0">
                              <a:latin typeface="Cambria Math" panose="02040503050406030204" pitchFamily="18" charset="0"/>
                              <a:ea typeface="Cambria Math" panose="02040503050406030204" pitchFamily="18" charset="0"/>
                            </a:rPr>
                          </m:ctrlPr>
                        </m:naryPr>
                        <m:sub>
                          <m:r>
                            <m:rPr>
                              <m:brk m:alnAt="23"/>
                            </m:rPr>
                            <a:rPr lang="en-US" altLang="zh-CN" sz="3000" b="0" i="1" smtClean="0">
                              <a:latin typeface="Cambria Math" panose="02040503050406030204" pitchFamily="18" charset="0"/>
                              <a:ea typeface="Cambria Math" panose="02040503050406030204" pitchFamily="18" charset="0"/>
                            </a:rPr>
                            <m:t>𝑛</m:t>
                          </m:r>
                          <m:r>
                            <a:rPr lang="en-US" altLang="zh-CN" sz="3000" b="0" i="1" smtClean="0">
                              <a:latin typeface="Cambria Math" panose="02040503050406030204" pitchFamily="18" charset="0"/>
                              <a:ea typeface="Cambria Math" panose="02040503050406030204" pitchFamily="18" charset="0"/>
                            </a:rPr>
                            <m:t>=1</m:t>
                          </m:r>
                        </m:sub>
                        <m:sup>
                          <m:r>
                            <a:rPr lang="en-US" altLang="zh-CN" sz="3000" b="0" i="1" smtClean="0">
                              <a:latin typeface="Cambria Math" panose="02040503050406030204" pitchFamily="18" charset="0"/>
                              <a:ea typeface="Cambria Math" panose="02040503050406030204" pitchFamily="18" charset="0"/>
                            </a:rPr>
                            <m:t>∞</m:t>
                          </m:r>
                        </m:sup>
                        <m:e>
                          <m:r>
                            <a:rPr lang="en-US" altLang="zh-CN" sz="3000" b="0" i="1" smtClean="0">
                              <a:latin typeface="Cambria Math" panose="02040503050406030204" pitchFamily="18" charset="0"/>
                            </a:rPr>
                            <m:t>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f>
                                <m:fPr>
                                  <m:ctrlPr>
                                    <a:rPr lang="en-US" altLang="zh-CN" sz="3000" b="0" i="1" smtClean="0">
                                      <a:latin typeface="Cambria Math" panose="02040503050406030204" pitchFamily="18" charset="0"/>
                                      <a:ea typeface="Cambria Math" panose="02040503050406030204" pitchFamily="18" charset="0"/>
                                    </a:rPr>
                                  </m:ctrlPr>
                                </m:fPr>
                                <m:num>
                                  <m:r>
                                    <a:rPr lang="en-US" altLang="zh-CN" sz="3000" b="0" i="1" smtClean="0">
                                      <a:latin typeface="Cambria Math" panose="02040503050406030204" pitchFamily="18" charset="0"/>
                                      <a:ea typeface="Cambria Math" panose="02040503050406030204" pitchFamily="18" charset="0"/>
                                    </a:rPr>
                                    <m:t>1</m:t>
                                  </m:r>
                                </m:num>
                                <m:den>
                                  <m:r>
                                    <a:rPr lang="en-US" altLang="zh-CN" sz="3000" b="0" i="1" smtClean="0">
                                      <a:latin typeface="Cambria Math" panose="02040503050406030204" pitchFamily="18" charset="0"/>
                                      <a:ea typeface="Cambria Math" panose="02040503050406030204" pitchFamily="18" charset="0"/>
                                    </a:rPr>
                                    <m:t>𝑛</m:t>
                                  </m:r>
                                </m:den>
                              </m:f>
                            </m:e>
                          </m:d>
                        </m:e>
                      </m:nary>
                    </m:oMath>
                  </m:oMathPara>
                </a14:m>
                <a:endParaRPr lang="zh-CN" altLang="en-US" sz="3000" dirty="0">
                  <a:latin typeface="华文中宋" panose="02010600040101010101" pitchFamily="2" charset="-122"/>
                </a:endParaRPr>
              </a:p>
              <a:p>
                <a:pPr algn="just"/>
                <a:r>
                  <a:rPr lang="zh-CN" altLang="en-US" sz="3000" dirty="0">
                    <a:latin typeface="华文中宋" panose="02010600040101010101" pitchFamily="2" charset="-122"/>
                  </a:rPr>
                  <a:t>所以对任意</a:t>
                </a:r>
                <a14:m>
                  <m:oMath xmlns:m="http://schemas.openxmlformats.org/officeDocument/2006/math">
                    <m:r>
                      <a:rPr lang="en-US" altLang="zh-CN" sz="3000" i="1" dirty="0" smtClean="0">
                        <a:latin typeface="Cambria Math" panose="02040503050406030204" pitchFamily="18" charset="0"/>
                      </a:rPr>
                      <m:t>𝑛</m:t>
                    </m:r>
                  </m:oMath>
                </a14:m>
                <a:r>
                  <a:rPr lang="zh-CN" altLang="en-US" sz="3000" dirty="0">
                    <a:latin typeface="华文中宋" panose="02010600040101010101" pitchFamily="2" charset="-122"/>
                  </a:rPr>
                  <a:t>，有</a:t>
                </a:r>
                <a14:m>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f>
                          <m:fPr>
                            <m:ctrlPr>
                              <a:rPr lang="en-US" altLang="zh-CN" sz="3000" b="0" i="1" smtClean="0">
                                <a:latin typeface="Cambria Math" panose="02040503050406030204" pitchFamily="18" charset="0"/>
                                <a:ea typeface="Cambria Math" panose="02040503050406030204" pitchFamily="18" charset="0"/>
                              </a:rPr>
                            </m:ctrlPr>
                          </m:fPr>
                          <m:num>
                            <m:r>
                              <a:rPr lang="en-US" altLang="zh-CN" sz="3000" b="0" i="1" smtClean="0">
                                <a:latin typeface="Cambria Math" panose="02040503050406030204" pitchFamily="18" charset="0"/>
                                <a:ea typeface="Cambria Math" panose="02040503050406030204" pitchFamily="18" charset="0"/>
                              </a:rPr>
                              <m:t>1</m:t>
                            </m:r>
                          </m:num>
                          <m:den>
                            <m:r>
                              <a:rPr lang="en-US" altLang="zh-CN" sz="3000" b="0" i="1" smtClean="0">
                                <a:latin typeface="Cambria Math" panose="02040503050406030204" pitchFamily="18" charset="0"/>
                                <a:ea typeface="Cambria Math" panose="02040503050406030204" pitchFamily="18" charset="0"/>
                              </a:rPr>
                              <m:t>𝑛</m:t>
                            </m:r>
                          </m:den>
                        </m:f>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oMath>
                </a14:m>
                <a:r>
                  <a:rPr lang="en-US" altLang="zh-CN" sz="3000" dirty="0" smtClean="0">
                    <a:latin typeface="华文中宋" panose="02010600040101010101" pitchFamily="2" charset="-122"/>
                  </a:rPr>
                  <a:t>.</a:t>
                </a:r>
                <a:endParaRPr lang="zh-CN" altLang="en-US" sz="3000" dirty="0">
                  <a:latin typeface="华文中宋" panose="02010600040101010101" pitchFamily="2" charset="-122"/>
                </a:endParaRPr>
              </a:p>
              <a:p>
                <a:pPr algn="just"/>
                <a:r>
                  <a:rPr lang="zh-CN" altLang="en-US" sz="3000" dirty="0">
                    <a:latin typeface="华文中宋" panose="02010600040101010101" pitchFamily="2" charset="-122"/>
                  </a:rPr>
                  <a:t>进一步，对任意</a:t>
                </a:r>
                <a14:m>
                  <m:oMath xmlns:m="http://schemas.openxmlformats.org/officeDocument/2006/math">
                    <m:r>
                      <a:rPr lang="zh-CN" altLang="en-US" sz="3000" i="1" smtClean="0">
                        <a:latin typeface="Cambria Math" panose="02040503050406030204" pitchFamily="18" charset="0"/>
                      </a:rPr>
                      <m:t>𝛿</m:t>
                    </m:r>
                    <m:r>
                      <a:rPr lang="en-US" altLang="zh-CN" sz="3000" i="1">
                        <a:latin typeface="Cambria Math" panose="02040503050406030204" pitchFamily="18" charset="0"/>
                        <a:ea typeface="Cambria Math" panose="02040503050406030204" pitchFamily="18" charset="0"/>
                      </a:rPr>
                      <m:t>&gt;0 </m:t>
                    </m:r>
                  </m:oMath>
                </a14:m>
                <a:r>
                  <a:rPr lang="zh-CN" altLang="en-US" sz="3000" dirty="0">
                    <a:latin typeface="华文中宋" panose="02010600040101010101" pitchFamily="2" charset="-122"/>
                  </a:rPr>
                  <a:t>，有</a:t>
                </a: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r>
                            <a:rPr lang="zh-CN" altLang="en-US" sz="3000" i="1" smtClean="0">
                              <a:latin typeface="Cambria Math" panose="02040503050406030204" pitchFamily="18" charset="0"/>
                            </a:rPr>
                            <m:t>𝛿</m:t>
                          </m:r>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oMath>
                  </m:oMathPara>
                </a14:m>
                <a:endParaRPr lang="zh-CN" altLang="en-US" sz="3000" dirty="0">
                  <a:latin typeface="华文中宋" panose="02010600040101010101" pitchFamily="2" charset="-122"/>
                </a:endParaRPr>
              </a:p>
              <a:p>
                <a:pPr algn="just"/>
                <a:r>
                  <a:rPr lang="zh-CN" altLang="en-US" sz="3000" dirty="0" smtClean="0">
                    <a:latin typeface="华文中宋" panose="02010600040101010101" pitchFamily="2" charset="-122"/>
                  </a:rPr>
                  <a:t>取</a:t>
                </a:r>
                <a14:m>
                  <m:oMath xmlns:m="http://schemas.openxmlformats.org/officeDocument/2006/math">
                    <m:sSub>
                      <m:sSubPr>
                        <m:ctrlPr>
                          <a:rPr lang="en-US" altLang="zh-CN" sz="3000" b="0" i="1" smtClean="0">
                            <a:latin typeface="Cambria Math" panose="02040503050406030204" pitchFamily="18" charset="0"/>
                          </a:rPr>
                        </m:ctrlPr>
                      </m:sSubPr>
                      <m:e>
                        <m:r>
                          <a:rPr lang="zh-CN" altLang="en-US" sz="3000" i="1" smtClean="0">
                            <a:latin typeface="Cambria Math" panose="02040503050406030204" pitchFamily="18" charset="0"/>
                          </a:rPr>
                          <m:t>𝜀</m:t>
                        </m:r>
                      </m:e>
                      <m:sub>
                        <m:r>
                          <a:rPr lang="en-US" altLang="zh-CN" sz="3000" b="0" i="1" smtClean="0">
                            <a:latin typeface="Cambria Math" panose="02040503050406030204" pitchFamily="18" charset="0"/>
                          </a:rPr>
                          <m:t>𝑛</m:t>
                        </m:r>
                      </m:sub>
                    </m:sSub>
                    <m:r>
                      <a:rPr lang="en-US" altLang="zh-CN" sz="3000" b="0" i="1" smtClean="0">
                        <a:latin typeface="Cambria Math" panose="02040503050406030204" pitchFamily="18" charset="0"/>
                        <a:ea typeface="Cambria Math" panose="02040503050406030204" pitchFamily="18" charset="0"/>
                      </a:rPr>
                      <m:t>↓0</m:t>
                    </m:r>
                  </m:oMath>
                </a14:m>
                <a:r>
                  <a:rPr lang="zh-CN" altLang="en-US" sz="3000" dirty="0" smtClean="0">
                    <a:latin typeface="华文中宋" panose="02010600040101010101" pitchFamily="2" charset="-122"/>
                  </a:rPr>
                  <a:t>，</a:t>
                </a:r>
                <a:r>
                  <a:rPr lang="zh-CN" altLang="en-US" sz="3000" dirty="0">
                    <a:latin typeface="华文中宋" panose="02010600040101010101" pitchFamily="2" charset="-122"/>
                  </a:rPr>
                  <a:t>则存在</a:t>
                </a:r>
                <a14:m>
                  <m:oMath xmlns:m="http://schemas.openxmlformats.org/officeDocument/2006/math">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上的</a:t>
                </a:r>
                <a:r>
                  <a:rPr lang="zh-CN" altLang="en-US" sz="3000" dirty="0" smtClean="0">
                    <a:latin typeface="华文中宋" panose="02010600040101010101" pitchFamily="2" charset="-122"/>
                  </a:rPr>
                  <a:t>连续函数</a:t>
                </a:r>
                <a14:m>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𝑔</m:t>
                        </m:r>
                      </m:e>
                      <m:sub>
                        <m:r>
                          <a:rPr lang="en-US" altLang="zh-CN" sz="3000" b="0" i="1" smtClean="0">
                            <a:latin typeface="Cambria Math" panose="02040503050406030204" pitchFamily="18" charset="0"/>
                          </a:rPr>
                          <m:t>𝑛</m:t>
                        </m:r>
                      </m:sub>
                    </m:sSub>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𝑥</m:t>
                    </m:r>
                    <m:r>
                      <a:rPr lang="en-US" altLang="zh-CN" sz="3000" b="0" i="1" smtClean="0">
                        <a:latin typeface="Cambria Math" panose="02040503050406030204" pitchFamily="18" charset="0"/>
                      </a:rPr>
                      <m:t>)</m:t>
                    </m:r>
                  </m:oMath>
                </a14:m>
                <a:r>
                  <a:rPr lang="zh-CN" altLang="en-US" sz="3000" dirty="0" smtClean="0">
                    <a:latin typeface="华文中宋" panose="02010600040101010101" pitchFamily="2" charset="-122"/>
                  </a:rPr>
                  <a:t>，使</a:t>
                </a:r>
                <a:r>
                  <a:rPr lang="zh-CN" altLang="en-US" sz="3000" dirty="0">
                    <a:latin typeface="华文中宋" panose="02010600040101010101" pitchFamily="2" charset="-122"/>
                  </a:rPr>
                  <a:t>得</a:t>
                </a:r>
                <a:endParaRPr lang="en-US" altLang="zh-CN" sz="30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sSub>
                                <m:sSubPr>
                                  <m:ctrlPr>
                                    <a:rPr lang="en-US" altLang="zh-CN" sz="3000" b="0" i="1" smtClean="0">
                                      <a:latin typeface="Cambria Math" panose="02040503050406030204" pitchFamily="18" charset="0"/>
                                      <a:ea typeface="Cambria Math" panose="02040503050406030204" pitchFamily="18" charset="0"/>
                                    </a:rPr>
                                  </m:ctrlPr>
                                </m:sSubPr>
                                <m:e>
                                  <m:r>
                                    <a:rPr lang="en-US" altLang="zh-CN" sz="3000" b="0" i="1" smtClean="0">
                                      <a:latin typeface="Cambria Math" panose="02040503050406030204" pitchFamily="18" charset="0"/>
                                      <a:ea typeface="Cambria Math" panose="02040503050406030204" pitchFamily="18" charset="0"/>
                                    </a:rPr>
                                    <m:t>𝑔</m:t>
                                  </m:r>
                                </m:e>
                                <m:sub>
                                  <m:r>
                                    <a:rPr lang="en-US" altLang="zh-CN" sz="3000" b="0" i="1" smtClean="0">
                                      <a:latin typeface="Cambria Math" panose="02040503050406030204" pitchFamily="18" charset="0"/>
                                      <a:ea typeface="Cambria Math" panose="02040503050406030204" pitchFamily="18" charset="0"/>
                                    </a:rPr>
                                    <m:t>𝑛</m:t>
                                  </m:r>
                                </m:sub>
                              </m:sSub>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r>
                            <a:rPr lang="zh-CN" altLang="en-US" sz="3000" i="1" smtClean="0">
                              <a:latin typeface="Cambria Math" panose="02040503050406030204" pitchFamily="18" charset="0"/>
                            </a:rPr>
                            <m:t>𝛿</m:t>
                          </m:r>
                        </m:e>
                      </m:d>
                      <m:r>
                        <a:rPr lang="en-US" altLang="zh-CN" sz="3000" b="0" i="1" smtClean="0">
                          <a:latin typeface="Cambria Math" panose="02040503050406030204" pitchFamily="18" charset="0"/>
                          <a:ea typeface="Cambria Math" panose="02040503050406030204" pitchFamily="18" charset="0"/>
                        </a:rPr>
                        <m:t>&lt;</m:t>
                      </m:r>
                      <m:sSub>
                        <m:sSubPr>
                          <m:ctrlPr>
                            <a:rPr lang="en-US" altLang="zh-CN" sz="3000" b="0" i="1" smtClean="0">
                              <a:latin typeface="Cambria Math" panose="02040503050406030204" pitchFamily="18" charset="0"/>
                              <a:ea typeface="Cambria Math" panose="02040503050406030204" pitchFamily="18" charset="0"/>
                            </a:rPr>
                          </m:ctrlPr>
                        </m:sSubPr>
                        <m:e>
                          <m:r>
                            <a:rPr lang="zh-CN" altLang="en-US" sz="3000" b="0" i="1" smtClean="0">
                              <a:latin typeface="Cambria Math" panose="02040503050406030204" pitchFamily="18" charset="0"/>
                              <a:ea typeface="Cambria Math" panose="02040503050406030204" pitchFamily="18" charset="0"/>
                            </a:rPr>
                            <m:t>𝜀</m:t>
                          </m:r>
                        </m:e>
                        <m:sub>
                          <m:r>
                            <a:rPr lang="en-US" altLang="zh-CN" sz="3000" b="0" i="1" smtClean="0">
                              <a:latin typeface="Cambria Math" panose="02040503050406030204" pitchFamily="18" charset="0"/>
                              <a:ea typeface="Cambria Math" panose="02040503050406030204" pitchFamily="18" charset="0"/>
                            </a:rPr>
                            <m:t>𝑛</m:t>
                          </m:r>
                        </m:sub>
                      </m:sSub>
                      <m:r>
                        <a:rPr lang="en-US" altLang="zh-CN" sz="3000" b="0" i="1" smtClean="0">
                          <a:latin typeface="Cambria Math" panose="02040503050406030204" pitchFamily="18" charset="0"/>
                          <a:ea typeface="Cambria Math" panose="02040503050406030204" pitchFamily="18" charset="0"/>
                        </a:rPr>
                        <m:t>→0</m:t>
                      </m:r>
                      <m:r>
                        <a:rPr lang="zh-CN" altLang="en-US" sz="3000" i="1">
                          <a:latin typeface="Cambria Math" panose="02040503050406030204" pitchFamily="18" charset="0"/>
                          <a:ea typeface="Cambria Math" panose="02040503050406030204" pitchFamily="18" charset="0"/>
                        </a:rPr>
                        <m:t>（</m:t>
                      </m:r>
                      <m:r>
                        <a:rPr lang="en-US" altLang="zh-CN" sz="3000" i="1" smtClean="0">
                          <a:latin typeface="Cambria Math" panose="02040503050406030204" pitchFamily="18" charset="0"/>
                          <a:ea typeface="Cambria Math" panose="02040503050406030204" pitchFamily="18" charset="0"/>
                        </a:rPr>
                        <m:t>𝑛</m:t>
                      </m:r>
                      <m:r>
                        <a:rPr lang="en-US" altLang="zh-CN" sz="3000" i="1" smtClean="0">
                          <a:latin typeface="Cambria Math" panose="02040503050406030204" pitchFamily="18" charset="0"/>
                          <a:ea typeface="Cambria Math" panose="02040503050406030204" pitchFamily="18" charset="0"/>
                        </a:rPr>
                        <m:t>→∞）</m:t>
                      </m:r>
                    </m:oMath>
                  </m:oMathPara>
                </a14:m>
                <a:endParaRPr lang="zh-CN" altLang="en-US" sz="3000" dirty="0">
                  <a:latin typeface="华文中宋" panose="02010600040101010101" pitchFamily="2" charset="-122"/>
                </a:endParaRPr>
              </a:p>
            </p:txBody>
          </p:sp>
        </mc:Choice>
        <mc:Fallback xmlns="">
          <p:sp>
            <p:nvSpPr>
              <p:cNvPr id="4099" name="Rectangle 3"/>
              <p:cNvSpPr>
                <a:spLocks noGrp="1" noRot="1" noChangeAspect="1" noMove="1" noResize="1" noEditPoints="1" noAdjustHandles="1" noChangeArrowheads="1" noChangeShapeType="1" noTextEdit="1"/>
              </p:cNvSpPr>
              <p:nvPr>
                <p:ph type="body" idx="1"/>
              </p:nvPr>
            </p:nvSpPr>
            <p:spPr>
              <a:xfrm>
                <a:off x="165455" y="665510"/>
                <a:ext cx="8964488" cy="5787826"/>
              </a:xfrm>
              <a:blipFill>
                <a:blip r:embed="rId2"/>
                <a:stretch>
                  <a:fillRect l="-1564" t="-84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107504" y="1052736"/>
                <a:ext cx="8928992" cy="5400600"/>
              </a:xfrm>
            </p:spPr>
            <p:txBody>
              <a:bodyPr/>
              <a:lstStyle/>
              <a:p>
                <a:pPr marL="0" indent="0"/>
                <a:r>
                  <a:rPr lang="en-US" altLang="zh-CN" sz="3000" dirty="0">
                    <a:latin typeface="华文中宋" panose="02010600040101010101" pitchFamily="2" charset="-122"/>
                  </a:rPr>
                  <a:t>  </a:t>
                </a:r>
                <a:r>
                  <a:rPr lang="zh-CN" altLang="en-US" sz="3000" dirty="0" smtClean="0">
                    <a:latin typeface="华文中宋" panose="02010600040101010101" pitchFamily="2" charset="-122"/>
                  </a:rPr>
                  <a:t>这种</a:t>
                </a:r>
                <a:r>
                  <a:rPr lang="zh-CN" altLang="en-US" sz="3000" dirty="0">
                    <a:latin typeface="华文中宋" panose="02010600040101010101" pitchFamily="2" charset="-122"/>
                  </a:rPr>
                  <a:t>收敛性与前面的几乎处处收敛</a:t>
                </a:r>
                <a:r>
                  <a:rPr lang="zh-CN" altLang="en-US" sz="3000" dirty="0" smtClean="0">
                    <a:latin typeface="华文中宋" panose="02010600040101010101" pitchFamily="2" charset="-122"/>
                  </a:rPr>
                  <a:t>概念</a:t>
                </a:r>
                <a:r>
                  <a:rPr lang="zh-CN" altLang="en-US" sz="3000" dirty="0">
                    <a:latin typeface="华文中宋" panose="02010600040101010101" pitchFamily="2" charset="-122"/>
                  </a:rPr>
                  <a:t>是</a:t>
                </a:r>
                <a:r>
                  <a:rPr lang="zh-CN" altLang="en-US" sz="3000" dirty="0" smtClean="0">
                    <a:latin typeface="华文中宋" panose="02010600040101010101" pitchFamily="2" charset="-122"/>
                  </a:rPr>
                  <a:t>不同</a:t>
                </a:r>
                <a:r>
                  <a:rPr lang="zh-CN" altLang="en-US" sz="3000" dirty="0">
                    <a:latin typeface="华文中宋" panose="02010600040101010101" pitchFamily="2" charset="-122"/>
                  </a:rPr>
                  <a:t>的。我们称它为</a:t>
                </a:r>
                <a:r>
                  <a:rPr lang="zh-CN" altLang="en-US" sz="3000" dirty="0" smtClean="0">
                    <a:latin typeface="华文中宋" panose="02010600040101010101" pitchFamily="2" charset="-122"/>
                  </a:rPr>
                  <a:t>依测度收敛。</a:t>
                </a:r>
                <a:endParaRPr lang="zh-CN" altLang="en-US" sz="3000" dirty="0">
                  <a:latin typeface="华文中宋" panose="02010600040101010101" pitchFamily="2" charset="-122"/>
                </a:endParaRPr>
              </a:p>
              <a:p>
                <a:pPr marL="0" indent="0"/>
                <a:r>
                  <a:rPr lang="zh-CN" altLang="en-US" sz="3000" dirty="0" smtClean="0">
                    <a:latin typeface="华文中宋" panose="02010600040101010101" pitchFamily="2" charset="-122"/>
                  </a:rPr>
                  <a:t>定义</a:t>
                </a:r>
                <a:r>
                  <a:rPr lang="en-US" altLang="zh-CN" sz="3000" dirty="0" smtClean="0">
                    <a:latin typeface="华文中宋" panose="02010600040101010101" pitchFamily="2" charset="-122"/>
                  </a:rPr>
                  <a:t>1: </a:t>
                </a:r>
                <a:r>
                  <a:rPr lang="zh-CN" altLang="en-US" sz="3000" dirty="0" smtClean="0">
                    <a:latin typeface="华文中宋" panose="02010600040101010101" pitchFamily="2" charset="-122"/>
                  </a:rPr>
                  <a:t>设</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是可测集，</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 </m:t>
                    </m:r>
                    <m:sSubSup>
                      <m:sSubSupPr>
                        <m:ctrlPr>
                          <a:rPr lang="en-US" altLang="zh-CN" sz="3000" i="1">
                            <a:latin typeface="Cambria Math" panose="02040503050406030204" pitchFamily="18" charset="0"/>
                          </a:rPr>
                        </m:ctrlPr>
                      </m:sSubSupPr>
                      <m:e>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e>
                      <m:sub>
                        <m:r>
                          <a:rPr lang="en-US" altLang="zh-CN" sz="3000" i="1">
                            <a:latin typeface="Cambria Math" panose="02040503050406030204" pitchFamily="18" charset="0"/>
                          </a:rPr>
                          <m:t>𝑛</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sSubSup>
                  </m:oMath>
                </a14:m>
                <a:r>
                  <a:rPr lang="zh-CN" altLang="en-US" sz="3000" dirty="0">
                    <a:latin typeface="华文中宋" panose="02010600040101010101" pitchFamily="2" charset="-122"/>
                  </a:rPr>
                  <a:t>都是</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上几乎处处有限的可测函数，如果对于任意</a:t>
                </a:r>
                <a14:m>
                  <m:oMath xmlns:m="http://schemas.openxmlformats.org/officeDocument/2006/math">
                    <m:r>
                      <a:rPr lang="zh-CN" altLang="en-US" sz="3000" i="1">
                        <a:latin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&gt;0</m:t>
                    </m:r>
                  </m:oMath>
                </a14:m>
                <a:r>
                  <a:rPr lang="zh-CN" altLang="en-US" sz="3000" dirty="0">
                    <a:latin typeface="华文中宋" panose="02010600040101010101" pitchFamily="2" charset="-122"/>
                  </a:rPr>
                  <a:t>，都有</a:t>
                </a:r>
              </a:p>
              <a:p>
                <a:pPr marL="0" indent="0" algn="just"/>
                <a14:m>
                  <m:oMathPara xmlns:m="http://schemas.openxmlformats.org/officeDocument/2006/math">
                    <m:oMathParaPr>
                      <m:jc m:val="centerGroup"/>
                    </m:oMathParaPr>
                    <m:oMath xmlns:m="http://schemas.openxmlformats.org/officeDocument/2006/math">
                      <m:func>
                        <m:funcPr>
                          <m:ctrlPr>
                            <a:rPr lang="en-US" altLang="zh-CN" sz="3000" i="1">
                              <a:latin typeface="Cambria Math" panose="02040503050406030204" pitchFamily="18" charset="0"/>
                            </a:rPr>
                          </m:ctrlPr>
                        </m:funcPr>
                        <m:fName>
                          <m:limLow>
                            <m:limLowPr>
                              <m:ctrlPr>
                                <a:rPr lang="en-US" altLang="zh-CN" sz="3000" i="1">
                                  <a:latin typeface="Cambria Math" panose="02040503050406030204" pitchFamily="18" charset="0"/>
                                </a:rPr>
                              </m:ctrlPr>
                            </m:limLowPr>
                            <m:e>
                              <m:r>
                                <m:rPr>
                                  <m:sty m:val="p"/>
                                </m:rPr>
                                <a:rPr lang="en-US" altLang="zh-CN" sz="3000">
                                  <a:latin typeface="Cambria Math" panose="02040503050406030204" pitchFamily="18" charset="0"/>
                                </a:rPr>
                                <m:t>lim</m:t>
                              </m:r>
                            </m:e>
                            <m:lim>
                              <m:r>
                                <a:rPr lang="en-US" altLang="zh-CN" sz="3000" i="1">
                                  <a:latin typeface="Cambria Math" panose="02040503050406030204" pitchFamily="18" charset="0"/>
                                </a:rPr>
                                <m:t>𝑛</m:t>
                              </m:r>
                              <m:r>
                                <a:rPr lang="en-US" altLang="zh-CN" sz="3000" i="1">
                                  <a:latin typeface="Cambria Math" panose="02040503050406030204" pitchFamily="18" charset="0"/>
                                  <a:ea typeface="Cambria Math" panose="02040503050406030204" pitchFamily="18" charset="0"/>
                                </a:rPr>
                                <m:t>→∞</m:t>
                              </m:r>
                            </m:lim>
                          </m:limLow>
                        </m:fName>
                        <m:e>
                          <m:r>
                            <a:rPr lang="en-US" altLang="zh-CN" sz="3000" i="1">
                              <a:latin typeface="Cambria Math" panose="02040503050406030204" pitchFamily="18" charset="0"/>
                            </a:rPr>
                            <m:t>𝑚𝐸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r>
                                    <m:rPr>
                                      <m:nor/>
                                    </m:rPr>
                                    <a:rPr lang="zh-CN" altLang="en-US" sz="3000" dirty="0">
                                      <a:latin typeface="华文中宋" panose="02010600040101010101" pitchFamily="2" charset="-122"/>
                                    </a:rPr>
                                    <m:t> </m:t>
                                  </m:r>
                                </m:e>
                              </m:d>
                              <m:r>
                                <a:rPr lang="en-US" altLang="zh-CN" sz="3000" i="1">
                                  <a:latin typeface="Cambria Math" panose="02040503050406030204" pitchFamily="18" charset="0"/>
                                  <a:ea typeface="Cambria Math" panose="02040503050406030204" pitchFamily="18" charset="0"/>
                                </a:rPr>
                                <m:t>&gt;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rPr>
                            <m:t>=0</m:t>
                          </m:r>
                        </m:e>
                      </m:func>
                    </m:oMath>
                  </m:oMathPara>
                </a14:m>
                <a:endParaRPr lang="zh-CN" altLang="en-US" sz="3000" dirty="0">
                  <a:latin typeface="华文中宋" panose="02010600040101010101" pitchFamily="2" charset="-122"/>
                </a:endParaRPr>
              </a:p>
              <a:p>
                <a:pPr marL="0" indent="0" algn="just"/>
                <a:r>
                  <a:rPr lang="zh-CN" altLang="en-US" sz="3000" dirty="0" smtClean="0">
                    <a:latin typeface="华文中宋" panose="02010600040101010101" pitchFamily="2" charset="-122"/>
                  </a:rPr>
                  <a:t>则</a:t>
                </a:r>
                <a:r>
                  <a:rPr lang="zh-CN" altLang="en-US" sz="3000" dirty="0">
                    <a:latin typeface="华文中宋" panose="02010600040101010101" pitchFamily="2" charset="-122"/>
                  </a:rPr>
                  <a:t>称</a:t>
                </a:r>
                <a14:m>
                  <m:oMath xmlns:m="http://schemas.openxmlformats.org/officeDocument/2006/math">
                    <m:sSub>
                      <m:sSubPr>
                        <m:ctrlPr>
                          <a:rPr lang="en-US" altLang="zh-CN" sz="3000" i="1">
                            <a:solidFill>
                              <a:srgbClr val="FF0000"/>
                            </a:solidFill>
                            <a:latin typeface="Cambria Math" panose="02040503050406030204" pitchFamily="18" charset="0"/>
                          </a:rPr>
                        </m:ctrlPr>
                      </m:sSubPr>
                      <m:e>
                        <m:r>
                          <a:rPr lang="en-US" altLang="zh-CN" sz="3000" i="1">
                            <a:solidFill>
                              <a:srgbClr val="FF0000"/>
                            </a:solidFill>
                            <a:latin typeface="Cambria Math" panose="02040503050406030204" pitchFamily="18" charset="0"/>
                          </a:rPr>
                          <m:t>𝑓</m:t>
                        </m:r>
                      </m:e>
                      <m:sub>
                        <m:r>
                          <a:rPr lang="en-US" altLang="zh-CN" sz="3000" i="1">
                            <a:solidFill>
                              <a:srgbClr val="FF0000"/>
                            </a:solidFill>
                            <a:latin typeface="Cambria Math" panose="02040503050406030204" pitchFamily="18" charset="0"/>
                          </a:rPr>
                          <m:t>𝑛</m:t>
                        </m:r>
                      </m:sub>
                    </m:sSub>
                    <m:r>
                      <a:rPr lang="en-US" altLang="zh-CN" sz="3000" i="1">
                        <a:solidFill>
                          <a:srgbClr val="FF0000"/>
                        </a:solidFill>
                        <a:latin typeface="Cambria Math" panose="02040503050406030204" pitchFamily="18" charset="0"/>
                      </a:rPr>
                      <m:t>(</m:t>
                    </m:r>
                    <m:r>
                      <a:rPr lang="en-US" altLang="zh-CN" sz="3000" i="1">
                        <a:solidFill>
                          <a:srgbClr val="FF0000"/>
                        </a:solidFill>
                        <a:latin typeface="Cambria Math" panose="02040503050406030204" pitchFamily="18" charset="0"/>
                      </a:rPr>
                      <m:t>𝑥</m:t>
                    </m:r>
                    <m:r>
                      <a:rPr lang="en-US" altLang="zh-CN" sz="3000" i="1">
                        <a:solidFill>
                          <a:srgbClr val="FF0000"/>
                        </a:solidFill>
                        <a:latin typeface="Cambria Math" panose="02040503050406030204" pitchFamily="18" charset="0"/>
                      </a:rPr>
                      <m:t>)</m:t>
                    </m:r>
                  </m:oMath>
                </a14:m>
                <a:r>
                  <a:rPr lang="zh-CN" altLang="en-US" sz="3000" dirty="0">
                    <a:solidFill>
                      <a:srgbClr val="FF0000"/>
                    </a:solidFill>
                    <a:latin typeface="华文中宋" panose="02010600040101010101" pitchFamily="2" charset="-122"/>
                  </a:rPr>
                  <a:t>在</a:t>
                </a:r>
                <a14:m>
                  <m:oMath xmlns:m="http://schemas.openxmlformats.org/officeDocument/2006/math">
                    <m:r>
                      <a:rPr lang="en-US" altLang="zh-CN" sz="3000" i="1" dirty="0">
                        <a:solidFill>
                          <a:srgbClr val="FF0000"/>
                        </a:solidFill>
                        <a:latin typeface="Cambria Math" panose="02040503050406030204" pitchFamily="18" charset="0"/>
                      </a:rPr>
                      <m:t>𝐸</m:t>
                    </m:r>
                  </m:oMath>
                </a14:m>
                <a:r>
                  <a:rPr lang="zh-CN" altLang="en-US" sz="3000" dirty="0">
                    <a:solidFill>
                      <a:srgbClr val="FF0000"/>
                    </a:solidFill>
                    <a:latin typeface="华文中宋" panose="02010600040101010101" pitchFamily="2" charset="-122"/>
                  </a:rPr>
                  <a:t>上依测度收敛到</a:t>
                </a:r>
                <a14:m>
                  <m:oMath xmlns:m="http://schemas.openxmlformats.org/officeDocument/2006/math">
                    <m:r>
                      <a:rPr lang="en-US" altLang="zh-CN" sz="3000" i="1">
                        <a:solidFill>
                          <a:srgbClr val="FF0000"/>
                        </a:solidFill>
                        <a:latin typeface="Cambria Math" panose="02040503050406030204" pitchFamily="18" charset="0"/>
                      </a:rPr>
                      <m:t>𝑓</m:t>
                    </m:r>
                    <m:d>
                      <m:dPr>
                        <m:ctrlPr>
                          <a:rPr lang="en-US" altLang="zh-CN" sz="3000" i="1">
                            <a:solidFill>
                              <a:srgbClr val="FF0000"/>
                            </a:solidFill>
                            <a:latin typeface="Cambria Math" panose="02040503050406030204" pitchFamily="18" charset="0"/>
                          </a:rPr>
                        </m:ctrlPr>
                      </m:dPr>
                      <m:e>
                        <m:r>
                          <a:rPr lang="en-US" altLang="zh-CN" sz="3000" i="1">
                            <a:solidFill>
                              <a:srgbClr val="FF0000"/>
                            </a:solidFill>
                            <a:latin typeface="Cambria Math" panose="02040503050406030204" pitchFamily="18" charset="0"/>
                          </a:rPr>
                          <m:t>𝑥</m:t>
                        </m:r>
                      </m:e>
                    </m:d>
                  </m:oMath>
                </a14:m>
                <a:r>
                  <a:rPr lang="zh-CN" altLang="en-US" sz="3000" dirty="0" smtClean="0">
                    <a:latin typeface="华文中宋" panose="02010600040101010101" pitchFamily="2" charset="-122"/>
                  </a:rPr>
                  <a:t>，</a:t>
                </a:r>
                <a:endParaRPr lang="en-US" altLang="zh-CN" sz="3000" dirty="0" smtClean="0">
                  <a:latin typeface="华文中宋" panose="02010600040101010101" pitchFamily="2" charset="-122"/>
                </a:endParaRPr>
              </a:p>
              <a:p>
                <a:pPr marL="0" indent="0" algn="just"/>
                <a:r>
                  <a:rPr lang="zh-CN" altLang="en-US" sz="3000" dirty="0" smtClean="0">
                    <a:latin typeface="华文中宋" panose="02010600040101010101" pitchFamily="2" charset="-122"/>
                  </a:rPr>
                  <a:t>记</a:t>
                </a:r>
                <a:r>
                  <a:rPr lang="zh-CN" altLang="en-US" sz="3000" dirty="0">
                    <a:latin typeface="华文中宋" panose="02010600040101010101" pitchFamily="2" charset="-122"/>
                  </a:rPr>
                  <a:t>作</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en-US" altLang="zh-CN" sz="3000" dirty="0" smtClean="0">
                    <a:latin typeface="华文中宋" panose="02010600040101010101" pitchFamily="2" charset="-122"/>
                  </a:rPr>
                  <a:t>.</a:t>
                </a:r>
              </a:p>
              <a:p>
                <a:pPr algn="just"/>
                <a:endParaRPr lang="en-US" altLang="zh-CN" sz="3000" dirty="0">
                  <a:latin typeface="华文中宋" panose="02010600040101010101" pitchFamily="2" charset="-122"/>
                </a:endParaRPr>
              </a:p>
              <a:p>
                <a:pPr algn="just"/>
                <a:r>
                  <a:rPr lang="zh-CN" altLang="en-US" sz="3000" dirty="0" smtClean="0">
                    <a:latin typeface="华文中宋" panose="02010600040101010101" pitchFamily="2" charset="-122"/>
                  </a:rPr>
                  <a:t>下面的定理说明：几乎处处收敛蕴含依测度收敛。</a:t>
                </a:r>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107504" y="1052736"/>
                <a:ext cx="8928992" cy="5400600"/>
              </a:xfrm>
              <a:blipFill>
                <a:blip r:embed="rId2"/>
                <a:stretch>
                  <a:fillRect l="-1639" t="-903" r="-478" b="-349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a:xfrm>
                <a:off x="251520" y="188640"/>
                <a:ext cx="8712968" cy="6552728"/>
              </a:xfrm>
            </p:spPr>
            <p:txBody>
              <a:bodyPr/>
              <a:lstStyle/>
              <a:p>
                <a:pPr algn="just"/>
                <a:r>
                  <a:rPr lang="zh-CN" altLang="en-US" sz="3000" dirty="0" smtClean="0">
                    <a:latin typeface="华文中宋" panose="02010600040101010101" pitchFamily="2" charset="-122"/>
                  </a:rPr>
                  <a:t>定理（</a:t>
                </a:r>
                <a:r>
                  <a:rPr lang="en-US" altLang="zh-CN" sz="3000" dirty="0" smtClean="0">
                    <a:solidFill>
                      <a:srgbClr val="FFFFFF"/>
                    </a:solidFill>
                  </a:rPr>
                  <a:t>Lebesgue</a:t>
                </a:r>
                <a:r>
                  <a:rPr lang="zh-CN" altLang="en-US" sz="3000" dirty="0">
                    <a:latin typeface="华文中宋" panose="02010600040101010101" pitchFamily="2" charset="-122"/>
                  </a:rPr>
                  <a:t>定理</a:t>
                </a:r>
                <a:r>
                  <a:rPr lang="zh-CN" altLang="en-US" sz="3000" dirty="0" smtClean="0">
                    <a:latin typeface="华文中宋" panose="02010600040101010101" pitchFamily="2" charset="-122"/>
                  </a:rPr>
                  <a:t>）设</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是测度有限的可测集</a:t>
                </a:r>
                <a:r>
                  <a:rPr lang="en-US" altLang="zh-CN" sz="3000" dirty="0" smtClean="0">
                    <a:latin typeface="华文中宋" panose="02010600040101010101" pitchFamily="2" charset="-122"/>
                  </a:rPr>
                  <a:t>,</a:t>
                </a:r>
                <a:r>
                  <a:rPr lang="zh-CN" altLang="en-US" sz="3000" dirty="0" smtClean="0">
                    <a:latin typeface="华文中宋" panose="02010600040101010101" pitchFamily="2" charset="-122"/>
                  </a:rPr>
                  <a:t> </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 </m:t>
                    </m:r>
                    <m:sSubSup>
                      <m:sSubSupPr>
                        <m:ctrlPr>
                          <a:rPr lang="en-US" altLang="zh-CN" sz="3000" i="1">
                            <a:latin typeface="Cambria Math" panose="02040503050406030204" pitchFamily="18" charset="0"/>
                          </a:rPr>
                        </m:ctrlPr>
                      </m:sSubSupPr>
                      <m:e>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e>
                      <m:sub>
                        <m:r>
                          <a:rPr lang="en-US" altLang="zh-CN" sz="3000" i="1">
                            <a:latin typeface="Cambria Math" panose="02040503050406030204" pitchFamily="18" charset="0"/>
                          </a:rPr>
                          <m:t>𝑛</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sSubSup>
                  </m:oMath>
                </a14:m>
                <a:r>
                  <a:rPr lang="zh-CN" altLang="en-US" sz="3000" dirty="0">
                    <a:latin typeface="华文中宋" panose="02010600040101010101" pitchFamily="2" charset="-122"/>
                  </a:rPr>
                  <a:t>是</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上几乎处处有限的可测函数，</a:t>
                </a:r>
                <a:r>
                  <a:rPr lang="zh-CN" altLang="en-US" sz="3000" dirty="0" smtClean="0">
                    <a:latin typeface="华文中宋" panose="02010600040101010101" pitchFamily="2" charset="-122"/>
                  </a:rPr>
                  <a:t>若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d>
                      <m:dPr>
                        <m:ctrlPr>
                          <a:rPr lang="en-US" altLang="zh-CN" sz="3000" i="1">
                            <a:latin typeface="Cambria Math" panose="02040503050406030204" pitchFamily="18" charset="0"/>
                            <a:ea typeface="Cambria Math" panose="02040503050406030204" pitchFamily="18" charset="0"/>
                          </a:rPr>
                        </m:ctrlPr>
                      </m:dPr>
                      <m:e>
                        <m:r>
                          <a:rPr lang="en-US" altLang="zh-CN" sz="3000" i="1">
                            <a:latin typeface="Cambria Math" panose="02040503050406030204" pitchFamily="18" charset="0"/>
                            <a:ea typeface="Cambria Math" panose="02040503050406030204" pitchFamily="18" charset="0"/>
                          </a:rPr>
                          <m:t>𝑥</m:t>
                        </m:r>
                      </m:e>
                    </m:d>
                    <m:r>
                      <a:rPr lang="en-US" altLang="zh-CN" sz="3000" i="1">
                        <a:latin typeface="Cambria Math" panose="02040503050406030204" pitchFamily="18" charset="0"/>
                        <a:ea typeface="Cambria Math" panose="02040503050406030204" pitchFamily="18" charset="0"/>
                      </a:rPr>
                      <m:t>  </m:t>
                    </m:r>
                    <m:r>
                      <a:rPr lang="en-US" altLang="zh-CN" sz="3000" i="1">
                        <a:latin typeface="Cambria Math" panose="02040503050406030204" pitchFamily="18" charset="0"/>
                        <a:ea typeface="Cambria Math" panose="02040503050406030204" pitchFamily="18" charset="0"/>
                      </a:rPr>
                      <m:t>𝑎</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𝑒</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𝐸</m:t>
                    </m:r>
                    <m:r>
                      <a:rPr lang="en-US" altLang="zh-CN" sz="3000" i="1">
                        <a:latin typeface="Cambria Math" panose="02040503050406030204" pitchFamily="18" charset="0"/>
                        <a:ea typeface="Cambria Math" panose="02040503050406030204" pitchFamily="18" charset="0"/>
                      </a:rPr>
                      <m:t>]</m:t>
                    </m:r>
                  </m:oMath>
                </a14:m>
                <a:r>
                  <a:rPr lang="en-US" altLang="zh-CN" sz="3000" dirty="0">
                    <a:latin typeface="华文中宋" panose="02010600040101010101" pitchFamily="2" charset="-122"/>
                  </a:rPr>
                  <a:t>,</a:t>
                </a:r>
                <a:r>
                  <a:rPr lang="zh-CN" altLang="en-US" sz="3000" dirty="0">
                    <a:latin typeface="华文中宋" panose="02010600040101010101" pitchFamily="2" charset="-122"/>
                  </a:rPr>
                  <a:t> 则必有</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endParaRPr lang="en-US" altLang="zh-CN" sz="3000" dirty="0">
                  <a:latin typeface="华文中宋" panose="02010600040101010101" pitchFamily="2" charset="-122"/>
                </a:endParaRPr>
              </a:p>
              <a:p>
                <a:r>
                  <a:rPr lang="zh-CN" altLang="en-US" sz="3000" dirty="0">
                    <a:solidFill>
                      <a:schemeClr val="folHlink"/>
                    </a:solidFill>
                    <a:latin typeface="华文中宋" panose="02010600040101010101" pitchFamily="2" charset="-122"/>
                  </a:rPr>
                  <a:t>证明：</a:t>
                </a:r>
                <a:r>
                  <a:rPr lang="zh-CN" altLang="en-US" sz="3000" dirty="0">
                    <a:latin typeface="华文中宋" panose="02010600040101010101" pitchFamily="2" charset="-122"/>
                  </a:rPr>
                  <a:t>由叶果洛夫定理，对任意</a:t>
                </a:r>
                <a14:m>
                  <m:oMath xmlns:m="http://schemas.openxmlformats.org/officeDocument/2006/math">
                    <m:r>
                      <a:rPr lang="zh-CN" altLang="en-US" sz="3000" i="1">
                        <a:latin typeface="Cambria Math" panose="02040503050406030204" pitchFamily="18" charset="0"/>
                      </a:rPr>
                      <m:t>𝛿</m:t>
                    </m:r>
                    <m:r>
                      <a:rPr lang="en-US" altLang="zh-CN" sz="3000" i="1">
                        <a:latin typeface="Cambria Math" panose="02040503050406030204" pitchFamily="18" charset="0"/>
                      </a:rPr>
                      <m:t>&gt;0</m:t>
                    </m:r>
                  </m:oMath>
                </a14:m>
                <a:r>
                  <a:rPr lang="zh-CN" altLang="en-US" sz="3000" dirty="0">
                    <a:latin typeface="华文中宋" panose="02010600040101010101" pitchFamily="2" charset="-122"/>
                  </a:rPr>
                  <a:t>，存在</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的可测子集</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，使得</a:t>
                </a:r>
                <a14:m>
                  <m:oMath xmlns:m="http://schemas.openxmlformats.org/officeDocument/2006/math">
                    <m:r>
                      <a:rPr lang="en-US" altLang="zh-CN" sz="3000" i="1">
                        <a:latin typeface="Cambria Math" panose="02040503050406030204" pitchFamily="18" charset="0"/>
                      </a:rPr>
                      <m:t>𝑚</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i="1">
                        <a:latin typeface="Cambria Math" panose="02040503050406030204" pitchFamily="18" charset="0"/>
                      </a:rPr>
                      <m:t>&lt;</m:t>
                    </m:r>
                    <m:r>
                      <a:rPr lang="zh-CN" altLang="en-US" sz="3000" i="1">
                        <a:latin typeface="Cambria Math" panose="02040503050406030204" pitchFamily="18" charset="0"/>
                      </a:rPr>
                      <m:t>𝛿</m:t>
                    </m:r>
                  </m:oMath>
                </a14:m>
                <a:r>
                  <a:rPr lang="zh-CN" altLang="en-US" sz="3000" dirty="0">
                    <a:latin typeface="华文中宋" panose="02010600040101010101" pitchFamily="2" charset="-122"/>
                  </a:rPr>
                  <a:t>且</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在</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上一致收敛到</a:t>
                </a:r>
                <a14:m>
                  <m:oMath xmlns:m="http://schemas.openxmlformats.org/officeDocument/2006/math">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zh-CN" altLang="en-US" sz="3000" dirty="0">
                    <a:latin typeface="华文中宋" panose="02010600040101010101" pitchFamily="2" charset="-122"/>
                  </a:rPr>
                  <a:t>，于是对任意</a:t>
                </a:r>
                <a14:m>
                  <m:oMath xmlns:m="http://schemas.openxmlformats.org/officeDocument/2006/math">
                    <m:r>
                      <a:rPr lang="zh-CN" altLang="en-US" sz="3000" i="1" dirty="0">
                        <a:latin typeface="Cambria Math" panose="02040503050406030204" pitchFamily="18" charset="0"/>
                      </a:rPr>
                      <m:t>𝜀</m:t>
                    </m:r>
                    <m:r>
                      <a:rPr lang="en-US" altLang="zh-CN" sz="3000" i="1" dirty="0">
                        <a:latin typeface="Cambria Math" panose="02040503050406030204" pitchFamily="18" charset="0"/>
                      </a:rPr>
                      <m:t>&gt;0</m:t>
                    </m:r>
                  </m:oMath>
                </a14:m>
                <a:r>
                  <a:rPr lang="en-US" altLang="zh-CN" sz="3000" dirty="0">
                    <a:latin typeface="华文中宋" panose="02010600040101010101" pitchFamily="2" charset="-122"/>
                  </a:rPr>
                  <a:t>, </a:t>
                </a:r>
                <a:r>
                  <a:rPr lang="zh-CN" altLang="en-US" sz="3000" dirty="0">
                    <a:latin typeface="华文中宋" panose="02010600040101010101" pitchFamily="2" charset="-122"/>
                  </a:rPr>
                  <a:t>存在</a:t>
                </a:r>
                <a14:m>
                  <m:oMath xmlns:m="http://schemas.openxmlformats.org/officeDocument/2006/math">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𝑁</m:t>
                        </m:r>
                      </m:e>
                      <m:sub>
                        <m:r>
                          <a:rPr lang="zh-CN" altLang="en-US" sz="3000" i="1">
                            <a:latin typeface="Cambria Math" panose="02040503050406030204" pitchFamily="18" charset="0"/>
                            <a:ea typeface="Cambria Math" panose="02040503050406030204" pitchFamily="18" charset="0"/>
                          </a:rPr>
                          <m:t>𝜀</m:t>
                        </m:r>
                      </m:sub>
                    </m:sSub>
                  </m:oMath>
                </a14:m>
                <a:r>
                  <a:rPr lang="zh-CN" altLang="en-US" sz="3000" dirty="0">
                    <a:latin typeface="华文中宋" panose="02010600040101010101" pitchFamily="2" charset="-122"/>
                  </a:rPr>
                  <a:t>，当</a:t>
                </a:r>
                <a14:m>
                  <m:oMath xmlns:m="http://schemas.openxmlformats.org/officeDocument/2006/math">
                    <m:r>
                      <a:rPr lang="en-US" altLang="zh-CN" sz="3000" i="1">
                        <a:latin typeface="Cambria Math" panose="02040503050406030204" pitchFamily="18" charset="0"/>
                      </a:rPr>
                      <m:t>𝑛</m:t>
                    </m:r>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𝑁</m:t>
                        </m:r>
                      </m:e>
                      <m:sub>
                        <m:r>
                          <a:rPr lang="zh-CN" altLang="en-US" sz="3000" i="1">
                            <a:latin typeface="Cambria Math" panose="02040503050406030204" pitchFamily="18" charset="0"/>
                            <a:ea typeface="Cambria Math" panose="02040503050406030204" pitchFamily="18" charset="0"/>
                          </a:rPr>
                          <m:t>𝜀</m:t>
                        </m:r>
                      </m:sub>
                    </m:sSub>
                  </m:oMath>
                </a14:m>
                <a:r>
                  <a:rPr lang="zh-CN" altLang="en-US" sz="3000" dirty="0">
                    <a:latin typeface="华文中宋" panose="02010600040101010101" pitchFamily="2" charset="-122"/>
                  </a:rPr>
                  <a:t>时，有</a:t>
                </a:r>
              </a:p>
              <a:p>
                <a:pPr/>
                <a14:m>
                  <m:oMathPara xmlns:m="http://schemas.openxmlformats.org/officeDocument/2006/math">
                    <m:oMathParaPr>
                      <m:jc m:val="centerGroup"/>
                    </m:oMathParaPr>
                    <m:oMath xmlns:m="http://schemas.openxmlformats.org/officeDocument/2006/math">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&lt;</m:t>
                      </m:r>
                      <m:r>
                        <a:rPr lang="zh-CN" altLang="en-US" sz="3000" i="1">
                          <a:latin typeface="Cambria Math" panose="02040503050406030204" pitchFamily="18" charset="0"/>
                          <a:ea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 </m:t>
                      </m:r>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a:latin typeface="Cambria Math" panose="02040503050406030204" pitchFamily="18" charset="0"/>
                        </a:rPr>
                        <m:t>.</m:t>
                      </m:r>
                    </m:oMath>
                  </m:oMathPara>
                </a14:m>
                <a:endParaRPr lang="zh-CN" altLang="en-US" sz="3000" dirty="0">
                  <a:latin typeface="华文中宋" panose="02010600040101010101" pitchFamily="2" charset="-122"/>
                </a:endParaRPr>
              </a:p>
              <a:p>
                <a:r>
                  <a:rPr lang="zh-CN" altLang="en-US" sz="3000" dirty="0">
                    <a:latin typeface="华文中宋" panose="02010600040101010101" pitchFamily="2" charset="-122"/>
                  </a:rPr>
                  <a:t>  于是</a:t>
                </a:r>
                <a14:m>
                  <m:oMath xmlns:m="http://schemas.openxmlformats.org/officeDocument/2006/math">
                    <m:r>
                      <a:rPr lang="en-US" altLang="zh-CN" sz="3000" i="1">
                        <a:latin typeface="Cambria Math" panose="02040503050406030204" pitchFamily="18" charset="0"/>
                      </a:rPr>
                      <m:t>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，从而</a:t>
                </a:r>
              </a:p>
              <a:p>
                <a:pPr algn="just"/>
                <a:r>
                  <a:rPr lang="en-US" altLang="zh-CN" sz="3000" dirty="0"/>
                  <a:t>   </a:t>
                </a:r>
                <a14:m>
                  <m:oMath xmlns:m="http://schemas.openxmlformats.org/officeDocument/2006/math">
                    <m:r>
                      <a:rPr lang="en-US" altLang="zh-CN" sz="3000" i="1">
                        <a:latin typeface="Cambria Math" panose="02040503050406030204" pitchFamily="18" charset="0"/>
                      </a:rPr>
                      <m:t>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𝑚</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i="1">
                        <a:latin typeface="Cambria Math" panose="02040503050406030204" pitchFamily="18" charset="0"/>
                      </a:rPr>
                      <m:t>&lt;</m:t>
                    </m:r>
                    <m:r>
                      <a:rPr lang="zh-CN" altLang="en-US" sz="3000" i="1">
                        <a:latin typeface="Cambria Math" panose="02040503050406030204" pitchFamily="18" charset="0"/>
                      </a:rPr>
                      <m:t>𝛿</m:t>
                    </m:r>
                  </m:oMath>
                </a14:m>
                <a:r>
                  <a:rPr lang="en-US" altLang="zh-CN" sz="3000" dirty="0"/>
                  <a:t>.</a:t>
                </a:r>
                <a:r>
                  <a:rPr lang="zh-CN" altLang="en-US" sz="3000" dirty="0">
                    <a:latin typeface="华文中宋" panose="02010600040101010101" pitchFamily="2" charset="-122"/>
                  </a:rPr>
                  <a:t> </a:t>
                </a:r>
                <a:endParaRPr lang="en-US" altLang="zh-CN" sz="3000" dirty="0">
                  <a:latin typeface="华文中宋" panose="02010600040101010101" pitchFamily="2" charset="-122"/>
                </a:endParaRPr>
              </a:p>
              <a:p>
                <a:pPr algn="just"/>
                <a:r>
                  <a:rPr lang="zh-CN" altLang="en-US" sz="3000" dirty="0">
                    <a:latin typeface="华文中宋" panose="02010600040101010101" pitchFamily="2" charset="-122"/>
                  </a:rPr>
                  <a:t>由</a:t>
                </a:r>
                <a14:m>
                  <m:oMath xmlns:m="http://schemas.openxmlformats.org/officeDocument/2006/math">
                    <m:r>
                      <a:rPr lang="zh-CN" altLang="en-US" sz="3000" i="1">
                        <a:latin typeface="Cambria Math" panose="02040503050406030204" pitchFamily="18" charset="0"/>
                      </a:rPr>
                      <m:t>𝛿</m:t>
                    </m:r>
                  </m:oMath>
                </a14:m>
                <a:r>
                  <a:rPr lang="zh-CN" altLang="en-US" sz="3000" dirty="0">
                    <a:latin typeface="华文中宋" panose="02010600040101010101" pitchFamily="2" charset="-122"/>
                  </a:rPr>
                  <a:t>的任意性立得</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zh-CN" altLang="en-US" sz="3000" dirty="0">
                    <a:latin typeface="华文中宋" panose="02010600040101010101" pitchFamily="2" charset="-122"/>
                  </a:rPr>
                  <a:t>。证</a:t>
                </a:r>
                <a:r>
                  <a:rPr lang="zh-CN" altLang="en-US" sz="3000" dirty="0" smtClean="0">
                    <a:latin typeface="华文中宋" panose="02010600040101010101" pitchFamily="2" charset="-122"/>
                  </a:rPr>
                  <a:t>毕</a:t>
                </a:r>
                <a:endParaRPr lang="zh-CN" altLang="en-US" sz="3000" dirty="0"/>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xfrm>
                <a:off x="251520" y="188640"/>
                <a:ext cx="8712968" cy="6552728"/>
              </a:xfrm>
              <a:blipFill>
                <a:blip r:embed="rId2"/>
                <a:stretch>
                  <a:fillRect l="-1608" t="-744" r="-594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a:xfrm>
                <a:off x="467544" y="764704"/>
                <a:ext cx="8424936" cy="5256584"/>
              </a:xfrm>
            </p:spPr>
            <p:txBody>
              <a:bodyPr/>
              <a:lstStyle/>
              <a:p>
                <a:pPr algn="just"/>
                <a:r>
                  <a:rPr lang="zh-CN" altLang="en-US" b="1" dirty="0">
                    <a:solidFill>
                      <a:srgbClr val="33CC33"/>
                    </a:solidFill>
                    <a:latin typeface="华文中宋" panose="02010600040101010101" pitchFamily="2" charset="-122"/>
                  </a:rPr>
                  <a:t>问题</a:t>
                </a:r>
                <a:r>
                  <a:rPr lang="en-US" altLang="zh-CN" b="1" dirty="0">
                    <a:solidFill>
                      <a:srgbClr val="33CC33"/>
                    </a:solidFill>
                    <a:latin typeface="华文中宋" panose="02010600040101010101" pitchFamily="2" charset="-122"/>
                  </a:rPr>
                  <a:t>1</a:t>
                </a:r>
                <a:r>
                  <a:rPr lang="zh-CN" altLang="en-US" b="1" dirty="0">
                    <a:solidFill>
                      <a:srgbClr val="33CC33"/>
                    </a:solidFill>
                    <a:latin typeface="华文中宋" panose="02010600040101010101" pitchFamily="2" charset="-122"/>
                  </a:rPr>
                  <a:t>：</a:t>
                </a:r>
                <a:r>
                  <a:rPr lang="en-US" altLang="zh-CN" b="1" dirty="0">
                    <a:solidFill>
                      <a:srgbClr val="33CC33"/>
                    </a:solidFill>
                    <a:latin typeface="华文中宋" panose="02010600040101010101" pitchFamily="2" charset="-122"/>
                  </a:rPr>
                  <a:t>Lebesgue</a:t>
                </a:r>
                <a:r>
                  <a:rPr lang="zh-CN" altLang="en-US" b="1" dirty="0">
                    <a:solidFill>
                      <a:srgbClr val="33CC33"/>
                    </a:solidFill>
                    <a:latin typeface="华文中宋" panose="02010600040101010101" pitchFamily="2" charset="-122"/>
                  </a:rPr>
                  <a:t>定理中</a:t>
                </a:r>
                <a14:m>
                  <m:oMath xmlns:m="http://schemas.openxmlformats.org/officeDocument/2006/math">
                    <m:r>
                      <a:rPr lang="en-US" altLang="zh-CN" b="1" i="1" dirty="0" smtClean="0">
                        <a:solidFill>
                          <a:srgbClr val="33CC33"/>
                        </a:solidFill>
                        <a:latin typeface="Cambria Math" panose="02040503050406030204" pitchFamily="18" charset="0"/>
                      </a:rPr>
                      <m:t>𝑬</m:t>
                    </m:r>
                  </m:oMath>
                </a14:m>
                <a:r>
                  <a:rPr lang="zh-CN" altLang="en-US" b="1" dirty="0">
                    <a:solidFill>
                      <a:srgbClr val="33CC33"/>
                    </a:solidFill>
                    <a:latin typeface="华文中宋" panose="02010600040101010101" pitchFamily="2" charset="-122"/>
                  </a:rPr>
                  <a:t>为有限测度集的条件可否去掉？为什么</a:t>
                </a:r>
                <a:r>
                  <a:rPr lang="zh-CN" altLang="en-US" b="1" dirty="0" smtClean="0">
                    <a:solidFill>
                      <a:srgbClr val="33CC33"/>
                    </a:solidFill>
                    <a:latin typeface="华文中宋" panose="02010600040101010101" pitchFamily="2" charset="-122"/>
                  </a:rPr>
                  <a:t>？</a:t>
                </a:r>
                <a:r>
                  <a:rPr lang="en-US" altLang="zh-CN" b="1" dirty="0" smtClean="0">
                    <a:solidFill>
                      <a:srgbClr val="33CC33"/>
                    </a:solidFill>
                    <a:latin typeface="华文中宋" panose="02010600040101010101" pitchFamily="2" charset="-122"/>
                  </a:rPr>
                  <a:t>(</a:t>
                </a:r>
                <a:r>
                  <a:rPr lang="zh-CN" altLang="en-US" b="1" dirty="0" smtClean="0">
                    <a:solidFill>
                      <a:srgbClr val="33CC33"/>
                    </a:solidFill>
                    <a:latin typeface="华文中宋" panose="02010600040101010101" pitchFamily="2" charset="-122"/>
                  </a:rPr>
                  <a:t>不能</a:t>
                </a:r>
                <a:r>
                  <a:rPr lang="en-US" altLang="zh-CN" b="1" dirty="0" smtClean="0">
                    <a:solidFill>
                      <a:srgbClr val="33CC33"/>
                    </a:solidFill>
                    <a:latin typeface="华文中宋" panose="02010600040101010101" pitchFamily="2" charset="-122"/>
                  </a:rPr>
                  <a:t>)</a:t>
                </a:r>
                <a:endParaRPr lang="zh-CN" altLang="en-US" dirty="0">
                  <a:solidFill>
                    <a:srgbClr val="33CC33"/>
                  </a:solidFill>
                  <a:ea typeface="宋体" panose="02010600030101010101" pitchFamily="2" charset="-122"/>
                </a:endParaRPr>
              </a:p>
              <a:p>
                <a:pPr algn="just"/>
                <a:r>
                  <a:rPr lang="zh-CN" altLang="en-US" b="1" dirty="0" smtClean="0">
                    <a:solidFill>
                      <a:srgbClr val="33CC33"/>
                    </a:solidFill>
                    <a:latin typeface="华文中宋" panose="02010600040101010101" pitchFamily="2" charset="-122"/>
                  </a:rPr>
                  <a:t>问题</a:t>
                </a:r>
                <a:r>
                  <a:rPr lang="en-US" altLang="zh-CN" b="1" dirty="0">
                    <a:solidFill>
                      <a:srgbClr val="33CC33"/>
                    </a:solidFill>
                    <a:latin typeface="华文中宋" panose="02010600040101010101" pitchFamily="2" charset="-122"/>
                  </a:rPr>
                  <a:t>2</a:t>
                </a:r>
                <a:r>
                  <a:rPr lang="zh-CN" altLang="en-US" b="1" dirty="0">
                    <a:solidFill>
                      <a:srgbClr val="33CC33"/>
                    </a:solidFill>
                    <a:latin typeface="华文中宋" panose="02010600040101010101" pitchFamily="2" charset="-122"/>
                  </a:rPr>
                  <a:t>：</a:t>
                </a:r>
                <a:r>
                  <a:rPr lang="en-US" altLang="zh-CN" b="1" dirty="0">
                    <a:solidFill>
                      <a:srgbClr val="33CC33"/>
                    </a:solidFill>
                    <a:latin typeface="华文中宋" panose="02010600040101010101" pitchFamily="2" charset="-122"/>
                  </a:rPr>
                  <a:t>Lebesgue</a:t>
                </a:r>
                <a:r>
                  <a:rPr lang="zh-CN" altLang="en-US" b="1" dirty="0">
                    <a:solidFill>
                      <a:srgbClr val="33CC33"/>
                    </a:solidFill>
                    <a:latin typeface="华文中宋" panose="02010600040101010101" pitchFamily="2" charset="-122"/>
                  </a:rPr>
                  <a:t>定理的逆是否成立</a:t>
                </a:r>
                <a:r>
                  <a:rPr lang="zh-CN" altLang="en-US" b="1" dirty="0" smtClean="0">
                    <a:solidFill>
                      <a:srgbClr val="33CC33"/>
                    </a:solidFill>
                    <a:latin typeface="华文中宋" panose="02010600040101010101" pitchFamily="2" charset="-122"/>
                  </a:rPr>
                  <a:t>？（否）</a:t>
                </a:r>
                <a:endParaRPr lang="zh-CN" altLang="en-US" b="1" dirty="0">
                  <a:solidFill>
                    <a:srgbClr val="33CC33"/>
                  </a:solidFill>
                  <a:latin typeface="华文中宋" panose="02010600040101010101" pitchFamily="2" charset="-122"/>
                </a:endParaRPr>
              </a:p>
              <a:p>
                <a:pPr algn="just"/>
                <a:r>
                  <a:rPr lang="zh-CN" altLang="en-US" dirty="0" smtClean="0"/>
                  <a:t>反例</a:t>
                </a:r>
                <a:endParaRPr lang="zh-CN" altLang="en-US" dirty="0"/>
              </a:p>
              <a:p>
                <a:pPr marL="0" indent="0" algn="just"/>
                <a:r>
                  <a:rPr lang="zh-CN" altLang="en-US" dirty="0">
                    <a:latin typeface="华文中宋" panose="02010600040101010101" pitchFamily="2" charset="-122"/>
                  </a:rPr>
                  <a:t>     </a:t>
                </a:r>
                <a:r>
                  <a:rPr lang="zh-CN" altLang="en-US" dirty="0" smtClean="0">
                    <a:latin typeface="华文中宋" panose="02010600040101010101" pitchFamily="2" charset="-122"/>
                  </a:rPr>
                  <a:t>定理的</a:t>
                </a:r>
                <a:r>
                  <a:rPr lang="zh-CN" altLang="en-US" dirty="0">
                    <a:latin typeface="华文中宋" panose="02010600040101010101" pitchFamily="2" charset="-122"/>
                  </a:rPr>
                  <a:t>逆一般是不对的，即依测度收敛不一定意味着几乎处处收敛，下面的例子说明了这一点。</a:t>
                </a:r>
                <a:endParaRPr lang="zh-CN" altLang="en-US" dirty="0">
                  <a:ea typeface="宋体" panose="02010600030101010101" pitchFamily="2" charset="-122"/>
                </a:endParaRPr>
              </a:p>
              <a:p>
                <a:endParaRPr lang="en-US" altLang="zh-CN" dirty="0"/>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xfrm>
                <a:off x="467544" y="764704"/>
                <a:ext cx="8424936" cy="5256584"/>
              </a:xfrm>
              <a:blipFill>
                <a:blip r:embed="rId2"/>
                <a:stretch>
                  <a:fillRect l="-1881" t="-927" r="-1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377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a:xfrm>
                <a:off x="191674" y="116632"/>
                <a:ext cx="8844822" cy="6553472"/>
              </a:xfrm>
            </p:spPr>
            <p:txBody>
              <a:bodyPr/>
              <a:lstStyle/>
              <a:p>
                <a:pPr algn="just"/>
                <a:r>
                  <a:rPr lang="zh-CN" altLang="en-US" sz="2800" dirty="0" smtClean="0">
                    <a:latin typeface="华文中宋" panose="02010600040101010101" pitchFamily="2" charset="-122"/>
                  </a:rPr>
                  <a:t>例 设</a:t>
                </a:r>
                <a14:m>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=[0,1</m:t>
                    </m:r>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对任意正整数</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，将</a:t>
                </a:r>
                <a14:m>
                  <m:oMath xmlns:m="http://schemas.openxmlformats.org/officeDocument/2006/math">
                    <m:r>
                      <a:rPr lang="en-US" altLang="zh-CN" sz="2800" b="0" i="1" smtClean="0">
                        <a:latin typeface="Cambria Math" panose="02040503050406030204" pitchFamily="18" charset="0"/>
                      </a:rPr>
                      <m:t>[</m:t>
                    </m:r>
                    <m:r>
                      <a:rPr lang="en-US" altLang="zh-CN" sz="2800" i="1">
                        <a:latin typeface="Cambria Math" panose="02040503050406030204" pitchFamily="18" charset="0"/>
                      </a:rPr>
                      <m:t>0,</m:t>
                    </m:r>
                    <m:r>
                      <a:rPr lang="en-US" altLang="zh-CN" sz="2800" b="0" i="1" smtClean="0">
                        <a:latin typeface="Cambria Math" panose="02040503050406030204" pitchFamily="18" charset="0"/>
                      </a:rPr>
                      <m:t>1)</m:t>
                    </m:r>
                  </m:oMath>
                </a14:m>
                <a:r>
                  <a:rPr lang="zh-CN" altLang="en-US" sz="2800" dirty="0" smtClean="0">
                    <a:latin typeface="华文中宋" panose="02010600040101010101" pitchFamily="2" charset="-122"/>
                  </a:rPr>
                  <a:t> </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等分</a:t>
                </a:r>
                <a:r>
                  <a:rPr lang="zh-CN" altLang="en-US" sz="2800" dirty="0" smtClean="0">
                    <a:latin typeface="华文中宋" panose="02010600040101010101" pitchFamily="2" charset="-122"/>
                  </a:rPr>
                  <a:t>，定义</a:t>
                </a:r>
                <a:endParaRPr lang="zh-CN" altLang="en-US" sz="2800" dirty="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𝑖</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d>
                                    <m:dPr>
                                      <m:begChr m:val=""/>
                                      <m:ctrlPr>
                                        <a:rPr lang="en-US" altLang="zh-CN" sz="2800" b="0" i="1" smtClean="0">
                                          <a:latin typeface="Cambria Math" panose="02040503050406030204" pitchFamily="18" charset="0"/>
                                          <a:ea typeface="Cambria Math" panose="02040503050406030204" pitchFamily="18" charset="0"/>
                                        </a:rPr>
                                      </m:ctrlPr>
                                    </m:dPr>
                                    <m:e>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num>
                                        <m:den>
                                          <m:r>
                                            <a:rPr lang="en-US" altLang="zh-CN" sz="2800" b="0" i="1" smtClean="0">
                                              <a:latin typeface="Cambria Math" panose="02040503050406030204" pitchFamily="18" charset="0"/>
                                              <a:ea typeface="Cambria Math" panose="02040503050406030204" pitchFamily="18" charset="0"/>
                                            </a:rPr>
                                            <m:t>𝑘</m:t>
                                          </m:r>
                                        </m:den>
                                      </m:f>
                                    </m:e>
                                  </m:d>
                                </m:e>
                              </m:d>
                            </m:e>
                            <m:e>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d>
                                    <m:dPr>
                                      <m:begChr m:val=""/>
                                      <m:ctrlPr>
                                        <a:rPr lang="en-US" altLang="zh-CN" sz="2800" b="0" i="1" smtClean="0">
                                          <a:latin typeface="Cambria Math" panose="02040503050406030204" pitchFamily="18" charset="0"/>
                                          <a:ea typeface="Cambria Math" panose="02040503050406030204" pitchFamily="18" charset="0"/>
                                        </a:rPr>
                                      </m:ctrlPr>
                                    </m:dPr>
                                    <m:e>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num>
                                        <m:den>
                                          <m:r>
                                            <a:rPr lang="en-US" altLang="zh-CN" sz="2800" b="0" i="1" smtClean="0">
                                              <a:latin typeface="Cambria Math" panose="02040503050406030204" pitchFamily="18" charset="0"/>
                                              <a:ea typeface="Cambria Math" panose="02040503050406030204" pitchFamily="18" charset="0"/>
                                            </a:rPr>
                                            <m:t>𝑘</m:t>
                                          </m:r>
                                        </m:den>
                                      </m:f>
                                    </m:e>
                                  </m:d>
                                </m:e>
                              </m:d>
                            </m:e>
                          </m:eqArr>
                        </m:e>
                      </m:d>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ea typeface="Cambria Math" panose="02040503050406030204" pitchFamily="18" charset="0"/>
                        </a:rPr>
                        <m:t>𝑘</m:t>
                      </m:r>
                    </m:oMath>
                  </m:oMathPara>
                </a14:m>
                <a:endParaRPr lang="zh-CN" altLang="en-US" sz="2800" dirty="0">
                  <a:latin typeface="华文中宋" panose="02010600040101010101" pitchFamily="2" charset="-122"/>
                </a:endParaRPr>
              </a:p>
              <a:p>
                <a:r>
                  <a:rPr lang="zh-CN" altLang="en-US" sz="2800" dirty="0" smtClean="0"/>
                  <a:t>令</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1</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2</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r>
                  <a:rPr lang="en-US" altLang="zh-CN" sz="2800" b="0" dirty="0" smtClean="0"/>
                  <a:t> </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3</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2</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endParaRPr lang="en-US" altLang="zh-CN" sz="2800" dirty="0" smtClean="0">
                  <a:latin typeface="华文中宋" panose="02010600040101010101" pitchFamily="2" charset="-122"/>
                </a:endParaRPr>
              </a:p>
              <a:p>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4</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5</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2</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r>
                  <a:rPr lang="en-US" altLang="zh-CN" sz="2800" b="0" dirty="0" smtClean="0"/>
                  <a:t> </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6</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3</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oMath>
                </a14:m>
                <a:endParaRPr lang="en-US" altLang="zh-CN" sz="2800" dirty="0" smtClean="0">
                  <a:latin typeface="华文中宋" panose="02010600040101010101" pitchFamily="2" charset="-122"/>
                </a:endParaRPr>
              </a:p>
              <a:p>
                <a:pPr marL="0" indent="0"/>
                <a:r>
                  <a:rPr lang="zh-CN" altLang="en-US" sz="2800" dirty="0" smtClean="0">
                    <a:latin typeface="华文中宋" panose="02010600040101010101" pitchFamily="2" charset="-122"/>
                  </a:rPr>
                  <a:t>于是</a:t>
                </a:r>
                <a14:m>
                  <m:oMath xmlns:m="http://schemas.openxmlformats.org/officeDocument/2006/math">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oMath>
                </a14:m>
                <a:r>
                  <a:rPr lang="zh-CN" altLang="en-US" sz="2800" dirty="0">
                    <a:latin typeface="华文中宋" panose="02010600040101010101" pitchFamily="2" charset="-122"/>
                  </a:rPr>
                  <a:t>是</a:t>
                </a:r>
                <a14:m>
                  <m:oMath xmlns:m="http://schemas.openxmlformats.org/officeDocument/2006/math">
                    <m:r>
                      <a:rPr lang="en-US" altLang="zh-CN" sz="2800" i="1" dirty="0">
                        <a:latin typeface="Cambria Math" panose="02040503050406030204" pitchFamily="18" charset="0"/>
                      </a:rPr>
                      <m:t>𝐸</m:t>
                    </m:r>
                  </m:oMath>
                </a14:m>
                <a:r>
                  <a:rPr lang="zh-CN" altLang="en-US" sz="2800" dirty="0">
                    <a:latin typeface="华文中宋" panose="02010600040101010101" pitchFamily="2" charset="-122"/>
                  </a:rPr>
                  <a:t>上的处处有限的可测函数。对任意</a:t>
                </a:r>
                <a14:m>
                  <m:oMath xmlns:m="http://schemas.openxmlformats.org/officeDocument/2006/math">
                    <m:r>
                      <a:rPr lang="zh-CN" altLang="en-US" sz="2800" i="1" dirty="0">
                        <a:latin typeface="Cambria Math" panose="02040503050406030204" pitchFamily="18" charset="0"/>
                      </a:rPr>
                      <m:t>𝜀</m:t>
                    </m:r>
                    <m:r>
                      <a:rPr lang="en-US" altLang="zh-CN" sz="2800" b="0" i="1" dirty="0" smtClean="0">
                        <a:latin typeface="Cambria Math" panose="02040503050406030204" pitchFamily="18" charset="0"/>
                        <a:ea typeface="Cambria Math" panose="02040503050406030204" pitchFamily="18" charset="0"/>
                      </a:rPr>
                      <m:t>&gt;0</m:t>
                    </m:r>
                  </m:oMath>
                </a14:m>
                <a:r>
                  <a:rPr lang="zh-CN" altLang="en-US" sz="2800" dirty="0" smtClean="0">
                    <a:latin typeface="华文中宋" panose="02010600040101010101" pitchFamily="2" charset="-122"/>
                  </a:rPr>
                  <a:t>，</a:t>
                </a:r>
                <a:r>
                  <a:rPr lang="zh-CN" altLang="en-US" sz="2800" dirty="0" smtClean="0">
                    <a:latin typeface="华文中宋" panose="02010600040101010101" pitchFamily="2" charset="-122"/>
                  </a:rPr>
                  <a:t>若</a:t>
                </a:r>
                <a14:m>
                  <m:oMath xmlns:m="http://schemas.openxmlformats.org/officeDocument/2006/math">
                    <m:r>
                      <a:rPr lang="zh-CN" altLang="en-US" sz="2800" i="1" dirty="0">
                        <a:latin typeface="Cambria Math" panose="02040503050406030204" pitchFamily="18" charset="0"/>
                      </a:rPr>
                      <m:t>𝜀</m:t>
                    </m:r>
                    <m:r>
                      <a:rPr lang="en-US" altLang="zh-CN" sz="2800" i="1" dirty="0">
                        <a:latin typeface="Cambria Math" panose="02040503050406030204" pitchFamily="18" charset="0"/>
                        <a:ea typeface="Cambria Math" panose="02040503050406030204" pitchFamily="18" charset="0"/>
                      </a:rPr>
                      <m:t>&gt;</m:t>
                    </m:r>
                    <m:r>
                      <a:rPr lang="en-US" altLang="zh-CN" sz="2800" b="0" i="1" dirty="0" smtClean="0">
                        <a:latin typeface="Cambria Math" panose="02040503050406030204" pitchFamily="18" charset="0"/>
                        <a:ea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 </m:t>
                    </m:r>
                  </m:oMath>
                </a14:m>
                <a:r>
                  <a:rPr lang="zh-CN" altLang="en-US" sz="2800" dirty="0" smtClean="0">
                    <a:latin typeface="华文中宋" panose="02010600040101010101" pitchFamily="2" charset="-122"/>
                  </a:rPr>
                  <a:t>则</a:t>
                </a:r>
                <a14:m>
                  <m:oMath xmlns:m="http://schemas.openxmlformats.org/officeDocument/2006/math">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oMath>
                </a14:m>
                <a:r>
                  <a:rPr lang="en-US" altLang="zh-CN" sz="2800" dirty="0">
                    <a:latin typeface="华文中宋" panose="02010600040101010101" pitchFamily="2" charset="-122"/>
                  </a:rPr>
                  <a:t>,</a:t>
                </a:r>
                <a:r>
                  <a:rPr lang="zh-CN" altLang="en-US" sz="2800" dirty="0">
                    <a:latin typeface="华文中宋" panose="02010600040101010101" pitchFamily="2" charset="-122"/>
                  </a:rPr>
                  <a:t>显然有 </a:t>
                </a:r>
                <a:endParaRPr lang="en-US" altLang="zh-CN" sz="2800" dirty="0" smtClean="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i="1">
                              <a:latin typeface="Cambria Math" panose="02040503050406030204" pitchFamily="18" charset="0"/>
                            </a:rPr>
                            <m:t>=0</m:t>
                          </m:r>
                        </m:e>
                      </m:func>
                    </m:oMath>
                  </m:oMathPara>
                </a14:m>
                <a:endParaRPr lang="en-US" altLang="zh-CN" sz="2800" dirty="0" smtClean="0">
                  <a:latin typeface="华文中宋" panose="02010600040101010101" pitchFamily="2" charset="-122"/>
                </a:endParaRPr>
              </a:p>
              <a:p>
                <a:r>
                  <a:rPr lang="zh-CN" altLang="en-US" sz="2800" dirty="0" smtClean="0">
                    <a:latin typeface="华文中宋" panose="02010600040101010101" pitchFamily="2" charset="-122"/>
                  </a:rPr>
                  <a:t>若</a:t>
                </a:r>
                <a14:m>
                  <m:oMath xmlns:m="http://schemas.openxmlformats.org/officeDocument/2006/math">
                    <m:r>
                      <a:rPr lang="zh-CN" altLang="en-US" sz="2800" i="1" dirty="0">
                        <a:latin typeface="Cambria Math" panose="02040503050406030204" pitchFamily="18" charset="0"/>
                      </a:rPr>
                      <m:t>𝜀</m:t>
                    </m:r>
                    <m:r>
                      <a:rPr lang="en-US" altLang="zh-CN" sz="2800" i="1" dirty="0">
                        <a:latin typeface="Cambria Math" panose="02040503050406030204" pitchFamily="18" charset="0"/>
                        <a:ea typeface="Cambria Math" panose="02040503050406030204" pitchFamily="18" charset="0"/>
                      </a:rPr>
                      <m:t>≤1</m:t>
                    </m:r>
                  </m:oMath>
                </a14:m>
                <a:r>
                  <a:rPr lang="zh-CN" altLang="en-US" sz="2800" dirty="0" smtClean="0">
                    <a:latin typeface="华文中宋" panose="02010600040101010101" pitchFamily="2" charset="-122"/>
                  </a:rPr>
                  <a:t>，则</a:t>
                </a:r>
                <a:r>
                  <a:rPr lang="zh-CN" altLang="en-US" sz="2800" dirty="0">
                    <a:latin typeface="华文中宋" panose="02010600040101010101" pitchFamily="2" charset="-122"/>
                  </a:rPr>
                  <a:t>当</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是第</a:t>
                </a:r>
                <a14:m>
                  <m:oMath xmlns:m="http://schemas.openxmlformats.org/officeDocument/2006/math">
                    <m:r>
                      <a:rPr lang="en-US" altLang="zh-CN" sz="2800" i="1" dirty="0">
                        <a:latin typeface="Cambria Math" panose="02040503050406030204" pitchFamily="18" charset="0"/>
                      </a:rPr>
                      <m:t>𝑘</m:t>
                    </m:r>
                  </m:oMath>
                </a14:m>
                <a:r>
                  <a:rPr lang="zh-CN" altLang="en-US" sz="2800" dirty="0">
                    <a:latin typeface="华文中宋" panose="02010600040101010101" pitchFamily="2" charset="-122"/>
                  </a:rPr>
                  <a:t>次等分</a:t>
                </a:r>
                <a14:m>
                  <m:oMath xmlns:m="http://schemas.openxmlformats.org/officeDocument/2006/math">
                    <m:r>
                      <a:rPr lang="en-US" altLang="zh-CN" sz="2800" i="1">
                        <a:latin typeface="Cambria Math" panose="02040503050406030204" pitchFamily="18" charset="0"/>
                      </a:rPr>
                      <m:t>[0,1)</m:t>
                    </m:r>
                  </m:oMath>
                </a14:m>
                <a:r>
                  <a:rPr lang="zh-CN" altLang="en-US" sz="2800" dirty="0">
                    <a:latin typeface="华文中宋" panose="02010600040101010101" pitchFamily="2" charset="-122"/>
                  </a:rPr>
                  <a:t>区间后所对应</a:t>
                </a:r>
                <a:r>
                  <a:rPr lang="zh-CN" altLang="en-US" sz="2800" dirty="0" smtClean="0">
                    <a:latin typeface="华文中宋" panose="02010600040101010101" pitchFamily="2" charset="-122"/>
                  </a:rPr>
                  <a:t>的</a:t>
                </a:r>
                <a:r>
                  <a:rPr lang="zh-CN" altLang="en-US" sz="2800" dirty="0" smtClean="0"/>
                  <a:t> </a:t>
                </a:r>
                <a:endParaRPr lang="zh-CN" altLang="en-US" sz="2800" dirty="0"/>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xfrm>
                <a:off x="191674" y="116632"/>
                <a:ext cx="8844822" cy="6553472"/>
              </a:xfrm>
              <a:blipFill>
                <a:blip r:embed="rId2"/>
                <a:stretch>
                  <a:fillRect l="-1378" t="-558" r="-5513" b="-3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25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483" name="Rectangle 3"/>
              <p:cNvSpPr>
                <a:spLocks noGrp="1" noChangeArrowheads="1"/>
              </p:cNvSpPr>
              <p:nvPr>
                <p:ph type="body" idx="1"/>
              </p:nvPr>
            </p:nvSpPr>
            <p:spPr>
              <a:xfrm>
                <a:off x="179388" y="115888"/>
                <a:ext cx="8785225" cy="6193432"/>
              </a:xfrm>
            </p:spPr>
            <p:txBody>
              <a:bodyPr/>
              <a:lstStyle/>
              <a:p>
                <a:pPr marL="0" indent="0" algn="just"/>
                <a:r>
                  <a:rPr lang="zh-CN" altLang="en-US" sz="2800" dirty="0" smtClean="0">
                    <a:latin typeface="华文中宋" panose="02010600040101010101" pitchFamily="2" charset="-122"/>
                  </a:rPr>
                  <a:t>函数组</a:t>
                </a:r>
                <a:r>
                  <a:rPr lang="zh-CN" altLang="en-US" sz="2800" dirty="0">
                    <a:latin typeface="华文中宋" panose="02010600040101010101" pitchFamily="2" charset="-122"/>
                  </a:rPr>
                  <a:t>中第</a:t>
                </a:r>
                <a14:m>
                  <m:oMath xmlns:m="http://schemas.openxmlformats.org/officeDocument/2006/math">
                    <m:r>
                      <a:rPr lang="en-US" altLang="zh-CN" sz="2800" i="1" dirty="0" smtClean="0">
                        <a:latin typeface="Cambria Math" panose="02040503050406030204" pitchFamily="18" charset="0"/>
                      </a:rPr>
                      <m:t>𝑖</m:t>
                    </m:r>
                  </m:oMath>
                </a14:m>
                <a:r>
                  <a:rPr lang="zh-CN" altLang="en-US" sz="2800" dirty="0">
                    <a:latin typeface="华文中宋" panose="02010600040101010101" pitchFamily="2" charset="-122"/>
                  </a:rPr>
                  <a:t>个函数时有 </a:t>
                </a:r>
              </a:p>
              <a:p>
                <a:pPr marL="0" indent="0" algn="just"/>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d>
                            <m:dPr>
                              <m:begChr m:val="|"/>
                              <m:endChr m:val="|"/>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𝑥</m:t>
                              </m:r>
                            </m:e>
                          </m:d>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ea typeface="Cambria Math" panose="02040503050406030204" pitchFamily="18" charset="0"/>
                            </a:rPr>
                          </m:ctrlPr>
                        </m:dPr>
                        <m:e>
                          <m:d>
                            <m:dPr>
                              <m:begChr m:val=""/>
                              <m:ctrlPr>
                                <a:rPr lang="en-US" altLang="zh-CN" sz="2800" i="1">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𝑖</m:t>
                                  </m:r>
                                </m:num>
                                <m:den>
                                  <m:r>
                                    <a:rPr lang="en-US" altLang="zh-CN" sz="2800" i="1">
                                      <a:latin typeface="Cambria Math" panose="02040503050406030204" pitchFamily="18" charset="0"/>
                                      <a:ea typeface="Cambria Math" panose="02040503050406030204" pitchFamily="18" charset="0"/>
                                    </a:rPr>
                                    <m:t>𝑘</m:t>
                                  </m:r>
                                </m:den>
                              </m:f>
                            </m:e>
                          </m:d>
                        </m:e>
                      </m:d>
                    </m:oMath>
                  </m:oMathPara>
                </a14:m>
                <a:endParaRPr lang="en-US" altLang="zh-CN" sz="2800" dirty="0" smtClean="0">
                  <a:latin typeface="华文中宋" panose="02010600040101010101" pitchFamily="2" charset="-122"/>
                  <a:ea typeface="Cambria Math" panose="02040503050406030204" pitchFamily="18" charset="0"/>
                </a:endParaRPr>
              </a:p>
              <a:p>
                <a:pPr marL="0" indent="0" algn="just"/>
                <a:r>
                  <a:rPr lang="zh-CN" altLang="en-US" sz="2800" dirty="0" smtClean="0">
                    <a:latin typeface="华文中宋" panose="02010600040101010101" pitchFamily="2" charset="-122"/>
                  </a:rPr>
                  <a:t>所以</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𝜑</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d>
                    <m:r>
                      <a:rPr lang="en-US" altLang="zh-CN" sz="2800" b="0" i="1" smtClean="0">
                        <a:latin typeface="Cambria Math" panose="02040503050406030204" pitchFamily="18" charset="0"/>
                        <a:ea typeface="Cambria Math" panose="02040503050406030204" pitchFamily="18" charset="0"/>
                      </a:rPr>
                      <m:t>≥</m:t>
                    </m:r>
                    <m:r>
                      <a:rPr lang="zh-CN" altLang="en-US" sz="2800" b="0" i="1" smtClean="0">
                        <a:latin typeface="Cambria Math" panose="02040503050406030204" pitchFamily="18" charset="0"/>
                        <a:ea typeface="Cambria Math" panose="02040503050406030204" pitchFamily="18" charset="0"/>
                      </a:rPr>
                      <m:t>𝜀</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oMath>
                </a14:m>
                <a:r>
                  <a:rPr lang="en-US" altLang="zh-CN" sz="2800" dirty="0" smtClean="0">
                    <a:latin typeface="华文中宋" panose="02010600040101010101" pitchFamily="2" charset="-122"/>
                  </a:rPr>
                  <a:t>.</a:t>
                </a:r>
                <a:r>
                  <a:rPr lang="zh-CN" altLang="en-US" sz="2800" dirty="0" smtClean="0">
                    <a:latin typeface="华文中宋" panose="02010600040101010101" pitchFamily="2" charset="-122"/>
                  </a:rPr>
                  <a:t>注意</a:t>
                </a:r>
                <a:r>
                  <a:rPr lang="zh-CN" altLang="en-US" sz="2800" dirty="0">
                    <a:latin typeface="华文中宋" panose="02010600040101010101" pitchFamily="2" charset="-122"/>
                  </a:rPr>
                  <a:t>到</a:t>
                </a:r>
                <a:r>
                  <a:rPr lang="zh-CN" altLang="en-US" sz="2800" dirty="0" smtClean="0">
                    <a:latin typeface="华文中宋" panose="02010600040101010101" pitchFamily="2" charset="-122"/>
                  </a:rPr>
                  <a:t>当</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时</a:t>
                </a:r>
                <a:r>
                  <a:rPr lang="en-US" altLang="zh-CN" sz="2800" dirty="0" smtClean="0">
                    <a:latin typeface="华文中宋" panose="02010600040101010101" pitchFamily="2" charset="-122"/>
                  </a:rPr>
                  <a:t>,</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oMath>
                </a14:m>
                <a:r>
                  <a:rPr lang="en-US" altLang="zh-CN" sz="2800" dirty="0" smtClean="0">
                    <a:latin typeface="华文中宋" panose="02010600040101010101" pitchFamily="2" charset="-122"/>
                  </a:rPr>
                  <a:t>.</a:t>
                </a:r>
                <a:endParaRPr lang="zh-CN" altLang="en-US" sz="2800" dirty="0">
                  <a:latin typeface="华文中宋" panose="02010600040101010101" pitchFamily="2" charset="-122"/>
                </a:endParaRPr>
              </a:p>
              <a:p>
                <a:pPr marL="0" indent="0" algn="just"/>
                <a:r>
                  <a:rPr lang="zh-CN" altLang="en-US" sz="2800" dirty="0" smtClean="0">
                    <a:latin typeface="华文中宋" panose="02010600040101010101" pitchFamily="2" charset="-122"/>
                  </a:rPr>
                  <a:t>故</a:t>
                </a:r>
                <a14:m>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r>
                          <a:rPr lang="en-US" altLang="zh-CN" sz="2800" i="1">
                            <a:latin typeface="Cambria Math" panose="02040503050406030204" pitchFamily="18" charset="0"/>
                          </a:rPr>
                          <m:t>}</m:t>
                        </m:r>
                      </m:e>
                    </m:func>
                    <m:r>
                      <a:rPr lang="en-US" altLang="zh-CN" sz="2800" b="0" i="1" smtClean="0">
                        <a:latin typeface="Cambria Math" panose="02040503050406030204" pitchFamily="18" charset="0"/>
                      </a:rPr>
                      <m:t>=0.</m:t>
                    </m:r>
                  </m:oMath>
                </a14:m>
                <a:endParaRPr lang="zh-CN" altLang="en-US" sz="2800" dirty="0"/>
              </a:p>
              <a:p>
                <a:pPr marL="0" indent="0"/>
                <a:r>
                  <a:rPr lang="zh-CN" altLang="en-US" sz="2800" dirty="0" smtClean="0">
                    <a:latin typeface="华文中宋" panose="02010600040101010101" pitchFamily="2" charset="-122"/>
                  </a:rPr>
                  <a:t>这</a:t>
                </a:r>
                <a:r>
                  <a:rPr lang="zh-CN" altLang="en-US" sz="2800" dirty="0" smtClean="0">
                    <a:latin typeface="华文中宋" panose="02010600040101010101" pitchFamily="2" charset="-122"/>
                  </a:rPr>
                  <a:t>说明</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0</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然而，对</a:t>
                </a:r>
                <a:r>
                  <a:rPr lang="zh-CN" altLang="en-US" sz="2800" dirty="0" smtClean="0">
                    <a:latin typeface="华文中宋" panose="02010600040101010101" pitchFamily="2" charset="-122"/>
                  </a:rPr>
                  <a:t>任意</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ea typeface="Cambria Math" panose="02040503050406030204" pitchFamily="18" charset="0"/>
                      </a:rPr>
                      <m:t>∈[0,1),</m:t>
                    </m:r>
                  </m:oMath>
                </a14:m>
                <a:r>
                  <a:rPr lang="zh-CN" altLang="en-US" sz="2800" dirty="0" smtClean="0">
                    <a:latin typeface="华文中宋" panose="02010600040101010101" pitchFamily="2" charset="-122"/>
                  </a:rPr>
                  <a:t> 总有无穷多个函数在该点等于</a:t>
                </a:r>
                <a:r>
                  <a:rPr lang="en-US" altLang="zh-CN" sz="2800" dirty="0">
                    <a:latin typeface="华文中宋" panose="02010600040101010101" pitchFamily="2" charset="-122"/>
                  </a:rPr>
                  <a:t>1</a:t>
                </a:r>
                <a:r>
                  <a:rPr lang="zh-CN" altLang="en-US" sz="2800" dirty="0">
                    <a:latin typeface="华文中宋" panose="02010600040101010101" pitchFamily="2" charset="-122"/>
                  </a:rPr>
                  <a:t>，也有无穷多个函数在该点等于</a:t>
                </a:r>
                <a:r>
                  <a:rPr lang="en-US" altLang="zh-CN" sz="2800" dirty="0">
                    <a:latin typeface="华文中宋" panose="02010600040101010101" pitchFamily="2" charset="-122"/>
                  </a:rPr>
                  <a:t>0</a:t>
                </a:r>
                <a:r>
                  <a:rPr lang="zh-CN" altLang="en-US" sz="2800" dirty="0">
                    <a:latin typeface="华文中宋" panose="02010600040101010101" pitchFamily="2" charset="-122"/>
                  </a:rPr>
                  <a:t>，所以</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a:latin typeface="华文中宋" panose="02010600040101010101" pitchFamily="2" charset="-122"/>
                  </a:rPr>
                  <a:t>在</a:t>
                </a:r>
                <a14:m>
                  <m:oMath xmlns:m="http://schemas.openxmlformats.org/officeDocument/2006/math">
                    <m:r>
                      <a:rPr lang="en-US" altLang="zh-CN" sz="2800" i="1">
                        <a:latin typeface="Cambria Math" panose="02040503050406030204" pitchFamily="18" charset="0"/>
                        <a:ea typeface="Cambria Math" panose="02040503050406030204" pitchFamily="18" charset="0"/>
                      </a:rPr>
                      <m:t>[0,1),</m:t>
                    </m:r>
                  </m:oMath>
                </a14:m>
                <a:r>
                  <a:rPr lang="zh-CN" altLang="en-US" sz="2800" dirty="0">
                    <a:latin typeface="华文中宋" panose="02010600040101010101" pitchFamily="2" charset="-122"/>
                  </a:rPr>
                  <a:t>上处处不收敛于</a:t>
                </a:r>
                <a:r>
                  <a:rPr lang="en-US" altLang="zh-CN" sz="2800" dirty="0">
                    <a:latin typeface="华文中宋" panose="02010600040101010101" pitchFamily="2" charset="-122"/>
                  </a:rPr>
                  <a:t>0</a:t>
                </a:r>
                <a:r>
                  <a:rPr lang="zh-CN" altLang="en-US" sz="2800" dirty="0">
                    <a:latin typeface="华文中宋" panose="02010600040101010101" pitchFamily="2" charset="-122"/>
                  </a:rPr>
                  <a:t>。</a:t>
                </a:r>
                <a:endParaRPr lang="zh-CN" altLang="en-US" sz="2800" dirty="0">
                  <a:ea typeface="宋体" panose="02010600030101010101" pitchFamily="2" charset="-122"/>
                </a:endParaRPr>
              </a:p>
              <a:p>
                <a:pPr marL="0" indent="0" algn="just"/>
                <a:r>
                  <a:rPr lang="zh-CN" altLang="en-US" sz="2800" dirty="0" smtClean="0">
                    <a:latin typeface="华文中宋" panose="02010600040101010101" pitchFamily="2" charset="-122"/>
                  </a:rPr>
                  <a:t>     虽然</a:t>
                </a:r>
                <a:r>
                  <a:rPr lang="zh-CN" altLang="en-US" sz="2800" dirty="0">
                    <a:latin typeface="华文中宋" panose="02010600040101010101" pitchFamily="2" charset="-122"/>
                  </a:rPr>
                  <a:t>几乎处处收敛强于依测度收敛，但我们可以从依测度收敛的函数序列中找一个几乎处处收敛的子序列。这就是著名</a:t>
                </a:r>
                <a:r>
                  <a:rPr lang="zh-CN" altLang="en-US" sz="2800" dirty="0" smtClean="0">
                    <a:latin typeface="华文中宋" panose="02010600040101010101" pitchFamily="2" charset="-122"/>
                  </a:rPr>
                  <a:t>的</a:t>
                </a:r>
                <a:r>
                  <a:rPr lang="en-US" altLang="zh-CN" sz="2800" dirty="0" err="1" smtClean="0">
                    <a:latin typeface="华文中宋" panose="02010600040101010101" pitchFamily="2" charset="-122"/>
                  </a:rPr>
                  <a:t>Riesz</a:t>
                </a:r>
                <a:r>
                  <a:rPr lang="zh-CN" altLang="en-US" sz="2800" dirty="0" smtClean="0">
                    <a:latin typeface="华文中宋" panose="02010600040101010101" pitchFamily="2" charset="-122"/>
                  </a:rPr>
                  <a:t>定理。</a:t>
                </a:r>
                <a:endParaRPr lang="zh-CN" altLang="en-US" sz="2800" dirty="0"/>
              </a:p>
            </p:txBody>
          </p:sp>
        </mc:Choice>
        <mc:Fallback>
          <p:sp>
            <p:nvSpPr>
              <p:cNvPr id="20483" name="Rectangle 3"/>
              <p:cNvSpPr>
                <a:spLocks noGrp="1" noRot="1" noChangeAspect="1" noMove="1" noResize="1" noEditPoints="1" noAdjustHandles="1" noChangeArrowheads="1" noChangeShapeType="1" noTextEdit="1"/>
              </p:cNvSpPr>
              <p:nvPr>
                <p:ph type="body" idx="1"/>
              </p:nvPr>
            </p:nvSpPr>
            <p:spPr>
              <a:xfrm>
                <a:off x="179388" y="115888"/>
                <a:ext cx="8785225" cy="6193432"/>
              </a:xfrm>
              <a:blipFill>
                <a:blip r:embed="rId2"/>
                <a:stretch>
                  <a:fillRect l="-1387" t="-591" r="-5479" b="-4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984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5" name="Rectangle 3"/>
              <p:cNvSpPr>
                <a:spLocks noGrp="1" noChangeArrowheads="1"/>
              </p:cNvSpPr>
              <p:nvPr>
                <p:ph type="body" idx="1"/>
              </p:nvPr>
            </p:nvSpPr>
            <p:spPr>
              <a:xfrm>
                <a:off x="0" y="0"/>
                <a:ext cx="9144000" cy="4114800"/>
              </a:xfrm>
            </p:spPr>
            <p:txBody>
              <a:bodyPr/>
              <a:lstStyle/>
              <a:p>
                <a:pPr algn="just"/>
                <a:r>
                  <a:rPr lang="zh-CN" altLang="en-US" sz="2800" dirty="0" smtClean="0">
                    <a:latin typeface="华文中宋" panose="02010600040101010101" pitchFamily="2" charset="-122"/>
                  </a:rPr>
                  <a:t>三．</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a:t>
                </a:r>
              </a:p>
              <a:p>
                <a:pPr algn="just"/>
                <a:r>
                  <a:rPr lang="zh-CN" altLang="en-US" sz="2800" dirty="0">
                    <a:latin typeface="华文中宋" panose="02010600040101010101" pitchFamily="2" charset="-122"/>
                  </a:rPr>
                  <a:t>（</a:t>
                </a:r>
                <a:r>
                  <a:rPr lang="en-US" altLang="zh-CN" sz="2800" dirty="0">
                    <a:latin typeface="华文中宋" panose="02010600040101010101" pitchFamily="2" charset="-122"/>
                  </a:rPr>
                  <a:t>1</a:t>
                </a:r>
                <a:r>
                  <a:rPr lang="zh-CN" altLang="en-US" sz="2800" dirty="0">
                    <a:latin typeface="华文中宋" panose="02010600040101010101" pitchFamily="2" charset="-122"/>
                  </a:rPr>
                  <a:t>）</a:t>
                </a:r>
                <a:r>
                  <a:rPr lang="zh-CN" altLang="en-US" sz="2800" dirty="0"/>
                  <a:t>   </a:t>
                </a:r>
                <a:r>
                  <a:rPr lang="zh-CN" altLang="en-US" sz="2800" dirty="0">
                    <a:latin typeface="华文中宋" panose="02010600040101010101" pitchFamily="2" charset="-122"/>
                  </a:rPr>
                  <a:t> </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定理的叙述</a:t>
                </a:r>
              </a:p>
              <a:p>
                <a:pPr algn="just"/>
                <a:r>
                  <a:rPr lang="zh-CN" altLang="en-US" sz="2800" dirty="0">
                    <a:latin typeface="华文中宋" panose="02010600040101010101" pitchFamily="2" charset="-122"/>
                  </a:rPr>
                  <a:t>*定理</a:t>
                </a:r>
                <a:r>
                  <a:rPr lang="en-US" altLang="zh-CN" sz="2800" dirty="0">
                    <a:latin typeface="华文中宋" panose="02010600040101010101" pitchFamily="2" charset="-122"/>
                  </a:rPr>
                  <a:t>5</a:t>
                </a:r>
                <a:r>
                  <a:rPr lang="zh-CN" altLang="en-US" sz="2800" dirty="0">
                    <a:latin typeface="华文中宋" panose="02010600040101010101" pitchFamily="2" charset="-122"/>
                  </a:rPr>
                  <a:t>（</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定理）设</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 </m:t>
                    </m:r>
                    <m:sSubSup>
                      <m:sSubSupPr>
                        <m:ctrlPr>
                          <a:rPr lang="en-US" altLang="zh-CN" sz="2800" i="1">
                            <a:latin typeface="Cambria Math" panose="02040503050406030204" pitchFamily="18" charset="0"/>
                          </a:rPr>
                        </m:ctrlPr>
                      </m:sSub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e>
                      <m:sub>
                        <m: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sSubSup>
                  </m:oMath>
                </a14:m>
                <a:r>
                  <a:rPr lang="zh-CN" altLang="en-US" sz="2800" dirty="0">
                    <a:latin typeface="华文中宋" panose="02010600040101010101" pitchFamily="2" charset="-122"/>
                  </a:rPr>
                  <a:t>是</a:t>
                </a:r>
                <a14:m>
                  <m:oMath xmlns:m="http://schemas.openxmlformats.org/officeDocument/2006/math">
                    <m:r>
                      <a:rPr lang="en-US" altLang="zh-CN" sz="2800" i="1" dirty="0" smtClean="0">
                        <a:latin typeface="Cambria Math" panose="02040503050406030204" pitchFamily="18" charset="0"/>
                      </a:rPr>
                      <m:t>𝐸</m:t>
                    </m:r>
                  </m:oMath>
                </a14:m>
                <a:r>
                  <a:rPr lang="zh-CN" altLang="en-US" sz="2800" dirty="0">
                    <a:latin typeface="华文中宋" panose="02010600040101010101" pitchFamily="2" charset="-122"/>
                  </a:rPr>
                  <a:t>上的可测函数，如果</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oMath>
                </a14:m>
                <a:r>
                  <a:rPr lang="zh-CN" altLang="en-US" sz="2800" dirty="0">
                    <a:latin typeface="华文中宋" panose="02010600040101010101" pitchFamily="2" charset="-122"/>
                  </a:rPr>
                  <a:t>，则存在子序列</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，使得</a:t>
                </a:r>
              </a:p>
              <a:p>
                <a:pPr algn="just"/>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smtClean="0">
                  <a:latin typeface="华文中宋" panose="02010600040101010101" pitchFamily="2" charset="-122"/>
                </a:endParaRPr>
              </a:p>
              <a:p>
                <a:pPr algn="just"/>
                <a:r>
                  <a:rPr lang="zh-CN" altLang="en-US" sz="2800" dirty="0" smtClean="0">
                    <a:latin typeface="华文中宋" panose="02010600040101010101" pitchFamily="2" charset="-122"/>
                  </a:rPr>
                  <a:t> </a:t>
                </a:r>
                <a:r>
                  <a:rPr lang="zh-CN" altLang="en-US" sz="2800" dirty="0">
                    <a:latin typeface="华文中宋" panose="02010600040101010101" pitchFamily="2" charset="-122"/>
                  </a:rPr>
                  <a:t>（</a:t>
                </a:r>
                <a:r>
                  <a:rPr lang="en-US" altLang="zh-CN" sz="2800" dirty="0">
                    <a:latin typeface="华文中宋" panose="02010600040101010101" pitchFamily="2" charset="-122"/>
                  </a:rPr>
                  <a:t>2</a:t>
                </a:r>
                <a:r>
                  <a:rPr lang="zh-CN" altLang="en-US" sz="2800" dirty="0">
                    <a:latin typeface="华文中宋" panose="02010600040101010101" pitchFamily="2" charset="-122"/>
                  </a:rPr>
                  <a:t>）</a:t>
                </a:r>
                <a:r>
                  <a:rPr lang="zh-CN" altLang="en-US" sz="2800" dirty="0"/>
                  <a:t> </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定理的证明</a:t>
                </a:r>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0" y="0"/>
                <a:ext cx="9144000" cy="4114800"/>
              </a:xfrm>
              <a:blipFill>
                <a:blip r:embed="rId2"/>
                <a:stretch>
                  <a:fillRect l="-1333" t="-889" r="-52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562" name="Rectangle 10"/>
              <p:cNvSpPr>
                <a:spLocks noChangeArrowheads="1"/>
              </p:cNvSpPr>
              <p:nvPr/>
            </p:nvSpPr>
            <p:spPr bwMode="auto">
              <a:xfrm>
                <a:off x="107504" y="3284984"/>
                <a:ext cx="8856984" cy="34563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nSpc>
                    <a:spcPct val="115000"/>
                  </a:lnSpc>
                  <a:spcBef>
                    <a:spcPct val="20000"/>
                  </a:spcBef>
                  <a:buClr>
                    <a:schemeClr val="accent2"/>
                  </a:buClr>
                  <a:buSzPct val="80000"/>
                  <a:buFont typeface="Wingdings" panose="05000000000000000000" pitchFamily="2" charset="2"/>
                  <a:defRPr kumimoji="1" sz="3200">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chemeClr val="tx1"/>
                  </a:buClr>
                  <a:buSzPct val="90000"/>
                  <a:defRPr kumimoji="1" sz="3200">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r>
                  <a:rPr lang="zh-CN" altLang="en-US" sz="2800" dirty="0" smtClean="0">
                    <a:latin typeface="华文中宋" panose="02010600040101010101" pitchFamily="2" charset="-122"/>
                  </a:rPr>
                  <a:t>证明：首先设</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&lt;∞</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注意到对任何</a:t>
                </a:r>
                <a:r>
                  <a:rPr lang="zh-CN" altLang="en-US" sz="2800" dirty="0" smtClean="0">
                    <a:latin typeface="华文中宋" panose="02010600040101010101" pitchFamily="2" charset="-122"/>
                  </a:rPr>
                  <a:t>可测函数</a:t>
                </a:r>
                <a:r>
                  <a:rPr lang="zh-CN" altLang="en-US" sz="2800" dirty="0">
                    <a:latin typeface="华文中宋" panose="02010600040101010101" pitchFamily="2" charset="-122"/>
                  </a:rPr>
                  <a:t>序列</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 </a:t>
                </a:r>
                <a:r>
                  <a:rPr lang="zh-CN" altLang="en-US" sz="2800" dirty="0">
                    <a:latin typeface="华文中宋" panose="02010600040101010101" pitchFamily="2" charset="-122"/>
                  </a:rPr>
                  <a:t>它不收敛到某个</a:t>
                </a:r>
                <a:r>
                  <a:rPr lang="zh-CN" altLang="en-US" sz="2800" dirty="0" smtClean="0">
                    <a:latin typeface="华文中宋" panose="02010600040101010101" pitchFamily="2" charset="-122"/>
                  </a:rPr>
                  <a:t>函数</a:t>
                </a:r>
                <a14:m>
                  <m:oMath xmlns:m="http://schemas.openxmlformats.org/officeDocument/2006/math">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点集是</a:t>
                </a:r>
                <a:endParaRPr lang="zh-CN" altLang="en-US" sz="2800" dirty="0">
                  <a:ea typeface="宋体" panose="02010600030101010101" pitchFamily="2" charset="-122"/>
                </a:endParaRPr>
              </a:p>
              <a:p>
                <a:pPr algn="just"/>
                <a:r>
                  <a:rPr lang="en-US" altLang="zh-CN" sz="2800" dirty="0" smtClean="0"/>
                  <a:t>       </a:t>
                </a:r>
                <a14:m>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𝑘</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b="0" i="1" smtClean="0">
                                        <a:latin typeface="Cambria Math" panose="02040503050406030204" pitchFamily="18" charset="0"/>
                                      </a:rPr>
                                      <m:t>𝑔</m:t>
                                    </m:r>
                                    <m:d>
                                      <m:dPr>
                                        <m:ctrlPr>
                                          <a:rPr lang="en-US" altLang="zh-CN" sz="2800" b="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e>
                            </m:nary>
                          </m:e>
                        </m:nary>
                      </m:e>
                    </m:nary>
                  </m:oMath>
                </a14:m>
                <a:r>
                  <a:rPr lang="zh-CN" altLang="en-US" sz="2800" dirty="0" smtClean="0">
                    <a:ea typeface="宋体" panose="02010600030101010101" pitchFamily="2" charset="-122"/>
                  </a:rPr>
                  <a:t> </a:t>
                </a:r>
                <a:endParaRPr lang="zh-CN" altLang="en-US" sz="2800" dirty="0">
                  <a:ea typeface="宋体" panose="02010600030101010101" pitchFamily="2" charset="-122"/>
                </a:endParaRPr>
              </a:p>
              <a:p>
                <a:pPr algn="just">
                  <a:lnSpc>
                    <a:spcPct val="130000"/>
                  </a:lnSpc>
                </a:pPr>
                <a:r>
                  <a:rPr lang="zh-CN" altLang="en-US" sz="2800" dirty="0">
                    <a:latin typeface="华文中宋" panose="02010600040101010101" pitchFamily="2" charset="-122"/>
                  </a:rPr>
                  <a:t>因此我们只要找到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的一个子序列</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smtClean="0">
                    <a:latin typeface="华文中宋" panose="02010600040101010101" pitchFamily="2" charset="-122"/>
                  </a:rPr>
                  <a:t>使得</a:t>
                </a:r>
                <a:endParaRPr lang="en-US" altLang="zh-CN" sz="2800" dirty="0" smtClean="0">
                  <a:latin typeface="华文中宋" panose="02010600040101010101" pitchFamily="2" charset="-122"/>
                </a:endParaRPr>
              </a:p>
              <a:p>
                <a:pPr algn="just">
                  <a:lnSpc>
                    <a:spcPct val="130000"/>
                  </a:lnSpc>
                </a:pPr>
                <a14:m>
                  <m:oMath xmlns:m="http://schemas.openxmlformats.org/officeDocument/2006/math">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𝑘</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a:rPr lang="en-US" altLang="zh-CN" sz="2800" b="0" i="1" smtClean="0">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nary>
                      </m:e>
                    </m:nary>
                    <m:r>
                      <a:rPr lang="en-US" altLang="zh-CN" sz="2800" b="0" i="1" smtClean="0">
                        <a:latin typeface="Cambria Math" panose="02040503050406030204" pitchFamily="18" charset="0"/>
                        <a:ea typeface="Cambria Math" panose="02040503050406030204" pitchFamily="18" charset="0"/>
                      </a:rPr>
                      <m:t>]=0</m:t>
                    </m:r>
                  </m:oMath>
                </a14:m>
                <a:r>
                  <a:rPr lang="zh-CN" altLang="en-US" sz="2800" dirty="0">
                    <a:ea typeface="宋体" panose="02010600030101010101" pitchFamily="2" charset="-122"/>
                  </a:rPr>
                  <a:t> </a:t>
                </a:r>
              </a:p>
            </p:txBody>
          </p:sp>
        </mc:Choice>
        <mc:Fallback>
          <p:sp>
            <p:nvSpPr>
              <p:cNvPr id="23562" name="Rectangle 10"/>
              <p:cNvSpPr>
                <a:spLocks noRot="1" noChangeAspect="1" noMove="1" noResize="1" noEditPoints="1" noAdjustHandles="1" noChangeArrowheads="1" noChangeShapeType="1" noTextEdit="1"/>
              </p:cNvSpPr>
              <p:nvPr/>
            </p:nvSpPr>
            <p:spPr bwMode="auto">
              <a:xfrm>
                <a:off x="107504" y="3284984"/>
                <a:ext cx="8856984" cy="3456384"/>
              </a:xfrm>
              <a:prstGeom prst="rect">
                <a:avLst/>
              </a:prstGeom>
              <a:blipFill>
                <a:blip r:embed="rId3"/>
                <a:stretch>
                  <a:fillRect l="-1445" t="-12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21671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1486</TotalTime>
  <Words>3406</Words>
  <Application>Microsoft Office PowerPoint</Application>
  <PresentationFormat>全屏显示(4:3)</PresentationFormat>
  <Paragraphs>103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黑体</vt:lpstr>
      <vt:lpstr>华文中宋</vt:lpstr>
      <vt:lpstr>宋体</vt:lpstr>
      <vt:lpstr>Arial</vt:lpstr>
      <vt:lpstr>Cambria Math</vt:lpstr>
      <vt:lpstr>Times New Roman</vt:lpstr>
      <vt:lpstr>Wingdings</vt:lpstr>
      <vt:lpstr>Soaring</vt:lpstr>
      <vt:lpstr>第11讲  依测度收敛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第14讲  依测度收敛 </dc:title>
  <dc:creator>G.F.CAO</dc:creator>
  <cp:lastModifiedBy>guo</cp:lastModifiedBy>
  <cp:revision>37</cp:revision>
  <dcterms:created xsi:type="dcterms:W3CDTF">2001-04-13T11:42:40Z</dcterms:created>
  <dcterms:modified xsi:type="dcterms:W3CDTF">2022-05-17T14:00:35Z</dcterms:modified>
</cp:coreProperties>
</file>