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59" r:id="rId30"/>
    <p:sldId id="291" r:id="rId3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7330" autoAdjust="0"/>
  </p:normalViewPr>
  <p:slideViewPr>
    <p:cSldViewPr>
      <p:cViewPr varScale="1">
        <p:scale>
          <a:sx n="56" d="100"/>
          <a:sy n="56" d="100"/>
        </p:scale>
        <p:origin x="92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4" Type="http://schemas.openxmlformats.org/officeDocument/2006/relationships/image" Target="../media/image5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5" Type="http://schemas.openxmlformats.org/officeDocument/2006/relationships/image" Target="../media/image62.emf"/><Relationship Id="rId4"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8" name="Group 2"/>
          <p:cNvGrpSpPr>
            <a:grpSpLocks/>
          </p:cNvGrpSpPr>
          <p:nvPr/>
        </p:nvGrpSpPr>
        <p:grpSpPr bwMode="auto">
          <a:xfrm>
            <a:off x="-1035050" y="1552575"/>
            <a:ext cx="10179050" cy="5305425"/>
            <a:chOff x="-652" y="978"/>
            <a:chExt cx="6412" cy="3342"/>
          </a:xfrm>
        </p:grpSpPr>
        <p:sp>
          <p:nvSpPr>
            <p:cNvPr id="9219"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0"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21"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922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9223" name="Rectangle 7"/>
          <p:cNvSpPr>
            <a:spLocks noGrp="1" noChangeArrowheads="1"/>
          </p:cNvSpPr>
          <p:nvPr>
            <p:ph type="dt" sz="quarter" idx="2"/>
          </p:nvPr>
        </p:nvSpPr>
        <p:spPr/>
        <p:txBody>
          <a:bodyPr/>
          <a:lstStyle>
            <a:lvl1pPr>
              <a:defRPr/>
            </a:lvl1pPr>
          </a:lstStyle>
          <a:p>
            <a:endParaRPr lang="en-US" altLang="zh-CN"/>
          </a:p>
        </p:txBody>
      </p:sp>
      <p:sp>
        <p:nvSpPr>
          <p:cNvPr id="9224" name="Rectangle 8"/>
          <p:cNvSpPr>
            <a:spLocks noGrp="1" noChangeArrowheads="1"/>
          </p:cNvSpPr>
          <p:nvPr>
            <p:ph type="ftr" sz="quarter" idx="3"/>
          </p:nvPr>
        </p:nvSpPr>
        <p:spPr/>
        <p:txBody>
          <a:bodyPr/>
          <a:lstStyle>
            <a:lvl1pPr>
              <a:defRPr/>
            </a:lvl1pPr>
          </a:lstStyle>
          <a:p>
            <a:endParaRPr lang="en-US" altLang="zh-CN"/>
          </a:p>
        </p:txBody>
      </p:sp>
      <p:sp>
        <p:nvSpPr>
          <p:cNvPr id="9225" name="Rectangle 9"/>
          <p:cNvSpPr>
            <a:spLocks noGrp="1" noChangeArrowheads="1"/>
          </p:cNvSpPr>
          <p:nvPr>
            <p:ph type="sldNum" sz="quarter" idx="4"/>
          </p:nvPr>
        </p:nvSpPr>
        <p:spPr/>
        <p:txBody>
          <a:bodyPr/>
          <a:lstStyle>
            <a:lvl1pPr>
              <a:defRPr/>
            </a:lvl1pPr>
          </a:lstStyle>
          <a:p>
            <a:fld id="{06D77C4B-5E09-4FD9-B62E-382558D3B9B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7CDA4CE-4370-4ACE-9411-619FF8C976C9}" type="slidenum">
              <a:rPr lang="en-US" altLang="zh-CN"/>
              <a:pPr/>
              <a:t>‹#›</a:t>
            </a:fld>
            <a:endParaRPr lang="en-US" altLang="zh-CN"/>
          </a:p>
        </p:txBody>
      </p:sp>
    </p:spTree>
    <p:extLst>
      <p:ext uri="{BB962C8B-B14F-4D97-AF65-F5344CB8AC3E}">
        <p14:creationId xmlns:p14="http://schemas.microsoft.com/office/powerpoint/2010/main" val="337831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42CA5E8-2E7A-4AA4-9ECE-CA0B27562080}" type="slidenum">
              <a:rPr lang="en-US" altLang="zh-CN"/>
              <a:pPr/>
              <a:t>‹#›</a:t>
            </a:fld>
            <a:endParaRPr lang="en-US" altLang="zh-CN"/>
          </a:p>
        </p:txBody>
      </p:sp>
    </p:spTree>
    <p:extLst>
      <p:ext uri="{BB962C8B-B14F-4D97-AF65-F5344CB8AC3E}">
        <p14:creationId xmlns:p14="http://schemas.microsoft.com/office/powerpoint/2010/main" val="400270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4A8EFDE-598B-4611-BED3-4891016F14EE}" type="slidenum">
              <a:rPr lang="en-US" altLang="zh-CN"/>
              <a:pPr/>
              <a:t>‹#›</a:t>
            </a:fld>
            <a:endParaRPr lang="en-US" altLang="zh-CN"/>
          </a:p>
        </p:txBody>
      </p:sp>
    </p:spTree>
    <p:extLst>
      <p:ext uri="{BB962C8B-B14F-4D97-AF65-F5344CB8AC3E}">
        <p14:creationId xmlns:p14="http://schemas.microsoft.com/office/powerpoint/2010/main" val="127853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4F96AB5-3EC7-4CB7-AFF1-2C1B321A77AB}" type="slidenum">
              <a:rPr lang="en-US" altLang="zh-CN"/>
              <a:pPr/>
              <a:t>‹#›</a:t>
            </a:fld>
            <a:endParaRPr lang="en-US" altLang="zh-CN"/>
          </a:p>
        </p:txBody>
      </p:sp>
    </p:spTree>
    <p:extLst>
      <p:ext uri="{BB962C8B-B14F-4D97-AF65-F5344CB8AC3E}">
        <p14:creationId xmlns:p14="http://schemas.microsoft.com/office/powerpoint/2010/main" val="8268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EC94118-AD99-4427-93C2-2BF6A156CFAA}" type="slidenum">
              <a:rPr lang="en-US" altLang="zh-CN"/>
              <a:pPr/>
              <a:t>‹#›</a:t>
            </a:fld>
            <a:endParaRPr lang="en-US" altLang="zh-CN"/>
          </a:p>
        </p:txBody>
      </p:sp>
    </p:spTree>
    <p:extLst>
      <p:ext uri="{BB962C8B-B14F-4D97-AF65-F5344CB8AC3E}">
        <p14:creationId xmlns:p14="http://schemas.microsoft.com/office/powerpoint/2010/main" val="322576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0311514-9ADC-4ED2-BDC8-7E61DB80E1A5}" type="slidenum">
              <a:rPr lang="en-US" altLang="zh-CN"/>
              <a:pPr/>
              <a:t>‹#›</a:t>
            </a:fld>
            <a:endParaRPr lang="en-US" altLang="zh-CN"/>
          </a:p>
        </p:txBody>
      </p:sp>
    </p:spTree>
    <p:extLst>
      <p:ext uri="{BB962C8B-B14F-4D97-AF65-F5344CB8AC3E}">
        <p14:creationId xmlns:p14="http://schemas.microsoft.com/office/powerpoint/2010/main" val="282404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048739F-D4B8-4663-AFCC-D5DD355F4BA6}" type="slidenum">
              <a:rPr lang="en-US" altLang="zh-CN"/>
              <a:pPr/>
              <a:t>‹#›</a:t>
            </a:fld>
            <a:endParaRPr lang="en-US" altLang="zh-CN"/>
          </a:p>
        </p:txBody>
      </p:sp>
    </p:spTree>
    <p:extLst>
      <p:ext uri="{BB962C8B-B14F-4D97-AF65-F5344CB8AC3E}">
        <p14:creationId xmlns:p14="http://schemas.microsoft.com/office/powerpoint/2010/main" val="268376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EFCF177-2536-4ED5-B68C-60DA9D50BBEE}" type="slidenum">
              <a:rPr lang="en-US" altLang="zh-CN"/>
              <a:pPr/>
              <a:t>‹#›</a:t>
            </a:fld>
            <a:endParaRPr lang="en-US" altLang="zh-CN"/>
          </a:p>
        </p:txBody>
      </p:sp>
    </p:spTree>
    <p:extLst>
      <p:ext uri="{BB962C8B-B14F-4D97-AF65-F5344CB8AC3E}">
        <p14:creationId xmlns:p14="http://schemas.microsoft.com/office/powerpoint/2010/main" val="55161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0CBA037-C446-4C1B-92A5-7F2E2487D7B4}" type="slidenum">
              <a:rPr lang="en-US" altLang="zh-CN"/>
              <a:pPr/>
              <a:t>‹#›</a:t>
            </a:fld>
            <a:endParaRPr lang="en-US" altLang="zh-CN"/>
          </a:p>
        </p:txBody>
      </p:sp>
    </p:spTree>
    <p:extLst>
      <p:ext uri="{BB962C8B-B14F-4D97-AF65-F5344CB8AC3E}">
        <p14:creationId xmlns:p14="http://schemas.microsoft.com/office/powerpoint/2010/main" val="76183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28B50CE-B1C6-4909-960D-98C8C5D26609}" type="slidenum">
              <a:rPr lang="en-US" altLang="zh-CN"/>
              <a:pPr/>
              <a:t>‹#›</a:t>
            </a:fld>
            <a:endParaRPr lang="en-US" altLang="zh-CN"/>
          </a:p>
        </p:txBody>
      </p:sp>
    </p:spTree>
    <p:extLst>
      <p:ext uri="{BB962C8B-B14F-4D97-AF65-F5344CB8AC3E}">
        <p14:creationId xmlns:p14="http://schemas.microsoft.com/office/powerpoint/2010/main" val="414044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1588"/>
            <a:ext cx="9132888" cy="6845300"/>
            <a:chOff x="0" y="1"/>
            <a:chExt cx="5753" cy="4312"/>
          </a:xfrm>
        </p:grpSpPr>
        <p:sp>
          <p:nvSpPr>
            <p:cNvPr id="8195"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6"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7"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8198"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p>
        </p:txBody>
      </p:sp>
      <p:sp>
        <p:nvSpPr>
          <p:cNvPr id="8199"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8200"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C814E09D-C146-491D-9C0A-7B88553E81DB}" type="slidenum">
              <a:rPr lang="en-US" altLang="zh-CN"/>
              <a:pPr/>
              <a:t>‹#›</a:t>
            </a:fld>
            <a:endParaRPr lang="en-US" altLang="zh-CN"/>
          </a:p>
        </p:txBody>
      </p:sp>
      <p:sp>
        <p:nvSpPr>
          <p:cNvPr id="8201"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anose="05000000000000000000"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anose="05000000000000000000"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7.emf"/><Relationship Id="rId3" Type="http://schemas.openxmlformats.org/officeDocument/2006/relationships/image" Target="../media/image22.png"/><Relationship Id="rId7" Type="http://schemas.openxmlformats.org/officeDocument/2006/relationships/image" Target="../media/image14.e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5.emf"/></Relationships>
</file>

<file path=ppt/slides/_rels/slide14.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e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4.bin"/><Relationship Id="rId14" Type="http://schemas.openxmlformats.org/officeDocument/2006/relationships/image" Target="../media/image23.emf"/></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18.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2.emf"/><Relationship Id="rId3" Type="http://schemas.openxmlformats.org/officeDocument/2006/relationships/image" Target="../media/image39.png"/><Relationship Id="rId7" Type="http://schemas.openxmlformats.org/officeDocument/2006/relationships/image" Target="../media/image29.emf"/><Relationship Id="rId12" Type="http://schemas.openxmlformats.org/officeDocument/2006/relationships/oleObject" Target="../embeddings/oleObject25.bin"/><Relationship Id="rId17" Type="http://schemas.openxmlformats.org/officeDocument/2006/relationships/image" Target="../media/image34.emf"/><Relationship Id="rId2" Type="http://schemas.openxmlformats.org/officeDocument/2006/relationships/slideLayout" Target="../slideLayouts/slideLayout2.xml"/><Relationship Id="rId16" Type="http://schemas.openxmlformats.org/officeDocument/2006/relationships/oleObject" Target="../embeddings/oleObject27.bin"/><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31.emf"/><Relationship Id="rId5" Type="http://schemas.openxmlformats.org/officeDocument/2006/relationships/image" Target="../media/image28.emf"/><Relationship Id="rId15" Type="http://schemas.openxmlformats.org/officeDocument/2006/relationships/image" Target="../media/image33.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0.emf"/><Relationship Id="rId14"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9.emf"/><Relationship Id="rId3" Type="http://schemas.openxmlformats.org/officeDocument/2006/relationships/image" Target="../media/image49.png"/><Relationship Id="rId7" Type="http://schemas.openxmlformats.org/officeDocument/2006/relationships/image" Target="../media/image36.emf"/><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11" Type="http://schemas.openxmlformats.org/officeDocument/2006/relationships/image" Target="../media/image38.emf"/><Relationship Id="rId5" Type="http://schemas.openxmlformats.org/officeDocument/2006/relationships/image" Target="../media/image35.emf"/><Relationship Id="rId15" Type="http://schemas.openxmlformats.org/officeDocument/2006/relationships/image" Target="../media/image40.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7.emf"/><Relationship Id="rId14"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54.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5.bin"/><Relationship Id="rId11" Type="http://schemas.openxmlformats.org/officeDocument/2006/relationships/image" Target="../media/image44.emf"/><Relationship Id="rId5" Type="http://schemas.openxmlformats.org/officeDocument/2006/relationships/image" Target="../media/image41.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3.emf"/></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5.emf"/><Relationship Id="rId4"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0.emf"/><Relationship Id="rId3" Type="http://schemas.openxmlformats.org/officeDocument/2006/relationships/image" Target="../media/image57.png"/><Relationship Id="rId7" Type="http://schemas.openxmlformats.org/officeDocument/2006/relationships/image" Target="../media/image47.e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0.bin"/><Relationship Id="rId11" Type="http://schemas.openxmlformats.org/officeDocument/2006/relationships/image" Target="../media/image49.emf"/><Relationship Id="rId5" Type="http://schemas.openxmlformats.org/officeDocument/2006/relationships/image" Target="../media/image46.e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8.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62.png"/><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5.bin"/><Relationship Id="rId11" Type="http://schemas.openxmlformats.org/officeDocument/2006/relationships/image" Target="../media/image54.emf"/><Relationship Id="rId5" Type="http://schemas.openxmlformats.org/officeDocument/2006/relationships/image" Target="../media/image51.e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3.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70.png"/><Relationship Id="rId7"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9.bin"/><Relationship Id="rId5" Type="http://schemas.openxmlformats.org/officeDocument/2006/relationships/image" Target="../media/image55.emf"/><Relationship Id="rId4" Type="http://schemas.openxmlformats.org/officeDocument/2006/relationships/oleObject" Target="../embeddings/oleObject48.bin"/><Relationship Id="rId9" Type="http://schemas.openxmlformats.org/officeDocument/2006/relationships/image" Target="../media/image57.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62.emf"/><Relationship Id="rId3" Type="http://schemas.openxmlformats.org/officeDocument/2006/relationships/image" Target="../media/image71.png"/><Relationship Id="rId7" Type="http://schemas.openxmlformats.org/officeDocument/2006/relationships/image" Target="../media/image59.emf"/><Relationship Id="rId12"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2.bin"/><Relationship Id="rId11" Type="http://schemas.openxmlformats.org/officeDocument/2006/relationships/image" Target="../media/image61.emf"/><Relationship Id="rId5" Type="http://schemas.openxmlformats.org/officeDocument/2006/relationships/image" Target="../media/image58.e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60.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7.emf"/><Relationship Id="rId3" Type="http://schemas.openxmlformats.org/officeDocument/2006/relationships/image" Target="../media/image135.png"/><Relationship Id="rId7" Type="http://schemas.openxmlformats.org/officeDocument/2006/relationships/image" Target="../media/image64.emf"/><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7.bin"/><Relationship Id="rId11" Type="http://schemas.openxmlformats.org/officeDocument/2006/relationships/image" Target="../media/image66.emf"/><Relationship Id="rId5" Type="http://schemas.openxmlformats.org/officeDocument/2006/relationships/image" Target="../media/image63.emf"/><Relationship Id="rId15" Type="http://schemas.openxmlformats.org/officeDocument/2006/relationships/image" Target="../media/image68.e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65.emf"/><Relationship Id="rId14" Type="http://schemas.openxmlformats.org/officeDocument/2006/relationships/oleObject" Target="../embeddings/oleObject61.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smtClean="0">
                <a:ea typeface="黑体" panose="02010609060101010101" pitchFamily="49" charset="-122"/>
              </a:rPr>
              <a:t>第</a:t>
            </a:r>
            <a:r>
              <a:rPr lang="en-US" altLang="zh-CN" dirty="0" smtClean="0">
                <a:ea typeface="黑体" panose="02010609060101010101" pitchFamily="49" charset="-122"/>
              </a:rPr>
              <a:t>7</a:t>
            </a:r>
            <a:r>
              <a:rPr lang="zh-CN" altLang="en-US" dirty="0" smtClean="0">
                <a:ea typeface="黑体" panose="02010609060101010101" pitchFamily="49" charset="-122"/>
              </a:rPr>
              <a:t>讲  </a:t>
            </a:r>
            <a:r>
              <a:rPr lang="zh-CN" altLang="en-US" dirty="0">
                <a:ea typeface="黑体" panose="02010609060101010101" pitchFamily="49" charset="-122"/>
              </a:rPr>
              <a:t>可测集及其性质</a:t>
            </a:r>
            <a:r>
              <a:rPr lang="zh-CN" altLang="en-US" dirty="0"/>
              <a:t> </a:t>
            </a:r>
          </a:p>
        </p:txBody>
      </p:sp>
      <p:sp>
        <p:nvSpPr>
          <p:cNvPr id="2051" name="Rectangle 3"/>
          <p:cNvSpPr>
            <a:spLocks noGrp="1" noChangeArrowheads="1"/>
          </p:cNvSpPr>
          <p:nvPr>
            <p:ph type="body" idx="1"/>
          </p:nvPr>
        </p:nvSpPr>
        <p:spPr/>
        <p:txBody>
          <a:bodyPr/>
          <a:lstStyle/>
          <a:p>
            <a:pPr algn="just">
              <a:buFont typeface="Wingdings" panose="05000000000000000000" pitchFamily="2" charset="2"/>
              <a:buNone/>
            </a:pPr>
            <a:r>
              <a:rPr lang="zh-CN" altLang="en-US" u="sng">
                <a:latin typeface="华文中宋" panose="02010600040101010101" pitchFamily="2" charset="-122"/>
                <a:ea typeface="华文中宋" panose="02010600040101010101" pitchFamily="2" charset="-122"/>
              </a:rPr>
              <a:t>目的</a:t>
            </a:r>
            <a:r>
              <a:rPr lang="zh-CN" altLang="en-US">
                <a:latin typeface="华文中宋" panose="02010600040101010101" pitchFamily="2" charset="-122"/>
                <a:ea typeface="华文中宋" panose="02010600040101010101" pitchFamily="2" charset="-122"/>
              </a:rPr>
              <a:t>：熟练掌握可测集的性质，学会采用</a:t>
            </a:r>
          </a:p>
          <a:p>
            <a:pPr algn="just">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         类比的方法归纳出这些性质。</a:t>
            </a:r>
          </a:p>
          <a:p>
            <a:pPr algn="just">
              <a:buFont typeface="Wingdings" panose="05000000000000000000" pitchFamily="2" charset="2"/>
              <a:buNone/>
            </a:pPr>
            <a:r>
              <a:rPr lang="zh-CN" altLang="en-US" u="sng">
                <a:latin typeface="华文中宋" panose="02010600040101010101" pitchFamily="2" charset="-122"/>
                <a:ea typeface="华文中宋" panose="02010600040101010101" pitchFamily="2" charset="-122"/>
              </a:rPr>
              <a:t>重点与难点</a:t>
            </a:r>
            <a:r>
              <a:rPr lang="zh-CN" altLang="en-US">
                <a:latin typeface="华文中宋" panose="02010600040101010101" pitchFamily="2" charset="-122"/>
                <a:ea typeface="华文中宋" panose="02010600040101010101" pitchFamily="2" charset="-122"/>
              </a:rPr>
              <a:t>：可测集的性质，可测集序列</a:t>
            </a:r>
          </a:p>
          <a:p>
            <a:pPr algn="just">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                  的极限之可测性。</a:t>
            </a:r>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458" name="Rectangle 2"/>
              <p:cNvSpPr>
                <a:spLocks noGrp="1" noChangeArrowheads="1"/>
              </p:cNvSpPr>
              <p:nvPr>
                <p:ph type="body" idx="1"/>
              </p:nvPr>
            </p:nvSpPr>
            <p:spPr>
              <a:xfrm>
                <a:off x="323528" y="116632"/>
                <a:ext cx="8153400" cy="4876800"/>
              </a:xfrm>
            </p:spPr>
            <p:txBody>
              <a:bodyPr/>
              <a:lstStyle/>
              <a:p>
                <a:pPr marL="0" indent="0" algn="just">
                  <a:buFont typeface="Wingdings" panose="05000000000000000000" pitchFamily="2" charset="2"/>
                  <a:buNone/>
                </a:pPr>
                <a:r>
                  <a:rPr lang="zh-CN" altLang="en-US" dirty="0" smtClean="0">
                    <a:latin typeface="华文中宋" panose="02010600040101010101" pitchFamily="2" charset="-122"/>
                    <a:ea typeface="华文中宋" panose="02010600040101010101" pitchFamily="2" charset="-122"/>
                  </a:rPr>
                  <a:t>（在（</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）式中，令 </a:t>
                </a:r>
                <a14:m>
                  <m:oMath xmlns:m="http://schemas.openxmlformats.org/officeDocument/2006/math">
                    <m:r>
                      <a:rPr lang="en-US" altLang="zh-CN" b="0" i="1" smtClean="0">
                        <a:latin typeface="Cambria Math" panose="02040503050406030204" pitchFamily="18" charset="0"/>
                        <a:ea typeface="华文中宋" panose="02010600040101010101" pitchFamily="2" charset="-122"/>
                      </a:rPr>
                      <m:t>𝐴</m:t>
                    </m:r>
                    <m:r>
                      <a:rPr lang="en-US" altLang="zh-CN" b="0" i="1" smtClean="0">
                        <a:latin typeface="Cambria Math" panose="02040503050406030204" pitchFamily="18" charset="0"/>
                        <a:ea typeface="华文中宋" panose="02010600040101010101" pitchFamily="2" charset="-122"/>
                      </a:rPr>
                      <m:t>=</m:t>
                    </m:r>
                    <m:nary>
                      <m:naryPr>
                        <m:chr m:val="⋃"/>
                        <m:ctrlPr>
                          <a:rPr lang="en-US" altLang="zh-CN" b="0" i="1" smtClean="0">
                            <a:latin typeface="Cambria Math" panose="02040503050406030204" pitchFamily="18" charset="0"/>
                            <a:ea typeface="华文中宋" panose="02010600040101010101" pitchFamily="2" charset="-122"/>
                          </a:rPr>
                        </m:ctrlPr>
                      </m:naryPr>
                      <m:sub>
                        <m:r>
                          <m:rPr>
                            <m:brk m:alnAt="23"/>
                          </m:rPr>
                          <a:rPr lang="en-US" altLang="zh-CN" b="0" i="1" smtClean="0">
                            <a:latin typeface="Cambria Math" panose="02040503050406030204" pitchFamily="18" charset="0"/>
                            <a:ea typeface="华文中宋" panose="02010600040101010101" pitchFamily="2" charset="-122"/>
                          </a:rPr>
                          <m:t>𝑖</m:t>
                        </m:r>
                        <m:r>
                          <a:rPr lang="en-US" altLang="zh-CN" b="0" i="1" smtClean="0">
                            <a:latin typeface="Cambria Math" panose="02040503050406030204" pitchFamily="18" charset="0"/>
                            <a:ea typeface="华文中宋" panose="02010600040101010101" pitchFamily="2" charset="-122"/>
                          </a:rPr>
                          <m:t>=1</m:t>
                        </m:r>
                      </m:sub>
                      <m:sup>
                        <m:r>
                          <a:rPr lang="en-US" altLang="zh-CN" b="0" i="1" smtClean="0">
                            <a:latin typeface="Cambria Math" panose="02040503050406030204" pitchFamily="18" charset="0"/>
                            <a:ea typeface="华文中宋" panose="02010600040101010101" pitchFamily="2" charset="-122"/>
                          </a:rPr>
                          <m:t>𝑛</m:t>
                        </m:r>
                        <m:r>
                          <a:rPr lang="en-US" altLang="zh-CN" b="0" i="1" smtClean="0">
                            <a:latin typeface="Cambria Math" panose="02040503050406030204" pitchFamily="18" charset="0"/>
                            <a:ea typeface="华文中宋" panose="02010600040101010101" pitchFamily="2" charset="-122"/>
                          </a:rPr>
                          <m:t>−1</m:t>
                        </m:r>
                      </m:sup>
                      <m:e>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𝑆</m:t>
                            </m:r>
                          </m:e>
                          <m:sub>
                            <m:r>
                              <a:rPr lang="en-US" altLang="zh-CN" b="0" i="1" smtClean="0">
                                <a:latin typeface="Cambria Math" panose="02040503050406030204" pitchFamily="18" charset="0"/>
                                <a:ea typeface="华文中宋" panose="02010600040101010101" pitchFamily="2" charset="-122"/>
                              </a:rPr>
                              <m:t>𝑖</m:t>
                            </m:r>
                          </m:sub>
                        </m:sSub>
                      </m:e>
                    </m:nary>
                    <m:r>
                      <a:rPr lang="en-US" altLang="zh-CN" b="0" i="1" smtClean="0">
                        <a:latin typeface="Cambria Math" panose="02040503050406030204" pitchFamily="18" charset="0"/>
                        <a:ea typeface="华文中宋" panose="02010600040101010101" pitchFamily="2" charset="-122"/>
                      </a:rPr>
                      <m:t>,</m:t>
                    </m:r>
                    <m:r>
                      <a:rPr lang="en-US" altLang="zh-CN" b="0" i="1" smtClean="0">
                        <a:latin typeface="Cambria Math" panose="02040503050406030204" pitchFamily="18" charset="0"/>
                        <a:ea typeface="华文中宋" panose="02010600040101010101" pitchFamily="2" charset="-122"/>
                      </a:rPr>
                      <m:t>𝐵</m:t>
                    </m:r>
                    <m:r>
                      <a:rPr lang="en-US" altLang="zh-CN" b="0" i="1" smtClean="0">
                        <a:latin typeface="Cambria Math" panose="02040503050406030204" pitchFamily="18" charset="0"/>
                        <a:ea typeface="华文中宋" panose="02010600040101010101" pitchFamily="2" charset="-122"/>
                      </a:rPr>
                      <m:t>=</m:t>
                    </m:r>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𝑆</m:t>
                        </m:r>
                      </m:e>
                      <m:sub>
                        <m:r>
                          <a:rPr lang="en-US" altLang="zh-CN" b="0" i="1" smtClean="0">
                            <a:latin typeface="Cambria Math" panose="02040503050406030204" pitchFamily="18" charset="0"/>
                            <a:ea typeface="华文中宋" panose="02010600040101010101" pitchFamily="2" charset="-122"/>
                          </a:rPr>
                          <m:t>𝑛</m:t>
                        </m:r>
                      </m:sub>
                    </m:sSub>
                  </m:oMath>
                </a14:m>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 </a:t>
                </a:r>
              </a:p>
              <a:p>
                <a:pPr marL="0" indent="0" algn="just">
                  <a:lnSpc>
                    <a:spcPct val="150000"/>
                  </a:lnSpc>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类似地</a:t>
                </a:r>
              </a:p>
              <a:p>
                <a:pPr marL="0" indent="0" algn="just">
                  <a:lnSpc>
                    <a:spcPct val="150000"/>
                  </a:lnSpc>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lnSpc>
                    <a:spcPct val="150000"/>
                  </a:lnSpc>
                  <a:buNone/>
                </a:pPr>
                <a:r>
                  <a:rPr lang="zh-CN" altLang="en-US" dirty="0" smtClean="0">
                    <a:latin typeface="华文中宋" panose="02010600040101010101" pitchFamily="2" charset="-122"/>
                    <a:ea typeface="华文中宋" panose="02010600040101010101" pitchFamily="2" charset="-122"/>
                  </a:rPr>
                  <a:t>故</a:t>
                </a:r>
                <a:endParaRPr lang="en-US" altLang="zh-CN" b="0" i="1" dirty="0" smtClean="0">
                  <a:latin typeface="Cambria Math" panose="02040503050406030204" pitchFamily="18" charset="0"/>
                  <a:ea typeface="华文中宋" panose="02010600040101010101" pitchFamily="2" charset="-122"/>
                </a:endParaRPr>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华文中宋" panose="02010600040101010101" pitchFamily="2" charset="-122"/>
                        </a:rPr>
                        <m:t>𝑚</m:t>
                      </m:r>
                      <m:d>
                        <m:dPr>
                          <m:ctrlPr>
                            <a:rPr lang="en-US" altLang="zh-CN" b="0" i="1" smtClean="0">
                              <a:latin typeface="Cambria Math" panose="02040503050406030204" pitchFamily="18" charset="0"/>
                              <a:ea typeface="华文中宋" panose="02010600040101010101" pitchFamily="2" charset="-122"/>
                            </a:rPr>
                          </m:ctrlPr>
                        </m:dPr>
                        <m:e>
                          <m:nary>
                            <m:naryPr>
                              <m:chr m:val="⋃"/>
                              <m:ctrlPr>
                                <a:rPr lang="en-US" altLang="zh-CN" i="1">
                                  <a:latin typeface="Cambria Math" panose="02040503050406030204" pitchFamily="18" charset="0"/>
                                  <a:ea typeface="华文中宋" panose="02010600040101010101" pitchFamily="2" charset="-122"/>
                                </a:rPr>
                              </m:ctrlPr>
                            </m:naryPr>
                            <m:sub>
                              <m:r>
                                <m:rPr>
                                  <m:brk m:alnAt="23"/>
                                </m:rPr>
                                <a:rPr lang="en-US" altLang="zh-CN" i="1">
                                  <a:latin typeface="Cambria Math" panose="02040503050406030204" pitchFamily="18" charset="0"/>
                                  <a:ea typeface="华文中宋" panose="02010600040101010101" pitchFamily="2" charset="-122"/>
                                </a:rPr>
                                <m:t>𝑖</m:t>
                              </m:r>
                              <m:r>
                                <a:rPr lang="en-US" altLang="zh-CN" i="1">
                                  <a:latin typeface="Cambria Math" panose="02040503050406030204" pitchFamily="18" charset="0"/>
                                  <a:ea typeface="华文中宋" panose="02010600040101010101" pitchFamily="2" charset="-122"/>
                                </a:rPr>
                                <m:t>=1</m:t>
                              </m:r>
                            </m:sub>
                            <m:sup>
                              <m:r>
                                <a:rPr lang="en-US" altLang="zh-CN" i="1">
                                  <a:latin typeface="Cambria Math" panose="02040503050406030204" pitchFamily="18" charset="0"/>
                                  <a:ea typeface="华文中宋" panose="02010600040101010101" pitchFamily="2" charset="-122"/>
                                </a:rPr>
                                <m:t>𝑛</m:t>
                              </m:r>
                            </m:sup>
                            <m:e>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𝑆</m:t>
                                  </m:r>
                                </m:e>
                                <m:sub>
                                  <m:r>
                                    <a:rPr lang="en-US" altLang="zh-CN" i="1">
                                      <a:latin typeface="Cambria Math" panose="02040503050406030204" pitchFamily="18" charset="0"/>
                                      <a:ea typeface="华文中宋" panose="02010600040101010101" pitchFamily="2" charset="-122"/>
                                    </a:rPr>
                                    <m:t>𝑖</m:t>
                                  </m:r>
                                </m:sub>
                              </m:sSub>
                            </m:e>
                          </m:nary>
                        </m:e>
                      </m:d>
                      <m:r>
                        <a:rPr lang="en-US" altLang="zh-CN" b="0" i="1" smtClean="0">
                          <a:latin typeface="Cambria Math" panose="02040503050406030204" pitchFamily="18" charset="0"/>
                          <a:ea typeface="华文中宋" panose="02010600040101010101" pitchFamily="2" charset="-122"/>
                        </a:rPr>
                        <m:t>=</m:t>
                      </m:r>
                      <m:nary>
                        <m:naryPr>
                          <m:chr m:val="∑"/>
                          <m:ctrlPr>
                            <a:rPr lang="en-US" altLang="zh-CN" b="0" i="1" smtClean="0">
                              <a:latin typeface="Cambria Math" panose="02040503050406030204" pitchFamily="18" charset="0"/>
                              <a:ea typeface="华文中宋" panose="02010600040101010101" pitchFamily="2" charset="-122"/>
                            </a:rPr>
                          </m:ctrlPr>
                        </m:naryPr>
                        <m:sub>
                          <m:r>
                            <m:rPr>
                              <m:brk m:alnAt="23"/>
                            </m:rPr>
                            <a:rPr lang="en-US" altLang="zh-CN" b="0" i="1" smtClean="0">
                              <a:latin typeface="Cambria Math" panose="02040503050406030204" pitchFamily="18" charset="0"/>
                              <a:ea typeface="华文中宋" panose="02010600040101010101" pitchFamily="2" charset="-122"/>
                            </a:rPr>
                            <m:t>𝑖</m:t>
                          </m:r>
                          <m:r>
                            <a:rPr lang="en-US" altLang="zh-CN" b="0" i="1" smtClean="0">
                              <a:latin typeface="Cambria Math" panose="02040503050406030204" pitchFamily="18" charset="0"/>
                              <a:ea typeface="华文中宋" panose="02010600040101010101" pitchFamily="2" charset="-122"/>
                            </a:rPr>
                            <m:t>=1</m:t>
                          </m:r>
                        </m:sub>
                        <m:sup>
                          <m:r>
                            <a:rPr lang="en-US" altLang="zh-CN" b="0" i="1" smtClean="0">
                              <a:latin typeface="Cambria Math" panose="02040503050406030204" pitchFamily="18" charset="0"/>
                              <a:ea typeface="华文中宋" panose="02010600040101010101" pitchFamily="2" charset="-122"/>
                            </a:rPr>
                            <m:t>𝑛</m:t>
                          </m:r>
                        </m:sup>
                        <m:e>
                          <m:r>
                            <a:rPr lang="en-US" altLang="zh-CN" b="0" i="1" smtClean="0">
                              <a:latin typeface="Cambria Math" panose="02040503050406030204" pitchFamily="18" charset="0"/>
                              <a:ea typeface="华文中宋" panose="02010600040101010101" pitchFamily="2" charset="-122"/>
                            </a:rPr>
                            <m:t>𝑚</m:t>
                          </m:r>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𝑆</m:t>
                              </m:r>
                            </m:e>
                            <m:sub>
                              <m:r>
                                <a:rPr lang="en-US" altLang="zh-CN" b="0" i="1" smtClean="0">
                                  <a:latin typeface="Cambria Math" panose="02040503050406030204" pitchFamily="18" charset="0"/>
                                  <a:ea typeface="华文中宋" panose="02010600040101010101" pitchFamily="2" charset="-122"/>
                                </a:rPr>
                                <m:t>𝑖</m:t>
                              </m:r>
                            </m:sub>
                          </m:sSub>
                        </m:e>
                      </m:nary>
                    </m:oMath>
                  </m:oMathPara>
                </a14:m>
                <a:endParaRPr lang="en-US" altLang="zh-CN" dirty="0" smtClean="0">
                  <a:latin typeface="华文中宋" panose="02010600040101010101" pitchFamily="2" charset="-122"/>
                  <a:ea typeface="华文中宋" panose="02010600040101010101" pitchFamily="2" charset="-122"/>
                </a:endParaRPr>
              </a:p>
              <a:p>
                <a:pPr marL="0" indent="0" algn="just">
                  <a:lnSpc>
                    <a:spcPct val="150000"/>
                  </a:lnSpc>
                  <a:buNone/>
                </a:pPr>
                <a:r>
                  <a:rPr lang="zh-CN" altLang="en-US" dirty="0" smtClean="0">
                    <a:latin typeface="华文中宋" panose="02010600040101010101" pitchFamily="2" charset="-122"/>
                    <a:ea typeface="华文中宋" panose="02010600040101010101" pitchFamily="2" charset="-122"/>
                  </a:rPr>
                  <a:t>证</a:t>
                </a:r>
                <a:r>
                  <a:rPr lang="zh-CN" altLang="en-US" dirty="0">
                    <a:latin typeface="华文中宋" panose="02010600040101010101" pitchFamily="2" charset="-122"/>
                    <a:ea typeface="华文中宋" panose="02010600040101010101" pitchFamily="2" charset="-122"/>
                  </a:rPr>
                  <a:t>毕。</a:t>
                </a: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p:sp>
            <p:nvSpPr>
              <p:cNvPr id="19458" name="Rectangle 2"/>
              <p:cNvSpPr>
                <a:spLocks noGrp="1" noRot="1" noChangeAspect="1" noMove="1" noResize="1" noEditPoints="1" noAdjustHandles="1" noChangeArrowheads="1" noChangeShapeType="1" noTextEdit="1"/>
              </p:cNvSpPr>
              <p:nvPr>
                <p:ph type="body" idx="1"/>
              </p:nvPr>
            </p:nvSpPr>
            <p:spPr>
              <a:xfrm>
                <a:off x="323528" y="116632"/>
                <a:ext cx="8153400" cy="4876800"/>
              </a:xfrm>
              <a:blipFill>
                <a:blip r:embed="rId3"/>
                <a:stretch>
                  <a:fillRect l="-1868" t="-1125" r="-6876" b="-31125"/>
                </a:stretch>
              </a:blipFill>
            </p:spPr>
            <p:txBody>
              <a:bodyPr/>
              <a:lstStyle/>
              <a:p>
                <a:r>
                  <a:rPr lang="zh-CN" altLang="en-US">
                    <a:noFill/>
                  </a:rPr>
                  <a:t> </a:t>
                </a:r>
              </a:p>
            </p:txBody>
          </p:sp>
        </mc:Fallback>
      </mc:AlternateContent>
      <p:sp>
        <p:nvSpPr>
          <p:cNvPr id="19462" name="Rectangle 6"/>
          <p:cNvSpPr>
            <a:spLocks noChangeArrowheads="1"/>
          </p:cNvSpPr>
          <p:nvPr/>
        </p:nvSpPr>
        <p:spPr bwMode="auto">
          <a:xfrm>
            <a:off x="3176588"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461" name="Object 5"/>
          <p:cNvGraphicFramePr>
            <a:graphicFrameLocks noChangeAspect="1"/>
          </p:cNvGraphicFramePr>
          <p:nvPr>
            <p:extLst>
              <p:ext uri="{D42A27DB-BD31-4B8C-83A1-F6EECF244321}">
                <p14:modId xmlns:p14="http://schemas.microsoft.com/office/powerpoint/2010/main" val="2247899640"/>
              </p:ext>
            </p:extLst>
          </p:nvPr>
        </p:nvGraphicFramePr>
        <p:xfrm>
          <a:off x="683568" y="1493095"/>
          <a:ext cx="8075424" cy="1071809"/>
        </p:xfrm>
        <a:graphic>
          <a:graphicData uri="http://schemas.openxmlformats.org/presentationml/2006/ole">
            <mc:AlternateContent xmlns:mc="http://schemas.openxmlformats.org/markup-compatibility/2006">
              <mc:Choice xmlns:v="urn:schemas-microsoft-com:vml" Requires="v">
                <p:oleObj spid="_x0000_s19529" r:id="rId4" imgW="2794000" imgH="368300" progId="Equation.3">
                  <p:embed/>
                </p:oleObj>
              </mc:Choice>
              <mc:Fallback>
                <p:oleObj r:id="rId4" imgW="2794000" imgH="368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493095"/>
                        <a:ext cx="8075424" cy="1071809"/>
                      </a:xfrm>
                      <a:prstGeom prst="rect">
                        <a:avLst/>
                      </a:prstGeom>
                      <a:noFill/>
                      <a:extLst/>
                    </p:spPr>
                  </p:pic>
                </p:oleObj>
              </mc:Fallback>
            </mc:AlternateContent>
          </a:graphicData>
        </a:graphic>
      </p:graphicFrame>
      <p:sp>
        <p:nvSpPr>
          <p:cNvPr id="19464" name="Rectangle 8"/>
          <p:cNvSpPr>
            <a:spLocks noChangeArrowheads="1"/>
          </p:cNvSpPr>
          <p:nvPr/>
        </p:nvSpPr>
        <p:spPr bwMode="auto">
          <a:xfrm>
            <a:off x="403860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Rectangle 2"/>
              <p:cNvSpPr>
                <a:spLocks noGrp="1" noChangeArrowheads="1"/>
              </p:cNvSpPr>
              <p:nvPr>
                <p:ph type="body" idx="1"/>
              </p:nvPr>
            </p:nvSpPr>
            <p:spPr>
              <a:xfrm>
                <a:off x="107504" y="1600200"/>
                <a:ext cx="8807896" cy="4876800"/>
              </a:xfrm>
            </p:spPr>
            <p:txBody>
              <a:bodyPr/>
              <a:lstStyle/>
              <a:p>
                <a:pPr marL="0" indent="0">
                  <a:lnSpc>
                    <a:spcPct val="140000"/>
                  </a:lnSpc>
                  <a:buNone/>
                </a:pPr>
                <a:r>
                  <a:rPr lang="en-US" altLang="zh-CN" b="1" dirty="0" smtClean="0">
                    <a:solidFill>
                      <a:srgbClr val="00FF00"/>
                    </a:solidFill>
                    <a:latin typeface="华文中宋" panose="02010600040101010101" pitchFamily="2" charset="-122"/>
                    <a:ea typeface="华文中宋" panose="02010600040101010101" pitchFamily="2" charset="-122"/>
                  </a:rPr>
                  <a:t>    *</a:t>
                </a:r>
                <a:r>
                  <a:rPr lang="zh-CN" altLang="en-US" b="1" dirty="0">
                    <a:solidFill>
                      <a:srgbClr val="00FF00"/>
                    </a:solidFill>
                    <a:latin typeface="华文中宋" panose="02010600040101010101" pitchFamily="2" charset="-122"/>
                    <a:ea typeface="华文中宋" panose="02010600040101010101" pitchFamily="2" charset="-122"/>
                  </a:rPr>
                  <a:t>定理</a:t>
                </a:r>
                <a:r>
                  <a:rPr lang="en-US" altLang="zh-CN" b="1" dirty="0">
                    <a:solidFill>
                      <a:srgbClr val="00FF00"/>
                    </a:solidFill>
                    <a:latin typeface="华文中宋" panose="02010600040101010101" pitchFamily="2" charset="-122"/>
                    <a:ea typeface="华文中宋" panose="02010600040101010101" pitchFamily="2" charset="-122"/>
                  </a:rPr>
                  <a:t>3  </a:t>
                </a:r>
                <a:r>
                  <a:rPr lang="zh-CN" altLang="en-US" b="1" dirty="0">
                    <a:solidFill>
                      <a:srgbClr val="00FF00"/>
                    </a:solidFill>
                    <a:latin typeface="华文中宋" panose="02010600040101010101" pitchFamily="2" charset="-122"/>
                    <a:ea typeface="华文中宋" panose="02010600040101010101" pitchFamily="2" charset="-122"/>
                  </a:rPr>
                  <a:t>若 </a:t>
                </a:r>
                <a14:m>
                  <m:oMath xmlns:m="http://schemas.openxmlformats.org/officeDocument/2006/math">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𝑺</m:t>
                        </m:r>
                      </m:e>
                      <m:sub>
                        <m:r>
                          <a:rPr lang="en-US" altLang="zh-CN" b="1" i="1" dirty="0">
                            <a:solidFill>
                              <a:srgbClr val="00FF00"/>
                            </a:solidFill>
                            <a:latin typeface="Cambria Math" panose="02040503050406030204" pitchFamily="18" charset="0"/>
                            <a:ea typeface="华文中宋" panose="02010600040101010101" pitchFamily="2" charset="-122"/>
                          </a:rPr>
                          <m:t>𝒊</m:t>
                        </m:r>
                      </m:sub>
                    </m:sSub>
                    <m:d>
                      <m:dPr>
                        <m:ctrlPr>
                          <a:rPr lang="en-US" altLang="zh-CN" b="1" i="1" dirty="0">
                            <a:solidFill>
                              <a:srgbClr val="00FF00"/>
                            </a:solidFill>
                            <a:latin typeface="Cambria Math" panose="02040503050406030204" pitchFamily="18" charset="0"/>
                            <a:ea typeface="华文中宋" panose="02010600040101010101" pitchFamily="2" charset="-122"/>
                          </a:rPr>
                        </m:ctrlPr>
                      </m:dPr>
                      <m:e>
                        <m:r>
                          <a:rPr lang="en-US" altLang="zh-CN" b="1" i="1" dirty="0">
                            <a:solidFill>
                              <a:srgbClr val="00FF00"/>
                            </a:solidFill>
                            <a:latin typeface="Cambria Math" panose="02040503050406030204" pitchFamily="18" charset="0"/>
                            <a:ea typeface="华文中宋" panose="02010600040101010101" pitchFamily="2" charset="-122"/>
                          </a:rPr>
                          <m:t>𝒊</m:t>
                        </m:r>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𝟏</m:t>
                        </m:r>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𝟐</m:t>
                        </m:r>
                        <m:r>
                          <a:rPr lang="en-US" altLang="zh-CN" b="1" i="1" dirty="0">
                            <a:solidFill>
                              <a:srgbClr val="00FF00"/>
                            </a:solidFill>
                            <a:latin typeface="Cambria Math" panose="02040503050406030204" pitchFamily="18" charset="0"/>
                            <a:ea typeface="华文中宋" panose="02010600040101010101" pitchFamily="2" charset="-122"/>
                          </a:rPr>
                          <m:t>,… </m:t>
                        </m:r>
                      </m:e>
                    </m:d>
                  </m:oMath>
                </a14:m>
                <a:r>
                  <a:rPr lang="zh-CN" altLang="en-US" b="1" dirty="0">
                    <a:solidFill>
                      <a:srgbClr val="00FF00"/>
                    </a:solidFill>
                    <a:latin typeface="华文中宋" panose="02010600040101010101" pitchFamily="2" charset="-122"/>
                    <a:ea typeface="华文中宋" panose="02010600040101010101" pitchFamily="2" charset="-122"/>
                  </a:rPr>
                  <a:t>都是可测集，则</a:t>
                </a:r>
                <a14:m>
                  <m:oMath xmlns:m="http://schemas.openxmlformats.org/officeDocument/2006/math">
                    <m:nary>
                      <m:naryPr>
                        <m:chr m:val="⋃"/>
                        <m:ctrlPr>
                          <a:rPr lang="zh-CN" altLang="en-US" b="1" i="1" dirty="0">
                            <a:solidFill>
                              <a:srgbClr val="00FF00"/>
                            </a:solidFill>
                            <a:latin typeface="Cambria Math" panose="02040503050406030204" pitchFamily="18" charset="0"/>
                            <a:ea typeface="华文中宋" panose="02010600040101010101" pitchFamily="2" charset="-122"/>
                          </a:rPr>
                        </m:ctrlPr>
                      </m:naryPr>
                      <m:sub>
                        <m:r>
                          <m:rPr>
                            <m:brk m:alnAt="23"/>
                          </m:rPr>
                          <a:rPr lang="en-US" altLang="zh-CN" b="1" i="1" dirty="0">
                            <a:solidFill>
                              <a:srgbClr val="00FF00"/>
                            </a:solidFill>
                            <a:latin typeface="Cambria Math" panose="02040503050406030204" pitchFamily="18" charset="0"/>
                            <a:ea typeface="华文中宋" panose="02010600040101010101" pitchFamily="2" charset="-122"/>
                          </a:rPr>
                          <m:t>𝒊</m:t>
                        </m:r>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𝟏</m:t>
                        </m:r>
                      </m:sub>
                      <m:sup>
                        <m:r>
                          <a:rPr lang="en-US" altLang="zh-CN" b="1" i="1" dirty="0" smtClean="0">
                            <a:solidFill>
                              <a:srgbClr val="00FF00"/>
                            </a:solidFill>
                            <a:latin typeface="Cambria Math" panose="02040503050406030204" pitchFamily="18" charset="0"/>
                            <a:ea typeface="Cambria Math" panose="02040503050406030204" pitchFamily="18" charset="0"/>
                          </a:rPr>
                          <m:t>∞</m:t>
                        </m:r>
                      </m:sup>
                      <m:e>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𝑺</m:t>
                            </m:r>
                          </m:e>
                          <m:sub>
                            <m:r>
                              <a:rPr lang="en-US" altLang="zh-CN" b="1" i="1" dirty="0">
                                <a:solidFill>
                                  <a:srgbClr val="00FF00"/>
                                </a:solidFill>
                                <a:latin typeface="Cambria Math" panose="02040503050406030204" pitchFamily="18" charset="0"/>
                                <a:ea typeface="华文中宋" panose="02010600040101010101" pitchFamily="2" charset="-122"/>
                              </a:rPr>
                              <m:t>𝒊</m:t>
                            </m:r>
                          </m:sub>
                        </m:sSub>
                      </m:e>
                    </m:nary>
                  </m:oMath>
                </a14:m>
                <a:r>
                  <a:rPr lang="zh-CN" altLang="en-US" b="1" dirty="0">
                    <a:solidFill>
                      <a:srgbClr val="00FF00"/>
                    </a:solidFill>
                    <a:latin typeface="华文中宋" panose="02010600040101010101" pitchFamily="2" charset="-122"/>
                    <a:ea typeface="华文中宋" panose="02010600040101010101" pitchFamily="2" charset="-122"/>
                  </a:rPr>
                  <a:t> 也是可测集，且当所有</a:t>
                </a:r>
                <a14:m>
                  <m:oMath xmlns:m="http://schemas.openxmlformats.org/officeDocument/2006/math">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𝑺</m:t>
                        </m:r>
                      </m:e>
                      <m:sub>
                        <m:r>
                          <a:rPr lang="en-US" altLang="zh-CN" b="1" i="1" dirty="0">
                            <a:solidFill>
                              <a:srgbClr val="00FF00"/>
                            </a:solidFill>
                            <a:latin typeface="Cambria Math" panose="02040503050406030204" pitchFamily="18" charset="0"/>
                            <a:ea typeface="华文中宋" panose="02010600040101010101" pitchFamily="2" charset="-122"/>
                          </a:rPr>
                          <m:t>𝒊</m:t>
                        </m:r>
                      </m:sub>
                    </m:sSub>
                  </m:oMath>
                </a14:m>
                <a:r>
                  <a:rPr lang="zh-CN" altLang="en-US" b="1" dirty="0">
                    <a:solidFill>
                      <a:srgbClr val="00FF00"/>
                    </a:solidFill>
                    <a:latin typeface="华文中宋" panose="02010600040101010101" pitchFamily="2" charset="-122"/>
                    <a:ea typeface="华文中宋" panose="02010600040101010101" pitchFamily="2" charset="-122"/>
                  </a:rPr>
                  <a:t>互不相交时，有</a:t>
                </a:r>
              </a:p>
              <a:p>
                <a:pPr marL="0" indent="0">
                  <a:lnSpc>
                    <a:spcPct val="140000"/>
                  </a:lnSpc>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endParaRPr lang="zh-CN" altLang="en-US" dirty="0" smtClean="0">
                  <a:latin typeface="华文中宋" panose="02010600040101010101" pitchFamily="2" charset="-122"/>
                  <a:ea typeface="华文中宋" panose="02010600040101010101" pitchFamily="2" charset="-122"/>
                </a:endParaRPr>
              </a:p>
              <a:p>
                <a:pPr marL="0" indent="0">
                  <a:lnSpc>
                    <a:spcPct val="180000"/>
                  </a:lnSpc>
                  <a:spcBef>
                    <a:spcPct val="0"/>
                  </a:spcBef>
                  <a:buNone/>
                </a:pPr>
                <a:r>
                  <a:rPr lang="zh-CN" altLang="en-US" dirty="0">
                    <a:latin typeface="华文中宋" panose="02010600040101010101" pitchFamily="2" charset="-122"/>
                    <a:ea typeface="华文中宋" panose="02010600040101010101" pitchFamily="2" charset="-122"/>
                  </a:rPr>
                  <a:t>    证明：由于</a:t>
                </a:r>
                <a14:m>
                  <m:oMath xmlns:m="http://schemas.openxmlformats.org/officeDocument/2006/math">
                    <m:sSub>
                      <m:sSubPr>
                        <m:ctrlPr>
                          <a:rPr lang="en-US" altLang="zh-CN" b="1" i="1" dirty="0" smtClean="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smtClean="0">
                            <a:solidFill>
                              <a:schemeClr val="tx1"/>
                            </a:solidFill>
                            <a:latin typeface="Cambria Math" panose="02040503050406030204" pitchFamily="18" charset="0"/>
                            <a:ea typeface="华文中宋" panose="02010600040101010101" pitchFamily="2" charset="-122"/>
                          </a:rPr>
                          <m:t>𝟏</m:t>
                        </m:r>
                      </m:sub>
                    </m:sSub>
                  </m:oMath>
                </a14:m>
                <a:r>
                  <a:rPr lang="zh-CN" altLang="en-US" dirty="0">
                    <a:latin typeface="华文中宋" panose="02010600040101010101" pitchFamily="2" charset="-122"/>
                    <a:ea typeface="华文中宋" panose="02010600040101010101" pitchFamily="2" charset="-122"/>
                  </a:rPr>
                  <a:t> 、                          互不</a:t>
                </a:r>
              </a:p>
              <a:p>
                <a:pPr marL="0" indent="0">
                  <a:lnSpc>
                    <a:spcPct val="180000"/>
                  </a:lnSpc>
                  <a:spcBef>
                    <a:spcPct val="0"/>
                  </a:spcBef>
                  <a:buNone/>
                </a:pPr>
                <a:r>
                  <a:rPr lang="zh-CN" altLang="en-US" dirty="0">
                    <a:latin typeface="华文中宋" panose="02010600040101010101" pitchFamily="2" charset="-122"/>
                    <a:ea typeface="华文中宋" panose="02010600040101010101" pitchFamily="2" charset="-122"/>
                  </a:rPr>
                  <a:t>相交，且当每个</a:t>
                </a:r>
                <a:r>
                  <a:rPr lang="zh-CN" altLang="en-US" i="1" dirty="0">
                    <a:latin typeface="华文中宋" panose="02010600040101010101" pitchFamily="2" charset="-122"/>
                    <a:ea typeface="华文中宋" panose="02010600040101010101" pitchFamily="2" charset="-122"/>
                  </a:rPr>
                  <a:t> </a:t>
                </a:r>
                <a14:m>
                  <m:oMath xmlns:m="http://schemas.openxmlformats.org/officeDocument/2006/math">
                    <m:sSub>
                      <m:sSubPr>
                        <m:ctrlPr>
                          <a:rPr lang="en-US" altLang="zh-CN" b="1" i="1" dirty="0" smtClean="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a:solidFill>
                              <a:schemeClr val="tx1"/>
                            </a:solidFill>
                            <a:latin typeface="Cambria Math" panose="02040503050406030204" pitchFamily="18" charset="0"/>
                            <a:ea typeface="华文中宋" panose="02010600040101010101" pitchFamily="2" charset="-122"/>
                          </a:rPr>
                          <m:t>𝒊</m:t>
                        </m:r>
                      </m:sub>
                    </m:sSub>
                  </m:oMath>
                </a14:m>
                <a:r>
                  <a:rPr lang="zh-CN" altLang="en-US" dirty="0">
                    <a:latin typeface="华文中宋" panose="02010600040101010101" pitchFamily="2" charset="-122"/>
                    <a:ea typeface="华文中宋" panose="02010600040101010101" pitchFamily="2" charset="-122"/>
                  </a:rPr>
                  <a:t>都可测时，</a:t>
                </a:r>
              </a:p>
            </p:txBody>
          </p:sp>
        </mc:Choice>
        <mc:Fallback xmlns="">
          <p:sp>
            <p:nvSpPr>
              <p:cNvPr id="20482" name="Rectangle 2"/>
              <p:cNvSpPr>
                <a:spLocks noGrp="1" noRot="1" noChangeAspect="1" noMove="1" noResize="1" noEditPoints="1" noAdjustHandles="1" noChangeArrowheads="1" noChangeShapeType="1" noTextEdit="1"/>
              </p:cNvSpPr>
              <p:nvPr>
                <p:ph type="body" idx="1"/>
              </p:nvPr>
            </p:nvSpPr>
            <p:spPr>
              <a:xfrm>
                <a:off x="107504" y="1600200"/>
                <a:ext cx="8807896" cy="4876800"/>
              </a:xfrm>
              <a:blipFill>
                <a:blip r:embed="rId3"/>
                <a:stretch>
                  <a:fillRect l="-1799"/>
                </a:stretch>
              </a:blipFill>
            </p:spPr>
            <p:txBody>
              <a:bodyPr/>
              <a:lstStyle/>
              <a:p>
                <a:r>
                  <a:rPr lang="zh-CN" altLang="en-US">
                    <a:noFill/>
                  </a:rPr>
                  <a:t> </a:t>
                </a:r>
              </a:p>
            </p:txBody>
          </p:sp>
        </mc:Fallback>
      </mc:AlternateContent>
      <p:graphicFrame>
        <p:nvGraphicFramePr>
          <p:cNvPr id="20485" name="Object 5"/>
          <p:cNvGraphicFramePr>
            <a:graphicFrameLocks noChangeAspect="1"/>
          </p:cNvGraphicFramePr>
          <p:nvPr>
            <p:extLst>
              <p:ext uri="{D42A27DB-BD31-4B8C-83A1-F6EECF244321}">
                <p14:modId xmlns:p14="http://schemas.microsoft.com/office/powerpoint/2010/main" val="148283703"/>
              </p:ext>
            </p:extLst>
          </p:nvPr>
        </p:nvGraphicFramePr>
        <p:xfrm>
          <a:off x="3563888" y="4437112"/>
          <a:ext cx="3429000" cy="1219200"/>
        </p:xfrm>
        <a:graphic>
          <a:graphicData uri="http://schemas.openxmlformats.org/presentationml/2006/ole">
            <mc:AlternateContent xmlns:mc="http://schemas.openxmlformats.org/markup-compatibility/2006">
              <mc:Choice xmlns:v="urn:schemas-microsoft-com:vml" Requires="v">
                <p:oleObj spid="_x0000_s20612" name="Equation" r:id="rId4" imgW="1752480" imgH="596880" progId="Equation.3">
                  <p:embed/>
                </p:oleObj>
              </mc:Choice>
              <mc:Fallback>
                <p:oleObj name="Equation" r:id="rId4" imgW="1752480" imgH="5968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4437112"/>
                        <a:ext cx="34290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8" name="Object 8"/>
          <p:cNvGraphicFramePr>
            <a:graphicFrameLocks noChangeAspect="1"/>
          </p:cNvGraphicFramePr>
          <p:nvPr>
            <p:extLst>
              <p:ext uri="{D42A27DB-BD31-4B8C-83A1-F6EECF244321}">
                <p14:modId xmlns:p14="http://schemas.microsoft.com/office/powerpoint/2010/main" val="746137839"/>
              </p:ext>
            </p:extLst>
          </p:nvPr>
        </p:nvGraphicFramePr>
        <p:xfrm>
          <a:off x="2195736" y="3262331"/>
          <a:ext cx="2922588" cy="1154113"/>
        </p:xfrm>
        <a:graphic>
          <a:graphicData uri="http://schemas.openxmlformats.org/presentationml/2006/ole">
            <mc:AlternateContent xmlns:mc="http://schemas.openxmlformats.org/markup-compatibility/2006">
              <mc:Choice xmlns:v="urn:schemas-microsoft-com:vml" Requires="v">
                <p:oleObj spid="_x0000_s20613" name="Equation" r:id="rId6" imgW="1422360" imgH="558720" progId="Equation.3">
                  <p:embed/>
                </p:oleObj>
              </mc:Choice>
              <mc:Fallback>
                <p:oleObj name="Equation" r:id="rId6" imgW="1422360" imgH="5587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262331"/>
                        <a:ext cx="2922588"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6" name="Rectangle 2"/>
              <p:cNvSpPr>
                <a:spLocks noGrp="1" noChangeArrowheads="1"/>
              </p:cNvSpPr>
              <p:nvPr>
                <p:ph type="body" idx="1"/>
              </p:nvPr>
            </p:nvSpPr>
            <p:spPr>
              <a:xfrm>
                <a:off x="762000" y="1600200"/>
                <a:ext cx="8153400" cy="4876800"/>
              </a:xfrm>
            </p:spPr>
            <p:txBody>
              <a:bodyPr/>
              <a:lstStyle/>
              <a:p>
                <a:pPr marL="0" indent="0">
                  <a:lnSpc>
                    <a:spcPct val="160000"/>
                  </a:lnSpc>
                  <a:spcBef>
                    <a:spcPct val="0"/>
                  </a:spcBef>
                  <a:buNone/>
                </a:pPr>
                <a:r>
                  <a:rPr lang="en-US" altLang="zh-CN" dirty="0" smtClean="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也可测。所以只需就 </a:t>
                </a:r>
                <a14:m>
                  <m:oMath xmlns:m="http://schemas.openxmlformats.org/officeDocument/2006/math">
                    <m:sSub>
                      <m:sSubPr>
                        <m:ctrlPr>
                          <a:rPr lang="en-US" altLang="zh-CN" b="1" i="1" dirty="0">
                            <a:latin typeface="Cambria Math" panose="02040503050406030204" pitchFamily="18" charset="0"/>
                            <a:ea typeface="华文中宋" panose="02010600040101010101" pitchFamily="2" charset="-122"/>
                          </a:rPr>
                        </m:ctrlPr>
                      </m:sSubPr>
                      <m:e>
                        <m:r>
                          <a:rPr lang="en-US" altLang="zh-CN" b="1" i="1" dirty="0">
                            <a:latin typeface="Cambria Math" panose="02040503050406030204" pitchFamily="18" charset="0"/>
                            <a:ea typeface="华文中宋" panose="02010600040101010101" pitchFamily="2" charset="-122"/>
                          </a:rPr>
                          <m:t>𝑺</m:t>
                        </m:r>
                      </m:e>
                      <m:sub>
                        <m:r>
                          <a:rPr lang="en-US" altLang="zh-CN" b="1" i="1" dirty="0">
                            <a:latin typeface="Cambria Math" panose="02040503050406030204" pitchFamily="18" charset="0"/>
                            <a:ea typeface="华文中宋" panose="02010600040101010101" pitchFamily="2" charset="-122"/>
                          </a:rPr>
                          <m:t>𝒊</m:t>
                        </m:r>
                      </m:sub>
                    </m:sSub>
                  </m:oMath>
                </a14:m>
                <a:r>
                  <a:rPr lang="zh-CN" altLang="en-US" dirty="0">
                    <a:latin typeface="华文中宋" panose="02010600040101010101" pitchFamily="2" charset="-122"/>
                    <a:ea typeface="华文中宋" panose="02010600040101010101" pitchFamily="2" charset="-122"/>
                  </a:rPr>
                  <a:t> 互不相交情形证之。假如 </a:t>
                </a:r>
                <a14:m>
                  <m:oMath xmlns:m="http://schemas.openxmlformats.org/officeDocument/2006/math">
                    <m:r>
                      <a:rPr lang="en-US" altLang="zh-CN" b="1" i="1" dirty="0">
                        <a:latin typeface="Cambria Math" panose="02040503050406030204" pitchFamily="18" charset="0"/>
                        <a:ea typeface="华文中宋" panose="02010600040101010101" pitchFamily="2" charset="-122"/>
                      </a:rPr>
                      <m:t>𝑻</m:t>
                    </m:r>
                    <m:r>
                      <a:rPr lang="en-US" altLang="zh-CN" b="1" i="1" dirty="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ea typeface="Cambria Math" panose="02040503050406030204" pitchFamily="18" charset="0"/>
                          </a:rPr>
                        </m:ctrlPr>
                      </m:sSupPr>
                      <m:e>
                        <m:r>
                          <a:rPr lang="en-US" altLang="zh-CN" b="1" i="1" dirty="0">
                            <a:latin typeface="Cambria Math" panose="02040503050406030204" pitchFamily="18" charset="0"/>
                            <a:ea typeface="Cambria Math" panose="02040503050406030204" pitchFamily="18" charset="0"/>
                          </a:rPr>
                          <m:t>𝑹</m:t>
                        </m:r>
                      </m:e>
                      <m:sup>
                        <m:r>
                          <a:rPr lang="en-US" altLang="zh-CN" b="1" i="1" dirty="0">
                            <a:latin typeface="Cambria Math" panose="02040503050406030204" pitchFamily="18" charset="0"/>
                            <a:ea typeface="Cambria Math" panose="02040503050406030204" pitchFamily="18" charset="0"/>
                          </a:rPr>
                          <m:t>𝒏</m:t>
                        </m:r>
                      </m:sup>
                    </m:sSup>
                  </m:oMath>
                </a14:m>
                <a:r>
                  <a:rPr lang="zh-CN" altLang="en-US" dirty="0" smtClean="0">
                    <a:latin typeface="华文中宋" panose="02010600040101010101" pitchFamily="2" charset="-122"/>
                    <a:ea typeface="华文中宋" panose="02010600040101010101" pitchFamily="2" charset="-122"/>
                  </a:rPr>
                  <a:t>是</a:t>
                </a:r>
                <a:r>
                  <a:rPr lang="zh-CN" altLang="en-US" dirty="0">
                    <a:latin typeface="华文中宋" panose="02010600040101010101" pitchFamily="2" charset="-122"/>
                    <a:ea typeface="华文中宋" panose="02010600040101010101" pitchFamily="2" charset="-122"/>
                  </a:rPr>
                  <a:t>任意集合，往证</a:t>
                </a:r>
              </a:p>
              <a:p>
                <a:pPr marL="0" indent="0">
                  <a:lnSpc>
                    <a:spcPct val="160000"/>
                  </a:lnSpc>
                  <a:spcBef>
                    <a:spcPct val="0"/>
                  </a:spcBef>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注意对任意正整数</a:t>
                </a:r>
                <a14:m>
                  <m:oMath xmlns:m="http://schemas.openxmlformats.org/officeDocument/2006/math">
                    <m:r>
                      <a:rPr lang="en-US" altLang="zh-CN" b="0" i="1" dirty="0" smtClean="0">
                        <a:latin typeface="Cambria Math" panose="02040503050406030204" pitchFamily="18" charset="0"/>
                        <a:ea typeface="华文中宋" panose="02010600040101010101" pitchFamily="2" charset="-122"/>
                      </a:rPr>
                      <m:t>𝑛</m:t>
                    </m:r>
                  </m:oMath>
                </a14:m>
                <a:r>
                  <a:rPr lang="zh-CN" altLang="en-US" dirty="0">
                    <a:latin typeface="华文中宋" panose="02010600040101010101" pitchFamily="2" charset="-122"/>
                    <a:ea typeface="华文中宋" panose="02010600040101010101" pitchFamily="2" charset="-122"/>
                  </a:rPr>
                  <a:t>，有</a:t>
                </a:r>
              </a:p>
            </p:txBody>
          </p:sp>
        </mc:Choice>
        <mc:Fallback xmlns="">
          <p:sp>
            <p:nvSpPr>
              <p:cNvPr id="21506"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3"/>
                <a:stretch>
                  <a:fillRect l="-1868"/>
                </a:stretch>
              </a:blipFill>
            </p:spPr>
            <p:txBody>
              <a:bodyPr/>
              <a:lstStyle/>
              <a:p>
                <a:r>
                  <a:rPr lang="zh-CN" altLang="en-US">
                    <a:noFill/>
                  </a:rPr>
                  <a:t> </a:t>
                </a:r>
              </a:p>
            </p:txBody>
          </p:sp>
        </mc:Fallback>
      </mc:AlternateContent>
      <p:graphicFrame>
        <p:nvGraphicFramePr>
          <p:cNvPr id="21508" name="Object 4"/>
          <p:cNvGraphicFramePr>
            <a:graphicFrameLocks noChangeAspect="1"/>
          </p:cNvGraphicFramePr>
          <p:nvPr/>
        </p:nvGraphicFramePr>
        <p:xfrm>
          <a:off x="1066800" y="1524000"/>
          <a:ext cx="4267200" cy="1239838"/>
        </p:xfrm>
        <a:graphic>
          <a:graphicData uri="http://schemas.openxmlformats.org/presentationml/2006/ole">
            <mc:AlternateContent xmlns:mc="http://schemas.openxmlformats.org/markup-compatibility/2006">
              <mc:Choice xmlns:v="urn:schemas-microsoft-com:vml" Requires="v">
                <p:oleObj spid="_x0000_s21608" name="Equation" r:id="rId4" imgW="1752480" imgH="596880" progId="Equation.3">
                  <p:embed/>
                </p:oleObj>
              </mc:Choice>
              <mc:Fallback>
                <p:oleObj name="Equation" r:id="rId4" imgW="1752480" imgH="5968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524000"/>
                        <a:ext cx="4267200"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Rectangle 8"/>
          <p:cNvSpPr>
            <a:spLocks noChangeArrowheads="1"/>
          </p:cNvSpPr>
          <p:nvPr/>
        </p:nvSpPr>
        <p:spPr bwMode="auto">
          <a:xfrm>
            <a:off x="3357563"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511" name="Object 7"/>
          <p:cNvGraphicFramePr>
            <a:graphicFrameLocks noChangeAspect="1"/>
          </p:cNvGraphicFramePr>
          <p:nvPr/>
        </p:nvGraphicFramePr>
        <p:xfrm>
          <a:off x="1447800" y="3962400"/>
          <a:ext cx="6324600" cy="1017588"/>
        </p:xfrm>
        <a:graphic>
          <a:graphicData uri="http://schemas.openxmlformats.org/presentationml/2006/ole">
            <mc:AlternateContent xmlns:mc="http://schemas.openxmlformats.org/markup-compatibility/2006">
              <mc:Choice xmlns:v="urn:schemas-microsoft-com:vml" Requires="v">
                <p:oleObj spid="_x0000_s21609" name="Equation" r:id="rId6" imgW="3365280" imgH="545760" progId="Equation.3">
                  <p:embed/>
                </p:oleObj>
              </mc:Choice>
              <mc:Fallback>
                <p:oleObj name="Equation" r:id="rId6" imgW="3365280" imgH="54576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962400"/>
                        <a:ext cx="63246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4" name="Rectangle 10"/>
          <p:cNvSpPr>
            <a:spLocks noChangeArrowheads="1"/>
          </p:cNvSpPr>
          <p:nvPr/>
        </p:nvSpPr>
        <p:spPr bwMode="auto">
          <a:xfrm>
            <a:off x="350520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4" name="Rectangle 2"/>
              <p:cNvSpPr>
                <a:spLocks noGrp="1" noChangeArrowheads="1"/>
              </p:cNvSpPr>
              <p:nvPr>
                <p:ph type="body" idx="1"/>
              </p:nvPr>
            </p:nvSpPr>
            <p:spPr>
              <a:xfrm>
                <a:off x="762000" y="1600200"/>
                <a:ext cx="8153400" cy="4876800"/>
              </a:xfrm>
            </p:spPr>
            <p:txBody>
              <a:bodyPr/>
              <a:lstStyle/>
              <a:p>
                <a:pPr algn="just">
                  <a:buFont typeface="Wingdings" panose="05000000000000000000" pitchFamily="2" charset="2"/>
                  <a:buNone/>
                </a:pPr>
                <a:endParaRPr lang="en-US" altLang="zh-CN" dirty="0" smtClean="0">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a:p>
                <a:pPr algn="just">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由于       与 </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𝑆</m:t>
                        </m:r>
                      </m:e>
                      <m:sub>
                        <m:r>
                          <a:rPr lang="en-US" altLang="zh-CN" b="0" i="1" dirty="0" smtClean="0">
                            <a:latin typeface="Cambria Math" panose="02040503050406030204" pitchFamily="18" charset="0"/>
                            <a:ea typeface="华文中宋" panose="02010600040101010101" pitchFamily="2" charset="-122"/>
                          </a:rPr>
                          <m:t>𝑛</m:t>
                        </m:r>
                      </m:sub>
                    </m:sSub>
                  </m:oMath>
                </a14:m>
                <a:r>
                  <a:rPr lang="zh-CN" altLang="en-US" dirty="0">
                    <a:latin typeface="华文中宋" panose="02010600040101010101" pitchFamily="2" charset="-122"/>
                    <a:ea typeface="华文中宋" panose="02010600040101010101" pitchFamily="2" charset="-122"/>
                  </a:rPr>
                  <a:t> 都可测，且互不相交，故由</a:t>
                </a:r>
              </a:p>
              <a:p>
                <a:pPr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知</a:t>
                </a:r>
              </a:p>
              <a:p>
                <a:pPr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由归纳法知</a:t>
                </a:r>
              </a:p>
            </p:txBody>
          </p:sp>
        </mc:Choice>
        <mc:Fallback xmlns="">
          <p:sp>
            <p:nvSpPr>
              <p:cNvPr id="23554"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3"/>
                <a:stretch>
                  <a:fillRect l="-1868"/>
                </a:stretch>
              </a:blipFill>
            </p:spPr>
            <p:txBody>
              <a:bodyPr/>
              <a:lstStyle/>
              <a:p>
                <a:r>
                  <a:rPr lang="zh-CN" altLang="en-US">
                    <a:noFill/>
                  </a:rPr>
                  <a:t> </a:t>
                </a:r>
              </a:p>
            </p:txBody>
          </p:sp>
        </mc:Fallback>
      </mc:AlternateContent>
      <p:graphicFrame>
        <p:nvGraphicFramePr>
          <p:cNvPr id="23556" name="Object 4"/>
          <p:cNvGraphicFramePr>
            <a:graphicFrameLocks noChangeAspect="1"/>
          </p:cNvGraphicFramePr>
          <p:nvPr/>
        </p:nvGraphicFramePr>
        <p:xfrm>
          <a:off x="1524000" y="1676400"/>
          <a:ext cx="5943600" cy="862013"/>
        </p:xfrm>
        <a:graphic>
          <a:graphicData uri="http://schemas.openxmlformats.org/presentationml/2006/ole">
            <mc:AlternateContent xmlns:mc="http://schemas.openxmlformats.org/markup-compatibility/2006">
              <mc:Choice xmlns:v="urn:schemas-microsoft-com:vml" Requires="v">
                <p:oleObj spid="_x0000_s23705" r:id="rId4" imgW="2425700" imgH="355600" progId="Equation.3">
                  <p:embed/>
                </p:oleObj>
              </mc:Choice>
              <mc:Fallback>
                <p:oleObj r:id="rId4" imgW="2425700" imgH="355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76400"/>
                        <a:ext cx="5943600"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5"/>
          <p:cNvGraphicFramePr>
            <a:graphicFrameLocks noChangeAspect="1"/>
          </p:cNvGraphicFramePr>
          <p:nvPr/>
        </p:nvGraphicFramePr>
        <p:xfrm>
          <a:off x="2133600" y="2433638"/>
          <a:ext cx="5105400" cy="842962"/>
        </p:xfrm>
        <a:graphic>
          <a:graphicData uri="http://schemas.openxmlformats.org/presentationml/2006/ole">
            <mc:AlternateContent xmlns:mc="http://schemas.openxmlformats.org/markup-compatibility/2006">
              <mc:Choice xmlns:v="urn:schemas-microsoft-com:vml" Requires="v">
                <p:oleObj spid="_x0000_s23706" r:id="rId6" imgW="2133600" imgH="355600" progId="Equation.3">
                  <p:embed/>
                </p:oleObj>
              </mc:Choice>
              <mc:Fallback>
                <p:oleObj r:id="rId6" imgW="2133600" imgH="355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433638"/>
                        <a:ext cx="510540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1" name="Object 9"/>
          <p:cNvGraphicFramePr>
            <a:graphicFrameLocks noChangeAspect="1"/>
          </p:cNvGraphicFramePr>
          <p:nvPr/>
        </p:nvGraphicFramePr>
        <p:xfrm>
          <a:off x="1600200" y="3124200"/>
          <a:ext cx="1039813" cy="1095375"/>
        </p:xfrm>
        <a:graphic>
          <a:graphicData uri="http://schemas.openxmlformats.org/presentationml/2006/ole">
            <mc:AlternateContent xmlns:mc="http://schemas.openxmlformats.org/markup-compatibility/2006">
              <mc:Choice xmlns:v="urn:schemas-microsoft-com:vml" Requires="v">
                <p:oleObj spid="_x0000_s23707" name="Equation" r:id="rId8" imgW="431640" imgH="558720" progId="Equation.3">
                  <p:embed/>
                </p:oleObj>
              </mc:Choice>
              <mc:Fallback>
                <p:oleObj name="Equation" r:id="rId8" imgW="431640" imgH="55872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124200"/>
                        <a:ext cx="1039813"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3" name="Rectangle 11"/>
          <p:cNvSpPr>
            <a:spLocks noChangeArrowheads="1"/>
          </p:cNvSpPr>
          <p:nvPr/>
        </p:nvSpPr>
        <p:spPr bwMode="auto">
          <a:xfrm>
            <a:off x="3500438"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562" name="Object 10"/>
          <p:cNvGraphicFramePr>
            <a:graphicFrameLocks noChangeAspect="1"/>
          </p:cNvGraphicFramePr>
          <p:nvPr/>
        </p:nvGraphicFramePr>
        <p:xfrm>
          <a:off x="2438400" y="3962400"/>
          <a:ext cx="5334000" cy="876300"/>
        </p:xfrm>
        <a:graphic>
          <a:graphicData uri="http://schemas.openxmlformats.org/presentationml/2006/ole">
            <mc:AlternateContent xmlns:mc="http://schemas.openxmlformats.org/markup-compatibility/2006">
              <mc:Choice xmlns:v="urn:schemas-microsoft-com:vml" Requires="v">
                <p:oleObj spid="_x0000_s23708" r:id="rId10" imgW="2145369" imgH="355446" progId="Equation.3">
                  <p:embed/>
                </p:oleObj>
              </mc:Choice>
              <mc:Fallback>
                <p:oleObj r:id="rId10" imgW="2145369" imgH="355446"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3962400"/>
                        <a:ext cx="5334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5" name="Rectangle 13"/>
          <p:cNvSpPr>
            <a:spLocks noChangeArrowheads="1"/>
          </p:cNvSpPr>
          <p:nvPr/>
        </p:nvSpPr>
        <p:spPr bwMode="auto">
          <a:xfrm>
            <a:off x="318135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564" name="Object 12"/>
          <p:cNvGraphicFramePr>
            <a:graphicFrameLocks noChangeAspect="1"/>
          </p:cNvGraphicFramePr>
          <p:nvPr/>
        </p:nvGraphicFramePr>
        <p:xfrm>
          <a:off x="1371600" y="4810125"/>
          <a:ext cx="7162800" cy="908050"/>
        </p:xfrm>
        <a:graphic>
          <a:graphicData uri="http://schemas.openxmlformats.org/presentationml/2006/ole">
            <mc:AlternateContent xmlns:mc="http://schemas.openxmlformats.org/markup-compatibility/2006">
              <mc:Choice xmlns:v="urn:schemas-microsoft-com:vml" Requires="v">
                <p:oleObj spid="_x0000_s23709" r:id="rId12" imgW="2781300" imgH="355600" progId="Equation.3">
                  <p:embed/>
                </p:oleObj>
              </mc:Choice>
              <mc:Fallback>
                <p:oleObj r:id="rId12" imgW="2781300" imgH="3556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4810125"/>
                        <a:ext cx="716280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762000" y="1600200"/>
            <a:ext cx="8153400" cy="4876800"/>
          </a:xfrm>
        </p:spPr>
        <p:txBody>
          <a:bodyPr/>
          <a:lstStyle/>
          <a:p>
            <a:pPr algn="just">
              <a:buFont typeface="Wingdings" panose="05000000000000000000" pitchFamily="2" charset="2"/>
              <a:buNone/>
            </a:pPr>
            <a:endParaRPr lang="en-US" altLang="zh-CN">
              <a:latin typeface="华文中宋" panose="02010600040101010101" pitchFamily="2" charset="-122"/>
              <a:ea typeface="华文中宋" panose="02010600040101010101" pitchFamily="2" charset="-122"/>
            </a:endParaRPr>
          </a:p>
          <a:p>
            <a:pPr algn="just">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从而</a:t>
            </a:r>
          </a:p>
          <a:p>
            <a:pPr algn="just">
              <a:buFont typeface="Wingdings" panose="05000000000000000000" pitchFamily="2" charset="2"/>
              <a:buNone/>
            </a:pPr>
            <a:endParaRPr lang="zh-CN" altLang="en-US">
              <a:latin typeface="华文中宋" panose="02010600040101010101" pitchFamily="2" charset="-122"/>
              <a:ea typeface="华文中宋" panose="02010600040101010101" pitchFamily="2" charset="-122"/>
            </a:endParaRPr>
          </a:p>
          <a:p>
            <a:pPr algn="just">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令          ，得</a:t>
            </a:r>
          </a:p>
          <a:p>
            <a:pPr algn="just">
              <a:buFont typeface="Wingdings" panose="05000000000000000000" pitchFamily="2" charset="2"/>
              <a:buNone/>
            </a:pPr>
            <a:endParaRPr lang="zh-CN" altLang="en-US">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zh-CN" altLang="en-US">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zh-CN" altLang="en-US">
              <a:latin typeface="华文中宋" panose="02010600040101010101" pitchFamily="2" charset="-122"/>
              <a:ea typeface="华文中宋" panose="02010600040101010101" pitchFamily="2" charset="-122"/>
            </a:endParaRPr>
          </a:p>
          <a:p>
            <a:pPr algn="just">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所以        是可测集。</a:t>
            </a:r>
          </a:p>
        </p:txBody>
      </p:sp>
      <p:sp>
        <p:nvSpPr>
          <p:cNvPr id="24581" name="Rectangle 5"/>
          <p:cNvSpPr>
            <a:spLocks noChangeArrowheads="1"/>
          </p:cNvSpPr>
          <p:nvPr/>
        </p:nvSpPr>
        <p:spPr bwMode="auto">
          <a:xfrm>
            <a:off x="3643313"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580" name="Object 4"/>
          <p:cNvGraphicFramePr>
            <a:graphicFrameLocks noChangeAspect="1"/>
          </p:cNvGraphicFramePr>
          <p:nvPr/>
        </p:nvGraphicFramePr>
        <p:xfrm>
          <a:off x="1905000" y="1570038"/>
          <a:ext cx="4495800" cy="898525"/>
        </p:xfrm>
        <a:graphic>
          <a:graphicData uri="http://schemas.openxmlformats.org/presentationml/2006/ole">
            <mc:AlternateContent xmlns:mc="http://schemas.openxmlformats.org/markup-compatibility/2006">
              <mc:Choice xmlns:v="urn:schemas-microsoft-com:vml" Requires="v">
                <p:oleObj spid="_x0000_s24737" r:id="rId3" imgW="1854200" imgH="368300" progId="Equation.3">
                  <p:embed/>
                </p:oleObj>
              </mc:Choice>
              <mc:Fallback>
                <p:oleObj r:id="rId3" imgW="18542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70038"/>
                        <a:ext cx="449580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7"/>
          <p:cNvSpPr>
            <a:spLocks noChangeArrowheads="1"/>
          </p:cNvSpPr>
          <p:nvPr/>
        </p:nvSpPr>
        <p:spPr bwMode="auto">
          <a:xfrm>
            <a:off x="3338513"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582" name="Object 6"/>
          <p:cNvGraphicFramePr>
            <a:graphicFrameLocks noChangeAspect="1"/>
          </p:cNvGraphicFramePr>
          <p:nvPr/>
        </p:nvGraphicFramePr>
        <p:xfrm>
          <a:off x="1524000" y="2514600"/>
          <a:ext cx="6324600" cy="950913"/>
        </p:xfrm>
        <a:graphic>
          <a:graphicData uri="http://schemas.openxmlformats.org/presentationml/2006/ole">
            <mc:AlternateContent xmlns:mc="http://schemas.openxmlformats.org/markup-compatibility/2006">
              <mc:Choice xmlns:v="urn:schemas-microsoft-com:vml" Requires="v">
                <p:oleObj spid="_x0000_s24738" r:id="rId5" imgW="2463800" imgH="368300" progId="Equation.3">
                  <p:embed/>
                </p:oleObj>
              </mc:Choice>
              <mc:Fallback>
                <p:oleObj r:id="rId5" imgW="2463800" imgH="368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514600"/>
                        <a:ext cx="6324600"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9"/>
          <p:cNvSpPr>
            <a:spLocks noChangeArrowheads="1"/>
          </p:cNvSpPr>
          <p:nvPr/>
        </p:nvSpPr>
        <p:spPr bwMode="auto">
          <a:xfrm>
            <a:off x="3348038"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584" name="Object 8"/>
          <p:cNvGraphicFramePr>
            <a:graphicFrameLocks noChangeAspect="1"/>
          </p:cNvGraphicFramePr>
          <p:nvPr/>
        </p:nvGraphicFramePr>
        <p:xfrm>
          <a:off x="914400" y="3925888"/>
          <a:ext cx="6400800" cy="1096962"/>
        </p:xfrm>
        <a:graphic>
          <a:graphicData uri="http://schemas.openxmlformats.org/presentationml/2006/ole">
            <mc:AlternateContent xmlns:mc="http://schemas.openxmlformats.org/markup-compatibility/2006">
              <mc:Choice xmlns:v="urn:schemas-microsoft-com:vml" Requires="v">
                <p:oleObj spid="_x0000_s24739" name="Equation" r:id="rId7" imgW="3365280" imgH="571320" progId="Equation.3">
                  <p:embed/>
                </p:oleObj>
              </mc:Choice>
              <mc:Fallback>
                <p:oleObj name="Equation" r:id="rId7" imgW="3365280" imgH="57132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925888"/>
                        <a:ext cx="6400800"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7" name="Rectangle 11"/>
          <p:cNvSpPr>
            <a:spLocks noChangeArrowheads="1"/>
          </p:cNvSpPr>
          <p:nvPr/>
        </p:nvSpPr>
        <p:spPr bwMode="auto">
          <a:xfrm>
            <a:off x="226695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586" name="Object 10"/>
          <p:cNvGraphicFramePr>
            <a:graphicFrameLocks noChangeAspect="1"/>
          </p:cNvGraphicFramePr>
          <p:nvPr/>
        </p:nvGraphicFramePr>
        <p:xfrm>
          <a:off x="1752600" y="4721225"/>
          <a:ext cx="6781800" cy="1060450"/>
        </p:xfrm>
        <a:graphic>
          <a:graphicData uri="http://schemas.openxmlformats.org/presentationml/2006/ole">
            <mc:AlternateContent xmlns:mc="http://schemas.openxmlformats.org/markup-compatibility/2006">
              <mc:Choice xmlns:v="urn:schemas-microsoft-com:vml" Requires="v">
                <p:oleObj spid="_x0000_s24740" name="Equation" r:id="rId9" imgW="3454200" imgH="545760" progId="Equation.3">
                  <p:embed/>
                </p:oleObj>
              </mc:Choice>
              <mc:Fallback>
                <p:oleObj name="Equation" r:id="rId9" imgW="3454200" imgH="54576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721225"/>
                        <a:ext cx="678180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9" name="Rectangle 13"/>
          <p:cNvSpPr>
            <a:spLocks noChangeArrowheads="1"/>
          </p:cNvSpPr>
          <p:nvPr/>
        </p:nvSpPr>
        <p:spPr bwMode="auto">
          <a:xfrm>
            <a:off x="4433888"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590" name="Object 14"/>
          <p:cNvGraphicFramePr>
            <a:graphicFrameLocks noChangeAspect="1"/>
          </p:cNvGraphicFramePr>
          <p:nvPr/>
        </p:nvGraphicFramePr>
        <p:xfrm>
          <a:off x="1676400" y="5486400"/>
          <a:ext cx="1046163" cy="1095375"/>
        </p:xfrm>
        <a:graphic>
          <a:graphicData uri="http://schemas.openxmlformats.org/presentationml/2006/ole">
            <mc:AlternateContent xmlns:mc="http://schemas.openxmlformats.org/markup-compatibility/2006">
              <mc:Choice xmlns:v="urn:schemas-microsoft-com:vml" Requires="v">
                <p:oleObj spid="_x0000_s24741" name="Equation" r:id="rId11" imgW="406080" imgH="558720" progId="Equation.3">
                  <p:embed/>
                </p:oleObj>
              </mc:Choice>
              <mc:Fallback>
                <p:oleObj name="Equation" r:id="rId11" imgW="406080" imgH="55872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5486400"/>
                        <a:ext cx="1046163"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2" name="Object 16"/>
          <p:cNvGraphicFramePr>
            <a:graphicFrameLocks noChangeAspect="1"/>
          </p:cNvGraphicFramePr>
          <p:nvPr/>
        </p:nvGraphicFramePr>
        <p:xfrm>
          <a:off x="1219200" y="3505200"/>
          <a:ext cx="1219200" cy="368300"/>
        </p:xfrm>
        <a:graphic>
          <a:graphicData uri="http://schemas.openxmlformats.org/presentationml/2006/ole">
            <mc:AlternateContent xmlns:mc="http://schemas.openxmlformats.org/markup-compatibility/2006">
              <mc:Choice xmlns:v="urn:schemas-microsoft-com:vml" Requires="v">
                <p:oleObj spid="_x0000_s24742" name="Equation" r:id="rId13" imgW="583920" imgH="164880" progId="Equation.3">
                  <p:embed/>
                </p:oleObj>
              </mc:Choice>
              <mc:Fallback>
                <p:oleObj name="Equation" r:id="rId13" imgW="583920" imgH="16488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3505200"/>
                        <a:ext cx="1219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762000" y="1600200"/>
            <a:ext cx="8153400" cy="4876800"/>
          </a:xfrm>
        </p:spPr>
        <p:txBody>
          <a:bodyPr/>
          <a:lstStyle/>
          <a:p>
            <a:pPr marL="0" indent="0" algn="just">
              <a:lnSpc>
                <a:spcPct val="120000"/>
              </a:lnSpc>
              <a:spcBef>
                <a:spcPct val="0"/>
              </a:spcBef>
              <a:buFont typeface="Wingdings" panose="05000000000000000000" pitchFamily="2" charset="2"/>
              <a:buNone/>
            </a:pPr>
            <a:r>
              <a:rPr lang="zh-CN" altLang="en-US" dirty="0" smtClean="0">
                <a:latin typeface="华文中宋" panose="02010600040101010101" pitchFamily="2" charset="-122"/>
                <a:ea typeface="华文中宋" panose="02010600040101010101" pitchFamily="2" charset="-122"/>
              </a:rPr>
              <a:t>在</a:t>
            </a:r>
            <a:r>
              <a:rPr lang="zh-CN" altLang="en-US" dirty="0">
                <a:latin typeface="华文中宋" panose="02010600040101010101" pitchFamily="2" charset="-122"/>
                <a:ea typeface="华文中宋" panose="02010600040101010101" pitchFamily="2" charset="-122"/>
              </a:rPr>
              <a:t>不等式（</a:t>
            </a: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）中取               ，则得</a:t>
            </a:r>
          </a:p>
          <a:p>
            <a:pPr marL="0" indent="0" algn="just">
              <a:lnSpc>
                <a:spcPct val="120000"/>
              </a:lnSpc>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lnSpc>
                <a:spcPct val="120000"/>
              </a:lnSpc>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lnSpc>
                <a:spcPct val="120000"/>
              </a:lnSpc>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lnSpc>
                <a:spcPct val="120000"/>
              </a:lnSpc>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即</a:t>
            </a:r>
          </a:p>
          <a:p>
            <a:pPr marL="0" indent="0" algn="just">
              <a:lnSpc>
                <a:spcPct val="120000"/>
              </a:lnSpc>
              <a:buFont typeface="Wingdings" panose="05000000000000000000" pitchFamily="2" charset="2"/>
              <a:buNone/>
            </a:pPr>
            <a:endParaRPr lang="en-US" altLang="zh-CN" dirty="0" smtClean="0">
              <a:latin typeface="华文中宋" panose="02010600040101010101" pitchFamily="2" charset="-122"/>
              <a:ea typeface="华文中宋" panose="02010600040101010101" pitchFamily="2" charset="-122"/>
            </a:endParaRPr>
          </a:p>
          <a:p>
            <a:pPr marL="0" indent="0" algn="just">
              <a:lnSpc>
                <a:spcPct val="120000"/>
              </a:lnSpc>
              <a:buFont typeface="Wingdings" panose="05000000000000000000" pitchFamily="2" charset="2"/>
              <a:buNone/>
            </a:pPr>
            <a:r>
              <a:rPr lang="zh-CN" altLang="en-US" dirty="0" smtClean="0">
                <a:latin typeface="华文中宋" panose="02010600040101010101" pitchFamily="2" charset="-122"/>
                <a:ea typeface="华文中宋" panose="02010600040101010101" pitchFamily="2" charset="-122"/>
              </a:rPr>
              <a:t>证</a:t>
            </a:r>
            <a:r>
              <a:rPr lang="zh-CN" altLang="en-US" dirty="0">
                <a:latin typeface="华文中宋" panose="02010600040101010101" pitchFamily="2" charset="-122"/>
                <a:ea typeface="华文中宋" panose="02010600040101010101" pitchFamily="2" charset="-122"/>
              </a:rPr>
              <a:t>毕。</a:t>
            </a:r>
          </a:p>
        </p:txBody>
      </p:sp>
      <p:graphicFrame>
        <p:nvGraphicFramePr>
          <p:cNvPr id="25604" name="Object 4"/>
          <p:cNvGraphicFramePr>
            <a:graphicFrameLocks noChangeAspect="1"/>
          </p:cNvGraphicFramePr>
          <p:nvPr>
            <p:extLst>
              <p:ext uri="{D42A27DB-BD31-4B8C-83A1-F6EECF244321}">
                <p14:modId xmlns:p14="http://schemas.microsoft.com/office/powerpoint/2010/main" val="1179159055"/>
              </p:ext>
            </p:extLst>
          </p:nvPr>
        </p:nvGraphicFramePr>
        <p:xfrm>
          <a:off x="4427984" y="1436362"/>
          <a:ext cx="1773238" cy="1095375"/>
        </p:xfrm>
        <a:graphic>
          <a:graphicData uri="http://schemas.openxmlformats.org/presentationml/2006/ole">
            <mc:AlternateContent xmlns:mc="http://schemas.openxmlformats.org/markup-compatibility/2006">
              <mc:Choice xmlns:v="urn:schemas-microsoft-com:vml" Requires="v">
                <p:oleObj spid="_x0000_s25707" name="Equation" r:id="rId3" imgW="736560" imgH="558720" progId="Equation.3">
                  <p:embed/>
                </p:oleObj>
              </mc:Choice>
              <mc:Fallback>
                <p:oleObj name="Equation" r:id="rId3" imgW="736560" imgH="558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436362"/>
                        <a:ext cx="1773238"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Rectangle 6"/>
          <p:cNvSpPr>
            <a:spLocks noChangeArrowheads="1"/>
          </p:cNvSpPr>
          <p:nvPr/>
        </p:nvSpPr>
        <p:spPr bwMode="auto">
          <a:xfrm>
            <a:off x="3338513"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5605" name="Object 5"/>
          <p:cNvGraphicFramePr>
            <a:graphicFrameLocks noChangeAspect="1"/>
          </p:cNvGraphicFramePr>
          <p:nvPr/>
        </p:nvGraphicFramePr>
        <p:xfrm>
          <a:off x="1828800" y="2438400"/>
          <a:ext cx="6096000" cy="917575"/>
        </p:xfrm>
        <a:graphic>
          <a:graphicData uri="http://schemas.openxmlformats.org/presentationml/2006/ole">
            <mc:AlternateContent xmlns:mc="http://schemas.openxmlformats.org/markup-compatibility/2006">
              <mc:Choice xmlns:v="urn:schemas-microsoft-com:vml" Requires="v">
                <p:oleObj spid="_x0000_s25708" r:id="rId5" imgW="2463800" imgH="368300" progId="Equation.3">
                  <p:embed/>
                </p:oleObj>
              </mc:Choice>
              <mc:Fallback>
                <p:oleObj r:id="rId5" imgW="24638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438400"/>
                        <a:ext cx="60960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Rectangle 8"/>
          <p:cNvSpPr>
            <a:spLocks noChangeArrowheads="1"/>
          </p:cNvSpPr>
          <p:nvPr/>
        </p:nvSpPr>
        <p:spPr bwMode="auto">
          <a:xfrm>
            <a:off x="390525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5607" name="Object 7"/>
          <p:cNvGraphicFramePr>
            <a:graphicFrameLocks noChangeAspect="1"/>
          </p:cNvGraphicFramePr>
          <p:nvPr/>
        </p:nvGraphicFramePr>
        <p:xfrm>
          <a:off x="3048000" y="3276600"/>
          <a:ext cx="3352800" cy="931863"/>
        </p:xfrm>
        <a:graphic>
          <a:graphicData uri="http://schemas.openxmlformats.org/presentationml/2006/ole">
            <mc:AlternateContent xmlns:mc="http://schemas.openxmlformats.org/markup-compatibility/2006">
              <mc:Choice xmlns:v="urn:schemas-microsoft-com:vml" Requires="v">
                <p:oleObj spid="_x0000_s25709" r:id="rId7" imgW="1333500" imgH="368300" progId="Equation.3">
                  <p:embed/>
                </p:oleObj>
              </mc:Choice>
              <mc:Fallback>
                <p:oleObj r:id="rId7" imgW="1333500" imgH="368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276600"/>
                        <a:ext cx="335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0" name="Rectangle 10"/>
          <p:cNvSpPr>
            <a:spLocks noChangeArrowheads="1"/>
          </p:cNvSpPr>
          <p:nvPr/>
        </p:nvSpPr>
        <p:spPr bwMode="auto">
          <a:xfrm>
            <a:off x="3995738"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5609" name="Object 9"/>
          <p:cNvGraphicFramePr>
            <a:graphicFrameLocks noChangeAspect="1"/>
          </p:cNvGraphicFramePr>
          <p:nvPr/>
        </p:nvGraphicFramePr>
        <p:xfrm>
          <a:off x="3200400" y="4495800"/>
          <a:ext cx="2895600" cy="933450"/>
        </p:xfrm>
        <a:graphic>
          <a:graphicData uri="http://schemas.openxmlformats.org/presentationml/2006/ole">
            <mc:AlternateContent xmlns:mc="http://schemas.openxmlformats.org/markup-compatibility/2006">
              <mc:Choice xmlns:v="urn:schemas-microsoft-com:vml" Requires="v">
                <p:oleObj spid="_x0000_s25710" r:id="rId9" imgW="1155700" imgH="368300" progId="Equation.3">
                  <p:embed/>
                </p:oleObj>
              </mc:Choice>
              <mc:Fallback>
                <p:oleObj r:id="rId9" imgW="1155700" imgH="368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4495800"/>
                        <a:ext cx="28956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626" name="Rectangle 2"/>
              <p:cNvSpPr>
                <a:spLocks noGrp="1" noChangeArrowheads="1"/>
              </p:cNvSpPr>
              <p:nvPr>
                <p:ph type="body" idx="1"/>
              </p:nvPr>
            </p:nvSpPr>
            <p:spPr>
              <a:xfrm>
                <a:off x="611560" y="1196752"/>
                <a:ext cx="8153400" cy="4876800"/>
              </a:xfrm>
            </p:spPr>
            <p:txBody>
              <a:bodyPr/>
              <a:lstStyle/>
              <a:p>
                <a:pPr marL="0" indent="0">
                  <a:lnSpc>
                    <a:spcPct val="140000"/>
                  </a:lnSpc>
                  <a:spcBef>
                    <a:spcPct val="0"/>
                  </a:spcBef>
                  <a:buFont typeface="Wingdings" panose="05000000000000000000" pitchFamily="2" charset="2"/>
                  <a:buNone/>
                </a:pPr>
                <a:r>
                  <a:rPr lang="en-US" altLang="zh-CN" dirty="0" smtClean="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定理</a:t>
                </a: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告诉我们，可测集合的确是完全可加的。由此可见，例</a:t>
                </a:r>
                <a:r>
                  <a:rPr lang="en-US" altLang="zh-CN" sz="2800" dirty="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中构造的集合</a:t>
                </a:r>
                <a14:m>
                  <m:oMath xmlns:m="http://schemas.openxmlformats.org/officeDocument/2006/math">
                    <m:r>
                      <a:rPr lang="en-US" altLang="zh-CN" sz="2800" b="0" i="1" dirty="0" smtClean="0">
                        <a:latin typeface="Cambria Math" panose="02040503050406030204" pitchFamily="18" charset="0"/>
                        <a:ea typeface="华文中宋" panose="02010600040101010101" pitchFamily="2" charset="-122"/>
                      </a:rPr>
                      <m:t>𝑆</m:t>
                    </m:r>
                  </m:oMath>
                </a14:m>
                <a:r>
                  <a:rPr lang="zh-CN" altLang="en-US" sz="2800" dirty="0">
                    <a:latin typeface="华文中宋" panose="02010600040101010101" pitchFamily="2" charset="-122"/>
                    <a:ea typeface="华文中宋" panose="02010600040101010101" pitchFamily="2" charset="-122"/>
                  </a:rPr>
                  <a:t>是</a:t>
                </a:r>
                <a14:m>
                  <m:oMath xmlns:m="http://schemas.openxmlformats.org/officeDocument/2006/math">
                    <m:r>
                      <a:rPr lang="en-US" altLang="zh-CN" sz="2800" b="0" i="1" dirty="0" smtClean="0">
                        <a:latin typeface="Cambria Math" panose="02040503050406030204" pitchFamily="18" charset="0"/>
                        <a:ea typeface="华文中宋" panose="02010600040101010101" pitchFamily="2" charset="-122"/>
                      </a:rPr>
                      <m:t>(0,1)</m:t>
                    </m:r>
                  </m:oMath>
                </a14:m>
                <a:r>
                  <a:rPr lang="zh-CN" altLang="en-US" sz="2800" dirty="0">
                    <a:latin typeface="华文中宋" panose="02010600040101010101" pitchFamily="2" charset="-122"/>
                    <a:ea typeface="华文中宋" panose="02010600040101010101" pitchFamily="2" charset="-122"/>
                  </a:rPr>
                  <a:t> 中的一个不可测集合，否则每个</a:t>
                </a:r>
                <a:r>
                  <a:rPr lang="zh-CN" altLang="en-US" sz="2800" i="1" dirty="0">
                    <a:latin typeface="华文中宋" panose="02010600040101010101" pitchFamily="2" charset="-122"/>
                    <a:ea typeface="华文中宋" panose="02010600040101010101" pitchFamily="2" charset="-122"/>
                  </a:rPr>
                  <a:t> </a:t>
                </a:r>
                <a14:m>
                  <m:oMath xmlns:m="http://schemas.openxmlformats.org/officeDocument/2006/math">
                    <m:sSub>
                      <m:sSubPr>
                        <m:ctrlPr>
                          <a:rPr lang="en-US" altLang="zh-CN" sz="2800" b="0" i="1" dirty="0" smtClean="0">
                            <a:latin typeface="Cambria Math" panose="02040503050406030204" pitchFamily="18" charset="0"/>
                            <a:ea typeface="华文中宋" panose="02010600040101010101" pitchFamily="2" charset="-122"/>
                          </a:rPr>
                        </m:ctrlPr>
                      </m:sSubPr>
                      <m:e>
                        <m:r>
                          <a:rPr lang="en-US" altLang="zh-CN" sz="2800" b="0" i="1" dirty="0" smtClean="0">
                            <a:latin typeface="Cambria Math" panose="02040503050406030204" pitchFamily="18" charset="0"/>
                            <a:ea typeface="华文中宋" panose="02010600040101010101" pitchFamily="2" charset="-122"/>
                          </a:rPr>
                          <m:t>𝑆</m:t>
                        </m:r>
                      </m:e>
                      <m:sub>
                        <m:r>
                          <a:rPr lang="en-US" altLang="zh-CN" sz="2800" b="0" i="1" dirty="0" smtClean="0">
                            <a:latin typeface="Cambria Math" panose="02040503050406030204" pitchFamily="18" charset="0"/>
                            <a:ea typeface="华文中宋" panose="02010600040101010101" pitchFamily="2" charset="-122"/>
                          </a:rPr>
                          <m:t>𝑛</m:t>
                        </m:r>
                      </m:sub>
                    </m:sSub>
                  </m:oMath>
                </a14:m>
                <a:r>
                  <a:rPr lang="zh-CN" altLang="en-US" sz="2800" i="1"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都将可测，而  </a:t>
                </a:r>
              </a:p>
              <a:p>
                <a:pPr marL="0" indent="0">
                  <a:lnSpc>
                    <a:spcPct val="140000"/>
                  </a:lnSpc>
                  <a:spcBef>
                    <a:spcPct val="0"/>
                  </a:spcBef>
                  <a:buNone/>
                </a:pPr>
                <a:r>
                  <a:rPr lang="zh-CN" altLang="en-US" sz="2800" dirty="0">
                    <a:latin typeface="华文中宋" panose="02010600040101010101" pitchFamily="2" charset="-122"/>
                    <a:ea typeface="华文中宋" panose="02010600040101010101" pitchFamily="2" charset="-122"/>
                  </a:rPr>
                  <a:t> </a:t>
                </a:r>
                <a14:m>
                  <m:oMath xmlns:m="http://schemas.openxmlformats.org/officeDocument/2006/math">
                    <m:sSub>
                      <m:sSubPr>
                        <m:ctrlPr>
                          <a:rPr lang="en-US" altLang="zh-CN" sz="2800" b="0" i="1" smtClean="0">
                            <a:latin typeface="Cambria Math" panose="02040503050406030204" pitchFamily="18" charset="0"/>
                            <a:ea typeface="华文中宋" panose="02010600040101010101" pitchFamily="2" charset="-122"/>
                          </a:rPr>
                        </m:ctrlPr>
                      </m:sSubPr>
                      <m:e>
                        <m:r>
                          <a:rPr lang="en-US" altLang="zh-CN" sz="2800" b="0" i="1" smtClean="0">
                            <a:latin typeface="Cambria Math" panose="02040503050406030204" pitchFamily="18" charset="0"/>
                            <a:ea typeface="华文中宋" panose="02010600040101010101" pitchFamily="2" charset="-122"/>
                          </a:rPr>
                          <m:t>𝑆</m:t>
                        </m:r>
                      </m:e>
                      <m:sub>
                        <m:r>
                          <a:rPr lang="en-US" altLang="zh-CN" sz="2800" b="0" i="1" smtClean="0">
                            <a:latin typeface="Cambria Math" panose="02040503050406030204" pitchFamily="18" charset="0"/>
                            <a:ea typeface="华文中宋" panose="02010600040101010101" pitchFamily="2" charset="-122"/>
                          </a:rPr>
                          <m:t>𝑛</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𝑆</m:t>
                        </m:r>
                      </m:e>
                      <m:sub>
                        <m:r>
                          <a:rPr lang="en-US" altLang="zh-CN" sz="2800" b="0" i="1" smtClean="0">
                            <a:latin typeface="Cambria Math" panose="02040503050406030204" pitchFamily="18" charset="0"/>
                            <a:ea typeface="Cambria Math" panose="02040503050406030204" pitchFamily="18" charset="0"/>
                          </a:rPr>
                          <m:t>𝑚</m:t>
                        </m:r>
                      </m:sub>
                    </m:sSub>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𝑚</m:t>
                    </m:r>
                    <m:r>
                      <a:rPr lang="en-US" altLang="zh-CN" sz="2800" b="0" i="1" smtClean="0">
                        <a:latin typeface="Cambria Math" panose="02040503050406030204" pitchFamily="18" charset="0"/>
                        <a:ea typeface="Cambria Math" panose="02040503050406030204" pitchFamily="18" charset="0"/>
                      </a:rPr>
                      <m:t>)</m:t>
                    </m:r>
                  </m:oMath>
                </a14:m>
                <a:r>
                  <a:rPr lang="zh-CN" altLang="en-US" sz="2800" dirty="0" smtClean="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故</a:t>
                </a:r>
                <a:r>
                  <a:rPr lang="zh-CN" altLang="en-US" sz="2800" dirty="0" smtClean="0">
                    <a:latin typeface="华文中宋" panose="02010600040101010101" pitchFamily="2" charset="-122"/>
                    <a:ea typeface="华文中宋" panose="02010600040101010101" pitchFamily="2" charset="-122"/>
                  </a:rPr>
                  <a:t>应有 </a:t>
                </a:r>
                <a:endParaRPr lang="en-US" altLang="zh-CN" sz="2800" dirty="0" smtClean="0">
                  <a:latin typeface="华文中宋" panose="02010600040101010101" pitchFamily="2" charset="-122"/>
                  <a:ea typeface="华文中宋" panose="02010600040101010101" pitchFamily="2" charset="-122"/>
                </a:endParaRPr>
              </a:p>
              <a:p>
                <a:pPr marL="0" indent="0">
                  <a:lnSpc>
                    <a:spcPct val="140000"/>
                  </a:lnSpc>
                  <a:spcBef>
                    <a:spcPct val="0"/>
                  </a:spcBef>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ea typeface="华文中宋" panose="02010600040101010101" pitchFamily="2" charset="-122"/>
                        </a:rPr>
                        <m:t>𝑚</m:t>
                      </m:r>
                      <m:d>
                        <m:dPr>
                          <m:ctrlPr>
                            <a:rPr lang="en-US" altLang="zh-CN" sz="2800" b="0" i="1" smtClean="0">
                              <a:latin typeface="Cambria Math" panose="02040503050406030204" pitchFamily="18" charset="0"/>
                              <a:ea typeface="华文中宋" panose="02010600040101010101" pitchFamily="2" charset="-122"/>
                            </a:rPr>
                          </m:ctrlPr>
                        </m:dPr>
                        <m:e>
                          <m:nary>
                            <m:naryPr>
                              <m:chr m:val="⋃"/>
                              <m:supHide m:val="on"/>
                              <m:ctrlPr>
                                <a:rPr lang="en-US" altLang="zh-CN" sz="2800" b="0" i="1" smtClean="0">
                                  <a:latin typeface="Cambria Math" panose="02040503050406030204" pitchFamily="18" charset="0"/>
                                  <a:ea typeface="华文中宋" panose="02010600040101010101" pitchFamily="2" charset="-122"/>
                                </a:rPr>
                              </m:ctrlPr>
                            </m:naryPr>
                            <m:sub>
                              <m:r>
                                <m:rPr>
                                  <m:brk m:alnAt="7"/>
                                </m:rPr>
                                <a:rPr lang="en-US" altLang="zh-CN" sz="2800" b="0" i="1" smtClean="0">
                                  <a:latin typeface="Cambria Math" panose="02040503050406030204" pitchFamily="18" charset="0"/>
                                  <a:ea typeface="华文中宋" panose="02010600040101010101" pitchFamily="2" charset="-122"/>
                                </a:rPr>
                                <m:t>𝑛</m:t>
                              </m:r>
                            </m:sub>
                            <m:sup/>
                            <m:e>
                              <m:sSub>
                                <m:sSubPr>
                                  <m:ctrlPr>
                                    <a:rPr lang="en-US" altLang="zh-CN" sz="2800" b="0" i="1" smtClean="0">
                                      <a:latin typeface="Cambria Math" panose="02040503050406030204" pitchFamily="18" charset="0"/>
                                      <a:ea typeface="华文中宋" panose="02010600040101010101" pitchFamily="2" charset="-122"/>
                                    </a:rPr>
                                  </m:ctrlPr>
                                </m:sSubPr>
                                <m:e>
                                  <m:r>
                                    <a:rPr lang="en-US" altLang="zh-CN" sz="2800" b="0" i="1" smtClean="0">
                                      <a:latin typeface="Cambria Math" panose="02040503050406030204" pitchFamily="18" charset="0"/>
                                      <a:ea typeface="华文中宋" panose="02010600040101010101" pitchFamily="2" charset="-122"/>
                                    </a:rPr>
                                    <m:t>𝑆</m:t>
                                  </m:r>
                                </m:e>
                                <m:sub>
                                  <m:r>
                                    <a:rPr lang="en-US" altLang="zh-CN" sz="2800" b="0" i="1" smtClean="0">
                                      <a:latin typeface="Cambria Math" panose="02040503050406030204" pitchFamily="18" charset="0"/>
                                      <a:ea typeface="华文中宋" panose="02010600040101010101" pitchFamily="2" charset="-122"/>
                                    </a:rPr>
                                    <m:t>𝑛</m:t>
                                  </m:r>
                                </m:sub>
                              </m:sSub>
                            </m:e>
                          </m:nary>
                        </m:e>
                      </m:d>
                      <m:r>
                        <a:rPr lang="en-US" altLang="zh-CN" sz="2800" b="0" i="1" smtClean="0">
                          <a:latin typeface="Cambria Math" panose="02040503050406030204" pitchFamily="18" charset="0"/>
                          <a:ea typeface="华文中宋" panose="02010600040101010101" pitchFamily="2" charset="-122"/>
                        </a:rPr>
                        <m:t>=</m:t>
                      </m:r>
                      <m:nary>
                        <m:naryPr>
                          <m:chr m:val="∑"/>
                          <m:ctrlPr>
                            <a:rPr lang="en-US" altLang="zh-CN" sz="2800" i="1">
                              <a:latin typeface="Cambria Math" panose="02040503050406030204" pitchFamily="18" charset="0"/>
                              <a:ea typeface="华文中宋" panose="02010600040101010101" pitchFamily="2" charset="-122"/>
                            </a:rPr>
                          </m:ctrlPr>
                        </m:naryPr>
                        <m:sub>
                          <m:r>
                            <m:rPr>
                              <m:brk m:alnAt="23"/>
                            </m:rPr>
                            <a:rPr lang="en-US" altLang="zh-CN" sz="2800" b="0" i="1" smtClean="0">
                              <a:latin typeface="Cambria Math" panose="02040503050406030204" pitchFamily="18" charset="0"/>
                              <a:ea typeface="华文中宋" panose="02010600040101010101" pitchFamily="2" charset="-122"/>
                            </a:rPr>
                            <m:t>𝑛</m:t>
                          </m:r>
                        </m:sub>
                        <m:sup/>
                        <m:e>
                          <m:r>
                            <a:rPr lang="en-US" altLang="zh-CN" sz="2800" b="0" i="1" smtClean="0">
                              <a:latin typeface="Cambria Math" panose="02040503050406030204" pitchFamily="18" charset="0"/>
                              <a:ea typeface="华文中宋" panose="02010600040101010101" pitchFamily="2" charset="-122"/>
                            </a:rPr>
                            <m:t>𝑚</m:t>
                          </m:r>
                          <m:sSub>
                            <m:sSubPr>
                              <m:ctrlPr>
                                <a:rPr lang="en-US" altLang="zh-CN" sz="2800" b="0" i="1" smtClean="0">
                                  <a:latin typeface="Cambria Math" panose="02040503050406030204" pitchFamily="18" charset="0"/>
                                  <a:ea typeface="华文中宋" panose="02010600040101010101" pitchFamily="2" charset="-122"/>
                                </a:rPr>
                              </m:ctrlPr>
                            </m:sSubPr>
                            <m:e>
                              <m:r>
                                <a:rPr lang="en-US" altLang="zh-CN" sz="2800" b="0" i="1" smtClean="0">
                                  <a:latin typeface="Cambria Math" panose="02040503050406030204" pitchFamily="18" charset="0"/>
                                  <a:ea typeface="华文中宋" panose="02010600040101010101" pitchFamily="2" charset="-122"/>
                                </a:rPr>
                                <m:t>𝑆</m:t>
                              </m:r>
                            </m:e>
                            <m:sub>
                              <m:r>
                                <a:rPr lang="en-US" altLang="zh-CN" sz="2800" b="0" i="1" smtClean="0">
                                  <a:latin typeface="Cambria Math" panose="02040503050406030204" pitchFamily="18" charset="0"/>
                                  <a:ea typeface="华文中宋" panose="02010600040101010101" pitchFamily="2" charset="-122"/>
                                </a:rPr>
                                <m:t>𝑛</m:t>
                              </m:r>
                            </m:sub>
                          </m:sSub>
                        </m:e>
                      </m:nary>
                      <m:r>
                        <a:rPr lang="en-US" altLang="zh-CN" sz="2800" b="0" i="1" smtClean="0">
                          <a:latin typeface="Cambria Math" panose="02040503050406030204" pitchFamily="18" charset="0"/>
                          <a:ea typeface="华文中宋" panose="02010600040101010101" pitchFamily="2" charset="-122"/>
                        </a:rPr>
                        <m:t>,</m:t>
                      </m:r>
                    </m:oMath>
                  </m:oMathPara>
                </a14:m>
                <a:endParaRPr lang="en-US" altLang="zh-CN" sz="2800" dirty="0" smtClean="0">
                  <a:latin typeface="华文中宋" panose="02010600040101010101" pitchFamily="2" charset="-122"/>
                  <a:ea typeface="华文中宋" panose="02010600040101010101" pitchFamily="2" charset="-122"/>
                </a:endParaRPr>
              </a:p>
              <a:p>
                <a:pPr marL="0" indent="0">
                  <a:lnSpc>
                    <a:spcPct val="140000"/>
                  </a:lnSpc>
                  <a:spcBef>
                    <a:spcPct val="0"/>
                  </a:spcBef>
                  <a:buNone/>
                </a:pPr>
                <a:r>
                  <a:rPr lang="zh-CN" altLang="en-US" sz="2800" dirty="0" smtClean="0">
                    <a:latin typeface="华文中宋" panose="02010600040101010101" pitchFamily="2" charset="-122"/>
                    <a:ea typeface="华文中宋" panose="02010600040101010101" pitchFamily="2" charset="-122"/>
                  </a:rPr>
                  <a:t>而</a:t>
                </a:r>
                <a:r>
                  <a:rPr lang="zh-CN" altLang="en-US" sz="2800" dirty="0">
                    <a:latin typeface="华文中宋" panose="02010600040101010101" pitchFamily="2" charset="-122"/>
                    <a:ea typeface="华文中宋" panose="02010600040101010101" pitchFamily="2" charset="-122"/>
                  </a:rPr>
                  <a:t>这正是导致矛盾的关键。</a:t>
                </a:r>
                <a:r>
                  <a:rPr lang="zh-CN" altLang="en-US" dirty="0">
                    <a:latin typeface="华文中宋" panose="02010600040101010101" pitchFamily="2" charset="-122"/>
                    <a:ea typeface="华文中宋" panose="02010600040101010101" pitchFamily="2" charset="-122"/>
                  </a:rPr>
                  <a:t> </a:t>
                </a: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26626" name="Rectangle 2"/>
              <p:cNvSpPr>
                <a:spLocks noGrp="1" noRot="1" noChangeAspect="1" noMove="1" noResize="1" noEditPoints="1" noAdjustHandles="1" noChangeArrowheads="1" noChangeShapeType="1" noTextEdit="1"/>
              </p:cNvSpPr>
              <p:nvPr>
                <p:ph type="body" idx="1"/>
              </p:nvPr>
            </p:nvSpPr>
            <p:spPr>
              <a:xfrm>
                <a:off x="611560" y="1196752"/>
                <a:ext cx="8153400" cy="4876800"/>
              </a:xfrm>
              <a:blipFill>
                <a:blip r:embed="rId2"/>
                <a:stretch>
                  <a:fillRect l="-1495" r="-3288" b="-7875"/>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0" name="Rectangle 2"/>
              <p:cNvSpPr>
                <a:spLocks noGrp="1" noChangeArrowheads="1"/>
              </p:cNvSpPr>
              <p:nvPr>
                <p:ph type="body" idx="1"/>
              </p:nvPr>
            </p:nvSpPr>
            <p:spPr>
              <a:xfrm>
                <a:off x="395536" y="1600200"/>
                <a:ext cx="8748464" cy="4876800"/>
              </a:xfrm>
            </p:spPr>
            <p:txBody>
              <a:bodyPr/>
              <a:lstStyle/>
              <a:p>
                <a:pPr marL="0" indent="0">
                  <a:lnSpc>
                    <a:spcPct val="140000"/>
                  </a:lnSpc>
                  <a:spcBef>
                    <a:spcPct val="0"/>
                  </a:spcBef>
                  <a:buFont typeface="Wingdings" panose="05000000000000000000" pitchFamily="2" charset="2"/>
                  <a:buNone/>
                </a:pPr>
                <a:r>
                  <a:rPr lang="zh-CN" altLang="en-US" b="1" dirty="0" smtClean="0">
                    <a:solidFill>
                      <a:srgbClr val="00FF00"/>
                    </a:solidFill>
                    <a:latin typeface="华文中宋" panose="02010600040101010101" pitchFamily="2" charset="-122"/>
                    <a:ea typeface="华文中宋" panose="02010600040101010101" pitchFamily="2" charset="-122"/>
                  </a:rPr>
                  <a:t>推论  </a:t>
                </a:r>
                <a:r>
                  <a:rPr lang="zh-CN" altLang="en-US" b="1" dirty="0">
                    <a:solidFill>
                      <a:srgbClr val="00FF00"/>
                    </a:solidFill>
                    <a:latin typeface="华文中宋" panose="02010600040101010101" pitchFamily="2" charset="-122"/>
                    <a:ea typeface="华文中宋" panose="02010600040101010101" pitchFamily="2" charset="-122"/>
                  </a:rPr>
                  <a:t>如果</a:t>
                </a:r>
                <a14:m>
                  <m:oMath xmlns:m="http://schemas.openxmlformats.org/officeDocument/2006/math">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𝑺</m:t>
                        </m:r>
                      </m:e>
                      <m:sub>
                        <m:r>
                          <a:rPr lang="en-US" altLang="zh-CN" b="1" i="1" dirty="0" smtClean="0">
                            <a:solidFill>
                              <a:srgbClr val="00FF00"/>
                            </a:solidFill>
                            <a:latin typeface="Cambria Math" panose="02040503050406030204" pitchFamily="18" charset="0"/>
                            <a:ea typeface="华文中宋" panose="02010600040101010101" pitchFamily="2" charset="-122"/>
                          </a:rPr>
                          <m:t>𝒊</m:t>
                        </m:r>
                      </m:sub>
                    </m:sSub>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𝒊</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𝟏</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𝟐</m:t>
                    </m:r>
                    <m:r>
                      <a:rPr lang="en-US" altLang="zh-CN" b="1" i="1" dirty="0" smtClean="0">
                        <a:solidFill>
                          <a:srgbClr val="00FF00"/>
                        </a:solidFill>
                        <a:latin typeface="Cambria Math" panose="02040503050406030204" pitchFamily="18" charset="0"/>
                        <a:ea typeface="华文中宋" panose="02010600040101010101" pitchFamily="2" charset="-122"/>
                      </a:rPr>
                      <m:t>,…)</m:t>
                    </m:r>
                  </m:oMath>
                </a14:m>
                <a:r>
                  <a:rPr lang="zh-CN" altLang="en-US" b="1" dirty="0">
                    <a:solidFill>
                      <a:srgbClr val="00FF00"/>
                    </a:solidFill>
                    <a:latin typeface="华文中宋" panose="02010600040101010101" pitchFamily="2" charset="-122"/>
                    <a:ea typeface="华文中宋" panose="02010600040101010101" pitchFamily="2" charset="-122"/>
                  </a:rPr>
                  <a:t>都是可测集，</a:t>
                </a:r>
                <a:r>
                  <a:rPr lang="zh-CN" altLang="en-US" b="1" dirty="0" smtClean="0">
                    <a:solidFill>
                      <a:srgbClr val="00FF00"/>
                    </a:solidFill>
                    <a:latin typeface="华文中宋" panose="02010600040101010101" pitchFamily="2" charset="-122"/>
                    <a:ea typeface="华文中宋" panose="02010600040101010101" pitchFamily="2" charset="-122"/>
                  </a:rPr>
                  <a:t>则</a:t>
                </a:r>
                <a14:m>
                  <m:oMath xmlns:m="http://schemas.openxmlformats.org/officeDocument/2006/math">
                    <m:nary>
                      <m:naryPr>
                        <m:chr m:val="⋂"/>
                        <m:ctrlPr>
                          <a:rPr lang="zh-CN" altLang="en-US" b="1" i="1" smtClean="0">
                            <a:solidFill>
                              <a:srgbClr val="00FF00"/>
                            </a:solidFill>
                            <a:latin typeface="Cambria Math" panose="02040503050406030204" pitchFamily="18" charset="0"/>
                            <a:ea typeface="华文中宋" panose="02010600040101010101" pitchFamily="2" charset="-122"/>
                          </a:rPr>
                        </m:ctrlPr>
                      </m:naryPr>
                      <m:sub>
                        <m:r>
                          <m:rPr>
                            <m:brk m:alnAt="23"/>
                          </m:rPr>
                          <a:rPr lang="en-US" altLang="zh-CN" b="1" i="1" smtClean="0">
                            <a:solidFill>
                              <a:srgbClr val="00FF00"/>
                            </a:solidFill>
                            <a:latin typeface="Cambria Math" panose="02040503050406030204" pitchFamily="18" charset="0"/>
                            <a:ea typeface="华文中宋" panose="02010600040101010101" pitchFamily="2" charset="-122"/>
                          </a:rPr>
                          <m:t>𝒊</m:t>
                        </m:r>
                        <m:r>
                          <a:rPr lang="en-US" altLang="zh-CN" b="1" i="1" smtClean="0">
                            <a:solidFill>
                              <a:srgbClr val="00FF00"/>
                            </a:solidFill>
                            <a:latin typeface="Cambria Math" panose="02040503050406030204" pitchFamily="18" charset="0"/>
                            <a:ea typeface="华文中宋" panose="02010600040101010101" pitchFamily="2" charset="-122"/>
                          </a:rPr>
                          <m:t>=</m:t>
                        </m:r>
                        <m:r>
                          <a:rPr lang="en-US" altLang="zh-CN" b="1" i="1" smtClean="0">
                            <a:solidFill>
                              <a:srgbClr val="00FF00"/>
                            </a:solidFill>
                            <a:latin typeface="Cambria Math" panose="02040503050406030204" pitchFamily="18" charset="0"/>
                            <a:ea typeface="华文中宋" panose="02010600040101010101" pitchFamily="2" charset="-122"/>
                          </a:rPr>
                          <m:t>𝟏</m:t>
                        </m:r>
                      </m:sub>
                      <m:sup>
                        <m:r>
                          <a:rPr lang="en-US" altLang="zh-CN" b="1" i="1" smtClean="0">
                            <a:solidFill>
                              <a:srgbClr val="00FF00"/>
                            </a:solidFill>
                            <a:latin typeface="Cambria Math" panose="02040503050406030204" pitchFamily="18" charset="0"/>
                            <a:ea typeface="Cambria Math" panose="02040503050406030204" pitchFamily="18" charset="0"/>
                          </a:rPr>
                          <m:t>∞</m:t>
                        </m:r>
                      </m:sup>
                      <m:e>
                        <m:sSub>
                          <m:sSubPr>
                            <m:ctrlPr>
                              <a:rPr lang="en-US" altLang="zh-CN" b="1" i="1" smtClean="0">
                                <a:solidFill>
                                  <a:srgbClr val="00FF00"/>
                                </a:solidFill>
                                <a:latin typeface="Cambria Math" panose="02040503050406030204" pitchFamily="18" charset="0"/>
                                <a:ea typeface="华文中宋" panose="02010600040101010101" pitchFamily="2" charset="-122"/>
                              </a:rPr>
                            </m:ctrlPr>
                          </m:sSubPr>
                          <m:e>
                            <m:r>
                              <a:rPr lang="en-US" altLang="zh-CN" b="1" i="1" smtClean="0">
                                <a:solidFill>
                                  <a:srgbClr val="00FF00"/>
                                </a:solidFill>
                                <a:latin typeface="Cambria Math" panose="02040503050406030204" pitchFamily="18" charset="0"/>
                                <a:ea typeface="华文中宋" panose="02010600040101010101" pitchFamily="2" charset="-122"/>
                              </a:rPr>
                              <m:t>𝑺</m:t>
                            </m:r>
                          </m:e>
                          <m:sub>
                            <m:r>
                              <a:rPr lang="en-US" altLang="zh-CN" b="1" i="1" smtClean="0">
                                <a:solidFill>
                                  <a:srgbClr val="00FF00"/>
                                </a:solidFill>
                                <a:latin typeface="Cambria Math" panose="02040503050406030204" pitchFamily="18" charset="0"/>
                                <a:ea typeface="华文中宋" panose="02010600040101010101" pitchFamily="2" charset="-122"/>
                              </a:rPr>
                              <m:t>𝒊</m:t>
                            </m:r>
                          </m:sub>
                        </m:sSub>
                      </m:e>
                    </m:nary>
                  </m:oMath>
                </a14:m>
                <a:r>
                  <a:rPr lang="zh-CN" altLang="en-US" b="1" dirty="0" smtClean="0">
                    <a:solidFill>
                      <a:srgbClr val="00FF00"/>
                    </a:solidFill>
                    <a:latin typeface="华文中宋" panose="02010600040101010101" pitchFamily="2" charset="-122"/>
                    <a:ea typeface="华文中宋" panose="02010600040101010101" pitchFamily="2" charset="-122"/>
                  </a:rPr>
                  <a:t>         </a:t>
                </a:r>
                <a:r>
                  <a:rPr lang="zh-CN" altLang="en-US" b="1" dirty="0">
                    <a:solidFill>
                      <a:srgbClr val="00FF00"/>
                    </a:solidFill>
                    <a:latin typeface="华文中宋" panose="02010600040101010101" pitchFamily="2" charset="-122"/>
                    <a:ea typeface="华文中宋" panose="02010600040101010101" pitchFamily="2" charset="-122"/>
                  </a:rPr>
                  <a:t>也可测。</a:t>
                </a:r>
              </a:p>
              <a:p>
                <a:pPr marL="0" indent="0" algn="just">
                  <a:lnSpc>
                    <a:spcPct val="160000"/>
                  </a:lnSpc>
                  <a:spcBef>
                    <a:spcPct val="0"/>
                  </a:spcBef>
                  <a:buNone/>
                </a:pPr>
                <a:r>
                  <a:rPr lang="zh-CN" altLang="en-US" dirty="0" smtClean="0">
                    <a:solidFill>
                      <a:schemeClr val="tx1"/>
                    </a:solidFill>
                    <a:latin typeface="华文中宋" panose="02010600040101010101" pitchFamily="2" charset="-122"/>
                    <a:ea typeface="华文中宋" panose="02010600040101010101" pitchFamily="2" charset="-122"/>
                  </a:rPr>
                  <a:t>证明</a:t>
                </a:r>
                <a:r>
                  <a:rPr lang="zh-CN" altLang="en-US" dirty="0">
                    <a:solidFill>
                      <a:schemeClr val="tx1"/>
                    </a:solidFill>
                    <a:latin typeface="华文中宋" panose="02010600040101010101" pitchFamily="2" charset="-122"/>
                    <a:ea typeface="华文中宋" panose="02010600040101010101" pitchFamily="2" charset="-122"/>
                  </a:rPr>
                  <a:t>：</a:t>
                </a:r>
                <a:r>
                  <a:rPr lang="zh-CN" altLang="en-US" dirty="0" smtClean="0">
                    <a:solidFill>
                      <a:schemeClr val="tx1"/>
                    </a:solidFill>
                    <a:latin typeface="华文中宋" panose="02010600040101010101" pitchFamily="2" charset="-122"/>
                    <a:ea typeface="华文中宋" panose="02010600040101010101" pitchFamily="2" charset="-122"/>
                  </a:rPr>
                  <a:t>由于</a:t>
                </a:r>
                <a14:m>
                  <m:oMath xmlns:m="http://schemas.openxmlformats.org/officeDocument/2006/math">
                    <m:sSup>
                      <m:sSupPr>
                        <m:ctrlPr>
                          <a:rPr lang="en-US" altLang="zh-CN" b="1" i="1" smtClean="0">
                            <a:solidFill>
                              <a:schemeClr val="tx1"/>
                            </a:solidFill>
                            <a:latin typeface="Cambria Math" panose="02040503050406030204" pitchFamily="18" charset="0"/>
                            <a:ea typeface="华文中宋" panose="02010600040101010101" pitchFamily="2" charset="-122"/>
                          </a:rPr>
                        </m:ctrlPr>
                      </m:sSupPr>
                      <m:e>
                        <m:d>
                          <m:dPr>
                            <m:ctrlPr>
                              <a:rPr lang="en-US" altLang="zh-CN" b="1" i="1" smtClean="0">
                                <a:solidFill>
                                  <a:schemeClr val="tx1"/>
                                </a:solidFill>
                                <a:latin typeface="Cambria Math" panose="02040503050406030204" pitchFamily="18" charset="0"/>
                                <a:ea typeface="华文中宋" panose="02010600040101010101" pitchFamily="2" charset="-122"/>
                              </a:rPr>
                            </m:ctrlPr>
                          </m:dPr>
                          <m:e>
                            <m:nary>
                              <m:naryPr>
                                <m:chr m:val="⋂"/>
                                <m:ctrlPr>
                                  <a:rPr lang="zh-CN" altLang="en-US" b="1" i="1">
                                    <a:solidFill>
                                      <a:schemeClr val="tx1"/>
                                    </a:solidFill>
                                    <a:latin typeface="Cambria Math" panose="02040503050406030204" pitchFamily="18" charset="0"/>
                                    <a:ea typeface="华文中宋" panose="02010600040101010101" pitchFamily="2" charset="-122"/>
                                  </a:rPr>
                                </m:ctrlPr>
                              </m:naryPr>
                              <m:sub>
                                <m:r>
                                  <m:rPr>
                                    <m:brk m:alnAt="23"/>
                                  </m:rPr>
                                  <a:rPr lang="en-US" altLang="zh-CN" b="1" i="1">
                                    <a:solidFill>
                                      <a:schemeClr val="tx1"/>
                                    </a:solidFill>
                                    <a:latin typeface="Cambria Math" panose="02040503050406030204" pitchFamily="18" charset="0"/>
                                    <a:ea typeface="华文中宋" panose="02010600040101010101" pitchFamily="2" charset="-122"/>
                                  </a:rPr>
                                  <m:t>𝒊</m:t>
                                </m:r>
                                <m:r>
                                  <a:rPr lang="en-US" altLang="zh-CN" b="1" i="1">
                                    <a:solidFill>
                                      <a:schemeClr val="tx1"/>
                                    </a:solidFill>
                                    <a:latin typeface="Cambria Math" panose="02040503050406030204" pitchFamily="18" charset="0"/>
                                    <a:ea typeface="华文中宋" panose="02010600040101010101" pitchFamily="2" charset="-122"/>
                                  </a:rPr>
                                  <m:t>=</m:t>
                                </m:r>
                                <m:r>
                                  <a:rPr lang="en-US" altLang="zh-CN" b="1" i="1">
                                    <a:solidFill>
                                      <a:schemeClr val="tx1"/>
                                    </a:solidFill>
                                    <a:latin typeface="Cambria Math" panose="02040503050406030204" pitchFamily="18" charset="0"/>
                                    <a:ea typeface="华文中宋" panose="02010600040101010101" pitchFamily="2" charset="-122"/>
                                  </a:rPr>
                                  <m:t>𝟏</m:t>
                                </m:r>
                              </m:sub>
                              <m:sup>
                                <m:r>
                                  <a:rPr lang="en-US" altLang="zh-CN" b="1" i="1">
                                    <a:solidFill>
                                      <a:schemeClr val="tx1"/>
                                    </a:solidFill>
                                    <a:latin typeface="Cambria Math" panose="02040503050406030204" pitchFamily="18" charset="0"/>
                                    <a:ea typeface="Cambria Math" panose="02040503050406030204" pitchFamily="18" charset="0"/>
                                  </a:rPr>
                                  <m:t>∞</m:t>
                                </m:r>
                              </m:sup>
                              <m:e>
                                <m:sSub>
                                  <m:sSubPr>
                                    <m:ctrlPr>
                                      <a:rPr lang="en-US" altLang="zh-CN" b="1" i="1">
                                        <a:solidFill>
                                          <a:schemeClr val="tx1"/>
                                        </a:solidFill>
                                        <a:latin typeface="Cambria Math" panose="02040503050406030204" pitchFamily="18" charset="0"/>
                                        <a:ea typeface="华文中宋" panose="02010600040101010101" pitchFamily="2" charset="-122"/>
                                      </a:rPr>
                                    </m:ctrlPr>
                                  </m:sSubPr>
                                  <m:e>
                                    <m:r>
                                      <a:rPr lang="en-US" altLang="zh-CN" b="1" i="1">
                                        <a:solidFill>
                                          <a:schemeClr val="tx1"/>
                                        </a:solidFill>
                                        <a:latin typeface="Cambria Math" panose="02040503050406030204" pitchFamily="18" charset="0"/>
                                        <a:ea typeface="华文中宋" panose="02010600040101010101" pitchFamily="2" charset="-122"/>
                                      </a:rPr>
                                      <m:t>𝑺</m:t>
                                    </m:r>
                                  </m:e>
                                  <m:sub>
                                    <m:r>
                                      <a:rPr lang="en-US" altLang="zh-CN" b="1" i="1">
                                        <a:solidFill>
                                          <a:schemeClr val="tx1"/>
                                        </a:solidFill>
                                        <a:latin typeface="Cambria Math" panose="02040503050406030204" pitchFamily="18" charset="0"/>
                                        <a:ea typeface="华文中宋" panose="02010600040101010101" pitchFamily="2" charset="-122"/>
                                      </a:rPr>
                                      <m:t>𝒊</m:t>
                                    </m:r>
                                  </m:sub>
                                </m:sSub>
                              </m:e>
                            </m:nary>
                          </m:e>
                        </m:d>
                      </m:e>
                      <m:sup>
                        <m:r>
                          <a:rPr lang="en-US" altLang="zh-CN" b="1" i="1" smtClean="0">
                            <a:solidFill>
                              <a:schemeClr val="tx1"/>
                            </a:solidFill>
                            <a:latin typeface="Cambria Math" panose="02040503050406030204" pitchFamily="18" charset="0"/>
                            <a:ea typeface="华文中宋" panose="02010600040101010101" pitchFamily="2" charset="-122"/>
                          </a:rPr>
                          <m:t>𝒄</m:t>
                        </m:r>
                      </m:sup>
                    </m:sSup>
                    <m:r>
                      <a:rPr lang="en-US" altLang="zh-CN" b="1" i="1" smtClean="0">
                        <a:solidFill>
                          <a:schemeClr val="tx1"/>
                        </a:solidFill>
                        <a:latin typeface="Cambria Math" panose="02040503050406030204" pitchFamily="18" charset="0"/>
                        <a:ea typeface="华文中宋" panose="02010600040101010101" pitchFamily="2" charset="-122"/>
                      </a:rPr>
                      <m:t>=</m:t>
                    </m:r>
                    <m:nary>
                      <m:naryPr>
                        <m:chr m:val="⋃"/>
                        <m:limLoc m:val="subSup"/>
                        <m:ctrlPr>
                          <a:rPr lang="en-US" altLang="zh-CN" b="1" i="1" smtClean="0">
                            <a:solidFill>
                              <a:schemeClr val="tx1"/>
                            </a:solidFill>
                            <a:latin typeface="Cambria Math" panose="02040503050406030204" pitchFamily="18" charset="0"/>
                            <a:ea typeface="华文中宋" panose="02010600040101010101" pitchFamily="2" charset="-122"/>
                          </a:rPr>
                        </m:ctrlPr>
                      </m:naryPr>
                      <m:sub>
                        <m:r>
                          <a:rPr lang="en-US" altLang="zh-CN" b="1" i="1">
                            <a:solidFill>
                              <a:schemeClr val="tx1"/>
                            </a:solidFill>
                            <a:latin typeface="Cambria Math" panose="02040503050406030204" pitchFamily="18" charset="0"/>
                            <a:ea typeface="华文中宋" panose="02010600040101010101" pitchFamily="2" charset="-122"/>
                          </a:rPr>
                          <m:t>𝒊</m:t>
                        </m:r>
                        <m:r>
                          <a:rPr lang="en-US" altLang="zh-CN" b="1" i="1">
                            <a:solidFill>
                              <a:schemeClr val="tx1"/>
                            </a:solidFill>
                            <a:latin typeface="Cambria Math" panose="02040503050406030204" pitchFamily="18" charset="0"/>
                            <a:ea typeface="华文中宋" panose="02010600040101010101" pitchFamily="2" charset="-122"/>
                          </a:rPr>
                          <m:t>=</m:t>
                        </m:r>
                        <m:r>
                          <a:rPr lang="en-US" altLang="zh-CN" b="1" i="1">
                            <a:solidFill>
                              <a:schemeClr val="tx1"/>
                            </a:solidFill>
                            <a:latin typeface="Cambria Math" panose="02040503050406030204" pitchFamily="18" charset="0"/>
                            <a:ea typeface="华文中宋" panose="02010600040101010101" pitchFamily="2" charset="-122"/>
                          </a:rPr>
                          <m:t>𝟏</m:t>
                        </m:r>
                      </m:sub>
                      <m:sup>
                        <m:r>
                          <a:rPr lang="en-US" altLang="zh-CN" b="1" i="1" smtClean="0">
                            <a:solidFill>
                              <a:schemeClr val="tx1"/>
                            </a:solidFill>
                            <a:latin typeface="Cambria Math" panose="02040503050406030204" pitchFamily="18" charset="0"/>
                            <a:ea typeface="Cambria Math" panose="02040503050406030204" pitchFamily="18" charset="0"/>
                          </a:rPr>
                          <m:t>∞</m:t>
                        </m:r>
                      </m:sup>
                      <m:e>
                        <m:sSubSup>
                          <m:sSubSupPr>
                            <m:ctrlPr>
                              <a:rPr lang="en-US" altLang="zh-CN" b="1" i="1" smtClean="0">
                                <a:solidFill>
                                  <a:schemeClr val="tx1"/>
                                </a:solidFill>
                                <a:latin typeface="Cambria Math" panose="02040503050406030204" pitchFamily="18" charset="0"/>
                                <a:ea typeface="华文中宋" panose="02010600040101010101" pitchFamily="2" charset="-122"/>
                              </a:rPr>
                            </m:ctrlPr>
                          </m:sSubSupPr>
                          <m:e>
                            <m:r>
                              <a:rPr lang="en-US" altLang="zh-CN" b="1" i="1" smtClean="0">
                                <a:solidFill>
                                  <a:schemeClr val="tx1"/>
                                </a:solidFill>
                                <a:latin typeface="Cambria Math" panose="02040503050406030204" pitchFamily="18" charset="0"/>
                                <a:ea typeface="华文中宋" panose="02010600040101010101" pitchFamily="2" charset="-122"/>
                              </a:rPr>
                              <m:t>𝑺</m:t>
                            </m:r>
                          </m:e>
                          <m:sub>
                            <m:r>
                              <a:rPr lang="en-US" altLang="zh-CN" b="1" i="1" smtClean="0">
                                <a:solidFill>
                                  <a:schemeClr val="tx1"/>
                                </a:solidFill>
                                <a:latin typeface="Cambria Math" panose="02040503050406030204" pitchFamily="18" charset="0"/>
                                <a:ea typeface="华文中宋" panose="02010600040101010101" pitchFamily="2" charset="-122"/>
                              </a:rPr>
                              <m:t>𝒊</m:t>
                            </m:r>
                          </m:sub>
                          <m:sup>
                            <m:r>
                              <a:rPr lang="en-US" altLang="zh-CN" b="1" i="1" smtClean="0">
                                <a:solidFill>
                                  <a:schemeClr val="tx1"/>
                                </a:solidFill>
                                <a:latin typeface="Cambria Math" panose="02040503050406030204" pitchFamily="18" charset="0"/>
                                <a:ea typeface="华文中宋" panose="02010600040101010101" pitchFamily="2" charset="-122"/>
                              </a:rPr>
                              <m:t>𝒄</m:t>
                            </m:r>
                          </m:sup>
                        </m:sSubSup>
                      </m:e>
                    </m:nary>
                  </m:oMath>
                </a14:m>
                <a:r>
                  <a:rPr lang="zh-CN" altLang="en-US" dirty="0">
                    <a:solidFill>
                      <a:schemeClr val="tx1"/>
                    </a:solidFill>
                    <a:latin typeface="华文中宋" panose="02010600040101010101" pitchFamily="2" charset="-122"/>
                    <a:ea typeface="华文中宋" panose="02010600040101010101" pitchFamily="2" charset="-122"/>
                  </a:rPr>
                  <a:t>，由定理</a:t>
                </a:r>
                <a:r>
                  <a:rPr lang="en-US" altLang="zh-CN" dirty="0">
                    <a:solidFill>
                      <a:schemeClr val="tx1"/>
                    </a:solidFill>
                    <a:latin typeface="华文中宋" panose="02010600040101010101" pitchFamily="2" charset="-122"/>
                    <a:ea typeface="华文中宋" panose="02010600040101010101" pitchFamily="2" charset="-122"/>
                  </a:rPr>
                  <a:t>1</a:t>
                </a:r>
                <a:r>
                  <a:rPr lang="zh-CN" altLang="en-US" dirty="0">
                    <a:solidFill>
                      <a:schemeClr val="tx1"/>
                    </a:solidFill>
                    <a:latin typeface="华文中宋" panose="02010600040101010101" pitchFamily="2" charset="-122"/>
                    <a:ea typeface="华文中宋" panose="02010600040101010101" pitchFamily="2" charset="-122"/>
                  </a:rPr>
                  <a:t>知每个</a:t>
                </a:r>
                <a14:m>
                  <m:oMath xmlns:m="http://schemas.openxmlformats.org/officeDocument/2006/math">
                    <m:sSubSup>
                      <m:sSubSupPr>
                        <m:ctrlPr>
                          <a:rPr lang="en-US" altLang="zh-CN" b="1" i="1">
                            <a:solidFill>
                              <a:schemeClr val="tx1"/>
                            </a:solidFill>
                            <a:latin typeface="Cambria Math" panose="02040503050406030204" pitchFamily="18" charset="0"/>
                            <a:ea typeface="华文中宋" panose="02010600040101010101" pitchFamily="2" charset="-122"/>
                          </a:rPr>
                        </m:ctrlPr>
                      </m:sSubSupPr>
                      <m:e>
                        <m:r>
                          <a:rPr lang="en-US" altLang="zh-CN" b="1" i="1">
                            <a:solidFill>
                              <a:schemeClr val="tx1"/>
                            </a:solidFill>
                            <a:latin typeface="Cambria Math" panose="02040503050406030204" pitchFamily="18" charset="0"/>
                            <a:ea typeface="华文中宋" panose="02010600040101010101" pitchFamily="2" charset="-122"/>
                          </a:rPr>
                          <m:t>𝑺</m:t>
                        </m:r>
                      </m:e>
                      <m:sub>
                        <m:r>
                          <a:rPr lang="en-US" altLang="zh-CN" b="1" i="1">
                            <a:solidFill>
                              <a:schemeClr val="tx1"/>
                            </a:solidFill>
                            <a:latin typeface="Cambria Math" panose="02040503050406030204" pitchFamily="18" charset="0"/>
                            <a:ea typeface="华文中宋" panose="02010600040101010101" pitchFamily="2" charset="-122"/>
                          </a:rPr>
                          <m:t>𝒊</m:t>
                        </m:r>
                      </m:sub>
                      <m:sup>
                        <m:r>
                          <a:rPr lang="en-US" altLang="zh-CN" b="1" i="1">
                            <a:solidFill>
                              <a:schemeClr val="tx1"/>
                            </a:solidFill>
                            <a:latin typeface="Cambria Math" panose="02040503050406030204" pitchFamily="18" charset="0"/>
                            <a:ea typeface="华文中宋" panose="02010600040101010101" pitchFamily="2" charset="-122"/>
                          </a:rPr>
                          <m:t>𝒄</m:t>
                        </m:r>
                      </m:sup>
                    </m:sSubSup>
                  </m:oMath>
                </a14:m>
                <a:r>
                  <a:rPr lang="zh-CN" altLang="en-US" dirty="0">
                    <a:solidFill>
                      <a:schemeClr val="tx1"/>
                    </a:solidFill>
                    <a:latin typeface="华文中宋" panose="02010600040101010101" pitchFamily="2" charset="-122"/>
                    <a:ea typeface="华文中宋" panose="02010600040101010101" pitchFamily="2" charset="-122"/>
                  </a:rPr>
                  <a:t> 可测，由定理</a:t>
                </a:r>
                <a:r>
                  <a:rPr lang="en-US" altLang="zh-CN" dirty="0">
                    <a:solidFill>
                      <a:schemeClr val="tx1"/>
                    </a:solidFill>
                    <a:latin typeface="华文中宋" panose="02010600040101010101" pitchFamily="2" charset="-122"/>
                    <a:ea typeface="华文中宋" panose="02010600040101010101" pitchFamily="2" charset="-122"/>
                  </a:rPr>
                  <a:t>3</a:t>
                </a:r>
                <a:r>
                  <a:rPr lang="zh-CN" altLang="en-US" dirty="0">
                    <a:solidFill>
                      <a:schemeClr val="tx1"/>
                    </a:solidFill>
                    <a:latin typeface="华文中宋" panose="02010600040101010101" pitchFamily="2" charset="-122"/>
                    <a:ea typeface="华文中宋" panose="02010600040101010101" pitchFamily="2" charset="-122"/>
                  </a:rPr>
                  <a:t>知</a:t>
                </a:r>
                <a14:m>
                  <m:oMath xmlns:m="http://schemas.openxmlformats.org/officeDocument/2006/math">
                    <m:nary>
                      <m:naryPr>
                        <m:chr m:val="⋃"/>
                        <m:limLoc m:val="subSup"/>
                        <m:ctrlPr>
                          <a:rPr lang="en-US" altLang="zh-CN" b="1" i="1">
                            <a:solidFill>
                              <a:schemeClr val="tx1"/>
                            </a:solidFill>
                            <a:latin typeface="Cambria Math" panose="02040503050406030204" pitchFamily="18" charset="0"/>
                            <a:ea typeface="华文中宋" panose="02010600040101010101" pitchFamily="2" charset="-122"/>
                          </a:rPr>
                        </m:ctrlPr>
                      </m:naryPr>
                      <m:sub>
                        <m:r>
                          <a:rPr lang="en-US" altLang="zh-CN" b="1" i="1">
                            <a:solidFill>
                              <a:schemeClr val="tx1"/>
                            </a:solidFill>
                            <a:latin typeface="Cambria Math" panose="02040503050406030204" pitchFamily="18" charset="0"/>
                            <a:ea typeface="华文中宋" panose="02010600040101010101" pitchFamily="2" charset="-122"/>
                          </a:rPr>
                          <m:t>𝒊</m:t>
                        </m:r>
                        <m:r>
                          <a:rPr lang="en-US" altLang="zh-CN" b="1" i="1">
                            <a:solidFill>
                              <a:schemeClr val="tx1"/>
                            </a:solidFill>
                            <a:latin typeface="Cambria Math" panose="02040503050406030204" pitchFamily="18" charset="0"/>
                            <a:ea typeface="华文中宋" panose="02010600040101010101" pitchFamily="2" charset="-122"/>
                          </a:rPr>
                          <m:t>=</m:t>
                        </m:r>
                        <m:r>
                          <a:rPr lang="en-US" altLang="zh-CN" b="1" i="1">
                            <a:solidFill>
                              <a:schemeClr val="tx1"/>
                            </a:solidFill>
                            <a:latin typeface="Cambria Math" panose="02040503050406030204" pitchFamily="18" charset="0"/>
                            <a:ea typeface="华文中宋" panose="02010600040101010101" pitchFamily="2" charset="-122"/>
                          </a:rPr>
                          <m:t>𝟏</m:t>
                        </m:r>
                      </m:sub>
                      <m:sup>
                        <m:r>
                          <a:rPr lang="en-US" altLang="zh-CN" b="1" i="1">
                            <a:solidFill>
                              <a:schemeClr val="tx1"/>
                            </a:solidFill>
                            <a:latin typeface="Cambria Math" panose="02040503050406030204" pitchFamily="18" charset="0"/>
                            <a:ea typeface="Cambria Math" panose="02040503050406030204" pitchFamily="18" charset="0"/>
                          </a:rPr>
                          <m:t>∞</m:t>
                        </m:r>
                      </m:sup>
                      <m:e>
                        <m:sSubSup>
                          <m:sSubSupPr>
                            <m:ctrlPr>
                              <a:rPr lang="en-US" altLang="zh-CN" b="1" i="1">
                                <a:solidFill>
                                  <a:schemeClr val="tx1"/>
                                </a:solidFill>
                                <a:latin typeface="Cambria Math" panose="02040503050406030204" pitchFamily="18" charset="0"/>
                                <a:ea typeface="华文中宋" panose="02010600040101010101" pitchFamily="2" charset="-122"/>
                              </a:rPr>
                            </m:ctrlPr>
                          </m:sSubSupPr>
                          <m:e>
                            <m:r>
                              <a:rPr lang="en-US" altLang="zh-CN" b="1" i="1">
                                <a:solidFill>
                                  <a:schemeClr val="tx1"/>
                                </a:solidFill>
                                <a:latin typeface="Cambria Math" panose="02040503050406030204" pitchFamily="18" charset="0"/>
                                <a:ea typeface="华文中宋" panose="02010600040101010101" pitchFamily="2" charset="-122"/>
                              </a:rPr>
                              <m:t>𝑺</m:t>
                            </m:r>
                          </m:e>
                          <m:sub>
                            <m:r>
                              <a:rPr lang="en-US" altLang="zh-CN" b="1" i="1">
                                <a:solidFill>
                                  <a:schemeClr val="tx1"/>
                                </a:solidFill>
                                <a:latin typeface="Cambria Math" panose="02040503050406030204" pitchFamily="18" charset="0"/>
                                <a:ea typeface="华文中宋" panose="02010600040101010101" pitchFamily="2" charset="-122"/>
                              </a:rPr>
                              <m:t>𝒊</m:t>
                            </m:r>
                          </m:sub>
                          <m:sup>
                            <m:r>
                              <a:rPr lang="en-US" altLang="zh-CN" b="1" i="1">
                                <a:solidFill>
                                  <a:schemeClr val="tx1"/>
                                </a:solidFill>
                                <a:latin typeface="Cambria Math" panose="02040503050406030204" pitchFamily="18" charset="0"/>
                                <a:ea typeface="华文中宋" panose="02010600040101010101" pitchFamily="2" charset="-122"/>
                              </a:rPr>
                              <m:t>𝒄</m:t>
                            </m:r>
                          </m:sup>
                        </m:sSubSup>
                      </m:e>
                    </m:nary>
                  </m:oMath>
                </a14:m>
                <a:r>
                  <a:rPr lang="zh-CN" altLang="en-US" dirty="0">
                    <a:solidFill>
                      <a:schemeClr val="tx1"/>
                    </a:solidFill>
                    <a:latin typeface="华文中宋" panose="02010600040101010101" pitchFamily="2" charset="-122"/>
                    <a:ea typeface="华文中宋" panose="02010600040101010101" pitchFamily="2" charset="-122"/>
                  </a:rPr>
                  <a:t>可测，再由定理</a:t>
                </a:r>
                <a:r>
                  <a:rPr lang="en-US" altLang="zh-CN" dirty="0">
                    <a:solidFill>
                      <a:schemeClr val="tx1"/>
                    </a:solidFill>
                    <a:latin typeface="华文中宋" panose="02010600040101010101" pitchFamily="2" charset="-122"/>
                    <a:ea typeface="华文中宋" panose="02010600040101010101" pitchFamily="2" charset="-122"/>
                  </a:rPr>
                  <a:t>1</a:t>
                </a:r>
                <a:r>
                  <a:rPr lang="zh-CN" altLang="en-US" dirty="0">
                    <a:solidFill>
                      <a:schemeClr val="tx1"/>
                    </a:solidFill>
                    <a:latin typeface="华文中宋" panose="02010600040101010101" pitchFamily="2" charset="-122"/>
                    <a:ea typeface="华文中宋" panose="02010600040101010101" pitchFamily="2" charset="-122"/>
                  </a:rPr>
                  <a:t>知 </a:t>
                </a:r>
                <a14:m>
                  <m:oMath xmlns:m="http://schemas.openxmlformats.org/officeDocument/2006/math">
                    <m:nary>
                      <m:naryPr>
                        <m:chr m:val="⋂"/>
                        <m:ctrlPr>
                          <a:rPr lang="zh-CN" altLang="en-US" b="1" i="1">
                            <a:solidFill>
                              <a:schemeClr val="tx1"/>
                            </a:solidFill>
                            <a:latin typeface="Cambria Math" panose="02040503050406030204" pitchFamily="18" charset="0"/>
                            <a:ea typeface="华文中宋" panose="02010600040101010101" pitchFamily="2" charset="-122"/>
                          </a:rPr>
                        </m:ctrlPr>
                      </m:naryPr>
                      <m:sub>
                        <m:r>
                          <m:rPr>
                            <m:brk m:alnAt="23"/>
                          </m:rPr>
                          <a:rPr lang="en-US" altLang="zh-CN" b="1" i="1">
                            <a:solidFill>
                              <a:schemeClr val="tx1"/>
                            </a:solidFill>
                            <a:latin typeface="Cambria Math" panose="02040503050406030204" pitchFamily="18" charset="0"/>
                            <a:ea typeface="华文中宋" panose="02010600040101010101" pitchFamily="2" charset="-122"/>
                          </a:rPr>
                          <m:t>𝒊</m:t>
                        </m:r>
                        <m:r>
                          <a:rPr lang="en-US" altLang="zh-CN" b="1" i="1">
                            <a:solidFill>
                              <a:schemeClr val="tx1"/>
                            </a:solidFill>
                            <a:latin typeface="Cambria Math" panose="02040503050406030204" pitchFamily="18" charset="0"/>
                            <a:ea typeface="华文中宋" panose="02010600040101010101" pitchFamily="2" charset="-122"/>
                          </a:rPr>
                          <m:t>=</m:t>
                        </m:r>
                        <m:r>
                          <a:rPr lang="en-US" altLang="zh-CN" b="1" i="1">
                            <a:solidFill>
                              <a:schemeClr val="tx1"/>
                            </a:solidFill>
                            <a:latin typeface="Cambria Math" panose="02040503050406030204" pitchFamily="18" charset="0"/>
                            <a:ea typeface="华文中宋" panose="02010600040101010101" pitchFamily="2" charset="-122"/>
                          </a:rPr>
                          <m:t>𝟏</m:t>
                        </m:r>
                      </m:sub>
                      <m:sup>
                        <m:r>
                          <a:rPr lang="en-US" altLang="zh-CN" b="1" i="1">
                            <a:solidFill>
                              <a:schemeClr val="tx1"/>
                            </a:solidFill>
                            <a:latin typeface="Cambria Math" panose="02040503050406030204" pitchFamily="18" charset="0"/>
                            <a:ea typeface="Cambria Math" panose="02040503050406030204" pitchFamily="18" charset="0"/>
                          </a:rPr>
                          <m:t>∞</m:t>
                        </m:r>
                      </m:sup>
                      <m:e>
                        <m:sSub>
                          <m:sSubPr>
                            <m:ctrlPr>
                              <a:rPr lang="en-US" altLang="zh-CN" b="1" i="1">
                                <a:solidFill>
                                  <a:schemeClr val="tx1"/>
                                </a:solidFill>
                                <a:latin typeface="Cambria Math" panose="02040503050406030204" pitchFamily="18" charset="0"/>
                                <a:ea typeface="华文中宋" panose="02010600040101010101" pitchFamily="2" charset="-122"/>
                              </a:rPr>
                            </m:ctrlPr>
                          </m:sSubPr>
                          <m:e>
                            <m:r>
                              <a:rPr lang="en-US" altLang="zh-CN" b="1" i="1">
                                <a:solidFill>
                                  <a:schemeClr val="tx1"/>
                                </a:solidFill>
                                <a:latin typeface="Cambria Math" panose="02040503050406030204" pitchFamily="18" charset="0"/>
                                <a:ea typeface="华文中宋" panose="02010600040101010101" pitchFamily="2" charset="-122"/>
                              </a:rPr>
                              <m:t>𝑺</m:t>
                            </m:r>
                          </m:e>
                          <m:sub>
                            <m:r>
                              <a:rPr lang="en-US" altLang="zh-CN" b="1" i="1">
                                <a:solidFill>
                                  <a:schemeClr val="tx1"/>
                                </a:solidFill>
                                <a:latin typeface="Cambria Math" panose="02040503050406030204" pitchFamily="18" charset="0"/>
                                <a:ea typeface="华文中宋" panose="02010600040101010101" pitchFamily="2" charset="-122"/>
                              </a:rPr>
                              <m:t>𝒊</m:t>
                            </m:r>
                          </m:sub>
                        </m:sSub>
                      </m:e>
                    </m:nary>
                  </m:oMath>
                </a14:m>
                <a:r>
                  <a:rPr lang="zh-CN" altLang="en-US" dirty="0">
                    <a:solidFill>
                      <a:schemeClr val="tx1"/>
                    </a:solidFill>
                    <a:latin typeface="华文中宋" panose="02010600040101010101" pitchFamily="2" charset="-122"/>
                    <a:ea typeface="华文中宋" panose="02010600040101010101" pitchFamily="2" charset="-122"/>
                  </a:rPr>
                  <a:t>可测。证毕。 </a:t>
                </a: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27650" name="Rectangle 2"/>
              <p:cNvSpPr>
                <a:spLocks noGrp="1" noRot="1" noChangeAspect="1" noMove="1" noResize="1" noEditPoints="1" noAdjustHandles="1" noChangeArrowheads="1" noChangeShapeType="1" noTextEdit="1"/>
              </p:cNvSpPr>
              <p:nvPr>
                <p:ph type="body" idx="1"/>
              </p:nvPr>
            </p:nvSpPr>
            <p:spPr>
              <a:xfrm>
                <a:off x="395536" y="1600200"/>
                <a:ext cx="8748464" cy="4876800"/>
              </a:xfrm>
              <a:blipFill>
                <a:blip r:embed="rId2"/>
                <a:stretch>
                  <a:fillRect l="-1812" r="-1742"/>
                </a:stretch>
              </a:blipFill>
            </p:spPr>
            <p:txBody>
              <a:bodyPr/>
              <a:lstStyle/>
              <a:p>
                <a:r>
                  <a:rPr lang="zh-CN" altLang="en-US">
                    <a:noFill/>
                  </a:rPr>
                  <a:t> </a:t>
                </a:r>
              </a:p>
            </p:txBody>
          </p:sp>
        </mc:Fallback>
      </mc:AlternateContent>
      <p:sp>
        <p:nvSpPr>
          <p:cNvPr id="27656" name="Rectangle 8"/>
          <p:cNvSpPr>
            <a:spLocks noChangeArrowheads="1"/>
          </p:cNvSpPr>
          <p:nvPr/>
        </p:nvSpPr>
        <p:spPr bwMode="auto">
          <a:xfrm>
            <a:off x="4138613"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4" name="Rectangle 2"/>
              <p:cNvSpPr>
                <a:spLocks noGrp="1" noChangeArrowheads="1"/>
              </p:cNvSpPr>
              <p:nvPr>
                <p:ph type="body" idx="1"/>
              </p:nvPr>
            </p:nvSpPr>
            <p:spPr>
              <a:xfrm>
                <a:off x="685800" y="1600200"/>
                <a:ext cx="8153400" cy="4876800"/>
              </a:xfrm>
            </p:spPr>
            <p:txBody>
              <a:bodyPr/>
              <a:lstStyle/>
              <a:p>
                <a:pPr marL="0" indent="0">
                  <a:spcBef>
                    <a:spcPct val="0"/>
                  </a:spcBef>
                  <a:buNone/>
                </a:pPr>
                <a:r>
                  <a:rPr lang="en-US" altLang="zh-CN" sz="2800" dirty="0" smtClean="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从定理</a:t>
                </a:r>
                <a:r>
                  <a:rPr lang="en-US" altLang="zh-CN" sz="2800" dirty="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a:t>
                </a:r>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及其推论可以看到，可测集关于集合的</a:t>
                </a:r>
                <a:r>
                  <a:rPr lang="zh-CN" altLang="en-US" sz="2800" dirty="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并</a:t>
                </a:r>
                <a:r>
                  <a:rPr lang="zh-CN" altLang="en-US" sz="2800" dirty="0">
                    <a:ea typeface="华文中宋" panose="02010600040101010101" pitchFamily="2" charset="-122"/>
                  </a:rPr>
                  <a:t>”</a:t>
                </a:r>
                <a:r>
                  <a:rPr lang="zh-CN" altLang="en-US" sz="2800" dirty="0" smtClean="0">
                    <a:latin typeface="华文中宋" panose="02010600040101010101" pitchFamily="2" charset="-122"/>
                    <a:ea typeface="华文中宋" panose="02010600040101010101" pitchFamily="2" charset="-122"/>
                  </a:rPr>
                  <a:t>、</a:t>
                </a:r>
                <a:r>
                  <a:rPr lang="zh-CN" altLang="en-US" dirty="0" smtClean="0"/>
                  <a:t>“</a:t>
                </a:r>
                <a:r>
                  <a:rPr lang="en-US" altLang="zh-CN" sz="2800" dirty="0">
                    <a:latin typeface="华文中宋" panose="02010600040101010101" pitchFamily="2" charset="-122"/>
                    <a:ea typeface="华文中宋" panose="02010600040101010101" pitchFamily="2" charset="-122"/>
                  </a:rPr>
                  <a:t> </a:t>
                </a:r>
                <a:r>
                  <a:rPr lang="zh-CN" altLang="en-US" sz="2800" dirty="0" smtClean="0">
                    <a:latin typeface="华文中宋" panose="02010600040101010101" pitchFamily="2" charset="-122"/>
                    <a:ea typeface="华文中宋" panose="02010600040101010101" pitchFamily="2" charset="-122"/>
                  </a:rPr>
                  <a:t>交</a:t>
                </a:r>
                <a:r>
                  <a:rPr lang="zh-CN" altLang="en-US" dirty="0" smtClean="0"/>
                  <a:t>”</a:t>
                </a:r>
                <a:r>
                  <a:rPr lang="zh-CN" altLang="en-US" sz="2800" dirty="0">
                    <a:latin typeface="华文中宋" panose="02010600040101010101" pitchFamily="2" charset="-122"/>
                    <a:ea typeface="华文中宋" panose="02010600040101010101" pitchFamily="2" charset="-122"/>
                  </a:rPr>
                  <a:t>、</a:t>
                </a:r>
                <a:r>
                  <a:rPr lang="zh-CN" altLang="en-US" sz="2800" dirty="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余</a:t>
                </a:r>
                <a:r>
                  <a:rPr lang="zh-CN" altLang="en-US" sz="2800" dirty="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运算是封闭的，从定理</a:t>
                </a: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及其推论可以看到，可测集对于可数</a:t>
                </a:r>
                <a:r>
                  <a:rPr lang="zh-CN" altLang="en-US" sz="2800" dirty="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交</a:t>
                </a:r>
                <a:r>
                  <a:rPr lang="zh-CN" altLang="en-US" sz="2800" dirty="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a:t>
                </a:r>
                <a:r>
                  <a:rPr lang="zh-CN" altLang="en-US" sz="2800" dirty="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并</a:t>
                </a:r>
                <a:r>
                  <a:rPr lang="zh-CN" altLang="en-US" sz="2800" dirty="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运算也是封闭的。因此，如果将</a:t>
                </a:r>
                <a14:m>
                  <m:oMath xmlns:m="http://schemas.openxmlformats.org/officeDocument/2006/math">
                    <m:sSup>
                      <m:sSupPr>
                        <m:ctrlPr>
                          <a:rPr lang="en-US" altLang="zh-CN" sz="2800" b="0" i="1" dirty="0" smtClean="0">
                            <a:latin typeface="Cambria Math" panose="02040503050406030204" pitchFamily="18" charset="0"/>
                            <a:ea typeface="华文中宋" panose="02010600040101010101" pitchFamily="2" charset="-122"/>
                          </a:rPr>
                        </m:ctrlPr>
                      </m:sSupPr>
                      <m:e>
                        <m:r>
                          <a:rPr lang="en-US" altLang="zh-CN" sz="2800" b="0" i="1" dirty="0" smtClean="0">
                            <a:latin typeface="Cambria Math" panose="02040503050406030204" pitchFamily="18" charset="0"/>
                            <a:ea typeface="华文中宋" panose="02010600040101010101" pitchFamily="2" charset="-122"/>
                          </a:rPr>
                          <m:t>𝑅</m:t>
                        </m:r>
                      </m:e>
                      <m:sup>
                        <m:r>
                          <a:rPr lang="en-US" altLang="zh-CN" sz="2800" b="0" i="1" dirty="0" smtClean="0">
                            <a:latin typeface="Cambria Math" panose="02040503050406030204" pitchFamily="18" charset="0"/>
                            <a:ea typeface="华文中宋" panose="02010600040101010101" pitchFamily="2" charset="-122"/>
                          </a:rPr>
                          <m:t>𝑛</m:t>
                        </m:r>
                      </m:sup>
                    </m:sSup>
                  </m:oMath>
                </a14:m>
                <a:r>
                  <a:rPr lang="zh-CN" altLang="en-US" sz="2800" dirty="0">
                    <a:latin typeface="华文中宋" panose="02010600040101010101" pitchFamily="2" charset="-122"/>
                    <a:ea typeface="华文中宋" panose="02010600040101010101" pitchFamily="2" charset="-122"/>
                  </a:rPr>
                  <a:t>中的所有可测子集放在一起就构成</a:t>
                </a:r>
                <a:r>
                  <a:rPr lang="zh-CN" altLang="en-US" sz="2800" i="1" dirty="0">
                    <a:latin typeface="华文中宋" panose="02010600040101010101" pitchFamily="2" charset="-122"/>
                    <a:ea typeface="华文中宋" panose="02010600040101010101" pitchFamily="2" charset="-122"/>
                  </a:rPr>
                  <a:t> </a:t>
                </a:r>
                <a14:m>
                  <m:oMath xmlns:m="http://schemas.openxmlformats.org/officeDocument/2006/math">
                    <m:sSup>
                      <m:sSupPr>
                        <m:ctrlPr>
                          <a:rPr lang="en-US" altLang="zh-CN" sz="2800" b="0" i="1" dirty="0" smtClean="0">
                            <a:latin typeface="Cambria Math" panose="02040503050406030204" pitchFamily="18" charset="0"/>
                            <a:ea typeface="华文中宋" panose="02010600040101010101" pitchFamily="2" charset="-122"/>
                          </a:rPr>
                        </m:ctrlPr>
                      </m:sSupPr>
                      <m:e>
                        <m:r>
                          <a:rPr lang="en-US" altLang="zh-CN" sz="2800" b="0" i="1" dirty="0" smtClean="0">
                            <a:latin typeface="Cambria Math" panose="02040503050406030204" pitchFamily="18" charset="0"/>
                            <a:ea typeface="华文中宋" panose="02010600040101010101" pitchFamily="2" charset="-122"/>
                          </a:rPr>
                          <m:t>𝑅</m:t>
                        </m:r>
                      </m:e>
                      <m:sup>
                        <m:r>
                          <a:rPr lang="en-US" altLang="zh-CN" sz="2800" b="0" i="1" dirty="0" smtClean="0">
                            <a:latin typeface="Cambria Math" panose="02040503050406030204" pitchFamily="18" charset="0"/>
                            <a:ea typeface="华文中宋" panose="02010600040101010101" pitchFamily="2" charset="-122"/>
                          </a:rPr>
                          <m:t>𝑛</m:t>
                        </m:r>
                      </m:sup>
                    </m:sSup>
                  </m:oMath>
                </a14:m>
                <a:r>
                  <a:rPr lang="zh-CN" altLang="en-US" sz="2800" i="1"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的一个子集簇，这个子集簇是一</a:t>
                </a:r>
                <a:r>
                  <a:rPr lang="zh-CN" altLang="en-US" sz="2800" dirty="0" smtClean="0">
                    <a:latin typeface="华文中宋" panose="02010600040101010101" pitchFamily="2" charset="-122"/>
                    <a:ea typeface="华文中宋" panose="02010600040101010101" pitchFamily="2" charset="-122"/>
                  </a:rPr>
                  <a:t>个</a:t>
                </a:r>
                <a14:m>
                  <m:oMath xmlns:m="http://schemas.openxmlformats.org/officeDocument/2006/math">
                    <m:r>
                      <a:rPr lang="zh-CN" altLang="en-US" sz="2800" i="1" dirty="0" smtClean="0">
                        <a:latin typeface="Cambria Math" panose="02040503050406030204" pitchFamily="18" charset="0"/>
                        <a:ea typeface="华文中宋" panose="02010600040101010101" pitchFamily="2" charset="-122"/>
                      </a:rPr>
                      <m:t>𝜎</m:t>
                    </m:r>
                    <m:r>
                      <a:rPr lang="en-US" altLang="zh-CN" sz="2800" b="0" i="1" dirty="0" smtClean="0">
                        <a:latin typeface="Cambria Math" panose="02040503050406030204" pitchFamily="18" charset="0"/>
                        <a:ea typeface="华文中宋" panose="02010600040101010101" pitchFamily="2" charset="-122"/>
                      </a:rPr>
                      <m:t>−</m:t>
                    </m:r>
                  </m:oMath>
                </a14:m>
                <a:r>
                  <a:rPr lang="zh-CN" altLang="en-US" sz="2800" dirty="0" smtClean="0">
                    <a:latin typeface="华文中宋" panose="02010600040101010101" pitchFamily="2" charset="-122"/>
                    <a:ea typeface="华文中宋" panose="02010600040101010101" pitchFamily="2" charset="-122"/>
                  </a:rPr>
                  <a:t>域</a:t>
                </a:r>
                <a:r>
                  <a:rPr lang="zh-CN" altLang="en-US" sz="2800" dirty="0">
                    <a:latin typeface="华文中宋" panose="02010600040101010101" pitchFamily="2" charset="-122"/>
                    <a:ea typeface="华文中宋" panose="02010600040101010101" pitchFamily="2" charset="-122"/>
                  </a:rPr>
                  <a:t>。</a:t>
                </a:r>
              </a:p>
              <a:p>
                <a:pPr marL="0" indent="0">
                  <a:spcBef>
                    <a:spcPct val="0"/>
                  </a:spcBef>
                  <a:buNone/>
                </a:pPr>
                <a:r>
                  <a:rPr lang="zh-CN" altLang="en-US" sz="2800" dirty="0">
                    <a:latin typeface="华文中宋" panose="02010600040101010101" pitchFamily="2" charset="-122"/>
                    <a:ea typeface="华文中宋" panose="02010600040101010101" pitchFamily="2" charset="-122"/>
                  </a:rPr>
                  <a:t>    回忆第一章中关于</a:t>
                </a:r>
                <a14:m>
                  <m:oMath xmlns:m="http://schemas.openxmlformats.org/officeDocument/2006/math">
                    <m:r>
                      <a:rPr lang="zh-CN" altLang="en-US" sz="2800" i="1" dirty="0" smtClean="0">
                        <a:latin typeface="Cambria Math" panose="02040503050406030204" pitchFamily="18" charset="0"/>
                        <a:ea typeface="华文中宋" panose="02010600040101010101" pitchFamily="2" charset="-122"/>
                      </a:rPr>
                      <m:t>𝜎</m:t>
                    </m:r>
                    <m:r>
                      <a:rPr lang="en-US" altLang="zh-CN" sz="2800" b="0" i="1" dirty="0" smtClean="0">
                        <a:latin typeface="Cambria Math" panose="02040503050406030204" pitchFamily="18" charset="0"/>
                        <a:ea typeface="华文中宋" panose="02010600040101010101" pitchFamily="2" charset="-122"/>
                      </a:rPr>
                      <m:t>−</m:t>
                    </m:r>
                  </m:oMath>
                </a14:m>
                <a:r>
                  <a:rPr lang="zh-CN" altLang="en-US" sz="2800" dirty="0">
                    <a:latin typeface="华文中宋" panose="02010600040101010101" pitchFamily="2" charset="-122"/>
                    <a:ea typeface="华文中宋" panose="02010600040101010101" pitchFamily="2" charset="-122"/>
                  </a:rPr>
                  <a:t>域的定义，那里是对一般</a:t>
                </a:r>
                <a:r>
                  <a:rPr lang="zh-CN" altLang="en-US" sz="2800" dirty="0" smtClean="0">
                    <a:latin typeface="华文中宋" panose="02010600040101010101" pitchFamily="2" charset="-122"/>
                    <a:ea typeface="华文中宋" panose="02010600040101010101" pitchFamily="2" charset="-122"/>
                  </a:rPr>
                  <a:t>集合</a:t>
                </a:r>
                <a14:m>
                  <m:oMath xmlns:m="http://schemas.openxmlformats.org/officeDocument/2006/math">
                    <m:r>
                      <a:rPr lang="en-US" altLang="zh-CN" sz="2800" i="1" dirty="0" smtClean="0">
                        <a:latin typeface="Cambria Math" panose="02040503050406030204" pitchFamily="18" charset="0"/>
                        <a:ea typeface="华文中宋" panose="02010600040101010101" pitchFamily="2" charset="-122"/>
                      </a:rPr>
                      <m:t>𝑆</m:t>
                    </m:r>
                  </m:oMath>
                </a14:m>
                <a:r>
                  <a:rPr lang="zh-CN" altLang="en-US" sz="2800" dirty="0" smtClean="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的子集簇而言的，所以，如果我们在</a:t>
                </a:r>
                <a:r>
                  <a:rPr lang="zh-CN" altLang="en-US" sz="2800" i="1" dirty="0">
                    <a:latin typeface="华文中宋" panose="02010600040101010101" pitchFamily="2" charset="-122"/>
                    <a:ea typeface="华文中宋" panose="02010600040101010101" pitchFamily="2" charset="-122"/>
                  </a:rPr>
                  <a:t> </a:t>
                </a:r>
                <a14:m>
                  <m:oMath xmlns:m="http://schemas.openxmlformats.org/officeDocument/2006/math">
                    <m:r>
                      <a:rPr lang="en-US" altLang="zh-CN" sz="2800" i="1" dirty="0" smtClean="0">
                        <a:latin typeface="Cambria Math" panose="02040503050406030204" pitchFamily="18" charset="0"/>
                        <a:ea typeface="华文中宋" panose="02010600040101010101" pitchFamily="2" charset="-122"/>
                      </a:rPr>
                      <m:t>𝑆</m:t>
                    </m:r>
                  </m:oMath>
                </a14:m>
                <a:r>
                  <a:rPr lang="zh-CN" altLang="en-US" sz="2800" dirty="0">
                    <a:latin typeface="华文中宋" panose="02010600040101010101" pitchFamily="2" charset="-122"/>
                    <a:ea typeface="华文中宋" panose="02010600040101010101" pitchFamily="2" charset="-122"/>
                  </a:rPr>
                  <a:t>的一个</a:t>
                </a:r>
                <a14:m>
                  <m:oMath xmlns:m="http://schemas.openxmlformats.org/officeDocument/2006/math">
                    <m:r>
                      <a:rPr lang="zh-CN" altLang="en-US" sz="2800" i="1" dirty="0" smtClean="0">
                        <a:latin typeface="Cambria Math" panose="02040503050406030204" pitchFamily="18" charset="0"/>
                        <a:ea typeface="华文中宋" panose="02010600040101010101" pitchFamily="2" charset="-122"/>
                      </a:rPr>
                      <m:t>𝜎</m:t>
                    </m:r>
                    <m:r>
                      <a:rPr lang="en-US" altLang="zh-CN" sz="2800" b="0" i="1" dirty="0" smtClean="0">
                        <a:latin typeface="Cambria Math" panose="02040503050406030204" pitchFamily="18" charset="0"/>
                        <a:ea typeface="华文中宋" panose="02010600040101010101" pitchFamily="2" charset="-122"/>
                      </a:rPr>
                      <m:t>−</m:t>
                    </m:r>
                  </m:oMath>
                </a14:m>
                <a:r>
                  <a:rPr lang="zh-CN" altLang="en-US" sz="2800" dirty="0">
                    <a:latin typeface="华文中宋" panose="02010600040101010101" pitchFamily="2" charset="-122"/>
                    <a:ea typeface="华文中宋" panose="02010600040101010101" pitchFamily="2" charset="-122"/>
                  </a:rPr>
                  <a:t>域</a:t>
                </a:r>
                <a:r>
                  <a:rPr lang="zh-CN" altLang="en-US" sz="2800" i="1" dirty="0">
                    <a:latin typeface="华文中宋" panose="02010600040101010101" pitchFamily="2" charset="-122"/>
                    <a:ea typeface="华文中宋" panose="02010600040101010101" pitchFamily="2" charset="-122"/>
                  </a:rPr>
                  <a:t> </a:t>
                </a:r>
                <a14:m>
                  <m:oMath xmlns:m="http://schemas.openxmlformats.org/officeDocument/2006/math">
                    <m:r>
                      <a:rPr lang="en-US" altLang="zh-CN" sz="2800" b="0" i="1" dirty="0" smtClean="0">
                        <a:latin typeface="Cambria Math" panose="02040503050406030204" pitchFamily="18" charset="0"/>
                        <a:ea typeface="华文中宋" panose="02010600040101010101" pitchFamily="2" charset="-122"/>
                      </a:rPr>
                      <m:t>𝐹</m:t>
                    </m:r>
                  </m:oMath>
                </a14:m>
                <a:r>
                  <a:rPr lang="zh-CN" altLang="en-US" sz="2800" dirty="0">
                    <a:latin typeface="华文中宋" panose="02010600040101010101" pitchFamily="2" charset="-122"/>
                    <a:ea typeface="华文中宋" panose="02010600040101010101" pitchFamily="2" charset="-122"/>
                  </a:rPr>
                  <a:t>上定义了某种非负函数 </a:t>
                </a:r>
                <a14:m>
                  <m:oMath xmlns:m="http://schemas.openxmlformats.org/officeDocument/2006/math">
                    <m:r>
                      <a:rPr lang="en-US" altLang="zh-CN" sz="2800" b="0" i="1" dirty="0" smtClean="0">
                        <a:latin typeface="Cambria Math" panose="02040503050406030204" pitchFamily="18" charset="0"/>
                        <a:ea typeface="华文中宋" panose="02010600040101010101" pitchFamily="2" charset="-122"/>
                      </a:rPr>
                      <m:t>𝑚</m:t>
                    </m:r>
                  </m:oMath>
                </a14:m>
                <a:r>
                  <a:rPr lang="zh-CN" altLang="en-US" sz="2800" dirty="0">
                    <a:latin typeface="华文中宋" panose="02010600040101010101" pitchFamily="2" charset="-122"/>
                    <a:ea typeface="华文中宋" panose="02010600040101010101" pitchFamily="2" charset="-122"/>
                  </a:rPr>
                  <a:t>，也就是说， 的定义域为</a:t>
                </a:r>
                <a14:m>
                  <m:oMath xmlns:m="http://schemas.openxmlformats.org/officeDocument/2006/math">
                    <m:r>
                      <a:rPr lang="en-US" altLang="zh-CN" sz="2800" b="0" i="1" dirty="0" smtClean="0">
                        <a:latin typeface="Cambria Math" panose="02040503050406030204" pitchFamily="18" charset="0"/>
                        <a:ea typeface="华文中宋" panose="02010600040101010101" pitchFamily="2" charset="-122"/>
                      </a:rPr>
                      <m:t>𝐹</m:t>
                    </m:r>
                  </m:oMath>
                </a14:m>
                <a:r>
                  <a:rPr lang="zh-CN" altLang="en-US" sz="2800" dirty="0">
                    <a:latin typeface="华文中宋" panose="02010600040101010101" pitchFamily="2" charset="-122"/>
                    <a:ea typeface="华文中宋" panose="02010600040101010101" pitchFamily="2" charset="-122"/>
                  </a:rPr>
                  <a:t>，使得</a:t>
                </a:r>
                <a14:m>
                  <m:oMath xmlns:m="http://schemas.openxmlformats.org/officeDocument/2006/math">
                    <m:r>
                      <a:rPr lang="en-US" altLang="zh-CN" sz="2800" b="0" i="1" dirty="0" smtClean="0">
                        <a:latin typeface="Cambria Math" panose="02040503050406030204" pitchFamily="18" charset="0"/>
                        <a:ea typeface="华文中宋" panose="02010600040101010101" pitchFamily="2" charset="-122"/>
                      </a:rPr>
                      <m:t>𝑚</m:t>
                    </m:r>
                  </m:oMath>
                </a14:m>
                <a:r>
                  <a:rPr lang="zh-CN" altLang="en-US" sz="2800" dirty="0">
                    <a:latin typeface="华文中宋" panose="02010600040101010101" pitchFamily="2" charset="-122"/>
                    <a:ea typeface="华文中宋" panose="02010600040101010101" pitchFamily="2" charset="-122"/>
                  </a:rPr>
                  <a:t>适合前面所讲的测度的基本</a:t>
                </a:r>
              </a:p>
              <a:p>
                <a:pPr marL="0" indent="0" algn="just">
                  <a:buFont typeface="Wingdings" panose="05000000000000000000" pitchFamily="2" charset="2"/>
                  <a:buNone/>
                </a:pPr>
                <a:endParaRPr lang="en-US" altLang="zh-CN" sz="2800" dirty="0">
                  <a:latin typeface="华文中宋" panose="02010600040101010101" pitchFamily="2" charset="-122"/>
                  <a:ea typeface="华文中宋" panose="02010600040101010101" pitchFamily="2" charset="-122"/>
                </a:endParaRPr>
              </a:p>
            </p:txBody>
          </p:sp>
        </mc:Choice>
        <mc:Fallback xmlns="">
          <p:sp>
            <p:nvSpPr>
              <p:cNvPr id="28674" name="Rectangle 2"/>
              <p:cNvSpPr>
                <a:spLocks noGrp="1" noRot="1" noChangeAspect="1" noMove="1" noResize="1" noEditPoints="1" noAdjustHandles="1" noChangeArrowheads="1" noChangeShapeType="1" noTextEdit="1"/>
              </p:cNvSpPr>
              <p:nvPr>
                <p:ph type="body" idx="1"/>
              </p:nvPr>
            </p:nvSpPr>
            <p:spPr>
              <a:xfrm>
                <a:off x="685800" y="1600200"/>
                <a:ext cx="8153400" cy="4876800"/>
              </a:xfrm>
              <a:blipFill>
                <a:blip r:embed="rId2"/>
                <a:stretch>
                  <a:fillRect l="-1571" t="-1375" r="-2468"/>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698" name="Rectangle 2"/>
              <p:cNvSpPr>
                <a:spLocks noGrp="1" noChangeArrowheads="1"/>
              </p:cNvSpPr>
              <p:nvPr>
                <p:ph type="body" idx="1"/>
              </p:nvPr>
            </p:nvSpPr>
            <p:spPr>
              <a:xfrm>
                <a:off x="762000" y="1600200"/>
                <a:ext cx="8153400" cy="4876800"/>
              </a:xfrm>
            </p:spPr>
            <p:txBody>
              <a:bodyPr/>
              <a:lstStyle/>
              <a:p>
                <a:pPr marL="0" indent="0" algn="just">
                  <a:buNone/>
                </a:pPr>
                <a:r>
                  <a:rPr lang="zh-CN" altLang="en-US" sz="2800" dirty="0" smtClean="0">
                    <a:latin typeface="华文中宋" panose="02010600040101010101" pitchFamily="2" charset="-122"/>
                    <a:ea typeface="华文中宋" panose="02010600040101010101" pitchFamily="2" charset="-122"/>
                  </a:rPr>
                  <a:t>性质，则可以将</a:t>
                </a:r>
                <a14:m>
                  <m:oMath xmlns:m="http://schemas.openxmlformats.org/officeDocument/2006/math">
                    <m:r>
                      <a:rPr lang="en-US" altLang="zh-CN" sz="2800" b="0" i="1" dirty="0" smtClean="0">
                        <a:latin typeface="Cambria Math" panose="02040503050406030204" pitchFamily="18" charset="0"/>
                        <a:ea typeface="华文中宋" panose="02010600040101010101" pitchFamily="2" charset="-122"/>
                      </a:rPr>
                      <m:t>𝑚</m:t>
                    </m:r>
                  </m:oMath>
                </a14:m>
                <a:r>
                  <a:rPr lang="zh-CN" altLang="en-US" sz="2800" dirty="0">
                    <a:latin typeface="华文中宋" panose="02010600040101010101" pitchFamily="2" charset="-122"/>
                    <a:ea typeface="华文中宋" panose="02010600040101010101" pitchFamily="2" charset="-122"/>
                  </a:rPr>
                  <a:t>看作一般集合上的测度。这样，对一般抽象集合，也可以引进测度的概念。换句话说，我们可以将 </a:t>
                </a:r>
                <a14:m>
                  <m:oMath xmlns:m="http://schemas.openxmlformats.org/officeDocument/2006/math">
                    <m:sSup>
                      <m:sSupPr>
                        <m:ctrlPr>
                          <a:rPr lang="en-US" altLang="zh-CN" sz="2800" b="0" i="1" dirty="0" smtClean="0">
                            <a:latin typeface="Cambria Math" panose="02040503050406030204" pitchFamily="18" charset="0"/>
                            <a:ea typeface="华文中宋" panose="02010600040101010101" pitchFamily="2" charset="-122"/>
                          </a:rPr>
                        </m:ctrlPr>
                      </m:sSupPr>
                      <m:e>
                        <m:r>
                          <a:rPr lang="en-US" altLang="zh-CN" sz="2800" b="0" i="1" dirty="0" smtClean="0">
                            <a:latin typeface="Cambria Math" panose="02040503050406030204" pitchFamily="18" charset="0"/>
                            <a:ea typeface="华文中宋" panose="02010600040101010101" pitchFamily="2" charset="-122"/>
                          </a:rPr>
                          <m:t>𝑅</m:t>
                        </m:r>
                      </m:e>
                      <m:sup>
                        <m:r>
                          <a:rPr lang="en-US" altLang="zh-CN" sz="2800" b="0" i="1" dirty="0" smtClean="0">
                            <a:latin typeface="Cambria Math" panose="02040503050406030204" pitchFamily="18" charset="0"/>
                            <a:ea typeface="华文中宋" panose="02010600040101010101" pitchFamily="2" charset="-122"/>
                          </a:rPr>
                          <m:t>𝑛</m:t>
                        </m:r>
                      </m:sup>
                    </m:sSup>
                  </m:oMath>
                </a14:m>
                <a:r>
                  <a:rPr lang="zh-CN" altLang="en-US" sz="2800" dirty="0">
                    <a:latin typeface="华文中宋" panose="02010600040101010101" pitchFamily="2" charset="-122"/>
                    <a:ea typeface="华文中宋" panose="02010600040101010101" pitchFamily="2" charset="-122"/>
                  </a:rPr>
                  <a:t>中</a:t>
                </a:r>
                <a:r>
                  <a:rPr lang="en-US" altLang="zh-CN" sz="2800" dirty="0">
                    <a:latin typeface="华文中宋" panose="02010600040101010101" pitchFamily="2" charset="-122"/>
                    <a:ea typeface="华文中宋" panose="02010600040101010101" pitchFamily="2" charset="-122"/>
                  </a:rPr>
                  <a:t>Lebesgue</a:t>
                </a:r>
                <a:r>
                  <a:rPr lang="zh-CN" altLang="en-US" sz="2800" dirty="0">
                    <a:latin typeface="华文中宋" panose="02010600040101010101" pitchFamily="2" charset="-122"/>
                    <a:ea typeface="华文中宋" panose="02010600040101010101" pitchFamily="2" charset="-122"/>
                  </a:rPr>
                  <a:t>测度的基本性质作为公理来定义一般集合上的测度。这正是抽象测度论的出发点。应该看到，从 </a:t>
                </a:r>
                <a14:m>
                  <m:oMath xmlns:m="http://schemas.openxmlformats.org/officeDocument/2006/math">
                    <m:sSup>
                      <m:sSupPr>
                        <m:ctrlPr>
                          <a:rPr lang="en-US" altLang="zh-CN" sz="2800" b="0" i="1" dirty="0" smtClean="0">
                            <a:latin typeface="Cambria Math" panose="02040503050406030204" pitchFamily="18" charset="0"/>
                            <a:ea typeface="华文中宋" panose="02010600040101010101" pitchFamily="2" charset="-122"/>
                          </a:rPr>
                        </m:ctrlPr>
                      </m:sSupPr>
                      <m:e>
                        <m:r>
                          <a:rPr lang="en-US" altLang="zh-CN" sz="2800" b="0" i="1" dirty="0" smtClean="0">
                            <a:latin typeface="Cambria Math" panose="02040503050406030204" pitchFamily="18" charset="0"/>
                            <a:ea typeface="华文中宋" panose="02010600040101010101" pitchFamily="2" charset="-122"/>
                          </a:rPr>
                          <m:t>𝑅</m:t>
                        </m:r>
                      </m:e>
                      <m:sup>
                        <m:r>
                          <a:rPr lang="en-US" altLang="zh-CN" sz="2800" b="0" i="1" dirty="0" smtClean="0">
                            <a:latin typeface="Cambria Math" panose="02040503050406030204" pitchFamily="18" charset="0"/>
                            <a:ea typeface="华文中宋" panose="02010600040101010101" pitchFamily="2" charset="-122"/>
                          </a:rPr>
                          <m:t>𝑛</m:t>
                        </m:r>
                      </m:sup>
                    </m:sSup>
                  </m:oMath>
                </a14:m>
                <a:r>
                  <a:rPr lang="zh-CN" altLang="en-US" sz="2800" dirty="0">
                    <a:latin typeface="华文中宋" panose="02010600040101010101" pitchFamily="2" charset="-122"/>
                    <a:ea typeface="华文中宋" panose="02010600040101010101" pitchFamily="2" charset="-122"/>
                  </a:rPr>
                  <a:t>到一般</a:t>
                </a:r>
                <a:r>
                  <a:rPr lang="zh-CN" altLang="en-US" sz="2800" dirty="0" smtClean="0">
                    <a:latin typeface="华文中宋" panose="02010600040101010101" pitchFamily="2" charset="-122"/>
                    <a:ea typeface="华文中宋" panose="02010600040101010101" pitchFamily="2" charset="-122"/>
                  </a:rPr>
                  <a:t>集合</a:t>
                </a:r>
                <a14:m>
                  <m:oMath xmlns:m="http://schemas.openxmlformats.org/officeDocument/2006/math">
                    <m:r>
                      <a:rPr lang="en-US" altLang="zh-CN" sz="2800" b="0" i="1" smtClean="0">
                        <a:latin typeface="Cambria Math" panose="02040503050406030204" pitchFamily="18" charset="0"/>
                        <a:ea typeface="华文中宋" panose="02010600040101010101" pitchFamily="2" charset="-122"/>
                      </a:rPr>
                      <m:t>𝐹</m:t>
                    </m:r>
                  </m:oMath>
                </a14:m>
                <a:r>
                  <a:rPr lang="zh-CN" altLang="en-US" sz="2800" dirty="0" smtClean="0">
                    <a:latin typeface="华文中宋" panose="02010600040101010101" pitchFamily="2" charset="-122"/>
                    <a:ea typeface="华文中宋" panose="02010600040101010101" pitchFamily="2" charset="-122"/>
                  </a:rPr>
                  <a:t>的</a:t>
                </a:r>
                <a:r>
                  <a:rPr lang="zh-CN" altLang="en-US" sz="2800" dirty="0">
                    <a:latin typeface="华文中宋" panose="02010600040101010101" pitchFamily="2" charset="-122"/>
                    <a:ea typeface="华文中宋" panose="02010600040101010101" pitchFamily="2" charset="-122"/>
                  </a:rPr>
                  <a:t>测度推广绝非一般的平行推广，这种推广既有其重大的理论价值，又有其应用价值，比如，我们所学过的概念论中的概率，就是</a:t>
                </a:r>
                <a:r>
                  <a:rPr lang="zh-CN" altLang="en-US" sz="2800" dirty="0" smtClean="0">
                    <a:latin typeface="华文中宋" panose="02010600040101010101" pitchFamily="2" charset="-122"/>
                    <a:ea typeface="华文中宋" panose="02010600040101010101" pitchFamily="2" charset="-122"/>
                  </a:rPr>
                  <a:t>定义在随机事件组</a:t>
                </a:r>
                <a:r>
                  <a:rPr lang="zh-CN" altLang="en-US" sz="2800" dirty="0">
                    <a:latin typeface="华文中宋" panose="02010600040101010101" pitchFamily="2" charset="-122"/>
                    <a:ea typeface="华文中宋" panose="02010600040101010101" pitchFamily="2" charset="-122"/>
                  </a:rPr>
                  <a:t>所在</a:t>
                </a:r>
                <a:r>
                  <a:rPr lang="zh-CN" altLang="en-US" sz="2800" dirty="0" smtClean="0">
                    <a:latin typeface="华文中宋" panose="02010600040101010101" pitchFamily="2" charset="-122"/>
                    <a:ea typeface="华文中宋" panose="02010600040101010101" pitchFamily="2" charset="-122"/>
                  </a:rPr>
                  <a:t>的</a:t>
                </a:r>
                <a:r>
                  <a:rPr lang="zh-CN" altLang="en-US" sz="2800" dirty="0">
                    <a:latin typeface="华文中宋" panose="02010600040101010101" pitchFamily="2" charset="-122"/>
                    <a:ea typeface="华文中宋" panose="02010600040101010101" pitchFamily="2" charset="-122"/>
                  </a:rPr>
                  <a:t>空间上的测度，通常称之为</a:t>
                </a:r>
                <a:r>
                  <a:rPr lang="zh-CN" altLang="en-US" sz="2800" b="1" dirty="0">
                    <a:solidFill>
                      <a:srgbClr val="00FF00"/>
                    </a:solidFill>
                    <a:latin typeface="华文中宋" panose="02010600040101010101" pitchFamily="2" charset="-122"/>
                    <a:ea typeface="华文中宋" panose="02010600040101010101" pitchFamily="2" charset="-122"/>
                  </a:rPr>
                  <a:t>概率测度</a:t>
                </a:r>
                <a:r>
                  <a:rPr lang="zh-CN" altLang="en-US" sz="2800" dirty="0">
                    <a:latin typeface="华文中宋" panose="02010600040101010101" pitchFamily="2" charset="-122"/>
                    <a:ea typeface="华文中宋" panose="02010600040101010101" pitchFamily="2" charset="-122"/>
                  </a:rPr>
                  <a:t>。</a:t>
                </a:r>
              </a:p>
            </p:txBody>
          </p:sp>
        </mc:Choice>
        <mc:Fallback xmlns="">
          <p:sp>
            <p:nvSpPr>
              <p:cNvPr id="29698"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2"/>
                <a:stretch>
                  <a:fillRect l="-1495" t="-1375" r="-1420"/>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762000" y="1600200"/>
            <a:ext cx="8153400" cy="4876800"/>
          </a:xfrm>
        </p:spPr>
        <p:txBody>
          <a:bodyPr/>
          <a:lstStyle/>
          <a:p>
            <a:pPr algn="just">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一</a:t>
            </a:r>
            <a:r>
              <a:rPr lang="en-US" altLang="zh-CN">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可测集的性质</a:t>
            </a:r>
          </a:p>
          <a:p>
            <a:pPr algn="just">
              <a:buFont typeface="Wingdings" panose="05000000000000000000" pitchFamily="2" charset="2"/>
              <a:buNone/>
            </a:pPr>
            <a:r>
              <a:rPr lang="zh-CN" altLang="en-US" b="1">
                <a:solidFill>
                  <a:srgbClr val="00FF00"/>
                </a:solidFill>
              </a:rPr>
              <a:t>      </a:t>
            </a:r>
            <a:r>
              <a:rPr lang="zh-CN" altLang="en-US" b="1">
                <a:solidFill>
                  <a:srgbClr val="00FF00"/>
                </a:solidFill>
                <a:latin typeface="华文中宋" panose="02010600040101010101" pitchFamily="2" charset="-122"/>
                <a:ea typeface="华文中宋" panose="02010600040101010101" pitchFamily="2" charset="-122"/>
              </a:rPr>
              <a:t>问题</a:t>
            </a:r>
            <a:r>
              <a:rPr lang="en-US" altLang="zh-CN" b="1">
                <a:solidFill>
                  <a:srgbClr val="00FF00"/>
                </a:solidFill>
                <a:latin typeface="华文中宋" panose="02010600040101010101" pitchFamily="2" charset="-122"/>
                <a:ea typeface="华文中宋" panose="02010600040101010101" pitchFamily="2" charset="-122"/>
              </a:rPr>
              <a:t>1</a:t>
            </a:r>
            <a:r>
              <a:rPr lang="zh-CN" altLang="en-US" b="1">
                <a:solidFill>
                  <a:srgbClr val="00FF00"/>
                </a:solidFill>
                <a:latin typeface="华文中宋" panose="02010600040101010101" pitchFamily="2" charset="-122"/>
                <a:ea typeface="华文中宋" panose="02010600040101010101" pitchFamily="2" charset="-122"/>
              </a:rPr>
              <a:t>：回忆</a:t>
            </a:r>
            <a:r>
              <a:rPr lang="en-US" altLang="zh-CN" b="1">
                <a:solidFill>
                  <a:srgbClr val="00FF00"/>
                </a:solidFill>
                <a:latin typeface="华文中宋" panose="02010600040101010101" pitchFamily="2" charset="-122"/>
                <a:ea typeface="华文中宋" panose="02010600040101010101" pitchFamily="2" charset="-122"/>
              </a:rPr>
              <a:t>Riemann</a:t>
            </a:r>
            <a:r>
              <a:rPr lang="zh-CN" altLang="en-US" b="1">
                <a:solidFill>
                  <a:srgbClr val="00FF00"/>
                </a:solidFill>
                <a:latin typeface="华文中宋" panose="02010600040101010101" pitchFamily="2" charset="-122"/>
                <a:ea typeface="华文中宋" panose="02010600040101010101" pitchFamily="2" charset="-122"/>
              </a:rPr>
              <a:t>积分的性质，通过</a:t>
            </a:r>
          </a:p>
          <a:p>
            <a:pPr algn="just">
              <a:buFont typeface="Wingdings" panose="05000000000000000000" pitchFamily="2" charset="2"/>
              <a:buNone/>
            </a:pPr>
            <a:r>
              <a:rPr lang="zh-CN" altLang="en-US" b="1">
                <a:solidFill>
                  <a:srgbClr val="00FF00"/>
                </a:solidFill>
                <a:latin typeface="华文中宋" panose="02010600040101010101" pitchFamily="2" charset="-122"/>
                <a:ea typeface="华文中宋" panose="02010600040101010101" pitchFamily="2" charset="-122"/>
              </a:rPr>
              <a:t>                类比的方法，我们可以得到可测</a:t>
            </a:r>
          </a:p>
          <a:p>
            <a:pPr algn="just">
              <a:buFont typeface="Wingdings" panose="05000000000000000000" pitchFamily="2" charset="2"/>
              <a:buNone/>
            </a:pPr>
            <a:r>
              <a:rPr lang="zh-CN" altLang="en-US" b="1">
                <a:solidFill>
                  <a:srgbClr val="00FF00"/>
                </a:solidFill>
                <a:latin typeface="华文中宋" panose="02010600040101010101" pitchFamily="2" charset="-122"/>
                <a:ea typeface="华文中宋" panose="02010600040101010101" pitchFamily="2" charset="-122"/>
              </a:rPr>
              <a:t>                集应具有哪些性质？</a:t>
            </a:r>
          </a:p>
          <a:p>
            <a:pPr algn="just">
              <a:buFont typeface="Wingdings" panose="05000000000000000000" pitchFamily="2" charset="2"/>
              <a:buNone/>
            </a:pPr>
            <a:endParaRPr lang="zh-CN" altLang="en-US">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zh-CN" altLang="en-US">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zh-CN" altLang="en-US">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en-US" altLang="zh-CN">
              <a:latin typeface="华文中宋" panose="02010600040101010101" pitchFamily="2" charset="-122"/>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Rectangle 2"/>
              <p:cNvSpPr>
                <a:spLocks noGrp="1" noChangeArrowheads="1"/>
              </p:cNvSpPr>
              <p:nvPr>
                <p:ph type="body" idx="1"/>
              </p:nvPr>
            </p:nvSpPr>
            <p:spPr>
              <a:xfrm>
                <a:off x="762000" y="1600200"/>
                <a:ext cx="8153400" cy="4876800"/>
              </a:xfrm>
            </p:spPr>
            <p:txBody>
              <a:bodyPr/>
              <a:lstStyle/>
              <a:p>
                <a:pPr marL="0" indent="0">
                  <a:buNone/>
                </a:pPr>
                <a:r>
                  <a:rPr lang="en-US" altLang="zh-CN" sz="2800" dirty="0">
                    <a:latin typeface="华文中宋" panose="02010600040101010101" pitchFamily="2" charset="-122"/>
                    <a:ea typeface="华文中宋" panose="02010600040101010101" pitchFamily="2" charset="-122"/>
                  </a:rPr>
                  <a:t>    </a:t>
                </a:r>
                <a:r>
                  <a:rPr lang="zh-CN" altLang="en-US" sz="2800" dirty="0">
                    <a:latin typeface="华文中宋" panose="02010600040101010101" pitchFamily="2" charset="-122"/>
                    <a:ea typeface="华文中宋" panose="02010600040101010101" pitchFamily="2" charset="-122"/>
                  </a:rPr>
                  <a:t>可以这么说，测度论的产生为概率奠定了竖实的数学基础。又如，</a:t>
                </a:r>
                <a:r>
                  <a:rPr lang="zh-CN" altLang="en-US" sz="2800" dirty="0" smtClean="0">
                    <a:latin typeface="华文中宋" panose="02010600040101010101" pitchFamily="2" charset="-122"/>
                    <a:ea typeface="华文中宋" panose="02010600040101010101" pitchFamily="2" charset="-122"/>
                  </a:rPr>
                  <a:t>按 </a:t>
                </a:r>
                <a14:m>
                  <m:oMath xmlns:m="http://schemas.openxmlformats.org/officeDocument/2006/math">
                    <m:sSup>
                      <m:sSupPr>
                        <m:ctrlPr>
                          <a:rPr lang="en-US" altLang="zh-CN" sz="2800" b="0" i="1" dirty="0" smtClean="0">
                            <a:latin typeface="Cambria Math" panose="02040503050406030204" pitchFamily="18" charset="0"/>
                            <a:ea typeface="华文中宋" panose="02010600040101010101" pitchFamily="2" charset="-122"/>
                          </a:rPr>
                        </m:ctrlPr>
                      </m:sSupPr>
                      <m:e>
                        <m:r>
                          <a:rPr lang="en-US" altLang="zh-CN" sz="2800" b="0" i="1" dirty="0" smtClean="0">
                            <a:latin typeface="Cambria Math" panose="02040503050406030204" pitchFamily="18" charset="0"/>
                            <a:ea typeface="华文中宋" panose="02010600040101010101" pitchFamily="2" charset="-122"/>
                          </a:rPr>
                          <m:t>𝑅</m:t>
                        </m:r>
                      </m:e>
                      <m:sup>
                        <m:r>
                          <a:rPr lang="en-US" altLang="zh-CN" sz="2800" b="0" i="1" dirty="0" smtClean="0">
                            <a:latin typeface="Cambria Math" panose="02040503050406030204" pitchFamily="18" charset="0"/>
                            <a:ea typeface="华文中宋" panose="02010600040101010101" pitchFamily="2" charset="-122"/>
                          </a:rPr>
                          <m:t>𝑛</m:t>
                        </m:r>
                      </m:sup>
                    </m:sSup>
                  </m:oMath>
                </a14:m>
                <a:r>
                  <a:rPr lang="zh-CN" altLang="en-US" sz="2800" dirty="0">
                    <a:latin typeface="华文中宋" panose="02010600040101010101" pitchFamily="2" charset="-122"/>
                    <a:ea typeface="华文中宋" panose="02010600040101010101" pitchFamily="2" charset="-122"/>
                  </a:rPr>
                  <a:t>中的</a:t>
                </a:r>
                <a:r>
                  <a:rPr lang="en-US" altLang="zh-CN" sz="2800" dirty="0">
                    <a:latin typeface="华文中宋" panose="02010600040101010101" pitchFamily="2" charset="-122"/>
                    <a:ea typeface="华文中宋" panose="02010600040101010101" pitchFamily="2" charset="-122"/>
                  </a:rPr>
                  <a:t>Lebesgue</a:t>
                </a:r>
                <a:r>
                  <a:rPr lang="zh-CN" altLang="en-US" sz="2800" dirty="0">
                    <a:latin typeface="华文中宋" panose="02010600040101010101" pitchFamily="2" charset="-122"/>
                    <a:ea typeface="华文中宋" panose="02010600040101010101" pitchFamily="2" charset="-122"/>
                  </a:rPr>
                  <a:t>测度，是无法区别</a:t>
                </a:r>
                <a14:m>
                  <m:oMath xmlns:m="http://schemas.openxmlformats.org/officeDocument/2006/math">
                    <m:sSup>
                      <m:sSupPr>
                        <m:ctrlPr>
                          <a:rPr lang="en-US" altLang="zh-CN" sz="2800" b="0" i="1" dirty="0" smtClean="0">
                            <a:latin typeface="Cambria Math" panose="02040503050406030204" pitchFamily="18" charset="0"/>
                            <a:ea typeface="华文中宋" panose="02010600040101010101" pitchFamily="2" charset="-122"/>
                          </a:rPr>
                        </m:ctrlPr>
                      </m:sSupPr>
                      <m:e>
                        <m:r>
                          <a:rPr lang="en-US" altLang="zh-CN" sz="2800" b="0" i="1" dirty="0" smtClean="0">
                            <a:latin typeface="Cambria Math" panose="02040503050406030204" pitchFamily="18" charset="0"/>
                            <a:ea typeface="华文中宋" panose="02010600040101010101" pitchFamily="2" charset="-122"/>
                          </a:rPr>
                          <m:t>𝑅</m:t>
                        </m:r>
                      </m:e>
                      <m:sup>
                        <m:r>
                          <a:rPr lang="en-US" altLang="zh-CN" sz="2800" b="0" i="1" dirty="0" smtClean="0">
                            <a:latin typeface="Cambria Math" panose="02040503050406030204" pitchFamily="18" charset="0"/>
                            <a:ea typeface="华文中宋" panose="02010600040101010101" pitchFamily="2" charset="-122"/>
                          </a:rPr>
                          <m:t>𝑛</m:t>
                        </m:r>
                      </m:sup>
                    </m:sSup>
                  </m:oMath>
                </a14:m>
                <a:r>
                  <a:rPr lang="zh-CN" altLang="en-US" sz="2800" dirty="0">
                    <a:latin typeface="华文中宋" panose="02010600040101010101" pitchFamily="2" charset="-122"/>
                    <a:ea typeface="华文中宋" panose="02010600040101010101" pitchFamily="2" charset="-122"/>
                  </a:rPr>
                  <a:t>内的两个零测度集的。但这些集合在分形几何及动力系统以及其它一些学科中是十分重要的。于是出现所谓的分数维数（</a:t>
                </a:r>
                <a:r>
                  <a:rPr lang="en-US" altLang="zh-CN" sz="2800" dirty="0" err="1">
                    <a:latin typeface="华文中宋" panose="02010600040101010101" pitchFamily="2" charset="-122"/>
                    <a:ea typeface="华文中宋" panose="02010600040101010101" pitchFamily="2" charset="-122"/>
                  </a:rPr>
                  <a:t>Hausdorff</a:t>
                </a:r>
                <a:r>
                  <a:rPr lang="zh-CN" altLang="en-US" sz="2800" dirty="0">
                    <a:latin typeface="华文中宋" panose="02010600040101010101" pitchFamily="2" charset="-122"/>
                    <a:ea typeface="华文中宋" panose="02010600040101010101" pitchFamily="2" charset="-122"/>
                  </a:rPr>
                  <a:t>维数）概念。它</a:t>
                </a:r>
                <a:r>
                  <a:rPr lang="zh-CN" altLang="en-US" sz="2800" dirty="0" smtClean="0">
                    <a:latin typeface="华文中宋" panose="02010600040101010101" pitchFamily="2" charset="-122"/>
                    <a:ea typeface="华文中宋" panose="02010600040101010101" pitchFamily="2" charset="-122"/>
                  </a:rPr>
                  <a:t>其实就是</a:t>
                </a:r>
                <a:r>
                  <a:rPr lang="zh-CN" altLang="en-US" sz="2800" dirty="0">
                    <a:latin typeface="华文中宋" panose="02010600040101010101" pitchFamily="2" charset="-122"/>
                    <a:ea typeface="华文中宋" panose="02010600040101010101" pitchFamily="2" charset="-122"/>
                  </a:rPr>
                  <a:t>由一类特殊测度定义的，这类测度通常称为</a:t>
                </a:r>
                <a:r>
                  <a:rPr lang="en-US" altLang="zh-CN" sz="2800" dirty="0" err="1">
                    <a:latin typeface="华文中宋" panose="02010600040101010101" pitchFamily="2" charset="-122"/>
                    <a:ea typeface="华文中宋" panose="02010600040101010101" pitchFamily="2" charset="-122"/>
                  </a:rPr>
                  <a:t>Hausdorff</a:t>
                </a:r>
                <a:r>
                  <a:rPr lang="zh-CN" altLang="en-US" sz="2800" dirty="0">
                    <a:latin typeface="华文中宋" panose="02010600040101010101" pitchFamily="2" charset="-122"/>
                    <a:ea typeface="华文中宋" panose="02010600040101010101" pitchFamily="2" charset="-122"/>
                  </a:rPr>
                  <a:t>测度。用这种测度可以区分不同的</a:t>
                </a:r>
                <a:r>
                  <a:rPr lang="en-US" altLang="zh-CN" sz="2800" dirty="0">
                    <a:latin typeface="华文中宋" panose="02010600040101010101" pitchFamily="2" charset="-122"/>
                    <a:ea typeface="华文中宋" panose="02010600040101010101" pitchFamily="2" charset="-122"/>
                  </a:rPr>
                  <a:t>Lebesgue</a:t>
                </a:r>
                <a:r>
                  <a:rPr lang="zh-CN" altLang="en-US" sz="2800" dirty="0">
                    <a:latin typeface="华文中宋" panose="02010600040101010101" pitchFamily="2" charset="-122"/>
                    <a:ea typeface="华文中宋" panose="02010600040101010101" pitchFamily="2" charset="-122"/>
                  </a:rPr>
                  <a:t>零测集，并确定其维数</a:t>
                </a:r>
                <a:r>
                  <a:rPr lang="zh-CN" altLang="en-US" sz="2800" dirty="0" smtClean="0">
                    <a:latin typeface="华文中宋" panose="02010600040101010101" pitchFamily="2" charset="-122"/>
                    <a:ea typeface="华文中宋" panose="02010600040101010101" pitchFamily="2" charset="-122"/>
                  </a:rPr>
                  <a:t>。</a:t>
                </a:r>
                <a:endParaRPr lang="zh-CN" altLang="en-US" sz="2800"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en-US" altLang="zh-CN" sz="2800" dirty="0">
                  <a:latin typeface="华文中宋" panose="02010600040101010101" pitchFamily="2" charset="-122"/>
                  <a:ea typeface="华文中宋" panose="02010600040101010101" pitchFamily="2" charset="-122"/>
                </a:endParaRPr>
              </a:p>
            </p:txBody>
          </p:sp>
        </mc:Choice>
        <mc:Fallback xmlns="">
          <p:sp>
            <p:nvSpPr>
              <p:cNvPr id="30722"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2"/>
                <a:stretch>
                  <a:fillRect l="-1495" t="-1375" r="-4036"/>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62000" y="1600200"/>
            <a:ext cx="8153400" cy="4876800"/>
          </a:xfrm>
        </p:spPr>
        <p:txBody>
          <a:bodyPr/>
          <a:lstStyle/>
          <a:p>
            <a:pPr marL="0" indent="0" algn="just">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二</a:t>
            </a:r>
            <a:r>
              <a:rPr lang="en-US" altLang="zh-CN">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单调可测集列的极限之可测性</a:t>
            </a:r>
          </a:p>
          <a:p>
            <a:pPr marL="0" indent="0" algn="just">
              <a:buFont typeface="Wingdings" panose="05000000000000000000" pitchFamily="2" charset="2"/>
              <a:buNone/>
            </a:pPr>
            <a:r>
              <a:rPr lang="zh-CN" altLang="en-US" b="1">
                <a:solidFill>
                  <a:srgbClr val="00FF00"/>
                </a:solidFill>
                <a:latin typeface="华文中宋" panose="02010600040101010101" pitchFamily="2" charset="-122"/>
                <a:ea typeface="华文中宋" panose="02010600040101010101" pitchFamily="2" charset="-122"/>
              </a:rPr>
              <a:t>问题</a:t>
            </a:r>
            <a:r>
              <a:rPr lang="en-US" altLang="zh-CN" b="1">
                <a:solidFill>
                  <a:srgbClr val="00FF00"/>
                </a:solidFill>
                <a:latin typeface="华文中宋" panose="02010600040101010101" pitchFamily="2" charset="-122"/>
                <a:ea typeface="华文中宋" panose="02010600040101010101" pitchFamily="2" charset="-122"/>
              </a:rPr>
              <a:t>2</a:t>
            </a:r>
            <a:r>
              <a:rPr lang="zh-CN" altLang="en-US" b="1">
                <a:solidFill>
                  <a:srgbClr val="00FF00"/>
                </a:solidFill>
                <a:latin typeface="华文中宋" panose="02010600040101010101" pitchFamily="2" charset="-122"/>
                <a:ea typeface="华文中宋" panose="02010600040101010101" pitchFamily="2" charset="-122"/>
              </a:rPr>
              <a:t>：单调递增可测集列的极限之测度是</a:t>
            </a:r>
          </a:p>
          <a:p>
            <a:pPr marL="0" indent="0" algn="just">
              <a:buFont typeface="Wingdings" panose="05000000000000000000" pitchFamily="2" charset="2"/>
              <a:buNone/>
            </a:pPr>
            <a:r>
              <a:rPr lang="zh-CN" altLang="en-US" b="1">
                <a:solidFill>
                  <a:srgbClr val="00FF00"/>
                </a:solidFill>
                <a:latin typeface="华文中宋" panose="02010600040101010101" pitchFamily="2" charset="-122"/>
                <a:ea typeface="华文中宋" panose="02010600040101010101" pitchFamily="2" charset="-122"/>
              </a:rPr>
              <a:t>           否必等于该集列测度之极限？</a:t>
            </a:r>
          </a:p>
          <a:p>
            <a:pPr marL="0" indent="0" algn="just">
              <a:buFont typeface="Wingdings" panose="05000000000000000000" pitchFamily="2" charset="2"/>
              <a:buNone/>
            </a:pPr>
            <a:r>
              <a:rPr lang="zh-CN" altLang="en-US" b="1">
                <a:solidFill>
                  <a:srgbClr val="00FF00"/>
                </a:solidFill>
                <a:latin typeface="华文中宋" panose="02010600040101010101" pitchFamily="2" charset="-122"/>
                <a:ea typeface="华文中宋" panose="02010600040101010101" pitchFamily="2" charset="-122"/>
              </a:rPr>
              <a:t>问题</a:t>
            </a:r>
            <a:r>
              <a:rPr lang="en-US" altLang="zh-CN" b="1">
                <a:solidFill>
                  <a:srgbClr val="00FF00"/>
                </a:solidFill>
                <a:latin typeface="华文中宋" panose="02010600040101010101" pitchFamily="2" charset="-122"/>
                <a:ea typeface="华文中宋" panose="02010600040101010101" pitchFamily="2" charset="-122"/>
              </a:rPr>
              <a:t>3</a:t>
            </a:r>
            <a:r>
              <a:rPr lang="zh-CN" altLang="en-US" b="1">
                <a:solidFill>
                  <a:srgbClr val="00FF00"/>
                </a:solidFill>
                <a:latin typeface="华文中宋" panose="02010600040101010101" pitchFamily="2" charset="-122"/>
                <a:ea typeface="华文中宋" panose="02010600040101010101" pitchFamily="2" charset="-122"/>
              </a:rPr>
              <a:t>：单调递减可测集列的极限之测度是</a:t>
            </a:r>
          </a:p>
          <a:p>
            <a:pPr marL="0" indent="0" algn="just">
              <a:buFont typeface="Wingdings" panose="05000000000000000000" pitchFamily="2" charset="2"/>
              <a:buNone/>
            </a:pPr>
            <a:r>
              <a:rPr lang="zh-CN" altLang="en-US" b="1">
                <a:solidFill>
                  <a:srgbClr val="00FF00"/>
                </a:solidFill>
                <a:latin typeface="华文中宋" panose="02010600040101010101" pitchFamily="2" charset="-122"/>
                <a:ea typeface="华文中宋" panose="02010600040101010101" pitchFamily="2" charset="-122"/>
              </a:rPr>
              <a:t>           否必等于该集列测度之极限？</a:t>
            </a:r>
          </a:p>
          <a:p>
            <a:pPr marL="0" indent="0" algn="just">
              <a:buFont typeface="Wingdings" panose="05000000000000000000" pitchFamily="2" charset="2"/>
              <a:buNone/>
            </a:pPr>
            <a:endParaRPr lang="en-US" altLang="zh-CN" b="1">
              <a:solidFill>
                <a:srgbClr val="00FF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0" name="Rectangle 2"/>
              <p:cNvSpPr>
                <a:spLocks noGrp="1" noChangeArrowheads="1"/>
              </p:cNvSpPr>
              <p:nvPr>
                <p:ph type="body" idx="1"/>
              </p:nvPr>
            </p:nvSpPr>
            <p:spPr>
              <a:xfrm>
                <a:off x="323528" y="1052736"/>
                <a:ext cx="8591872" cy="5424264"/>
              </a:xfrm>
            </p:spPr>
            <p:txBody>
              <a:bodyPr/>
              <a:lstStyle/>
              <a:p>
                <a:pPr marL="0" indent="0">
                  <a:lnSpc>
                    <a:spcPct val="140000"/>
                  </a:lnSpc>
                  <a:spcBef>
                    <a:spcPct val="0"/>
                  </a:spcBef>
                  <a:buNone/>
                </a:pPr>
                <a:r>
                  <a:rPr lang="en-US" altLang="zh-CN" b="1" dirty="0" smtClean="0">
                    <a:solidFill>
                      <a:srgbClr val="00FF00"/>
                    </a:solidFill>
                    <a:latin typeface="华文中宋" panose="02010600040101010101" pitchFamily="2" charset="-122"/>
                    <a:ea typeface="华文中宋" panose="02010600040101010101" pitchFamily="2" charset="-122"/>
                  </a:rPr>
                  <a:t>   </a:t>
                </a:r>
                <a:r>
                  <a:rPr lang="zh-CN" altLang="en-US" b="1" dirty="0">
                    <a:solidFill>
                      <a:srgbClr val="00FF00"/>
                    </a:solidFill>
                    <a:latin typeface="华文中宋" panose="02010600040101010101" pitchFamily="2" charset="-122"/>
                    <a:ea typeface="华文中宋" panose="02010600040101010101" pitchFamily="2" charset="-122"/>
                  </a:rPr>
                  <a:t>定理</a:t>
                </a:r>
                <a:r>
                  <a:rPr lang="en-US" altLang="zh-CN" b="1" dirty="0">
                    <a:solidFill>
                      <a:srgbClr val="00FF00"/>
                    </a:solidFill>
                    <a:latin typeface="华文中宋" panose="02010600040101010101" pitchFamily="2" charset="-122"/>
                    <a:ea typeface="华文中宋" panose="02010600040101010101" pitchFamily="2" charset="-122"/>
                  </a:rPr>
                  <a:t>4  </a:t>
                </a:r>
                <a:r>
                  <a:rPr lang="zh-CN" altLang="en-US" b="1" dirty="0">
                    <a:solidFill>
                      <a:srgbClr val="00FF00"/>
                    </a:solidFill>
                    <a:latin typeface="华文中宋" panose="02010600040101010101" pitchFamily="2" charset="-122"/>
                    <a:ea typeface="华文中宋" panose="02010600040101010101" pitchFamily="2" charset="-122"/>
                  </a:rPr>
                  <a:t>设 </a:t>
                </a:r>
                <a14:m>
                  <m:oMath xmlns:m="http://schemas.openxmlformats.org/officeDocument/2006/math">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𝑬</m:t>
                        </m:r>
                      </m:e>
                      <m:sub>
                        <m:r>
                          <a:rPr lang="en-US" altLang="zh-CN" b="1" i="1" dirty="0">
                            <a:solidFill>
                              <a:srgbClr val="00FF00"/>
                            </a:solidFill>
                            <a:latin typeface="Cambria Math" panose="02040503050406030204" pitchFamily="18" charset="0"/>
                            <a:ea typeface="华文中宋" panose="02010600040101010101" pitchFamily="2" charset="-122"/>
                          </a:rPr>
                          <m:t>𝒊</m:t>
                        </m:r>
                      </m:sub>
                    </m:sSub>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𝒊</m:t>
                    </m:r>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𝟏</m:t>
                    </m:r>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𝟐</m:t>
                    </m:r>
                    <m:r>
                      <a:rPr lang="en-US" altLang="zh-CN" b="1" i="1" dirty="0">
                        <a:solidFill>
                          <a:srgbClr val="00FF00"/>
                        </a:solidFill>
                        <a:latin typeface="Cambria Math" panose="02040503050406030204" pitchFamily="18" charset="0"/>
                        <a:ea typeface="华文中宋" panose="02010600040101010101" pitchFamily="2" charset="-122"/>
                      </a:rPr>
                      <m:t>,…)</m:t>
                    </m:r>
                  </m:oMath>
                </a14:m>
                <a:r>
                  <a:rPr lang="zh-CN" altLang="en-US" b="1" dirty="0">
                    <a:solidFill>
                      <a:srgbClr val="00FF00"/>
                    </a:solidFill>
                    <a:latin typeface="华文中宋" panose="02010600040101010101" pitchFamily="2" charset="-122"/>
                    <a:ea typeface="华文中宋" panose="02010600040101010101" pitchFamily="2" charset="-122"/>
                  </a:rPr>
                  <a:t>是单调递增的</a:t>
                </a:r>
                <a:r>
                  <a:rPr lang="zh-CN" altLang="en-US" b="1" dirty="0" smtClean="0">
                    <a:solidFill>
                      <a:srgbClr val="00FF00"/>
                    </a:solidFill>
                    <a:latin typeface="华文中宋" panose="02010600040101010101" pitchFamily="2" charset="-122"/>
                    <a:ea typeface="华文中宋" panose="02010600040101010101" pitchFamily="2" charset="-122"/>
                  </a:rPr>
                  <a:t>可测集</a:t>
                </a:r>
                <a:r>
                  <a:rPr lang="zh-CN" altLang="en-US" b="1" dirty="0">
                    <a:solidFill>
                      <a:srgbClr val="00FF00"/>
                    </a:solidFill>
                    <a:latin typeface="华文中宋" panose="02010600040101010101" pitchFamily="2" charset="-122"/>
                    <a:ea typeface="华文中宋" panose="02010600040101010101" pitchFamily="2" charset="-122"/>
                  </a:rPr>
                  <a:t>列。则           可测，且</a:t>
                </a:r>
              </a:p>
              <a:p>
                <a:pPr marL="0" indent="0">
                  <a:lnSpc>
                    <a:spcPct val="120000"/>
                  </a:lnSpc>
                  <a:spcBef>
                    <a:spcPct val="0"/>
                  </a:spcBef>
                  <a:buFont typeface="Wingdings" panose="05000000000000000000" pitchFamily="2" charset="2"/>
                  <a:buNone/>
                </a:pPr>
                <a:endParaRPr lang="zh-CN" altLang="en-US" b="1" dirty="0">
                  <a:solidFill>
                    <a:srgbClr val="00FF00"/>
                  </a:solidFill>
                  <a:latin typeface="华文中宋" panose="02010600040101010101" pitchFamily="2" charset="-122"/>
                  <a:ea typeface="华文中宋" panose="02010600040101010101" pitchFamily="2" charset="-122"/>
                </a:endParaRPr>
              </a:p>
              <a:p>
                <a:pPr marL="0" indent="0">
                  <a:lnSpc>
                    <a:spcPct val="120000"/>
                  </a:lnSpc>
                  <a:spcBef>
                    <a:spcPct val="0"/>
                  </a:spcBef>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证明：由于</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𝐸</m:t>
                        </m:r>
                      </m:e>
                      <m:sub>
                        <m:r>
                          <a:rPr lang="en-US" altLang="zh-CN" b="0" i="1" dirty="0" smtClean="0">
                            <a:latin typeface="Cambria Math" panose="02040503050406030204" pitchFamily="18" charset="0"/>
                            <a:ea typeface="华文中宋" panose="02010600040101010101" pitchFamily="2" charset="-122"/>
                          </a:rPr>
                          <m:t>𝑖</m:t>
                        </m:r>
                      </m:sub>
                    </m:sSub>
                  </m:oMath>
                </a14:m>
                <a:r>
                  <a:rPr lang="zh-CN" altLang="en-US" dirty="0">
                    <a:latin typeface="华文中宋" panose="02010600040101010101" pitchFamily="2" charset="-122"/>
                    <a:ea typeface="华文中宋" panose="02010600040101010101" pitchFamily="2" charset="-122"/>
                  </a:rPr>
                  <a:t>单调递增，故                 ，由定理</a:t>
                </a: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知          可测。</a:t>
                </a:r>
              </a:p>
              <a:p>
                <a:pPr marL="0" indent="0" algn="just">
                  <a:lnSpc>
                    <a:spcPct val="140000"/>
                  </a:lnSpc>
                  <a:spcBef>
                    <a:spcPct val="0"/>
                  </a:spcBef>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若                     ，则                   ，等式显然成立。故不妨设                       ，</a:t>
                </a:r>
              </a:p>
            </p:txBody>
          </p:sp>
        </mc:Choice>
        <mc:Fallback xmlns="">
          <p:sp>
            <p:nvSpPr>
              <p:cNvPr id="32770" name="Rectangle 2"/>
              <p:cNvSpPr>
                <a:spLocks noGrp="1" noRot="1" noChangeAspect="1" noMove="1" noResize="1" noEditPoints="1" noAdjustHandles="1" noChangeArrowheads="1" noChangeShapeType="1" noTextEdit="1"/>
              </p:cNvSpPr>
              <p:nvPr>
                <p:ph type="body" idx="1"/>
              </p:nvPr>
            </p:nvSpPr>
            <p:spPr>
              <a:xfrm>
                <a:off x="323528" y="1052736"/>
                <a:ext cx="8591872" cy="5424264"/>
              </a:xfrm>
              <a:blipFill>
                <a:blip r:embed="rId3"/>
                <a:stretch>
                  <a:fillRect l="-1773" r="-1773"/>
                </a:stretch>
              </a:blipFill>
            </p:spPr>
            <p:txBody>
              <a:bodyPr/>
              <a:lstStyle/>
              <a:p>
                <a:r>
                  <a:rPr lang="zh-CN" altLang="en-US">
                    <a:noFill/>
                  </a:rPr>
                  <a:t> </a:t>
                </a:r>
              </a:p>
            </p:txBody>
          </p:sp>
        </mc:Fallback>
      </mc:AlternateContent>
      <p:graphicFrame>
        <p:nvGraphicFramePr>
          <p:cNvPr id="32774" name="Object 6"/>
          <p:cNvGraphicFramePr>
            <a:graphicFrameLocks noChangeAspect="1"/>
          </p:cNvGraphicFramePr>
          <p:nvPr>
            <p:extLst>
              <p:ext uri="{D42A27DB-BD31-4B8C-83A1-F6EECF244321}">
                <p14:modId xmlns:p14="http://schemas.microsoft.com/office/powerpoint/2010/main" val="2306188776"/>
              </p:ext>
            </p:extLst>
          </p:nvPr>
        </p:nvGraphicFramePr>
        <p:xfrm>
          <a:off x="2299493" y="1813831"/>
          <a:ext cx="1039813" cy="850900"/>
        </p:xfrm>
        <a:graphic>
          <a:graphicData uri="http://schemas.openxmlformats.org/presentationml/2006/ole">
            <mc:AlternateContent xmlns:mc="http://schemas.openxmlformats.org/markup-compatibility/2006">
              <mc:Choice xmlns:v="urn:schemas-microsoft-com:vml" Requires="v">
                <p:oleObj spid="_x0000_s32988" name="Equation" r:id="rId4" imgW="558720" imgH="380880" progId="Equation.3">
                  <p:embed/>
                </p:oleObj>
              </mc:Choice>
              <mc:Fallback>
                <p:oleObj name="Equation" r:id="rId4" imgW="558720" imgH="3808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9493" y="1813831"/>
                        <a:ext cx="1039813"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5" name="Object 7"/>
          <p:cNvGraphicFramePr>
            <a:graphicFrameLocks noChangeAspect="1"/>
          </p:cNvGraphicFramePr>
          <p:nvPr>
            <p:extLst>
              <p:ext uri="{D42A27DB-BD31-4B8C-83A1-F6EECF244321}">
                <p14:modId xmlns:p14="http://schemas.microsoft.com/office/powerpoint/2010/main" val="2901306831"/>
              </p:ext>
            </p:extLst>
          </p:nvPr>
        </p:nvGraphicFramePr>
        <p:xfrm>
          <a:off x="5182344" y="1887720"/>
          <a:ext cx="3962400" cy="850900"/>
        </p:xfrm>
        <a:graphic>
          <a:graphicData uri="http://schemas.openxmlformats.org/presentationml/2006/ole">
            <mc:AlternateContent xmlns:mc="http://schemas.openxmlformats.org/markup-compatibility/2006">
              <mc:Choice xmlns:v="urn:schemas-microsoft-com:vml" Requires="v">
                <p:oleObj spid="_x0000_s32989" name="Equation" r:id="rId6" imgW="1600200" imgH="380880" progId="Equation.3">
                  <p:embed/>
                </p:oleObj>
              </mc:Choice>
              <mc:Fallback>
                <p:oleObj name="Equation" r:id="rId6" imgW="1600200" imgH="3808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2344" y="1887720"/>
                        <a:ext cx="39624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7" name="Object 9"/>
          <p:cNvGraphicFramePr>
            <a:graphicFrameLocks noChangeAspect="1"/>
          </p:cNvGraphicFramePr>
          <p:nvPr>
            <p:extLst>
              <p:ext uri="{D42A27DB-BD31-4B8C-83A1-F6EECF244321}">
                <p14:modId xmlns:p14="http://schemas.microsoft.com/office/powerpoint/2010/main" val="2845906097"/>
              </p:ext>
            </p:extLst>
          </p:nvPr>
        </p:nvGraphicFramePr>
        <p:xfrm>
          <a:off x="5868144" y="2838632"/>
          <a:ext cx="2133600" cy="1101725"/>
        </p:xfrm>
        <a:graphic>
          <a:graphicData uri="http://schemas.openxmlformats.org/presentationml/2006/ole">
            <mc:AlternateContent xmlns:mc="http://schemas.openxmlformats.org/markup-compatibility/2006">
              <mc:Choice xmlns:v="urn:schemas-microsoft-com:vml" Requires="v">
                <p:oleObj spid="_x0000_s32990" name="Equation" r:id="rId8" imgW="1168200" imgH="558720" progId="Equation.3">
                  <p:embed/>
                </p:oleObj>
              </mc:Choice>
              <mc:Fallback>
                <p:oleObj name="Equation" r:id="rId8" imgW="1168200" imgH="55872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8144" y="2838632"/>
                        <a:ext cx="213360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8" name="Object 10"/>
          <p:cNvGraphicFramePr>
            <a:graphicFrameLocks noChangeAspect="1"/>
          </p:cNvGraphicFramePr>
          <p:nvPr>
            <p:extLst>
              <p:ext uri="{D42A27DB-BD31-4B8C-83A1-F6EECF244321}">
                <p14:modId xmlns:p14="http://schemas.microsoft.com/office/powerpoint/2010/main" val="2450672601"/>
              </p:ext>
            </p:extLst>
          </p:nvPr>
        </p:nvGraphicFramePr>
        <p:xfrm>
          <a:off x="1979712" y="3717032"/>
          <a:ext cx="1219200" cy="752475"/>
        </p:xfrm>
        <a:graphic>
          <a:graphicData uri="http://schemas.openxmlformats.org/presentationml/2006/ole">
            <mc:AlternateContent xmlns:mc="http://schemas.openxmlformats.org/markup-compatibility/2006">
              <mc:Choice xmlns:v="urn:schemas-microsoft-com:vml" Requires="v">
                <p:oleObj spid="_x0000_s32991" name="Equation" r:id="rId10" imgW="558720" imgH="380880" progId="Equation.3">
                  <p:embed/>
                </p:oleObj>
              </mc:Choice>
              <mc:Fallback>
                <p:oleObj name="Equation" r:id="rId10" imgW="558720" imgH="38088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712" y="3717032"/>
                        <a:ext cx="12192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9" name="Object 11"/>
          <p:cNvGraphicFramePr>
            <a:graphicFrameLocks noChangeAspect="1"/>
          </p:cNvGraphicFramePr>
          <p:nvPr>
            <p:extLst>
              <p:ext uri="{D42A27DB-BD31-4B8C-83A1-F6EECF244321}">
                <p14:modId xmlns:p14="http://schemas.microsoft.com/office/powerpoint/2010/main" val="401034705"/>
              </p:ext>
            </p:extLst>
          </p:nvPr>
        </p:nvGraphicFramePr>
        <p:xfrm>
          <a:off x="1841599" y="4364751"/>
          <a:ext cx="2714625" cy="752475"/>
        </p:xfrm>
        <a:graphic>
          <a:graphicData uri="http://schemas.openxmlformats.org/presentationml/2006/ole">
            <mc:AlternateContent xmlns:mc="http://schemas.openxmlformats.org/markup-compatibility/2006">
              <mc:Choice xmlns:v="urn:schemas-microsoft-com:vml" Requires="v">
                <p:oleObj spid="_x0000_s32992" name="Equation" r:id="rId12" imgW="1244520" imgH="380880" progId="Equation.3">
                  <p:embed/>
                </p:oleObj>
              </mc:Choice>
              <mc:Fallback>
                <p:oleObj name="Equation" r:id="rId12" imgW="1244520" imgH="38088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41599" y="4364751"/>
                        <a:ext cx="27146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0" name="Object 12"/>
          <p:cNvGraphicFramePr>
            <a:graphicFrameLocks noChangeAspect="1"/>
          </p:cNvGraphicFramePr>
          <p:nvPr>
            <p:extLst>
              <p:ext uri="{D42A27DB-BD31-4B8C-83A1-F6EECF244321}">
                <p14:modId xmlns:p14="http://schemas.microsoft.com/office/powerpoint/2010/main" val="4153713943"/>
              </p:ext>
            </p:extLst>
          </p:nvPr>
        </p:nvGraphicFramePr>
        <p:xfrm>
          <a:off x="5388608" y="4363221"/>
          <a:ext cx="2590800" cy="752475"/>
        </p:xfrm>
        <a:graphic>
          <a:graphicData uri="http://schemas.openxmlformats.org/presentationml/2006/ole">
            <mc:AlternateContent xmlns:mc="http://schemas.openxmlformats.org/markup-compatibility/2006">
              <mc:Choice xmlns:v="urn:schemas-microsoft-com:vml" Requires="v">
                <p:oleObj spid="_x0000_s32993" name="Equation" r:id="rId14" imgW="1396800" imgH="380880" progId="Equation.3">
                  <p:embed/>
                </p:oleObj>
              </mc:Choice>
              <mc:Fallback>
                <p:oleObj name="Equation" r:id="rId14" imgW="1396800" imgH="38088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88608" y="4363221"/>
                        <a:ext cx="25908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81" name="Object 13"/>
          <p:cNvGraphicFramePr>
            <a:graphicFrameLocks noChangeAspect="1"/>
          </p:cNvGraphicFramePr>
          <p:nvPr>
            <p:extLst>
              <p:ext uri="{D42A27DB-BD31-4B8C-83A1-F6EECF244321}">
                <p14:modId xmlns:p14="http://schemas.microsoft.com/office/powerpoint/2010/main" val="458708879"/>
              </p:ext>
            </p:extLst>
          </p:nvPr>
        </p:nvGraphicFramePr>
        <p:xfrm>
          <a:off x="4574501" y="5043872"/>
          <a:ext cx="2714625" cy="752475"/>
        </p:xfrm>
        <a:graphic>
          <a:graphicData uri="http://schemas.openxmlformats.org/presentationml/2006/ole">
            <mc:AlternateContent xmlns:mc="http://schemas.openxmlformats.org/markup-compatibility/2006">
              <mc:Choice xmlns:v="urn:schemas-microsoft-com:vml" Requires="v">
                <p:oleObj spid="_x0000_s32994" name="Equation" r:id="rId16" imgW="1244520" imgH="380880" progId="Equation.3">
                  <p:embed/>
                </p:oleObj>
              </mc:Choice>
              <mc:Fallback>
                <p:oleObj name="Equation" r:id="rId16" imgW="1244520" imgH="380880"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4501" y="5043872"/>
                        <a:ext cx="27146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794" name="Rectangle 2"/>
              <p:cNvSpPr>
                <a:spLocks noGrp="1" noChangeArrowheads="1"/>
              </p:cNvSpPr>
              <p:nvPr>
                <p:ph type="body" idx="1"/>
              </p:nvPr>
            </p:nvSpPr>
            <p:spPr>
              <a:xfrm>
                <a:off x="723900" y="876300"/>
                <a:ext cx="8153400" cy="4876800"/>
              </a:xfrm>
            </p:spPr>
            <p:txBody>
              <a:bodyPr/>
              <a:lstStyle/>
              <a:p>
                <a:pPr algn="just">
                  <a:lnSpc>
                    <a:spcPct val="140000"/>
                  </a:lnSpc>
                  <a:buFont typeface="Wingdings" panose="05000000000000000000" pitchFamily="2" charset="2"/>
                  <a:buNone/>
                </a:pPr>
                <a:r>
                  <a:rPr lang="en-US" altLang="zh-CN" dirty="0" smtClean="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从而对                      。令</a:t>
                </a:r>
              </a:p>
              <a:p>
                <a:pPr algn="just">
                  <a:lnSpc>
                    <a:spcPct val="120000"/>
                  </a:lnSpc>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p>
              <a:p>
                <a:pPr algn="just">
                  <a:lnSpc>
                    <a:spcPct val="120000"/>
                  </a:lnSpc>
                  <a:buNone/>
                </a:pPr>
                <a:r>
                  <a:rPr lang="zh-CN" altLang="en-US" dirty="0">
                    <a:latin typeface="华文中宋" panose="02010600040101010101" pitchFamily="2" charset="-122"/>
                    <a:ea typeface="华文中宋" panose="02010600040101010101" pitchFamily="2" charset="-122"/>
                  </a:rPr>
                  <a:t>则</a:t>
                </a:r>
                <a:r>
                  <a:rPr lang="zh-CN" altLang="en-US" i="1" dirty="0">
                    <a:latin typeface="华文中宋" panose="02010600040101010101" pitchFamily="2" charset="-122"/>
                    <a:ea typeface="华文中宋" panose="02010600040101010101" pitchFamily="2" charset="-122"/>
                  </a:rPr>
                  <a:t> </a:t>
                </a:r>
                <a14:m>
                  <m:oMath xmlns:m="http://schemas.openxmlformats.org/officeDocument/2006/math">
                    <m:sSub>
                      <m:sSubPr>
                        <m:ctrlPr>
                          <a:rPr lang="en-US" altLang="zh-CN" i="1" dirty="0">
                            <a:latin typeface="Cambria Math" panose="02040503050406030204" pitchFamily="18" charset="0"/>
                            <a:ea typeface="华文中宋" panose="02010600040101010101" pitchFamily="2" charset="-122"/>
                          </a:rPr>
                        </m:ctrlPr>
                      </m:sSubPr>
                      <m:e>
                        <m:r>
                          <a:rPr lang="en-US" altLang="zh-CN" i="1" dirty="0">
                            <a:latin typeface="Cambria Math" panose="02040503050406030204" pitchFamily="18" charset="0"/>
                            <a:ea typeface="华文中宋" panose="02010600040101010101" pitchFamily="2" charset="-122"/>
                          </a:rPr>
                          <m:t>𝑆</m:t>
                        </m:r>
                      </m:e>
                      <m:sub>
                        <m:r>
                          <a:rPr lang="en-US" altLang="zh-CN" i="1" dirty="0">
                            <a:latin typeface="Cambria Math" panose="02040503050406030204" pitchFamily="18" charset="0"/>
                            <a:ea typeface="华文中宋" panose="02010600040101010101" pitchFamily="2" charset="-122"/>
                          </a:rPr>
                          <m:t>𝑖</m:t>
                        </m:r>
                      </m:sub>
                    </m:sSub>
                  </m:oMath>
                </a14:m>
                <a:r>
                  <a:rPr lang="zh-CN" altLang="en-US" dirty="0" smtClean="0">
                    <a:latin typeface="华文中宋" panose="02010600040101010101" pitchFamily="2" charset="-122"/>
                    <a:ea typeface="华文中宋" panose="02010600040101010101" pitchFamily="2" charset="-122"/>
                  </a:rPr>
                  <a:t> 互不</a:t>
                </a:r>
                <a:r>
                  <a:rPr lang="zh-CN" altLang="en-US" dirty="0">
                    <a:latin typeface="华文中宋" panose="02010600040101010101" pitchFamily="2" charset="-122"/>
                    <a:ea typeface="华文中宋" panose="02010600040101010101" pitchFamily="2" charset="-122"/>
                  </a:rPr>
                  <a:t>相交，且                </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于是</a:t>
                </a:r>
              </a:p>
              <a:p>
                <a:pPr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lnSpc>
                    <a:spcPct val="140000"/>
                  </a:lnSpc>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由 </a:t>
                </a:r>
                <a14:m>
                  <m:oMath xmlns:m="http://schemas.openxmlformats.org/officeDocument/2006/math">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𝐸</m:t>
                        </m:r>
                      </m:e>
                      <m:sub>
                        <m:r>
                          <a:rPr lang="en-US" altLang="zh-CN" b="0" i="1" smtClean="0">
                            <a:latin typeface="Cambria Math" panose="02040503050406030204" pitchFamily="18" charset="0"/>
                            <a:ea typeface="华文中宋" panose="02010600040101010101" pitchFamily="2" charset="-122"/>
                          </a:rPr>
                          <m:t>𝑖</m:t>
                        </m:r>
                      </m:sub>
                    </m:sSub>
                  </m:oMath>
                </a14:m>
                <a:r>
                  <a:rPr lang="zh-CN" altLang="en-US" dirty="0" smtClean="0">
                    <a:latin typeface="华文中宋" panose="02010600040101010101" pitchFamily="2" charset="-122"/>
                    <a:ea typeface="华文中宋" panose="02010600040101010101" pitchFamily="2" charset="-122"/>
                  </a:rPr>
                  <a:t>的</a:t>
                </a:r>
                <a:r>
                  <a:rPr lang="zh-CN" altLang="en-US" dirty="0">
                    <a:latin typeface="华文中宋" panose="02010600040101010101" pitchFamily="2" charset="-122"/>
                    <a:ea typeface="华文中宋" panose="02010600040101010101" pitchFamily="2" charset="-122"/>
                  </a:rPr>
                  <a:t>可测性知</a:t>
                </a:r>
                <a:r>
                  <a:rPr lang="zh-CN" altLang="en-US" dirty="0" smtClean="0">
                    <a:latin typeface="华文中宋" panose="02010600040101010101" pitchFamily="2" charset="-122"/>
                    <a:ea typeface="华文中宋" panose="02010600040101010101" pitchFamily="2" charset="-122"/>
                  </a:rPr>
                  <a:t>每个</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𝑆</m:t>
                        </m:r>
                      </m:e>
                      <m:sub>
                        <m:r>
                          <a:rPr lang="en-US" altLang="zh-CN" b="0" i="1" dirty="0" smtClean="0">
                            <a:latin typeface="Cambria Math" panose="02040503050406030204" pitchFamily="18" charset="0"/>
                            <a:ea typeface="华文中宋" panose="02010600040101010101" pitchFamily="2" charset="-122"/>
                          </a:rPr>
                          <m:t>𝑖</m:t>
                        </m:r>
                      </m:sub>
                    </m:sSub>
                  </m:oMath>
                </a14:m>
                <a:r>
                  <a:rPr lang="zh-CN" altLang="en-US" dirty="0">
                    <a:latin typeface="华文中宋" panose="02010600040101010101" pitchFamily="2" charset="-122"/>
                    <a:ea typeface="华文中宋" panose="02010600040101010101" pitchFamily="2" charset="-122"/>
                  </a:rPr>
                  <a:t> 都可测，由定理</a:t>
                </a: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得</a:t>
                </a:r>
              </a:p>
              <a:p>
                <a:pPr algn="just">
                  <a:lnSpc>
                    <a:spcPct val="140000"/>
                  </a:lnSpc>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33794" name="Rectangle 2"/>
              <p:cNvSpPr>
                <a:spLocks noGrp="1" noRot="1" noChangeAspect="1" noMove="1" noResize="1" noEditPoints="1" noAdjustHandles="1" noChangeArrowheads="1" noChangeShapeType="1" noTextEdit="1"/>
              </p:cNvSpPr>
              <p:nvPr>
                <p:ph type="body" idx="1"/>
              </p:nvPr>
            </p:nvSpPr>
            <p:spPr>
              <a:xfrm>
                <a:off x="723900" y="876300"/>
                <a:ext cx="8153400" cy="4876800"/>
              </a:xfrm>
              <a:blipFill>
                <a:blip r:embed="rId3"/>
                <a:stretch>
                  <a:fillRect l="-1945"/>
                </a:stretch>
              </a:blipFill>
            </p:spPr>
            <p:txBody>
              <a:bodyPr/>
              <a:lstStyle/>
              <a:p>
                <a:r>
                  <a:rPr lang="zh-CN" altLang="en-US">
                    <a:noFill/>
                  </a:rPr>
                  <a:t> </a:t>
                </a:r>
              </a:p>
            </p:txBody>
          </p:sp>
        </mc:Fallback>
      </mc:AlternateContent>
      <p:graphicFrame>
        <p:nvGraphicFramePr>
          <p:cNvPr id="33797" name="Object 5"/>
          <p:cNvGraphicFramePr>
            <a:graphicFrameLocks noChangeAspect="1"/>
          </p:cNvGraphicFramePr>
          <p:nvPr>
            <p:extLst>
              <p:ext uri="{D42A27DB-BD31-4B8C-83A1-F6EECF244321}">
                <p14:modId xmlns:p14="http://schemas.microsoft.com/office/powerpoint/2010/main" val="2206858154"/>
              </p:ext>
            </p:extLst>
          </p:nvPr>
        </p:nvGraphicFramePr>
        <p:xfrm>
          <a:off x="2300288" y="1052736"/>
          <a:ext cx="2728912" cy="552450"/>
        </p:xfrm>
        <a:graphic>
          <a:graphicData uri="http://schemas.openxmlformats.org/presentationml/2006/ole">
            <mc:AlternateContent xmlns:mc="http://schemas.openxmlformats.org/markup-compatibility/2006">
              <mc:Choice xmlns:v="urn:schemas-microsoft-com:vml" Requires="v">
                <p:oleObj spid="_x0000_s33981" name="Equation" r:id="rId4" imgW="1180800" imgH="279360" progId="Equation.3">
                  <p:embed/>
                </p:oleObj>
              </mc:Choice>
              <mc:Fallback>
                <p:oleObj name="Equation" r:id="rId4" imgW="1180800" imgH="2793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0288" y="1052736"/>
                        <a:ext cx="2728912"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7"/>
          <p:cNvSpPr>
            <a:spLocks noChangeArrowheads="1"/>
          </p:cNvSpPr>
          <p:nvPr/>
        </p:nvSpPr>
        <p:spPr bwMode="auto">
          <a:xfrm>
            <a:off x="35956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798" name="Object 6"/>
          <p:cNvGraphicFramePr>
            <a:graphicFrameLocks noChangeAspect="1"/>
          </p:cNvGraphicFramePr>
          <p:nvPr>
            <p:extLst>
              <p:ext uri="{D42A27DB-BD31-4B8C-83A1-F6EECF244321}">
                <p14:modId xmlns:p14="http://schemas.microsoft.com/office/powerpoint/2010/main" val="3232642110"/>
              </p:ext>
            </p:extLst>
          </p:nvPr>
        </p:nvGraphicFramePr>
        <p:xfrm>
          <a:off x="2133600" y="1622649"/>
          <a:ext cx="5334000" cy="623887"/>
        </p:xfrm>
        <a:graphic>
          <a:graphicData uri="http://schemas.openxmlformats.org/presentationml/2006/ole">
            <mc:AlternateContent xmlns:mc="http://schemas.openxmlformats.org/markup-compatibility/2006">
              <mc:Choice xmlns:v="urn:schemas-microsoft-com:vml" Requires="v">
                <p:oleObj spid="_x0000_s33982" r:id="rId6" imgW="1955800" imgH="228600" progId="Equation.3">
                  <p:embed/>
                </p:oleObj>
              </mc:Choice>
              <mc:Fallback>
                <p:oleObj r:id="rId6" imgW="19558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1622649"/>
                        <a:ext cx="5334000"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5" name="Rectangle 13"/>
          <p:cNvSpPr>
            <a:spLocks noChangeArrowheads="1"/>
          </p:cNvSpPr>
          <p:nvPr/>
        </p:nvSpPr>
        <p:spPr bwMode="auto">
          <a:xfrm>
            <a:off x="3976688"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804" name="Object 12"/>
          <p:cNvGraphicFramePr>
            <a:graphicFrameLocks noChangeAspect="1"/>
          </p:cNvGraphicFramePr>
          <p:nvPr>
            <p:extLst>
              <p:ext uri="{D42A27DB-BD31-4B8C-83A1-F6EECF244321}">
                <p14:modId xmlns:p14="http://schemas.microsoft.com/office/powerpoint/2010/main" val="3142830559"/>
              </p:ext>
            </p:extLst>
          </p:nvPr>
        </p:nvGraphicFramePr>
        <p:xfrm>
          <a:off x="2438400" y="2900586"/>
          <a:ext cx="3352800" cy="992188"/>
        </p:xfrm>
        <a:graphic>
          <a:graphicData uri="http://schemas.openxmlformats.org/presentationml/2006/ole">
            <mc:AlternateContent xmlns:mc="http://schemas.openxmlformats.org/markup-compatibility/2006">
              <mc:Choice xmlns:v="urn:schemas-microsoft-com:vml" Requires="v">
                <p:oleObj spid="_x0000_s33983" r:id="rId8" imgW="1193800" imgH="355600" progId="Equation.3">
                  <p:embed/>
                </p:oleObj>
              </mc:Choice>
              <mc:Fallback>
                <p:oleObj r:id="rId8" imgW="1193800" imgH="3556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2900586"/>
                        <a:ext cx="335280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6" name="Object 14"/>
          <p:cNvGraphicFramePr>
            <a:graphicFrameLocks noChangeAspect="1"/>
          </p:cNvGraphicFramePr>
          <p:nvPr>
            <p:extLst>
              <p:ext uri="{D42A27DB-BD31-4B8C-83A1-F6EECF244321}">
                <p14:modId xmlns:p14="http://schemas.microsoft.com/office/powerpoint/2010/main" val="1897420379"/>
              </p:ext>
            </p:extLst>
          </p:nvPr>
        </p:nvGraphicFramePr>
        <p:xfrm>
          <a:off x="4267200" y="2144936"/>
          <a:ext cx="1981200" cy="1055688"/>
        </p:xfrm>
        <a:graphic>
          <a:graphicData uri="http://schemas.openxmlformats.org/presentationml/2006/ole">
            <mc:AlternateContent xmlns:mc="http://schemas.openxmlformats.org/markup-compatibility/2006">
              <mc:Choice xmlns:v="urn:schemas-microsoft-com:vml" Requires="v">
                <p:oleObj spid="_x0000_s33984" name="Equation" r:id="rId10" imgW="1015920" imgH="545760" progId="Equation.3">
                  <p:embed/>
                </p:oleObj>
              </mc:Choice>
              <mc:Fallback>
                <p:oleObj name="Equation" r:id="rId10" imgW="1015920" imgH="54576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2144936"/>
                        <a:ext cx="1981200"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8" name="Rectangle 16"/>
          <p:cNvSpPr>
            <a:spLocks noChangeArrowheads="1"/>
          </p:cNvSpPr>
          <p:nvPr/>
        </p:nvSpPr>
        <p:spPr bwMode="auto">
          <a:xfrm>
            <a:off x="356235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807" name="Object 15"/>
          <p:cNvGraphicFramePr>
            <a:graphicFrameLocks noChangeAspect="1"/>
          </p:cNvGraphicFramePr>
          <p:nvPr>
            <p:extLst>
              <p:ext uri="{D42A27DB-BD31-4B8C-83A1-F6EECF244321}">
                <p14:modId xmlns:p14="http://schemas.microsoft.com/office/powerpoint/2010/main" val="4103451795"/>
              </p:ext>
            </p:extLst>
          </p:nvPr>
        </p:nvGraphicFramePr>
        <p:xfrm>
          <a:off x="1524000" y="4276949"/>
          <a:ext cx="5791200" cy="1062037"/>
        </p:xfrm>
        <a:graphic>
          <a:graphicData uri="http://schemas.openxmlformats.org/presentationml/2006/ole">
            <mc:AlternateContent xmlns:mc="http://schemas.openxmlformats.org/markup-compatibility/2006">
              <mc:Choice xmlns:v="urn:schemas-microsoft-com:vml" Requires="v">
                <p:oleObj spid="_x0000_s33985" r:id="rId12" imgW="2019300" imgH="368300" progId="Equation.3">
                  <p:embed/>
                </p:oleObj>
              </mc:Choice>
              <mc:Fallback>
                <p:oleObj r:id="rId12" imgW="2019300" imgH="3683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4276949"/>
                        <a:ext cx="5791200"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0" name="Rectangle 18"/>
          <p:cNvSpPr>
            <a:spLocks noChangeArrowheads="1"/>
          </p:cNvSpPr>
          <p:nvPr/>
        </p:nvSpPr>
        <p:spPr bwMode="auto">
          <a:xfrm>
            <a:off x="3786188"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 name="Object 4"/>
          <p:cNvGraphicFramePr>
            <a:graphicFrameLocks noChangeAspect="1"/>
          </p:cNvGraphicFramePr>
          <p:nvPr>
            <p:extLst>
              <p:ext uri="{D42A27DB-BD31-4B8C-83A1-F6EECF244321}">
                <p14:modId xmlns:p14="http://schemas.microsoft.com/office/powerpoint/2010/main" val="1037380435"/>
              </p:ext>
            </p:extLst>
          </p:nvPr>
        </p:nvGraphicFramePr>
        <p:xfrm>
          <a:off x="1961356" y="5381123"/>
          <a:ext cx="4611688" cy="1066800"/>
        </p:xfrm>
        <a:graphic>
          <a:graphicData uri="http://schemas.openxmlformats.org/presentationml/2006/ole">
            <mc:AlternateContent xmlns:mc="http://schemas.openxmlformats.org/markup-compatibility/2006">
              <mc:Choice xmlns:v="urn:schemas-microsoft-com:vml" Requires="v">
                <p:oleObj spid="_x0000_s33986" name="Equation" r:id="rId14" imgW="2400120" imgH="558720" progId="Equation.DSMT4">
                  <p:embed/>
                </p:oleObj>
              </mc:Choice>
              <mc:Fallback>
                <p:oleObj name="Equation" r:id="rId14" imgW="2400120" imgH="558720" progId="Equation.DSMT4">
                  <p:embed/>
                  <p:pic>
                    <p:nvPicPr>
                      <p:cNvPr id="3482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61356" y="5381123"/>
                        <a:ext cx="461168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2"/>
              <p:cNvSpPr>
                <a:spLocks noGrp="1" noChangeArrowheads="1"/>
              </p:cNvSpPr>
              <p:nvPr>
                <p:ph type="body" idx="1"/>
              </p:nvPr>
            </p:nvSpPr>
            <p:spPr>
              <a:xfrm>
                <a:off x="461963" y="188640"/>
                <a:ext cx="8153400" cy="5904656"/>
              </a:xfrm>
            </p:spPr>
            <p:txBody>
              <a:bodyPr/>
              <a:lstStyle/>
              <a:p>
                <a:pPr>
                  <a:spcBef>
                    <a:spcPct val="0"/>
                  </a:spcBef>
                  <a:buNone/>
                </a:pPr>
                <a:r>
                  <a:rPr lang="zh-CN" altLang="en-US" dirty="0" smtClean="0">
                    <a:latin typeface="华文中宋" panose="02010600040101010101" pitchFamily="2" charset="-122"/>
                    <a:ea typeface="华文中宋" panose="02010600040101010101" pitchFamily="2" charset="-122"/>
                  </a:rPr>
                  <a:t>注意</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𝐸</m:t>
                        </m:r>
                      </m:e>
                      <m:sub>
                        <m:r>
                          <a:rPr lang="en-US" altLang="zh-CN" i="1" dirty="0">
                            <a:latin typeface="Cambria Math" panose="02040503050406030204" pitchFamily="18" charset="0"/>
                            <a:ea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华文中宋" panose="02010600040101010101" pitchFamily="2" charset="-122"/>
                          </a:rPr>
                        </m:ctrlPr>
                      </m:sSubPr>
                      <m:e>
                        <m:r>
                          <a:rPr lang="en-US" altLang="zh-CN" i="1" dirty="0">
                            <a:latin typeface="Cambria Math" panose="02040503050406030204" pitchFamily="18" charset="0"/>
                            <a:ea typeface="华文中宋" panose="02010600040101010101" pitchFamily="2" charset="-122"/>
                          </a:rPr>
                          <m:t>𝐸</m:t>
                        </m:r>
                      </m:e>
                      <m:sub>
                        <m:r>
                          <a:rPr lang="en-US" altLang="zh-CN" i="1" dirty="0">
                            <a:latin typeface="Cambria Math" panose="02040503050406030204" pitchFamily="18" charset="0"/>
                            <a:ea typeface="华文中宋" panose="02010600040101010101" pitchFamily="2" charset="-122"/>
                          </a:rPr>
                          <m:t>𝑖</m:t>
                        </m:r>
                        <m:r>
                          <a:rPr lang="en-US" altLang="zh-CN" i="1" dirty="0">
                            <a:latin typeface="Cambria Math" panose="02040503050406030204" pitchFamily="18" charset="0"/>
                            <a:ea typeface="华文中宋" panose="02010600040101010101" pitchFamily="2" charset="-122"/>
                          </a:rPr>
                          <m:t>−1</m:t>
                        </m:r>
                      </m:sub>
                    </m:sSub>
                  </m:oMath>
                </a14:m>
                <a:r>
                  <a:rPr lang="zh-CN" altLang="en-US" dirty="0">
                    <a:latin typeface="华文中宋" panose="02010600040101010101" pitchFamily="2" charset="-122"/>
                    <a:ea typeface="华文中宋" panose="02010600040101010101" pitchFamily="2" charset="-122"/>
                  </a:rPr>
                  <a:t>与</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𝐸</m:t>
                        </m:r>
                      </m:e>
                      <m:sub>
                        <m:r>
                          <a:rPr lang="en-US" altLang="zh-CN" i="1" dirty="0">
                            <a:latin typeface="Cambria Math" panose="02040503050406030204" pitchFamily="18" charset="0"/>
                            <a:ea typeface="华文中宋" panose="02010600040101010101" pitchFamily="2" charset="-122"/>
                          </a:rPr>
                          <m:t>𝑖</m:t>
                        </m:r>
                        <m:r>
                          <a:rPr lang="en-US" altLang="zh-CN" i="1" dirty="0">
                            <a:latin typeface="Cambria Math" panose="02040503050406030204" pitchFamily="18" charset="0"/>
                            <a:ea typeface="华文中宋" panose="02010600040101010101" pitchFamily="2" charset="-122"/>
                          </a:rPr>
                          <m:t>−1</m:t>
                        </m:r>
                      </m:sub>
                    </m:sSub>
                  </m:oMath>
                </a14:m>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交，且</a:t>
                </a:r>
                <a14:m>
                  <m:oMath xmlns:m="http://schemas.openxmlformats.org/officeDocument/2006/math">
                    <m:sSub>
                      <m:sSubPr>
                        <m:ctrlPr>
                          <a:rPr lang="en-US" altLang="zh-CN" i="1" dirty="0">
                            <a:latin typeface="Cambria Math" panose="02040503050406030204" pitchFamily="18" charset="0"/>
                            <a:ea typeface="华文中宋" panose="02010600040101010101" pitchFamily="2" charset="-122"/>
                          </a:rPr>
                        </m:ctrlPr>
                      </m:sSubPr>
                      <m:e>
                        <m:r>
                          <a:rPr lang="en-US" altLang="zh-CN" i="1" dirty="0">
                            <a:latin typeface="Cambria Math" panose="02040503050406030204" pitchFamily="18" charset="0"/>
                            <a:ea typeface="华文中宋" panose="02010600040101010101" pitchFamily="2" charset="-122"/>
                          </a:rPr>
                          <m:t>𝐸</m:t>
                        </m:r>
                      </m:e>
                      <m:sub>
                        <m:r>
                          <a:rPr lang="en-US" altLang="zh-CN" i="1" dirty="0">
                            <a:latin typeface="Cambria Math" panose="02040503050406030204" pitchFamily="18" charset="0"/>
                            <a:ea typeface="华文中宋" panose="02010600040101010101" pitchFamily="2" charset="-122"/>
                          </a:rPr>
                          <m:t>𝑖</m:t>
                        </m:r>
                        <m:r>
                          <a:rPr lang="en-US" altLang="zh-CN" i="1" dirty="0">
                            <a:latin typeface="Cambria Math" panose="02040503050406030204" pitchFamily="18" charset="0"/>
                            <a:ea typeface="华文中宋" panose="02010600040101010101" pitchFamily="2" charset="-122"/>
                          </a:rPr>
                          <m:t>−1</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𝐸</m:t>
                        </m:r>
                      </m:e>
                      <m:sub>
                        <m:r>
                          <a:rPr lang="en-US" altLang="zh-CN" b="0" i="1" dirty="0" smtClean="0">
                            <a:latin typeface="Cambria Math" panose="02040503050406030204" pitchFamily="18" charset="0"/>
                            <a:ea typeface="Cambria Math" panose="02040503050406030204" pitchFamily="18" charset="0"/>
                          </a:rPr>
                          <m:t>𝑖</m:t>
                        </m:r>
                      </m:sub>
                    </m:sSub>
                  </m:oMath>
                </a14:m>
                <a:r>
                  <a:rPr lang="zh-CN" altLang="en-US" dirty="0">
                    <a:latin typeface="华文中宋" panose="02010600040101010101" pitchFamily="2" charset="-122"/>
                    <a:ea typeface="华文中宋" panose="02010600040101010101" pitchFamily="2" charset="-122"/>
                  </a:rPr>
                  <a:t>，故</a:t>
                </a:r>
              </a:p>
              <a:p>
                <a:pPr>
                  <a:lnSpc>
                    <a:spcPct val="70000"/>
                  </a:lnSpc>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nSpc>
                    <a:spcPct val="120000"/>
                  </a:lnSpc>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从而</a:t>
                </a:r>
              </a:p>
              <a:p>
                <a:pPr>
                  <a:lnSpc>
                    <a:spcPct val="70000"/>
                  </a:lnSpc>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nSpc>
                    <a:spcPct val="120000"/>
                  </a:lnSpc>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所以</a:t>
                </a:r>
              </a:p>
              <a:p>
                <a:pPr>
                  <a:lnSpc>
                    <a:spcPct val="70000"/>
                  </a:lnSpc>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nSpc>
                    <a:spcPct val="140000"/>
                  </a:lnSpc>
                  <a:spcBef>
                    <a:spcPct val="0"/>
                  </a:spcBef>
                  <a:buFont typeface="Wingdings" panose="05000000000000000000" pitchFamily="2" charset="2"/>
                  <a:buNone/>
                </a:pPr>
                <a:r>
                  <a:rPr lang="zh-CN" altLang="en-US" dirty="0" smtClean="0">
                    <a:latin typeface="华文中宋" panose="02010600040101010101" pitchFamily="2" charset="-122"/>
                    <a:ea typeface="华文中宋" panose="02010600040101010101" pitchFamily="2" charset="-122"/>
                  </a:rPr>
                  <a:t>从而</a:t>
                </a:r>
                <a:endParaRPr lang="en-US" altLang="zh-CN" dirty="0" smtClean="0">
                  <a:latin typeface="华文中宋" panose="02010600040101010101" pitchFamily="2" charset="-122"/>
                  <a:ea typeface="华文中宋" panose="02010600040101010101" pitchFamily="2" charset="-122"/>
                </a:endParaRPr>
              </a:p>
              <a:p>
                <a:pPr>
                  <a:lnSpc>
                    <a:spcPct val="140000"/>
                  </a:lnSpc>
                  <a:spcBef>
                    <a:spcPct val="0"/>
                  </a:spcBef>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a:p>
                <a:pPr>
                  <a:lnSpc>
                    <a:spcPct val="140000"/>
                  </a:lnSpc>
                  <a:spcBef>
                    <a:spcPct val="0"/>
                  </a:spcBef>
                  <a:buFont typeface="Wingdings" panose="05000000000000000000" pitchFamily="2" charset="2"/>
                  <a:buNone/>
                </a:pPr>
                <a:endParaRPr lang="en-US" altLang="zh-CN" dirty="0" smtClean="0">
                  <a:latin typeface="华文中宋" panose="02010600040101010101" pitchFamily="2" charset="-122"/>
                  <a:ea typeface="华文中宋" panose="02010600040101010101" pitchFamily="2" charset="-122"/>
                </a:endParaRPr>
              </a:p>
              <a:p>
                <a:pPr>
                  <a:lnSpc>
                    <a:spcPct val="140000"/>
                  </a:lnSpc>
                  <a:spcBef>
                    <a:spcPct val="0"/>
                  </a:spcBef>
                  <a:buNone/>
                </a:pPr>
                <a:r>
                  <a:rPr lang="zh-CN" altLang="en-US" dirty="0">
                    <a:latin typeface="华文中宋" panose="02010600040101010101" pitchFamily="2" charset="-122"/>
                    <a:ea typeface="华文中宋" panose="02010600040101010101" pitchFamily="2" charset="-122"/>
                  </a:rPr>
                  <a:t>证毕</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mc:Choice>
        <mc:Fallback xmlns="">
          <p:sp>
            <p:nvSpPr>
              <p:cNvPr id="34818" name="Rectangle 2"/>
              <p:cNvSpPr>
                <a:spLocks noGrp="1" noRot="1" noChangeAspect="1" noMove="1" noResize="1" noEditPoints="1" noAdjustHandles="1" noChangeArrowheads="1" noChangeShapeType="1" noTextEdit="1"/>
              </p:cNvSpPr>
              <p:nvPr>
                <p:ph type="body" idx="1"/>
              </p:nvPr>
            </p:nvSpPr>
            <p:spPr>
              <a:xfrm>
                <a:off x="461963" y="188640"/>
                <a:ext cx="8153400" cy="5904656"/>
              </a:xfrm>
              <a:blipFill>
                <a:blip r:embed="rId3"/>
                <a:stretch>
                  <a:fillRect l="-1945" t="-1342"/>
                </a:stretch>
              </a:blipFill>
            </p:spPr>
            <p:txBody>
              <a:bodyPr/>
              <a:lstStyle/>
              <a:p>
                <a:r>
                  <a:rPr lang="zh-CN" altLang="en-US">
                    <a:noFill/>
                  </a:rPr>
                  <a:t> </a:t>
                </a:r>
              </a:p>
            </p:txBody>
          </p:sp>
        </mc:Fallback>
      </mc:AlternateContent>
      <p:sp>
        <p:nvSpPr>
          <p:cNvPr id="34822" name="Rectangle 6"/>
          <p:cNvSpPr>
            <a:spLocks noChangeArrowheads="1"/>
          </p:cNvSpPr>
          <p:nvPr/>
        </p:nvSpPr>
        <p:spPr bwMode="auto">
          <a:xfrm>
            <a:off x="3109913"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24" name="Rectangle 8"/>
          <p:cNvSpPr>
            <a:spLocks noChangeArrowheads="1"/>
          </p:cNvSpPr>
          <p:nvPr/>
        </p:nvSpPr>
        <p:spPr bwMode="auto">
          <a:xfrm>
            <a:off x="3986213"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26" name="Rectangle 10"/>
          <p:cNvSpPr>
            <a:spLocks noChangeArrowheads="1"/>
          </p:cNvSpPr>
          <p:nvPr/>
        </p:nvSpPr>
        <p:spPr bwMode="auto">
          <a:xfrm>
            <a:off x="4024313"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828" name="Rectangle 12"/>
          <p:cNvSpPr>
            <a:spLocks noChangeArrowheads="1"/>
          </p:cNvSpPr>
          <p:nvPr/>
        </p:nvSpPr>
        <p:spPr bwMode="auto">
          <a:xfrm>
            <a:off x="41910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4827" name="Object 11"/>
          <p:cNvGraphicFramePr>
            <a:graphicFrameLocks noChangeAspect="1"/>
          </p:cNvGraphicFramePr>
          <p:nvPr>
            <p:extLst>
              <p:ext uri="{D42A27DB-BD31-4B8C-83A1-F6EECF244321}">
                <p14:modId xmlns:p14="http://schemas.microsoft.com/office/powerpoint/2010/main" val="2035339642"/>
              </p:ext>
            </p:extLst>
          </p:nvPr>
        </p:nvGraphicFramePr>
        <p:xfrm>
          <a:off x="1730375" y="2270123"/>
          <a:ext cx="4511675" cy="565150"/>
        </p:xfrm>
        <a:graphic>
          <a:graphicData uri="http://schemas.openxmlformats.org/presentationml/2006/ole">
            <mc:AlternateContent xmlns:mc="http://schemas.openxmlformats.org/markup-compatibility/2006">
              <mc:Choice xmlns:v="urn:schemas-microsoft-com:vml" Requires="v">
                <p:oleObj spid="_x0000_s34975" name="Equation" r:id="rId4" imgW="2234880" imgH="279360" progId="Equation.3">
                  <p:embed/>
                </p:oleObj>
              </mc:Choice>
              <mc:Fallback>
                <p:oleObj name="Equation" r:id="rId4" imgW="2234880" imgH="27936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0375" y="2270123"/>
                        <a:ext cx="451167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9" name="Object 13"/>
          <p:cNvGraphicFramePr>
            <a:graphicFrameLocks noChangeAspect="1"/>
          </p:cNvGraphicFramePr>
          <p:nvPr>
            <p:extLst>
              <p:ext uri="{D42A27DB-BD31-4B8C-83A1-F6EECF244321}">
                <p14:modId xmlns:p14="http://schemas.microsoft.com/office/powerpoint/2010/main" val="3711080025"/>
              </p:ext>
            </p:extLst>
          </p:nvPr>
        </p:nvGraphicFramePr>
        <p:xfrm>
          <a:off x="1619672" y="3068960"/>
          <a:ext cx="5689600" cy="1130300"/>
        </p:xfrm>
        <a:graphic>
          <a:graphicData uri="http://schemas.openxmlformats.org/presentationml/2006/ole">
            <mc:AlternateContent xmlns:mc="http://schemas.openxmlformats.org/markup-compatibility/2006">
              <mc:Choice xmlns:v="urn:schemas-microsoft-com:vml" Requires="v">
                <p:oleObj spid="_x0000_s34976" name="Equation" r:id="rId6" imgW="2819160" imgH="558720" progId="Equation.3">
                  <p:embed/>
                </p:oleObj>
              </mc:Choice>
              <mc:Fallback>
                <p:oleObj name="Equation" r:id="rId6" imgW="2819160" imgH="55872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3068960"/>
                        <a:ext cx="5689600"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33" name="Object 17"/>
          <p:cNvGraphicFramePr>
            <a:graphicFrameLocks noChangeAspect="1"/>
          </p:cNvGraphicFramePr>
          <p:nvPr>
            <p:extLst>
              <p:ext uri="{D42A27DB-BD31-4B8C-83A1-F6EECF244321}">
                <p14:modId xmlns:p14="http://schemas.microsoft.com/office/powerpoint/2010/main" val="216617335"/>
              </p:ext>
            </p:extLst>
          </p:nvPr>
        </p:nvGraphicFramePr>
        <p:xfrm>
          <a:off x="1755775" y="1262336"/>
          <a:ext cx="4537075" cy="565150"/>
        </p:xfrm>
        <a:graphic>
          <a:graphicData uri="http://schemas.openxmlformats.org/presentationml/2006/ole">
            <mc:AlternateContent xmlns:mc="http://schemas.openxmlformats.org/markup-compatibility/2006">
              <mc:Choice xmlns:v="urn:schemas-microsoft-com:vml" Requires="v">
                <p:oleObj spid="_x0000_s34977" name="Equation" r:id="rId8" imgW="2247840" imgH="279360" progId="Equation.3">
                  <p:embed/>
                </p:oleObj>
              </mc:Choice>
              <mc:Fallback>
                <p:oleObj name="Equation" r:id="rId8" imgW="2247840" imgH="27936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5775" y="1262336"/>
                        <a:ext cx="453707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2346169136"/>
              </p:ext>
            </p:extLst>
          </p:nvPr>
        </p:nvGraphicFramePr>
        <p:xfrm>
          <a:off x="876300" y="4213492"/>
          <a:ext cx="6629400" cy="1144588"/>
        </p:xfrm>
        <a:graphic>
          <a:graphicData uri="http://schemas.openxmlformats.org/presentationml/2006/ole">
            <mc:AlternateContent xmlns:mc="http://schemas.openxmlformats.org/markup-compatibility/2006">
              <mc:Choice xmlns:v="urn:schemas-microsoft-com:vml" Requires="v">
                <p:oleObj spid="_x0000_s34978" name="Equation" r:id="rId10" imgW="3200400" imgH="558720" progId="Equation.DSMT4">
                  <p:embed/>
                </p:oleObj>
              </mc:Choice>
              <mc:Fallback>
                <p:oleObj name="Equation" r:id="rId10" imgW="3200400" imgH="558720" progId="Equation.DSMT4">
                  <p:embed/>
                  <p:pic>
                    <p:nvPicPr>
                      <p:cNvPr id="35844"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6300" y="4213492"/>
                        <a:ext cx="6629400"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2" name="Rectangle 2"/>
              <p:cNvSpPr>
                <a:spLocks noGrp="1" noChangeArrowheads="1"/>
              </p:cNvSpPr>
              <p:nvPr>
                <p:ph type="body" idx="1"/>
              </p:nvPr>
            </p:nvSpPr>
            <p:spPr>
              <a:xfrm>
                <a:off x="762000" y="1600200"/>
                <a:ext cx="8153400" cy="4876800"/>
              </a:xfrm>
            </p:spPr>
            <p:txBody>
              <a:bodyPr/>
              <a:lstStyle/>
              <a:p>
                <a:pPr marL="0" indent="0" algn="just">
                  <a:buFont typeface="Wingdings" panose="05000000000000000000" pitchFamily="2" charset="2"/>
                  <a:buNone/>
                </a:pPr>
                <a:endParaRPr lang="en-US" altLang="zh-CN" dirty="0" smtClean="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r>
                  <a:rPr lang="zh-CN" altLang="en-US" b="1" dirty="0" smtClean="0">
                    <a:solidFill>
                      <a:srgbClr val="00FF00"/>
                    </a:solidFill>
                    <a:latin typeface="华文中宋" panose="02010600040101010101" pitchFamily="2" charset="-122"/>
                    <a:ea typeface="华文中宋" panose="02010600040101010101" pitchFamily="2" charset="-122"/>
                  </a:rPr>
                  <a:t>*</a:t>
                </a:r>
                <a:r>
                  <a:rPr lang="zh-CN" altLang="en-US" b="1" dirty="0">
                    <a:solidFill>
                      <a:srgbClr val="00FF00"/>
                    </a:solidFill>
                    <a:latin typeface="华文中宋" panose="02010600040101010101" pitchFamily="2" charset="-122"/>
                    <a:ea typeface="华文中宋" panose="02010600040101010101" pitchFamily="2" charset="-122"/>
                  </a:rPr>
                  <a:t>定理</a:t>
                </a:r>
                <a:r>
                  <a:rPr lang="en-US" altLang="zh-CN" b="1" dirty="0">
                    <a:solidFill>
                      <a:srgbClr val="00FF00"/>
                    </a:solidFill>
                    <a:latin typeface="华文中宋" panose="02010600040101010101" pitchFamily="2" charset="-122"/>
                    <a:ea typeface="华文中宋" panose="02010600040101010101" pitchFamily="2" charset="-122"/>
                  </a:rPr>
                  <a:t>5  </a:t>
                </a:r>
                <a:r>
                  <a:rPr lang="zh-CN" altLang="en-US" b="1" dirty="0" smtClean="0">
                    <a:solidFill>
                      <a:srgbClr val="00FF00"/>
                    </a:solidFill>
                    <a:latin typeface="华文中宋" panose="02010600040101010101" pitchFamily="2" charset="-122"/>
                    <a:ea typeface="华文中宋" panose="02010600040101010101" pitchFamily="2" charset="-122"/>
                  </a:rPr>
                  <a:t>假设</a:t>
                </a:r>
                <a14:m>
                  <m:oMath xmlns:m="http://schemas.openxmlformats.org/officeDocument/2006/math">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𝑬</m:t>
                        </m:r>
                      </m:e>
                      <m:sub>
                        <m:r>
                          <a:rPr lang="en-US" altLang="zh-CN" b="1" i="1" dirty="0" smtClean="0">
                            <a:solidFill>
                              <a:srgbClr val="00FF00"/>
                            </a:solidFill>
                            <a:latin typeface="Cambria Math" panose="02040503050406030204" pitchFamily="18" charset="0"/>
                            <a:ea typeface="华文中宋" panose="02010600040101010101" pitchFamily="2" charset="-122"/>
                          </a:rPr>
                          <m:t>𝒊</m:t>
                        </m:r>
                      </m:sub>
                    </m:sSub>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𝒊</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𝟏</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𝟐</m:t>
                    </m:r>
                    <m:r>
                      <a:rPr lang="en-US" altLang="zh-CN" b="1" i="1" dirty="0" smtClean="0">
                        <a:solidFill>
                          <a:srgbClr val="00FF00"/>
                        </a:solidFill>
                        <a:latin typeface="Cambria Math" panose="02040503050406030204" pitchFamily="18" charset="0"/>
                        <a:ea typeface="华文中宋" panose="02010600040101010101" pitchFamily="2" charset="-122"/>
                      </a:rPr>
                      <m:t>,…)</m:t>
                    </m:r>
                  </m:oMath>
                </a14:m>
                <a:r>
                  <a:rPr lang="zh-CN" altLang="en-US" b="1" dirty="0">
                    <a:solidFill>
                      <a:srgbClr val="00FF00"/>
                    </a:solidFill>
                    <a:latin typeface="华文中宋" panose="02010600040101010101" pitchFamily="2" charset="-122"/>
                    <a:ea typeface="华文中宋" panose="02010600040101010101" pitchFamily="2" charset="-122"/>
                  </a:rPr>
                  <a:t>是单调递减的可测集合，则</a:t>
                </a:r>
                <a14:m>
                  <m:oMath xmlns:m="http://schemas.openxmlformats.org/officeDocument/2006/math">
                    <m:func>
                      <m:funcPr>
                        <m:ctrlPr>
                          <a:rPr lang="en-US" altLang="zh-CN" b="1" i="1" dirty="0" smtClean="0">
                            <a:solidFill>
                              <a:srgbClr val="00FF00"/>
                            </a:solidFill>
                            <a:latin typeface="Cambria Math" panose="02040503050406030204" pitchFamily="18" charset="0"/>
                            <a:ea typeface="华文中宋" panose="02010600040101010101" pitchFamily="2" charset="-122"/>
                          </a:rPr>
                        </m:ctrlPr>
                      </m:funcPr>
                      <m:fName>
                        <m:limLow>
                          <m:limLowPr>
                            <m:ctrlPr>
                              <a:rPr lang="en-US" altLang="zh-CN" b="1" i="1" dirty="0" smtClean="0">
                                <a:solidFill>
                                  <a:srgbClr val="00FF00"/>
                                </a:solidFill>
                                <a:latin typeface="Cambria Math" panose="02040503050406030204" pitchFamily="18" charset="0"/>
                                <a:ea typeface="华文中宋" panose="02010600040101010101" pitchFamily="2" charset="-122"/>
                              </a:rPr>
                            </m:ctrlPr>
                          </m:limLowPr>
                          <m:e>
                            <m:r>
                              <m:rPr>
                                <m:sty m:val="p"/>
                              </m:rPr>
                              <a:rPr lang="en-US" altLang="zh-CN" b="0" i="0" dirty="0" smtClean="0">
                                <a:solidFill>
                                  <a:srgbClr val="00FF00"/>
                                </a:solidFill>
                                <a:latin typeface="Cambria Math" panose="02040503050406030204" pitchFamily="18" charset="0"/>
                                <a:ea typeface="华文中宋" panose="02010600040101010101" pitchFamily="2" charset="-122"/>
                              </a:rPr>
                              <m:t>lim</m:t>
                            </m:r>
                          </m:e>
                          <m:lim>
                            <m:r>
                              <a:rPr lang="en-US" altLang="zh-CN" b="1" i="1" dirty="0" smtClean="0">
                                <a:solidFill>
                                  <a:srgbClr val="00FF00"/>
                                </a:solidFill>
                                <a:latin typeface="Cambria Math" panose="02040503050406030204" pitchFamily="18" charset="0"/>
                                <a:ea typeface="华文中宋" panose="02010600040101010101" pitchFamily="2" charset="-122"/>
                              </a:rPr>
                              <m:t>𝒊</m:t>
                            </m:r>
                            <m:r>
                              <a:rPr lang="en-US" altLang="zh-CN" b="1" i="1" dirty="0" smtClean="0">
                                <a:solidFill>
                                  <a:srgbClr val="00FF00"/>
                                </a:solidFill>
                                <a:latin typeface="Cambria Math" panose="02040503050406030204" pitchFamily="18" charset="0"/>
                                <a:ea typeface="Cambria Math" panose="02040503050406030204" pitchFamily="18" charset="0"/>
                              </a:rPr>
                              <m:t>→∞</m:t>
                            </m:r>
                          </m:lim>
                        </m:limLow>
                      </m:fName>
                      <m:e>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𝑬</m:t>
                            </m:r>
                          </m:e>
                          <m:sub>
                            <m:r>
                              <a:rPr lang="en-US" altLang="zh-CN" b="1" i="1" dirty="0" smtClean="0">
                                <a:solidFill>
                                  <a:srgbClr val="00FF00"/>
                                </a:solidFill>
                                <a:latin typeface="Cambria Math" panose="02040503050406030204" pitchFamily="18" charset="0"/>
                                <a:ea typeface="华文中宋" panose="02010600040101010101" pitchFamily="2" charset="-122"/>
                              </a:rPr>
                              <m:t>𝒊</m:t>
                            </m:r>
                          </m:sub>
                        </m:sSub>
                      </m:e>
                    </m:func>
                  </m:oMath>
                </a14:m>
                <a:r>
                  <a:rPr lang="zh-CN" altLang="en-US" b="1" dirty="0" smtClean="0">
                    <a:solidFill>
                      <a:srgbClr val="00FF00"/>
                    </a:solidFill>
                    <a:latin typeface="华文中宋" panose="02010600040101010101" pitchFamily="2" charset="-122"/>
                    <a:ea typeface="华文中宋" panose="02010600040101010101" pitchFamily="2" charset="-122"/>
                  </a:rPr>
                  <a:t>可</a:t>
                </a:r>
                <a:r>
                  <a:rPr lang="zh-CN" altLang="en-US" b="1" dirty="0">
                    <a:solidFill>
                      <a:srgbClr val="00FF00"/>
                    </a:solidFill>
                    <a:latin typeface="华文中宋" panose="02010600040101010101" pitchFamily="2" charset="-122"/>
                    <a:ea typeface="华文中宋" panose="02010600040101010101" pitchFamily="2" charset="-122"/>
                  </a:rPr>
                  <a:t>测，若存在</a:t>
                </a:r>
                <a14:m>
                  <m:oMath xmlns:m="http://schemas.openxmlformats.org/officeDocument/2006/math">
                    <m:r>
                      <a:rPr lang="zh-CN" altLang="en-US" b="1" i="1" dirty="0" smtClean="0">
                        <a:solidFill>
                          <a:srgbClr val="00FF00"/>
                        </a:solidFill>
                        <a:latin typeface="Cambria Math" panose="02040503050406030204" pitchFamily="18" charset="0"/>
                        <a:ea typeface="华文中宋" panose="02010600040101010101" pitchFamily="2" charset="-122"/>
                      </a:rPr>
                      <m:t> </m:t>
                    </m:r>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𝒏</m:t>
                        </m:r>
                      </m:e>
                      <m:sub>
                        <m:r>
                          <a:rPr lang="en-US" altLang="zh-CN" b="1" i="1" dirty="0" smtClean="0">
                            <a:solidFill>
                              <a:srgbClr val="00FF00"/>
                            </a:solidFill>
                            <a:latin typeface="Cambria Math" panose="02040503050406030204" pitchFamily="18" charset="0"/>
                            <a:ea typeface="华文中宋" panose="02010600040101010101" pitchFamily="2" charset="-122"/>
                          </a:rPr>
                          <m:t>𝟎</m:t>
                        </m:r>
                      </m:sub>
                    </m:sSub>
                  </m:oMath>
                </a14:m>
                <a:r>
                  <a:rPr lang="zh-CN" altLang="en-US" b="1" dirty="0" smtClean="0">
                    <a:solidFill>
                      <a:srgbClr val="00FF00"/>
                    </a:solidFill>
                    <a:latin typeface="华文中宋" panose="02010600040101010101" pitchFamily="2" charset="-122"/>
                    <a:ea typeface="华文中宋" panose="02010600040101010101" pitchFamily="2" charset="-122"/>
                  </a:rPr>
                  <a:t>，</a:t>
                </a:r>
                <a:r>
                  <a:rPr lang="zh-CN" altLang="en-US" b="1" dirty="0">
                    <a:solidFill>
                      <a:srgbClr val="00FF00"/>
                    </a:solidFill>
                    <a:latin typeface="华文中宋" panose="02010600040101010101" pitchFamily="2" charset="-122"/>
                    <a:ea typeface="华文中宋" panose="02010600040101010101" pitchFamily="2" charset="-122"/>
                  </a:rPr>
                  <a:t>使 </a:t>
                </a:r>
                <a14:m>
                  <m:oMath xmlns:m="http://schemas.openxmlformats.org/officeDocument/2006/math">
                    <m:r>
                      <a:rPr lang="en-US" altLang="zh-CN" b="1" i="1" dirty="0" smtClean="0">
                        <a:solidFill>
                          <a:srgbClr val="00FF00"/>
                        </a:solidFill>
                        <a:latin typeface="Cambria Math" panose="02040503050406030204" pitchFamily="18" charset="0"/>
                        <a:ea typeface="华文中宋" panose="02010600040101010101" pitchFamily="2" charset="-122"/>
                      </a:rPr>
                      <m:t>𝒎</m:t>
                    </m:r>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𝑬</m:t>
                        </m:r>
                      </m:e>
                      <m:sub>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𝒏</m:t>
                            </m:r>
                          </m:e>
                          <m:sub>
                            <m:r>
                              <a:rPr lang="en-US" altLang="zh-CN" b="1" i="1" dirty="0" smtClean="0">
                                <a:solidFill>
                                  <a:srgbClr val="00FF00"/>
                                </a:solidFill>
                                <a:latin typeface="Cambria Math" panose="02040503050406030204" pitchFamily="18" charset="0"/>
                                <a:ea typeface="华文中宋" panose="02010600040101010101" pitchFamily="2" charset="-122"/>
                              </a:rPr>
                              <m:t>𝟎</m:t>
                            </m:r>
                          </m:sub>
                        </m:sSub>
                      </m:sub>
                    </m:sSub>
                    <m:r>
                      <a:rPr lang="en-US" altLang="zh-CN" b="1" i="1" dirty="0" smtClean="0">
                        <a:solidFill>
                          <a:srgbClr val="00FF00"/>
                        </a:solidFill>
                        <a:latin typeface="Cambria Math" panose="02040503050406030204" pitchFamily="18" charset="0"/>
                        <a:ea typeface="Cambria Math" panose="02040503050406030204" pitchFamily="18" charset="0"/>
                      </a:rPr>
                      <m:t>&lt;∞</m:t>
                    </m:r>
                  </m:oMath>
                </a14:m>
                <a:r>
                  <a:rPr lang="zh-CN" altLang="en-US" b="1" dirty="0">
                    <a:solidFill>
                      <a:srgbClr val="00FF00"/>
                    </a:solidFill>
                    <a:latin typeface="华文中宋" panose="02010600040101010101" pitchFamily="2" charset="-122"/>
                    <a:ea typeface="华文中宋" panose="02010600040101010101" pitchFamily="2" charset="-122"/>
                  </a:rPr>
                  <a:t>，则有</a:t>
                </a:r>
              </a:p>
              <a:p>
                <a:pPr marL="0" indent="0">
                  <a:lnSpc>
                    <a:spcPct val="120000"/>
                  </a:lnSpc>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35842"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3"/>
                <a:stretch>
                  <a:fillRect l="-1868" r="-1794"/>
                </a:stretch>
              </a:blipFill>
            </p:spPr>
            <p:txBody>
              <a:bodyPr/>
              <a:lstStyle/>
              <a:p>
                <a:r>
                  <a:rPr lang="zh-CN" altLang="en-US">
                    <a:noFill/>
                  </a:rPr>
                  <a:t> </a:t>
                </a:r>
              </a:p>
            </p:txBody>
          </p:sp>
        </mc:Fallback>
      </mc:AlternateContent>
      <p:graphicFrame>
        <p:nvGraphicFramePr>
          <p:cNvPr id="35847" name="Object 7"/>
          <p:cNvGraphicFramePr>
            <a:graphicFrameLocks noChangeAspect="1"/>
          </p:cNvGraphicFramePr>
          <p:nvPr>
            <p:extLst>
              <p:ext uri="{D42A27DB-BD31-4B8C-83A1-F6EECF244321}">
                <p14:modId xmlns:p14="http://schemas.microsoft.com/office/powerpoint/2010/main" val="1781873195"/>
              </p:ext>
            </p:extLst>
          </p:nvPr>
        </p:nvGraphicFramePr>
        <p:xfrm>
          <a:off x="2699792" y="4221088"/>
          <a:ext cx="3962400" cy="850900"/>
        </p:xfrm>
        <a:graphic>
          <a:graphicData uri="http://schemas.openxmlformats.org/presentationml/2006/ole">
            <mc:AlternateContent xmlns:mc="http://schemas.openxmlformats.org/markup-compatibility/2006">
              <mc:Choice xmlns:v="urn:schemas-microsoft-com:vml" Requires="v">
                <p:oleObj spid="_x0000_s35915" name="Equation" r:id="rId4" imgW="1600200" imgH="380880" progId="Equation.3">
                  <p:embed/>
                </p:oleObj>
              </mc:Choice>
              <mc:Fallback>
                <p:oleObj name="Equation" r:id="rId4" imgW="1600200" imgH="3808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4221088"/>
                        <a:ext cx="39624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866" name="Rectangle 2"/>
              <p:cNvSpPr>
                <a:spLocks noGrp="1" noChangeArrowheads="1"/>
              </p:cNvSpPr>
              <p:nvPr>
                <p:ph type="body" idx="1"/>
              </p:nvPr>
            </p:nvSpPr>
            <p:spPr>
              <a:xfrm>
                <a:off x="762000" y="1600200"/>
                <a:ext cx="8153400" cy="4876800"/>
              </a:xfrm>
            </p:spPr>
            <p:txBody>
              <a:bodyPr/>
              <a:lstStyle/>
              <a:p>
                <a:pPr marL="0" indent="0" algn="just">
                  <a:lnSpc>
                    <a:spcPct val="150000"/>
                  </a:lnSpc>
                  <a:spcBef>
                    <a:spcPct val="0"/>
                  </a:spcBef>
                  <a:buFont typeface="Wingdings" panose="05000000000000000000" pitchFamily="2" charset="2"/>
                  <a:buNone/>
                </a:pPr>
                <a:r>
                  <a:rPr lang="zh-CN" altLang="en-US" dirty="0" smtClean="0">
                    <a:latin typeface="华文中宋" panose="02010600040101010101" pitchFamily="2" charset="-122"/>
                    <a:ea typeface="华文中宋" panose="02010600040101010101" pitchFamily="2" charset="-122"/>
                  </a:rPr>
                  <a:t>证明</a:t>
                </a:r>
                <a:r>
                  <a:rPr lang="zh-CN" altLang="en-US" dirty="0">
                    <a:latin typeface="华文中宋" panose="02010600040101010101" pitchFamily="2" charset="-122"/>
                    <a:ea typeface="华文中宋" panose="02010600040101010101" pitchFamily="2" charset="-122"/>
                  </a:rPr>
                  <a:t>：由</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𝐸</m:t>
                        </m:r>
                      </m:e>
                      <m:sub>
                        <m:r>
                          <a:rPr lang="en-US" altLang="zh-CN" b="0" i="1" dirty="0" smtClean="0">
                            <a:latin typeface="Cambria Math" panose="02040503050406030204" pitchFamily="18" charset="0"/>
                            <a:ea typeface="华文中宋" panose="02010600040101010101" pitchFamily="2" charset="-122"/>
                          </a:rPr>
                          <m:t>𝑖</m:t>
                        </m:r>
                      </m:sub>
                    </m:sSub>
                  </m:oMath>
                </a14:m>
                <a:r>
                  <a:rPr lang="zh-CN" altLang="en-US" dirty="0">
                    <a:latin typeface="华文中宋" panose="02010600040101010101" pitchFamily="2" charset="-122"/>
                    <a:ea typeface="华文中宋" panose="02010600040101010101" pitchFamily="2" charset="-122"/>
                  </a:rPr>
                  <a:t>是单调递减的知              </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故定理</a:t>
                </a: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的推论知          可测。令                </a:t>
                </a:r>
              </a:p>
              <a:p>
                <a:pPr marL="0" indent="0" algn="just">
                  <a:lnSpc>
                    <a:spcPct val="150000"/>
                  </a:lnSpc>
                  <a:spcBef>
                    <a:spcPct val="0"/>
                  </a:spcBef>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p>
              <a:p>
                <a:pPr marL="0" indent="0" algn="just">
                  <a:lnSpc>
                    <a:spcPct val="150000"/>
                  </a:lnSpc>
                  <a:spcBef>
                    <a:spcPct val="0"/>
                  </a:spcBef>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则 </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𝑆</m:t>
                        </m:r>
                      </m:e>
                      <m:sub>
                        <m:r>
                          <a:rPr lang="en-US" altLang="zh-CN" b="0" i="1" dirty="0" smtClean="0">
                            <a:latin typeface="Cambria Math" panose="02040503050406030204" pitchFamily="18" charset="0"/>
                            <a:ea typeface="华文中宋" panose="02010600040101010101" pitchFamily="2" charset="-122"/>
                          </a:rPr>
                          <m:t>𝑛</m:t>
                        </m:r>
                      </m:sub>
                    </m:sSub>
                  </m:oMath>
                </a14:m>
                <a:r>
                  <a:rPr lang="zh-CN" altLang="en-US" dirty="0">
                    <a:latin typeface="华文中宋" panose="02010600040101010101" pitchFamily="2" charset="-122"/>
                    <a:ea typeface="华文中宋" panose="02010600040101010101" pitchFamily="2" charset="-122"/>
                  </a:rPr>
                  <a:t> 是单调递增的可测集，由定理</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知</a:t>
                </a:r>
              </a:p>
              <a:p>
                <a:pPr marL="0" indent="0" algn="just">
                  <a:lnSpc>
                    <a:spcPct val="150000"/>
                  </a:lnSpc>
                  <a:spcBef>
                    <a:spcPct val="0"/>
                  </a:spcBef>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可测，且</a:t>
                </a:r>
              </a:p>
              <a:p>
                <a:pPr marL="0" indent="0" algn="just">
                  <a:lnSpc>
                    <a:spcPct val="120000"/>
                  </a:lnSpc>
                  <a:spcBef>
                    <a:spcPct val="0"/>
                  </a:spcBef>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36866"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3"/>
                <a:stretch>
                  <a:fillRect l="-1868" r="-1794"/>
                </a:stretch>
              </a:blipFill>
            </p:spPr>
            <p:txBody>
              <a:bodyPr/>
              <a:lstStyle/>
              <a:p>
                <a:r>
                  <a:rPr lang="zh-CN" altLang="en-US">
                    <a:noFill/>
                  </a:rPr>
                  <a:t> </a:t>
                </a:r>
              </a:p>
            </p:txBody>
          </p:sp>
        </mc:Fallback>
      </mc:AlternateContent>
      <p:sp>
        <p:nvSpPr>
          <p:cNvPr id="36870" name="Rectangle 6"/>
          <p:cNvSpPr>
            <a:spLocks noChangeArrowheads="1"/>
          </p:cNvSpPr>
          <p:nvPr/>
        </p:nvSpPr>
        <p:spPr bwMode="auto">
          <a:xfrm>
            <a:off x="413385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6869" name="Object 5"/>
          <p:cNvGraphicFramePr>
            <a:graphicFrameLocks noChangeAspect="1"/>
          </p:cNvGraphicFramePr>
          <p:nvPr>
            <p:extLst>
              <p:ext uri="{D42A27DB-BD31-4B8C-83A1-F6EECF244321}">
                <p14:modId xmlns:p14="http://schemas.microsoft.com/office/powerpoint/2010/main" val="921286566"/>
              </p:ext>
            </p:extLst>
          </p:nvPr>
        </p:nvGraphicFramePr>
        <p:xfrm>
          <a:off x="5724128" y="1604963"/>
          <a:ext cx="1905000" cy="885825"/>
        </p:xfrm>
        <a:graphic>
          <a:graphicData uri="http://schemas.openxmlformats.org/presentationml/2006/ole">
            <mc:AlternateContent xmlns:mc="http://schemas.openxmlformats.org/markup-compatibility/2006">
              <mc:Choice xmlns:v="urn:schemas-microsoft-com:vml" Requires="v">
                <p:oleObj spid="_x0000_s37002" r:id="rId4" imgW="875920" imgH="355446" progId="Equation.3">
                  <p:embed/>
                </p:oleObj>
              </mc:Choice>
              <mc:Fallback>
                <p:oleObj r:id="rId4" imgW="875920" imgH="35544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1604963"/>
                        <a:ext cx="19050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2" name="Rectangle 8"/>
          <p:cNvSpPr>
            <a:spLocks noChangeArrowheads="1"/>
          </p:cNvSpPr>
          <p:nvPr/>
        </p:nvSpPr>
        <p:spPr bwMode="auto">
          <a:xfrm>
            <a:off x="436245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6871" name="Object 7"/>
          <p:cNvGraphicFramePr>
            <a:graphicFrameLocks noChangeAspect="1"/>
          </p:cNvGraphicFramePr>
          <p:nvPr>
            <p:extLst>
              <p:ext uri="{D42A27DB-BD31-4B8C-83A1-F6EECF244321}">
                <p14:modId xmlns:p14="http://schemas.microsoft.com/office/powerpoint/2010/main" val="3444608250"/>
              </p:ext>
            </p:extLst>
          </p:nvPr>
        </p:nvGraphicFramePr>
        <p:xfrm>
          <a:off x="3275856" y="2501801"/>
          <a:ext cx="1143000" cy="685800"/>
        </p:xfrm>
        <a:graphic>
          <a:graphicData uri="http://schemas.openxmlformats.org/presentationml/2006/ole">
            <mc:AlternateContent xmlns:mc="http://schemas.openxmlformats.org/markup-compatibility/2006">
              <mc:Choice xmlns:v="urn:schemas-microsoft-com:vml" Requires="v">
                <p:oleObj spid="_x0000_s37003" r:id="rId6" imgW="418918" imgH="266584" progId="Equation.3">
                  <p:embed/>
                </p:oleObj>
              </mc:Choice>
              <mc:Fallback>
                <p:oleObj r:id="rId6" imgW="418918" imgH="26658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2501801"/>
                        <a:ext cx="1143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4" name="Rectangle 10"/>
          <p:cNvSpPr>
            <a:spLocks noChangeArrowheads="1"/>
          </p:cNvSpPr>
          <p:nvPr/>
        </p:nvSpPr>
        <p:spPr bwMode="auto">
          <a:xfrm>
            <a:off x="43053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6873" name="Object 9"/>
          <p:cNvGraphicFramePr>
            <a:graphicFrameLocks noChangeAspect="1"/>
          </p:cNvGraphicFramePr>
          <p:nvPr/>
        </p:nvGraphicFramePr>
        <p:xfrm>
          <a:off x="1066800" y="3276600"/>
          <a:ext cx="5715000" cy="652463"/>
        </p:xfrm>
        <a:graphic>
          <a:graphicData uri="http://schemas.openxmlformats.org/presentationml/2006/ole">
            <mc:AlternateContent xmlns:mc="http://schemas.openxmlformats.org/markup-compatibility/2006">
              <mc:Choice xmlns:v="urn:schemas-microsoft-com:vml" Requires="v">
                <p:oleObj spid="_x0000_s37004" name="Equation" r:id="rId8" imgW="2781000" imgH="317160" progId="Equation.3">
                  <p:embed/>
                </p:oleObj>
              </mc:Choice>
              <mc:Fallback>
                <p:oleObj name="Equation" r:id="rId8" imgW="2781000" imgH="31716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3276600"/>
                        <a:ext cx="571500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6" name="Object 12"/>
          <p:cNvGraphicFramePr>
            <a:graphicFrameLocks noChangeAspect="1"/>
          </p:cNvGraphicFramePr>
          <p:nvPr>
            <p:extLst>
              <p:ext uri="{D42A27DB-BD31-4B8C-83A1-F6EECF244321}">
                <p14:modId xmlns:p14="http://schemas.microsoft.com/office/powerpoint/2010/main" val="727670880"/>
              </p:ext>
            </p:extLst>
          </p:nvPr>
        </p:nvGraphicFramePr>
        <p:xfrm>
          <a:off x="762000" y="4668193"/>
          <a:ext cx="1219200" cy="808037"/>
        </p:xfrm>
        <a:graphic>
          <a:graphicData uri="http://schemas.openxmlformats.org/presentationml/2006/ole">
            <mc:AlternateContent xmlns:mc="http://schemas.openxmlformats.org/markup-compatibility/2006">
              <mc:Choice xmlns:v="urn:schemas-microsoft-com:vml" Requires="v">
                <p:oleObj spid="_x0000_s37005" name="Equation" r:id="rId10" imgW="609480" imgH="380880" progId="Equation.3">
                  <p:embed/>
                </p:oleObj>
              </mc:Choice>
              <mc:Fallback>
                <p:oleObj name="Equation" r:id="rId10" imgW="609480" imgH="38088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4668193"/>
                        <a:ext cx="1219200"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7" name="Object 13"/>
          <p:cNvGraphicFramePr>
            <a:graphicFrameLocks noChangeAspect="1"/>
          </p:cNvGraphicFramePr>
          <p:nvPr/>
        </p:nvGraphicFramePr>
        <p:xfrm>
          <a:off x="4038600" y="4724400"/>
          <a:ext cx="3657600" cy="808038"/>
        </p:xfrm>
        <a:graphic>
          <a:graphicData uri="http://schemas.openxmlformats.org/presentationml/2006/ole">
            <mc:AlternateContent xmlns:mc="http://schemas.openxmlformats.org/markup-compatibility/2006">
              <mc:Choice xmlns:v="urn:schemas-microsoft-com:vml" Requires="v">
                <p:oleObj spid="_x0000_s37006" name="Equation" r:id="rId12" imgW="1828800" imgH="380880" progId="Equation.3">
                  <p:embed/>
                </p:oleObj>
              </mc:Choice>
              <mc:Fallback>
                <p:oleObj name="Equation" r:id="rId12" imgW="1828800" imgH="38088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4724400"/>
                        <a:ext cx="365760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890" name="Rectangle 2"/>
              <p:cNvSpPr>
                <a:spLocks noGrp="1" noChangeArrowheads="1"/>
              </p:cNvSpPr>
              <p:nvPr>
                <p:ph type="body" idx="1"/>
              </p:nvPr>
            </p:nvSpPr>
            <p:spPr>
              <a:xfrm>
                <a:off x="107504" y="351111"/>
                <a:ext cx="8856984" cy="5784304"/>
              </a:xfrm>
            </p:spPr>
            <p:txBody>
              <a:bodyPr/>
              <a:lstStyle/>
              <a:p>
                <a:pPr algn="just">
                  <a:spcBef>
                    <a:spcPct val="0"/>
                  </a:spcBef>
                  <a:buFont typeface="Wingdings" panose="05000000000000000000" pitchFamily="2" charset="2"/>
                  <a:buNone/>
                </a:pPr>
                <a:r>
                  <a:rPr lang="zh-CN" altLang="en-US" dirty="0" smtClean="0">
                    <a:latin typeface="华文中宋" panose="02010600040101010101" pitchFamily="2" charset="-122"/>
                    <a:ea typeface="华文中宋" panose="02010600040101010101" pitchFamily="2" charset="-122"/>
                  </a:rPr>
                  <a:t>注意到</a:t>
                </a:r>
              </a:p>
              <a:p>
                <a:pPr algn="just">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spcBef>
                    <a:spcPct val="0"/>
                  </a:spcBef>
                  <a:buNone/>
                </a:pPr>
                <a:r>
                  <a:rPr lang="zh-CN" altLang="en-US" dirty="0" smtClean="0">
                    <a:latin typeface="华文中宋" panose="02010600040101010101" pitchFamily="2" charset="-122"/>
                    <a:ea typeface="华文中宋" panose="02010600040101010101" pitchFamily="2" charset="-122"/>
                  </a:rPr>
                  <a:t>及</a:t>
                </a:r>
                <a:endParaRPr lang="en-US" altLang="zh-CN" i="1" dirty="0" smtClean="0">
                  <a:latin typeface="Cambria Math" panose="02040503050406030204" pitchFamily="18" charset="0"/>
                  <a:ea typeface="华文中宋" panose="02010600040101010101" pitchFamily="2" charset="-122"/>
                </a:endParaRPr>
              </a:p>
              <a:p>
                <a:pPr algn="just">
                  <a:spcBef>
                    <a:spcPct val="0"/>
                  </a:spcBef>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ea typeface="华文中宋" panose="02010600040101010101" pitchFamily="2" charset="-122"/>
                            </a:rPr>
                          </m:ctrlPr>
                        </m:funcPr>
                        <m:fName>
                          <m:limLow>
                            <m:limLowPr>
                              <m:ctrlPr>
                                <a:rPr lang="en-US" altLang="zh-CN" i="1" smtClean="0">
                                  <a:latin typeface="Cambria Math" panose="02040503050406030204" pitchFamily="18" charset="0"/>
                                  <a:ea typeface="华文中宋" panose="02010600040101010101" pitchFamily="2" charset="-122"/>
                                </a:rPr>
                              </m:ctrlPr>
                            </m:limLowPr>
                            <m:e>
                              <m:r>
                                <m:rPr>
                                  <m:sty m:val="p"/>
                                </m:rPr>
                                <a:rPr lang="en-US" altLang="zh-CN" i="0" smtClean="0">
                                  <a:latin typeface="Cambria Math" panose="02040503050406030204" pitchFamily="18" charset="0"/>
                                  <a:ea typeface="华文中宋" panose="02010600040101010101" pitchFamily="2" charset="-122"/>
                                </a:rPr>
                                <m:t>lim</m:t>
                              </m:r>
                            </m:e>
                            <m:lim>
                              <m:r>
                                <a:rPr lang="en-US" altLang="zh-CN" b="0" i="1" smtClean="0">
                                  <a:latin typeface="Cambria Math" panose="02040503050406030204" pitchFamily="18" charset="0"/>
                                  <a:ea typeface="华文中宋" panose="02010600040101010101" pitchFamily="2" charset="-122"/>
                                </a:rPr>
                                <m:t>𝑛</m:t>
                              </m:r>
                              <m:r>
                                <a:rPr lang="en-US" altLang="zh-CN" b="0" i="1" smtClean="0">
                                  <a:latin typeface="Cambria Math" panose="02040503050406030204" pitchFamily="18" charset="0"/>
                                  <a:ea typeface="Cambria Math" panose="02040503050406030204" pitchFamily="18" charset="0"/>
                                </a:rPr>
                                <m:t>→∞</m:t>
                              </m:r>
                            </m:lim>
                          </m:limLow>
                        </m:fName>
                        <m:e>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𝑆</m:t>
                              </m:r>
                            </m:e>
                            <m:sub>
                              <m:r>
                                <a:rPr lang="en-US" altLang="zh-CN" b="0" i="1" smtClean="0">
                                  <a:latin typeface="Cambria Math" panose="02040503050406030204" pitchFamily="18" charset="0"/>
                                  <a:ea typeface="华文中宋" panose="02010600040101010101" pitchFamily="2" charset="-122"/>
                                </a:rPr>
                                <m:t>𝑛</m:t>
                              </m:r>
                            </m:sub>
                          </m:sSub>
                          <m:r>
                            <a:rPr lang="en-US" altLang="zh-CN" b="0" i="1" smtClean="0">
                              <a:latin typeface="Cambria Math" panose="02040503050406030204" pitchFamily="18" charset="0"/>
                              <a:ea typeface="华文中宋" panose="02010600040101010101" pitchFamily="2" charset="-122"/>
                            </a:rPr>
                            <m:t>=</m:t>
                          </m:r>
                          <m:nary>
                            <m:naryPr>
                              <m:chr m:val="⋃"/>
                              <m:ctrlPr>
                                <a:rPr lang="en-US" altLang="zh-CN" b="0" i="1" smtClean="0">
                                  <a:latin typeface="Cambria Math" panose="02040503050406030204" pitchFamily="18" charset="0"/>
                                  <a:ea typeface="华文中宋" panose="02010600040101010101" pitchFamily="2" charset="-122"/>
                                </a:rPr>
                              </m:ctrlPr>
                            </m:naryPr>
                            <m:sub>
                              <m:r>
                                <m:rPr>
                                  <m:brk m:alnAt="23"/>
                                </m:rPr>
                                <a:rPr lang="en-US" altLang="zh-CN" b="0" i="1" smtClean="0">
                                  <a:latin typeface="Cambria Math" panose="02040503050406030204" pitchFamily="18" charset="0"/>
                                  <a:ea typeface="华文中宋" panose="02010600040101010101" pitchFamily="2" charset="-122"/>
                                </a:rPr>
                                <m:t>𝑛</m:t>
                              </m:r>
                              <m:r>
                                <a:rPr lang="en-US" altLang="zh-CN" b="0" i="1" smtClean="0">
                                  <a:latin typeface="Cambria Math" panose="02040503050406030204" pitchFamily="18" charset="0"/>
                                  <a:ea typeface="华文中宋" panose="02010600040101010101" pitchFamily="2" charset="-122"/>
                                </a:rPr>
                                <m:t>=</m:t>
                              </m:r>
                              <m:sSub>
                                <m:sSubPr>
                                  <m:ctrlPr>
                                    <a:rPr lang="en-US" altLang="zh-CN" b="0" i="1" smtClean="0">
                                      <a:latin typeface="Cambria Math" panose="02040503050406030204" pitchFamily="18" charset="0"/>
                                      <a:ea typeface="华文中宋" panose="02010600040101010101" pitchFamily="2" charset="-122"/>
                                    </a:rPr>
                                  </m:ctrlPr>
                                </m:sSubPr>
                                <m:e>
                                  <m:r>
                                    <m:rPr>
                                      <m:brk m:alnAt="23"/>
                                    </m:rPr>
                                    <a:rPr lang="en-US" altLang="zh-CN" b="0" i="1" smtClean="0">
                                      <a:latin typeface="Cambria Math" panose="02040503050406030204" pitchFamily="18" charset="0"/>
                                      <a:ea typeface="华文中宋" panose="02010600040101010101" pitchFamily="2" charset="-122"/>
                                    </a:rPr>
                                    <m:t>𝑛</m:t>
                                  </m:r>
                                </m:e>
                                <m:sub>
                                  <m:r>
                                    <m:rPr>
                                      <m:brk m:alnAt="23"/>
                                    </m:rPr>
                                    <a:rPr lang="en-US" altLang="zh-CN" b="0" i="1" smtClean="0">
                                      <a:latin typeface="Cambria Math" panose="02040503050406030204" pitchFamily="18" charset="0"/>
                                      <a:ea typeface="华文中宋" panose="02010600040101010101" pitchFamily="2" charset="-122"/>
                                    </a:rPr>
                                    <m:t>0</m:t>
                                  </m:r>
                                </m:sub>
                              </m:sSub>
                              <m:r>
                                <m:rPr>
                                  <m:brk m:alnAt="23"/>
                                </m:rPr>
                                <a:rPr lang="en-US" altLang="zh-CN" b="0" i="1" smtClean="0">
                                  <a:latin typeface="Cambria Math" panose="02040503050406030204" pitchFamily="18" charset="0"/>
                                  <a:ea typeface="华文中宋" panose="02010600040101010101" pitchFamily="2" charset="-122"/>
                                </a:rPr>
                                <m:t>+</m:t>
                              </m:r>
                              <m:r>
                                <a:rPr lang="en-US" altLang="zh-CN" b="0" i="1" smtClean="0">
                                  <a:latin typeface="Cambria Math" panose="02040503050406030204" pitchFamily="18" charset="0"/>
                                  <a:ea typeface="华文中宋" panose="02010600040101010101" pitchFamily="2" charset="-122"/>
                                </a:rPr>
                                <m:t>1</m:t>
                              </m:r>
                            </m:sub>
                            <m:sup>
                              <m:r>
                                <a:rPr lang="en-US" altLang="zh-CN" b="0" i="1" smtClean="0">
                                  <a:latin typeface="Cambria Math" panose="02040503050406030204" pitchFamily="18" charset="0"/>
                                  <a:ea typeface="Cambria Math" panose="02040503050406030204" pitchFamily="18" charset="0"/>
                                </a:rPr>
                                <m:t>∞</m:t>
                              </m:r>
                            </m:sup>
                            <m:e>
                              <m:d>
                                <m:dPr>
                                  <m:ctrlPr>
                                    <a:rPr lang="en-US" altLang="zh-CN" b="0" i="1" smtClean="0">
                                      <a:latin typeface="Cambria Math" panose="02040503050406030204" pitchFamily="18" charset="0"/>
                                      <a:ea typeface="华文中宋" panose="02010600040101010101" pitchFamily="2" charset="-122"/>
                                    </a:rPr>
                                  </m:ctrlPr>
                                </m:dPr>
                                <m:e>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𝐸</m:t>
                                      </m:r>
                                    </m:e>
                                    <m:sub>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𝑛</m:t>
                                          </m:r>
                                        </m:e>
                                        <m:sub>
                                          <m:r>
                                            <a:rPr lang="en-US" altLang="zh-CN" b="0" i="1" smtClean="0">
                                              <a:latin typeface="Cambria Math" panose="02040503050406030204" pitchFamily="18" charset="0"/>
                                              <a:ea typeface="华文中宋" panose="02010600040101010101" pitchFamily="2" charset="-122"/>
                                            </a:rPr>
                                            <m:t>0</m:t>
                                          </m:r>
                                        </m:sub>
                                      </m:sSub>
                                    </m:sub>
                                  </m:sSub>
                                  <m:r>
                                    <a:rPr lang="en-US" altLang="zh-CN" b="0" i="1" smtClean="0">
                                      <a:latin typeface="Cambria Math" panose="02040503050406030204" pitchFamily="18" charset="0"/>
                                      <a:ea typeface="华文中宋" panose="02010600040101010101" pitchFamily="2" charset="-122"/>
                                    </a:rPr>
                                    <m:t>−</m:t>
                                  </m:r>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𝐸</m:t>
                                      </m:r>
                                    </m:e>
                                    <m:sub>
                                      <m:r>
                                        <a:rPr lang="en-US" altLang="zh-CN" b="0" i="1" smtClean="0">
                                          <a:latin typeface="Cambria Math" panose="02040503050406030204" pitchFamily="18" charset="0"/>
                                          <a:ea typeface="华文中宋" panose="02010600040101010101" pitchFamily="2" charset="-122"/>
                                        </a:rPr>
                                        <m:t>𝑛</m:t>
                                      </m:r>
                                    </m:sub>
                                  </m:sSub>
                                </m:e>
                              </m:d>
                              <m:r>
                                <a:rPr lang="en-US" altLang="zh-CN" b="0" i="1" smtClean="0">
                                  <a:latin typeface="Cambria Math" panose="02040503050406030204" pitchFamily="18" charset="0"/>
                                  <a:ea typeface="华文中宋" panose="02010600040101010101" pitchFamily="2" charset="-122"/>
                                </a:rPr>
                                <m:t>=</m:t>
                              </m:r>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𝐸</m:t>
                                  </m:r>
                                </m:e>
                                <m:sub>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𝑛</m:t>
                                      </m:r>
                                    </m:e>
                                    <m:sub>
                                      <m:r>
                                        <a:rPr lang="en-US" altLang="zh-CN" i="1">
                                          <a:latin typeface="Cambria Math" panose="02040503050406030204" pitchFamily="18" charset="0"/>
                                          <a:ea typeface="华文中宋" panose="02010600040101010101" pitchFamily="2" charset="-122"/>
                                        </a:rPr>
                                        <m:t>0</m:t>
                                      </m:r>
                                    </m:sub>
                                  </m:sSub>
                                </m:sub>
                              </m:sSub>
                            </m:e>
                          </m:nary>
                        </m:e>
                      </m:func>
                      <m:r>
                        <a:rPr lang="en-US" altLang="zh-CN" b="0" i="1" smtClean="0">
                          <a:latin typeface="Cambria Math" panose="02040503050406030204" pitchFamily="18" charset="0"/>
                          <a:ea typeface="华文中宋" panose="02010600040101010101" pitchFamily="2" charset="-122"/>
                        </a:rPr>
                        <m:t>−</m:t>
                      </m:r>
                      <m:nary>
                        <m:naryPr>
                          <m:chr m:val="⋂"/>
                          <m:ctrlPr>
                            <a:rPr lang="en-US" altLang="zh-CN" b="0" i="1" smtClean="0">
                              <a:latin typeface="Cambria Math" panose="02040503050406030204" pitchFamily="18" charset="0"/>
                              <a:ea typeface="华文中宋" panose="02010600040101010101" pitchFamily="2" charset="-122"/>
                            </a:rPr>
                          </m:ctrlPr>
                        </m:naryPr>
                        <m:sub>
                          <m:r>
                            <m:rPr>
                              <m:brk m:alnAt="23"/>
                            </m:rPr>
                            <a:rPr lang="en-US" altLang="zh-CN" i="1">
                              <a:latin typeface="Cambria Math" panose="02040503050406030204" pitchFamily="18" charset="0"/>
                              <a:ea typeface="华文中宋" panose="02010600040101010101" pitchFamily="2" charset="-122"/>
                            </a:rPr>
                            <m:t>𝑛</m:t>
                          </m:r>
                          <m:r>
                            <a:rPr lang="en-US" altLang="zh-CN" i="1">
                              <a:latin typeface="Cambria Math" panose="02040503050406030204" pitchFamily="18" charset="0"/>
                              <a:ea typeface="华文中宋" panose="02010600040101010101" pitchFamily="2" charset="-122"/>
                            </a:rPr>
                            <m:t>=</m:t>
                          </m:r>
                          <m:sSub>
                            <m:sSubPr>
                              <m:ctrlPr>
                                <a:rPr lang="en-US" altLang="zh-CN" i="1">
                                  <a:latin typeface="Cambria Math" panose="02040503050406030204" pitchFamily="18" charset="0"/>
                                  <a:ea typeface="华文中宋" panose="02010600040101010101" pitchFamily="2" charset="-122"/>
                                </a:rPr>
                              </m:ctrlPr>
                            </m:sSubPr>
                            <m:e>
                              <m:r>
                                <m:rPr>
                                  <m:brk m:alnAt="23"/>
                                </m:rPr>
                                <a:rPr lang="en-US" altLang="zh-CN" i="1">
                                  <a:latin typeface="Cambria Math" panose="02040503050406030204" pitchFamily="18" charset="0"/>
                                  <a:ea typeface="华文中宋" panose="02010600040101010101" pitchFamily="2" charset="-122"/>
                                </a:rPr>
                                <m:t>𝑛</m:t>
                              </m:r>
                            </m:e>
                            <m:sub>
                              <m:r>
                                <m:rPr>
                                  <m:brk m:alnAt="23"/>
                                </m:rPr>
                                <a:rPr lang="en-US" altLang="zh-CN" i="1">
                                  <a:latin typeface="Cambria Math" panose="02040503050406030204" pitchFamily="18" charset="0"/>
                                  <a:ea typeface="华文中宋" panose="02010600040101010101" pitchFamily="2" charset="-122"/>
                                </a:rPr>
                                <m:t>0</m:t>
                              </m:r>
                            </m:sub>
                          </m:sSub>
                          <m:r>
                            <m:rPr>
                              <m:brk m:alnAt="23"/>
                            </m:rPr>
                            <a:rPr lang="en-US" altLang="zh-CN" i="1">
                              <a:latin typeface="Cambria Math" panose="02040503050406030204" pitchFamily="18" charset="0"/>
                              <a:ea typeface="华文中宋" panose="02010600040101010101" pitchFamily="2" charset="-122"/>
                            </a:rPr>
                            <m:t>+</m:t>
                          </m:r>
                          <m:r>
                            <a:rPr lang="en-US" altLang="zh-CN" i="1">
                              <a:latin typeface="Cambria Math" panose="02040503050406030204" pitchFamily="18" charset="0"/>
                              <a:ea typeface="华文中宋" panose="02010600040101010101" pitchFamily="2" charset="-122"/>
                            </a:rPr>
                            <m:t>1</m:t>
                          </m:r>
                        </m:sub>
                        <m:sup>
                          <m:r>
                            <a:rPr lang="en-US" altLang="zh-CN" b="0" i="1" smtClean="0">
                              <a:latin typeface="Cambria Math" panose="02040503050406030204" pitchFamily="18" charset="0"/>
                              <a:ea typeface="Cambria Math" panose="02040503050406030204" pitchFamily="18" charset="0"/>
                            </a:rPr>
                            <m:t>∞</m:t>
                          </m:r>
                        </m:sup>
                        <m:e>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𝐸</m:t>
                              </m:r>
                            </m:e>
                            <m:sub>
                              <m:r>
                                <a:rPr lang="en-US" altLang="zh-CN" b="0" i="1" smtClean="0">
                                  <a:latin typeface="Cambria Math" panose="02040503050406030204" pitchFamily="18" charset="0"/>
                                  <a:ea typeface="华文中宋" panose="02010600040101010101" pitchFamily="2" charset="-122"/>
                                </a:rPr>
                                <m:t>𝑛</m:t>
                              </m:r>
                            </m:sub>
                          </m:sSub>
                        </m:e>
                      </m:nary>
                    </m:oMath>
                  </m:oMathPara>
                </a14:m>
                <a:endParaRPr lang="zh-CN" altLang="en-US" dirty="0">
                  <a:latin typeface="华文中宋" panose="02010600040101010101" pitchFamily="2" charset="-122"/>
                  <a:ea typeface="华文中宋" panose="02010600040101010101" pitchFamily="2" charset="-122"/>
                </a:endParaRPr>
              </a:p>
              <a:p>
                <a:pPr algn="just">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所以</a:t>
                </a:r>
              </a:p>
              <a:p>
                <a:pPr algn="just">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从而</a:t>
                </a:r>
              </a:p>
              <a:p>
                <a:pPr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进一步                                       。证毕。</a:t>
                </a:r>
              </a:p>
              <a:p>
                <a:pPr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37890" name="Rectangle 2"/>
              <p:cNvSpPr>
                <a:spLocks noGrp="1" noRot="1" noChangeAspect="1" noMove="1" noResize="1" noEditPoints="1" noAdjustHandles="1" noChangeArrowheads="1" noChangeShapeType="1" noTextEdit="1"/>
              </p:cNvSpPr>
              <p:nvPr>
                <p:ph type="body" idx="1"/>
              </p:nvPr>
            </p:nvSpPr>
            <p:spPr>
              <a:xfrm>
                <a:off x="107504" y="351111"/>
                <a:ext cx="8856984" cy="5784304"/>
              </a:xfrm>
              <a:blipFill>
                <a:blip r:embed="rId3"/>
                <a:stretch>
                  <a:fillRect l="-1789" t="-1371" b="-3586"/>
                </a:stretch>
              </a:blipFill>
            </p:spPr>
            <p:txBody>
              <a:bodyPr/>
              <a:lstStyle/>
              <a:p>
                <a:r>
                  <a:rPr lang="zh-CN" altLang="en-US">
                    <a:noFill/>
                  </a:rPr>
                  <a:t> </a:t>
                </a:r>
              </a:p>
            </p:txBody>
          </p:sp>
        </mc:Fallback>
      </mc:AlternateContent>
      <p:sp>
        <p:nvSpPr>
          <p:cNvPr id="37893" name="Rectangle 5"/>
          <p:cNvSpPr>
            <a:spLocks noChangeArrowheads="1"/>
          </p:cNvSpPr>
          <p:nvPr/>
        </p:nvSpPr>
        <p:spPr bwMode="auto">
          <a:xfrm>
            <a:off x="31003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7892" name="Object 4"/>
          <p:cNvGraphicFramePr>
            <a:graphicFrameLocks noChangeAspect="1"/>
          </p:cNvGraphicFramePr>
          <p:nvPr>
            <p:extLst>
              <p:ext uri="{D42A27DB-BD31-4B8C-83A1-F6EECF244321}">
                <p14:modId xmlns:p14="http://schemas.microsoft.com/office/powerpoint/2010/main" val="2852947775"/>
              </p:ext>
            </p:extLst>
          </p:nvPr>
        </p:nvGraphicFramePr>
        <p:xfrm>
          <a:off x="1304800" y="904316"/>
          <a:ext cx="7659688" cy="606425"/>
        </p:xfrm>
        <a:graphic>
          <a:graphicData uri="http://schemas.openxmlformats.org/presentationml/2006/ole">
            <mc:AlternateContent xmlns:mc="http://schemas.openxmlformats.org/markup-compatibility/2006">
              <mc:Choice xmlns:v="urn:schemas-microsoft-com:vml" Requires="v">
                <p:oleObj spid="_x0000_s38025" name="Equation" r:id="rId4" imgW="4051080" imgH="317160" progId="Equation.3">
                  <p:embed/>
                </p:oleObj>
              </mc:Choice>
              <mc:Fallback>
                <p:oleObj name="Equation" r:id="rId4" imgW="4051080" imgH="317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800" y="904316"/>
                        <a:ext cx="7659688"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Rectangle 7"/>
          <p:cNvSpPr>
            <a:spLocks noChangeArrowheads="1"/>
          </p:cNvSpPr>
          <p:nvPr/>
        </p:nvSpPr>
        <p:spPr bwMode="auto">
          <a:xfrm>
            <a:off x="3386138"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7896" name="Object 8"/>
          <p:cNvGraphicFramePr>
            <a:graphicFrameLocks noChangeAspect="1"/>
          </p:cNvGraphicFramePr>
          <p:nvPr>
            <p:extLst>
              <p:ext uri="{D42A27DB-BD31-4B8C-83A1-F6EECF244321}">
                <p14:modId xmlns:p14="http://schemas.microsoft.com/office/powerpoint/2010/main" val="1760616029"/>
              </p:ext>
            </p:extLst>
          </p:nvPr>
        </p:nvGraphicFramePr>
        <p:xfrm>
          <a:off x="1619672" y="4285717"/>
          <a:ext cx="4368800" cy="1081088"/>
        </p:xfrm>
        <a:graphic>
          <a:graphicData uri="http://schemas.openxmlformats.org/presentationml/2006/ole">
            <mc:AlternateContent xmlns:mc="http://schemas.openxmlformats.org/markup-compatibility/2006">
              <mc:Choice xmlns:v="urn:schemas-microsoft-com:vml" Requires="v">
                <p:oleObj spid="_x0000_s38026" name="Equation" r:id="rId6" imgW="2374560" imgH="583920" progId="Equation.3">
                  <p:embed/>
                </p:oleObj>
              </mc:Choice>
              <mc:Fallback>
                <p:oleObj name="Equation" r:id="rId6" imgW="2374560" imgH="5839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4285717"/>
                        <a:ext cx="4368800"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8" name="Object 10"/>
          <p:cNvGraphicFramePr>
            <a:graphicFrameLocks noChangeAspect="1"/>
          </p:cNvGraphicFramePr>
          <p:nvPr>
            <p:extLst>
              <p:ext uri="{D42A27DB-BD31-4B8C-83A1-F6EECF244321}">
                <p14:modId xmlns:p14="http://schemas.microsoft.com/office/powerpoint/2010/main" val="3562200575"/>
              </p:ext>
            </p:extLst>
          </p:nvPr>
        </p:nvGraphicFramePr>
        <p:xfrm>
          <a:off x="1533241" y="3475832"/>
          <a:ext cx="6392862" cy="1122363"/>
        </p:xfrm>
        <a:graphic>
          <a:graphicData uri="http://schemas.openxmlformats.org/presentationml/2006/ole">
            <mc:AlternateContent xmlns:mc="http://schemas.openxmlformats.org/markup-compatibility/2006">
              <mc:Choice xmlns:v="urn:schemas-microsoft-com:vml" Requires="v">
                <p:oleObj spid="_x0000_s38027" name="Equation" r:id="rId8" imgW="3365280" imgH="583920" progId="Equation.3">
                  <p:embed/>
                </p:oleObj>
              </mc:Choice>
              <mc:Fallback>
                <p:oleObj name="Equation" r:id="rId8" imgW="3365280" imgH="58392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3241" y="3475832"/>
                        <a:ext cx="6392862"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00" name="Object 12"/>
          <p:cNvGraphicFramePr>
            <a:graphicFrameLocks noChangeAspect="1"/>
          </p:cNvGraphicFramePr>
          <p:nvPr>
            <p:extLst>
              <p:ext uri="{D42A27DB-BD31-4B8C-83A1-F6EECF244321}">
                <p14:modId xmlns:p14="http://schemas.microsoft.com/office/powerpoint/2010/main" val="2190688516"/>
              </p:ext>
            </p:extLst>
          </p:nvPr>
        </p:nvGraphicFramePr>
        <p:xfrm>
          <a:off x="1403648" y="5396634"/>
          <a:ext cx="5029200" cy="909638"/>
        </p:xfrm>
        <a:graphic>
          <a:graphicData uri="http://schemas.openxmlformats.org/presentationml/2006/ole">
            <mc:AlternateContent xmlns:mc="http://schemas.openxmlformats.org/markup-compatibility/2006">
              <mc:Choice xmlns:v="urn:schemas-microsoft-com:vml" Requires="v">
                <p:oleObj spid="_x0000_s38028" r:id="rId10" imgW="2082800" imgH="368300" progId="Equation.3">
                  <p:embed/>
                </p:oleObj>
              </mc:Choice>
              <mc:Fallback>
                <p:oleObj r:id="rId10" imgW="2082800" imgH="3683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648" y="5396634"/>
                        <a:ext cx="5029200"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4" name="Rectangle 2"/>
              <p:cNvSpPr>
                <a:spLocks noGrp="1" noChangeArrowheads="1"/>
              </p:cNvSpPr>
              <p:nvPr>
                <p:ph type="body" idx="1"/>
              </p:nvPr>
            </p:nvSpPr>
            <p:spPr>
              <a:xfrm>
                <a:off x="762000" y="1600200"/>
                <a:ext cx="8153400" cy="4876800"/>
              </a:xfrm>
            </p:spPr>
            <p:txBody>
              <a:bodyPr/>
              <a:lstStyle/>
              <a:p>
                <a:pPr marL="0" indent="0" algn="just">
                  <a:lnSpc>
                    <a:spcPct val="140000"/>
                  </a:lnSpc>
                  <a:buNone/>
                </a:pPr>
                <a:r>
                  <a:rPr lang="en-US" altLang="zh-CN" b="1" dirty="0" smtClean="0">
                    <a:solidFill>
                      <a:srgbClr val="00FF00"/>
                    </a:solidFill>
                    <a:latin typeface="华文中宋" panose="02010600040101010101" pitchFamily="2" charset="-122"/>
                    <a:ea typeface="华文中宋" panose="02010600040101010101" pitchFamily="2" charset="-122"/>
                  </a:rPr>
                  <a:t>     *</a:t>
                </a:r>
                <a:r>
                  <a:rPr lang="zh-CN" altLang="en-US" b="1" dirty="0">
                    <a:solidFill>
                      <a:srgbClr val="00FF00"/>
                    </a:solidFill>
                    <a:latin typeface="华文中宋" panose="02010600040101010101" pitchFamily="2" charset="-122"/>
                    <a:ea typeface="华文中宋" panose="02010600040101010101" pitchFamily="2" charset="-122"/>
                  </a:rPr>
                  <a:t>定理</a:t>
                </a:r>
                <a:r>
                  <a:rPr lang="en-US" altLang="zh-CN" b="1" dirty="0">
                    <a:solidFill>
                      <a:srgbClr val="00FF00"/>
                    </a:solidFill>
                    <a:latin typeface="华文中宋" panose="02010600040101010101" pitchFamily="2" charset="-122"/>
                    <a:ea typeface="华文中宋" panose="02010600040101010101" pitchFamily="2" charset="-122"/>
                  </a:rPr>
                  <a:t>6  </a:t>
                </a:r>
                <a:r>
                  <a:rPr lang="zh-CN" altLang="en-US" b="1" dirty="0" smtClean="0">
                    <a:solidFill>
                      <a:srgbClr val="00FF00"/>
                    </a:solidFill>
                    <a:latin typeface="华文中宋" panose="02010600040101010101" pitchFamily="2" charset="-122"/>
                    <a:ea typeface="华文中宋" panose="02010600040101010101" pitchFamily="2" charset="-122"/>
                  </a:rPr>
                  <a:t>假设</a:t>
                </a:r>
                <a14:m>
                  <m:oMath xmlns:m="http://schemas.openxmlformats.org/officeDocument/2006/math">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𝑬</m:t>
                        </m:r>
                      </m:e>
                      <m:sub>
                        <m:r>
                          <a:rPr lang="en-US" altLang="zh-CN" b="1" i="1" dirty="0">
                            <a:solidFill>
                              <a:srgbClr val="00FF00"/>
                            </a:solidFill>
                            <a:latin typeface="Cambria Math" panose="02040503050406030204" pitchFamily="18" charset="0"/>
                            <a:ea typeface="华文中宋" panose="02010600040101010101" pitchFamily="2" charset="-122"/>
                          </a:rPr>
                          <m:t>𝒊</m:t>
                        </m:r>
                      </m:sub>
                    </m:sSub>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𝒊</m:t>
                    </m:r>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𝟏</m:t>
                    </m:r>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𝟐</m:t>
                    </m:r>
                    <m:r>
                      <a:rPr lang="en-US" altLang="zh-CN" b="1" i="1" dirty="0">
                        <a:solidFill>
                          <a:srgbClr val="00FF00"/>
                        </a:solidFill>
                        <a:latin typeface="Cambria Math" panose="02040503050406030204" pitchFamily="18" charset="0"/>
                        <a:ea typeface="华文中宋" panose="02010600040101010101" pitchFamily="2" charset="-122"/>
                      </a:rPr>
                      <m:t>,…)</m:t>
                    </m:r>
                  </m:oMath>
                </a14:m>
                <a:r>
                  <a:rPr lang="zh-CN" altLang="en-US" b="1" dirty="0">
                    <a:solidFill>
                      <a:srgbClr val="00FF00"/>
                    </a:solidFill>
                    <a:latin typeface="华文中宋" panose="02010600040101010101" pitchFamily="2" charset="-122"/>
                    <a:ea typeface="华文中宋" panose="02010600040101010101" pitchFamily="2" charset="-122"/>
                  </a:rPr>
                  <a:t>是可测集列，若         存在，则极限集也可测；若有</a:t>
                </a:r>
                <a14:m>
                  <m:oMath xmlns:m="http://schemas.openxmlformats.org/officeDocument/2006/math">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𝑲</m:t>
                        </m:r>
                      </m:e>
                      <m:sub>
                        <m:r>
                          <a:rPr lang="en-US" altLang="zh-CN" b="1" i="1" dirty="0" smtClean="0">
                            <a:solidFill>
                              <a:srgbClr val="00FF00"/>
                            </a:solidFill>
                            <a:latin typeface="Cambria Math" panose="02040503050406030204" pitchFamily="18" charset="0"/>
                            <a:ea typeface="华文中宋" panose="02010600040101010101" pitchFamily="2" charset="-122"/>
                          </a:rPr>
                          <m:t>𝟎</m:t>
                        </m:r>
                      </m:sub>
                    </m:sSub>
                  </m:oMath>
                </a14:m>
                <a:r>
                  <a:rPr lang="zh-CN" altLang="en-US" b="1" dirty="0">
                    <a:solidFill>
                      <a:srgbClr val="00FF00"/>
                    </a:solidFill>
                    <a:latin typeface="华文中宋" panose="02010600040101010101" pitchFamily="2" charset="-122"/>
                    <a:ea typeface="华文中宋" panose="02010600040101010101" pitchFamily="2" charset="-122"/>
                  </a:rPr>
                  <a:t>，</a:t>
                </a:r>
              </a:p>
              <a:p>
                <a:pPr marL="0" indent="0" algn="just">
                  <a:lnSpc>
                    <a:spcPct val="140000"/>
                  </a:lnSpc>
                  <a:buFont typeface="Wingdings" panose="05000000000000000000" pitchFamily="2" charset="2"/>
                  <a:buNone/>
                </a:pPr>
                <a:r>
                  <a:rPr lang="zh-CN" altLang="en-US" b="1" dirty="0">
                    <a:solidFill>
                      <a:srgbClr val="00FF00"/>
                    </a:solidFill>
                    <a:latin typeface="华文中宋" panose="02010600040101010101" pitchFamily="2" charset="-122"/>
                    <a:ea typeface="华文中宋" panose="02010600040101010101" pitchFamily="2" charset="-122"/>
                  </a:rPr>
                  <a:t>使                      ，则</a:t>
                </a:r>
              </a:p>
              <a:p>
                <a:pPr marL="0" indent="0" algn="just">
                  <a:lnSpc>
                    <a:spcPct val="140000"/>
                  </a:lnSpc>
                  <a:buFont typeface="Wingdings" panose="05000000000000000000" pitchFamily="2" charset="2"/>
                  <a:buNone/>
                </a:pPr>
                <a:r>
                  <a:rPr lang="zh-CN" altLang="en-US" b="1" dirty="0">
                    <a:solidFill>
                      <a:srgbClr val="00FF00"/>
                    </a:solidFill>
                    <a:latin typeface="华文中宋" panose="02010600040101010101" pitchFamily="2" charset="-122"/>
                    <a:ea typeface="华文中宋" panose="02010600040101010101" pitchFamily="2" charset="-122"/>
                  </a:rPr>
                  <a:t>      </a:t>
                </a:r>
              </a:p>
              <a:p>
                <a:pPr marL="0" indent="0" algn="just">
                  <a:lnSpc>
                    <a:spcPct val="140000"/>
                  </a:lnSpc>
                  <a:buFont typeface="Wingdings" panose="05000000000000000000" pitchFamily="2" charset="2"/>
                  <a:buNone/>
                </a:pPr>
                <a:endParaRPr lang="zh-CN" altLang="en-US" b="1" dirty="0">
                  <a:solidFill>
                    <a:srgbClr val="00FF00"/>
                  </a:solidFill>
                  <a:latin typeface="华文中宋" panose="02010600040101010101" pitchFamily="2" charset="-122"/>
                  <a:ea typeface="华文中宋" panose="02010600040101010101" pitchFamily="2" charset="-122"/>
                </a:endParaRPr>
              </a:p>
              <a:p>
                <a:pPr marL="0" indent="0"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38914"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3"/>
                <a:stretch>
                  <a:fillRect l="-1868" r="-6726"/>
                </a:stretch>
              </a:blipFill>
            </p:spPr>
            <p:txBody>
              <a:bodyPr/>
              <a:lstStyle/>
              <a:p>
                <a:r>
                  <a:rPr lang="zh-CN" altLang="en-US">
                    <a:noFill/>
                  </a:rPr>
                  <a:t> </a:t>
                </a:r>
              </a:p>
            </p:txBody>
          </p:sp>
        </mc:Fallback>
      </mc:AlternateContent>
      <p:graphicFrame>
        <p:nvGraphicFramePr>
          <p:cNvPr id="38917" name="Object 5"/>
          <p:cNvGraphicFramePr>
            <a:graphicFrameLocks noChangeAspect="1"/>
          </p:cNvGraphicFramePr>
          <p:nvPr/>
        </p:nvGraphicFramePr>
        <p:xfrm>
          <a:off x="1219200" y="2425700"/>
          <a:ext cx="1157288" cy="850900"/>
        </p:xfrm>
        <a:graphic>
          <a:graphicData uri="http://schemas.openxmlformats.org/presentationml/2006/ole">
            <mc:AlternateContent xmlns:mc="http://schemas.openxmlformats.org/markup-compatibility/2006">
              <mc:Choice xmlns:v="urn:schemas-microsoft-com:vml" Requires="v">
                <p:oleObj spid="_x0000_s39024" name="Equation" r:id="rId4" imgW="622080" imgH="380880" progId="Equation.3">
                  <p:embed/>
                </p:oleObj>
              </mc:Choice>
              <mc:Fallback>
                <p:oleObj name="Equation" r:id="rId4" imgW="622080" imgH="3808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425700"/>
                        <a:ext cx="1157288"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8"/>
          <p:cNvSpPr>
            <a:spLocks noChangeArrowheads="1"/>
          </p:cNvSpPr>
          <p:nvPr/>
        </p:nvSpPr>
        <p:spPr bwMode="auto">
          <a:xfrm>
            <a:off x="413385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8919" name="Object 7"/>
          <p:cNvGraphicFramePr>
            <a:graphicFrameLocks noChangeAspect="1"/>
          </p:cNvGraphicFramePr>
          <p:nvPr/>
        </p:nvGraphicFramePr>
        <p:xfrm>
          <a:off x="1371600" y="3200400"/>
          <a:ext cx="2590800" cy="873125"/>
        </p:xfrm>
        <a:graphic>
          <a:graphicData uri="http://schemas.openxmlformats.org/presentationml/2006/ole">
            <mc:AlternateContent xmlns:mc="http://schemas.openxmlformats.org/markup-compatibility/2006">
              <mc:Choice xmlns:v="urn:schemas-microsoft-com:vml" Requires="v">
                <p:oleObj spid="_x0000_s39025" r:id="rId6" imgW="876300" imgH="292100" progId="Equation.3">
                  <p:embed/>
                </p:oleObj>
              </mc:Choice>
              <mc:Fallback>
                <p:oleObj r:id="rId6" imgW="876300" imgH="2921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200400"/>
                        <a:ext cx="25908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1" name="Object 9"/>
          <p:cNvGraphicFramePr>
            <a:graphicFrameLocks noChangeAspect="1"/>
          </p:cNvGraphicFramePr>
          <p:nvPr/>
        </p:nvGraphicFramePr>
        <p:xfrm>
          <a:off x="2438400" y="3949700"/>
          <a:ext cx="3962400" cy="850900"/>
        </p:xfrm>
        <a:graphic>
          <a:graphicData uri="http://schemas.openxmlformats.org/presentationml/2006/ole">
            <mc:AlternateContent xmlns:mc="http://schemas.openxmlformats.org/markup-compatibility/2006">
              <mc:Choice xmlns:v="urn:schemas-microsoft-com:vml" Requires="v">
                <p:oleObj spid="_x0000_s39026" name="Equation" r:id="rId8" imgW="1600200" imgH="380880" progId="Equation.3">
                  <p:embed/>
                </p:oleObj>
              </mc:Choice>
              <mc:Fallback>
                <p:oleObj name="Equation" r:id="rId8" imgW="1600200" imgH="3808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949700"/>
                        <a:ext cx="39624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42" name="Rectangle 2"/>
              <p:cNvSpPr>
                <a:spLocks noGrp="1" noChangeArrowheads="1"/>
              </p:cNvSpPr>
              <p:nvPr>
                <p:ph type="body" idx="1"/>
              </p:nvPr>
            </p:nvSpPr>
            <p:spPr>
              <a:xfrm>
                <a:off x="89756" y="323206"/>
                <a:ext cx="8964488" cy="5935364"/>
              </a:xfrm>
            </p:spPr>
            <p:txBody>
              <a:bodyPr/>
              <a:lstStyle/>
              <a:p>
                <a:pPr marL="0" indent="0">
                  <a:lnSpc>
                    <a:spcPct val="150000"/>
                  </a:lnSpc>
                  <a:spcBef>
                    <a:spcPct val="0"/>
                  </a:spcBef>
                  <a:buNone/>
                </a:pPr>
                <a:r>
                  <a:rPr lang="zh-CN" altLang="en-US" dirty="0" smtClean="0">
                    <a:latin typeface="华文中宋" panose="02010600040101010101" pitchFamily="2" charset="-122"/>
                    <a:ea typeface="华文中宋" panose="02010600040101010101" pitchFamily="2" charset="-122"/>
                  </a:rPr>
                  <a:t>证明</a:t>
                </a:r>
                <a:r>
                  <a:rPr lang="zh-CN" altLang="en-US" dirty="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由于</a:t>
                </a:r>
                <a:endParaRPr lang="en-US" altLang="zh-CN" sz="2400" i="1" dirty="0" smtClean="0">
                  <a:latin typeface="Cambria Math" panose="02040503050406030204" pitchFamily="18" charset="0"/>
                  <a:ea typeface="华文中宋" panose="02010600040101010101" pitchFamily="2" charset="-122"/>
                </a:endParaRPr>
              </a:p>
              <a:p>
                <a:pPr marL="0" indent="0">
                  <a:lnSpc>
                    <a:spcPct val="150000"/>
                  </a:lnSpc>
                  <a:spcBef>
                    <a:spcPct val="0"/>
                  </a:spcBef>
                  <a:buNone/>
                </a:pPr>
                <a14:m>
                  <m:oMathPara xmlns:m="http://schemas.openxmlformats.org/officeDocument/2006/math">
                    <m:oMathParaPr>
                      <m:jc m:val="centerGroup"/>
                    </m:oMathParaPr>
                    <m:oMath xmlns:m="http://schemas.openxmlformats.org/officeDocument/2006/math">
                      <m:func>
                        <m:funcPr>
                          <m:ctrlPr>
                            <a:rPr lang="en-US" altLang="zh-CN" sz="2800" i="1" smtClean="0">
                              <a:latin typeface="Cambria Math" panose="02040503050406030204" pitchFamily="18" charset="0"/>
                              <a:ea typeface="华文中宋" panose="02010600040101010101" pitchFamily="2" charset="-122"/>
                            </a:rPr>
                          </m:ctrlPr>
                        </m:funcPr>
                        <m:fName>
                          <m:limLow>
                            <m:limLowPr>
                              <m:ctrlPr>
                                <a:rPr lang="en-US" altLang="zh-CN" sz="2800" i="1" smtClean="0">
                                  <a:latin typeface="Cambria Math" panose="02040503050406030204" pitchFamily="18" charset="0"/>
                                  <a:ea typeface="华文中宋" panose="02010600040101010101" pitchFamily="2" charset="-122"/>
                                </a:rPr>
                              </m:ctrlPr>
                            </m:limLowPr>
                            <m:e>
                              <m:bar>
                                <m:barPr>
                                  <m:pos m:val="top"/>
                                  <m:ctrlPr>
                                    <a:rPr lang="en-US" altLang="zh-CN" sz="2800" i="1" smtClean="0">
                                      <a:latin typeface="Cambria Math" panose="02040503050406030204" pitchFamily="18" charset="0"/>
                                      <a:ea typeface="华文中宋" panose="02010600040101010101" pitchFamily="2" charset="-122"/>
                                    </a:rPr>
                                  </m:ctrlPr>
                                </m:barPr>
                                <m:e>
                                  <m:r>
                                    <m:rPr>
                                      <m:sty m:val="p"/>
                                    </m:rPr>
                                    <a:rPr lang="en-US" altLang="zh-CN" sz="2800">
                                      <a:latin typeface="Cambria Math" panose="02040503050406030204" pitchFamily="18" charset="0"/>
                                      <a:ea typeface="华文中宋" panose="02010600040101010101" pitchFamily="2" charset="-122"/>
                                    </a:rPr>
                                    <m:t>lim</m:t>
                                  </m:r>
                                </m:e>
                              </m:bar>
                            </m:e>
                            <m:lim>
                              <m:r>
                                <a:rPr lang="en-US" altLang="zh-CN" sz="2800" b="0" i="1" smtClean="0">
                                  <a:latin typeface="Cambria Math" panose="02040503050406030204" pitchFamily="18" charset="0"/>
                                  <a:ea typeface="华文中宋" panose="02010600040101010101" pitchFamily="2" charset="-122"/>
                                </a:rPr>
                                <m:t>𝑛</m:t>
                              </m:r>
                              <m:r>
                                <a:rPr lang="en-US" altLang="zh-CN" sz="2800" b="0" i="1" smtClean="0">
                                  <a:latin typeface="Cambria Math" panose="02040503050406030204" pitchFamily="18" charset="0"/>
                                  <a:ea typeface="Cambria Math" panose="02040503050406030204" pitchFamily="18" charset="0"/>
                                </a:rPr>
                                <m:t>→∞</m:t>
                              </m:r>
                            </m:lim>
                          </m:limLow>
                        </m:fName>
                        <m:e>
                          <m:sSub>
                            <m:sSubPr>
                              <m:ctrlPr>
                                <a:rPr lang="en-US" altLang="zh-CN" sz="2800" b="0" i="1" smtClean="0">
                                  <a:latin typeface="Cambria Math" panose="02040503050406030204" pitchFamily="18" charset="0"/>
                                  <a:ea typeface="华文中宋" panose="02010600040101010101" pitchFamily="2" charset="-122"/>
                                </a:rPr>
                              </m:ctrlPr>
                            </m:sSubPr>
                            <m:e>
                              <m:r>
                                <a:rPr lang="en-US" altLang="zh-CN" sz="2800" b="0" i="1" smtClean="0">
                                  <a:latin typeface="Cambria Math" panose="02040503050406030204" pitchFamily="18" charset="0"/>
                                  <a:ea typeface="华文中宋" panose="02010600040101010101" pitchFamily="2" charset="-122"/>
                                </a:rPr>
                                <m:t>𝐸</m:t>
                              </m:r>
                            </m:e>
                            <m:sub>
                              <m:r>
                                <a:rPr lang="en-US" altLang="zh-CN" sz="2800" b="0" i="1" smtClean="0">
                                  <a:latin typeface="Cambria Math" panose="02040503050406030204" pitchFamily="18" charset="0"/>
                                  <a:ea typeface="华文中宋" panose="02010600040101010101" pitchFamily="2" charset="-122"/>
                                </a:rPr>
                                <m:t>𝑛</m:t>
                              </m:r>
                            </m:sub>
                          </m:sSub>
                        </m:e>
                      </m:func>
                      <m:r>
                        <a:rPr lang="en-US" altLang="zh-CN" sz="2800" b="0" i="1" smtClean="0">
                          <a:latin typeface="Cambria Math" panose="02040503050406030204" pitchFamily="18" charset="0"/>
                          <a:ea typeface="华文中宋" panose="02010600040101010101" pitchFamily="2" charset="-122"/>
                        </a:rPr>
                        <m:t>=</m:t>
                      </m:r>
                      <m:nary>
                        <m:naryPr>
                          <m:chr m:val="⋂"/>
                          <m:ctrlPr>
                            <a:rPr lang="en-US" altLang="zh-CN" sz="2800" b="0" i="1" smtClean="0">
                              <a:latin typeface="Cambria Math" panose="02040503050406030204" pitchFamily="18" charset="0"/>
                              <a:ea typeface="华文中宋" panose="02010600040101010101" pitchFamily="2" charset="-122"/>
                            </a:rPr>
                          </m:ctrlPr>
                        </m:naryPr>
                        <m:sub>
                          <m:r>
                            <m:rPr>
                              <m:brk m:alnAt="23"/>
                            </m:rPr>
                            <a:rPr lang="en-US" altLang="zh-CN" sz="2800" b="0" i="1" smtClean="0">
                              <a:latin typeface="Cambria Math" panose="02040503050406030204" pitchFamily="18" charset="0"/>
                              <a:ea typeface="华文中宋" panose="02010600040101010101" pitchFamily="2" charset="-122"/>
                            </a:rPr>
                            <m:t>𝑛</m:t>
                          </m:r>
                          <m:r>
                            <a:rPr lang="en-US" altLang="zh-CN" sz="2800" b="0" i="1" smtClean="0">
                              <a:latin typeface="Cambria Math" panose="02040503050406030204" pitchFamily="18" charset="0"/>
                              <a:ea typeface="华文中宋" panose="02010600040101010101" pitchFamily="2" charset="-122"/>
                            </a:rPr>
                            <m:t>=1</m:t>
                          </m:r>
                        </m:sub>
                        <m:sup>
                          <m:r>
                            <a:rPr lang="en-US" altLang="zh-CN" sz="2800" b="0" i="1" smtClean="0">
                              <a:latin typeface="Cambria Math" panose="02040503050406030204" pitchFamily="18" charset="0"/>
                              <a:ea typeface="Cambria Math" panose="02040503050406030204" pitchFamily="18" charset="0"/>
                            </a:rPr>
                            <m:t>∞</m:t>
                          </m:r>
                        </m:sup>
                        <m:e>
                          <m:nary>
                            <m:naryPr>
                              <m:chr m:val="⋃"/>
                              <m:ctrlPr>
                                <a:rPr lang="en-US" altLang="zh-CN" sz="2800" b="0" i="1" smtClean="0">
                                  <a:latin typeface="Cambria Math" panose="02040503050406030204" pitchFamily="18" charset="0"/>
                                  <a:ea typeface="华文中宋" panose="02010600040101010101" pitchFamily="2" charset="-122"/>
                                </a:rPr>
                              </m:ctrlPr>
                            </m:naryPr>
                            <m:sub>
                              <m:r>
                                <m:rPr>
                                  <m:brk m:alnAt="23"/>
                                </m:rPr>
                                <a:rPr lang="en-US" altLang="zh-CN" sz="2800" b="0" i="1" smtClean="0">
                                  <a:latin typeface="Cambria Math" panose="02040503050406030204" pitchFamily="18" charset="0"/>
                                  <a:ea typeface="华文中宋" panose="02010600040101010101" pitchFamily="2" charset="-122"/>
                                </a:rPr>
                                <m:t>𝑘</m:t>
                              </m:r>
                              <m:r>
                                <a:rPr lang="en-US" altLang="zh-CN" sz="2800" b="0" i="1" smtClean="0">
                                  <a:latin typeface="Cambria Math" panose="02040503050406030204" pitchFamily="18" charset="0"/>
                                  <a:ea typeface="华文中宋" panose="02010600040101010101" pitchFamily="2" charset="-122"/>
                                </a:rPr>
                                <m:t>=</m:t>
                              </m:r>
                              <m:r>
                                <a:rPr lang="en-US" altLang="zh-CN" sz="2800" b="0" i="1" smtClean="0">
                                  <a:latin typeface="Cambria Math" panose="02040503050406030204" pitchFamily="18" charset="0"/>
                                  <a:ea typeface="华文中宋" panose="02010600040101010101" pitchFamily="2" charset="-122"/>
                                </a:rPr>
                                <m:t>𝑛</m:t>
                              </m:r>
                            </m:sub>
                            <m:sup>
                              <m:r>
                                <a:rPr lang="en-US" altLang="zh-CN" sz="2800" b="0" i="1" smtClean="0">
                                  <a:latin typeface="Cambria Math" panose="02040503050406030204" pitchFamily="18" charset="0"/>
                                  <a:ea typeface="Cambria Math" panose="02040503050406030204" pitchFamily="18" charset="0"/>
                                </a:rPr>
                                <m:t>∞</m:t>
                              </m:r>
                            </m:sup>
                            <m:e>
                              <m:sSub>
                                <m:sSubPr>
                                  <m:ctrlPr>
                                    <a:rPr lang="en-US" altLang="zh-CN" sz="2800" b="0" i="1" smtClean="0">
                                      <a:latin typeface="Cambria Math" panose="02040503050406030204" pitchFamily="18" charset="0"/>
                                      <a:ea typeface="华文中宋" panose="02010600040101010101" pitchFamily="2" charset="-122"/>
                                    </a:rPr>
                                  </m:ctrlPr>
                                </m:sSubPr>
                                <m:e>
                                  <m:r>
                                    <a:rPr lang="en-US" altLang="zh-CN" sz="2800" b="0" i="1" smtClean="0">
                                      <a:latin typeface="Cambria Math" panose="02040503050406030204" pitchFamily="18" charset="0"/>
                                      <a:ea typeface="华文中宋" panose="02010600040101010101" pitchFamily="2" charset="-122"/>
                                    </a:rPr>
                                    <m:t>𝐸</m:t>
                                  </m:r>
                                </m:e>
                                <m:sub>
                                  <m:r>
                                    <a:rPr lang="en-US" altLang="zh-CN" sz="2800" b="0" i="1" smtClean="0">
                                      <a:latin typeface="Cambria Math" panose="02040503050406030204" pitchFamily="18" charset="0"/>
                                      <a:ea typeface="华文中宋" panose="02010600040101010101" pitchFamily="2" charset="-122"/>
                                    </a:rPr>
                                    <m:t>𝑘</m:t>
                                  </m:r>
                                </m:sub>
                              </m:sSub>
                              <m:r>
                                <a:rPr lang="en-US" altLang="zh-CN" sz="2800" b="0" i="1" smtClean="0">
                                  <a:latin typeface="Cambria Math" panose="02040503050406030204" pitchFamily="18" charset="0"/>
                                  <a:ea typeface="华文中宋" panose="02010600040101010101" pitchFamily="2" charset="-122"/>
                                </a:rPr>
                                <m:t>,</m:t>
                              </m:r>
                              <m:func>
                                <m:funcPr>
                                  <m:ctrlPr>
                                    <a:rPr lang="en-US" altLang="zh-CN" sz="2800" b="0" i="1" smtClean="0">
                                      <a:latin typeface="Cambria Math" panose="02040503050406030204" pitchFamily="18" charset="0"/>
                                      <a:ea typeface="华文中宋" panose="02010600040101010101" pitchFamily="2" charset="-122"/>
                                    </a:rPr>
                                  </m:ctrlPr>
                                </m:funcPr>
                                <m:fName>
                                  <m:limLow>
                                    <m:limLowPr>
                                      <m:ctrlPr>
                                        <a:rPr lang="en-US" altLang="zh-CN" sz="2800" b="0" i="1" smtClean="0">
                                          <a:latin typeface="Cambria Math" panose="02040503050406030204" pitchFamily="18" charset="0"/>
                                          <a:ea typeface="华文中宋" panose="02010600040101010101" pitchFamily="2" charset="-122"/>
                                        </a:rPr>
                                      </m:ctrlPr>
                                    </m:limLowPr>
                                    <m:e>
                                      <m:bar>
                                        <m:barPr>
                                          <m:ctrlPr>
                                            <a:rPr lang="en-US" altLang="zh-CN" sz="2800" b="0" i="1" smtClean="0">
                                              <a:latin typeface="Cambria Math" panose="02040503050406030204" pitchFamily="18" charset="0"/>
                                              <a:ea typeface="华文中宋" panose="02010600040101010101" pitchFamily="2" charset="-122"/>
                                            </a:rPr>
                                          </m:ctrlPr>
                                        </m:barPr>
                                        <m:e>
                                          <m:r>
                                            <m:rPr>
                                              <m:sty m:val="p"/>
                                            </m:rPr>
                                            <a:rPr lang="en-US" altLang="zh-CN" sz="2800">
                                              <a:latin typeface="Cambria Math" panose="02040503050406030204" pitchFamily="18" charset="0"/>
                                              <a:ea typeface="华文中宋" panose="02010600040101010101" pitchFamily="2" charset="-122"/>
                                            </a:rPr>
                                            <m:t>lim</m:t>
                                          </m:r>
                                        </m:e>
                                      </m:bar>
                                    </m:e>
                                    <m:lim>
                                      <m:r>
                                        <a:rPr lang="en-US" altLang="zh-CN" sz="2800" b="0" i="1" smtClean="0">
                                          <a:latin typeface="Cambria Math" panose="02040503050406030204" pitchFamily="18" charset="0"/>
                                          <a:ea typeface="华文中宋" panose="02010600040101010101" pitchFamily="2" charset="-122"/>
                                        </a:rPr>
                                        <m:t>𝑛</m:t>
                                      </m:r>
                                      <m:r>
                                        <a:rPr lang="en-US" altLang="zh-CN" sz="2800" b="0" i="1" smtClean="0">
                                          <a:latin typeface="Cambria Math" panose="02040503050406030204" pitchFamily="18" charset="0"/>
                                          <a:ea typeface="Cambria Math" panose="02040503050406030204" pitchFamily="18" charset="0"/>
                                        </a:rPr>
                                        <m:t>→∞</m:t>
                                      </m:r>
                                    </m:lim>
                                  </m:limLow>
                                </m:fName>
                                <m:e>
                                  <m:sSub>
                                    <m:sSubPr>
                                      <m:ctrlPr>
                                        <a:rPr lang="en-US" altLang="zh-CN" sz="2800" b="0" i="1" smtClean="0">
                                          <a:latin typeface="Cambria Math" panose="02040503050406030204" pitchFamily="18" charset="0"/>
                                          <a:ea typeface="华文中宋" panose="02010600040101010101" pitchFamily="2" charset="-122"/>
                                        </a:rPr>
                                      </m:ctrlPr>
                                    </m:sSubPr>
                                    <m:e>
                                      <m:r>
                                        <a:rPr lang="en-US" altLang="zh-CN" sz="2800" b="0" i="1" smtClean="0">
                                          <a:latin typeface="Cambria Math" panose="02040503050406030204" pitchFamily="18" charset="0"/>
                                          <a:ea typeface="华文中宋" panose="02010600040101010101" pitchFamily="2" charset="-122"/>
                                        </a:rPr>
                                        <m:t>𝐸</m:t>
                                      </m:r>
                                    </m:e>
                                    <m:sub>
                                      <m:r>
                                        <a:rPr lang="en-US" altLang="zh-CN" sz="2800" b="0" i="1" smtClean="0">
                                          <a:latin typeface="Cambria Math" panose="02040503050406030204" pitchFamily="18" charset="0"/>
                                          <a:ea typeface="华文中宋" panose="02010600040101010101" pitchFamily="2" charset="-122"/>
                                        </a:rPr>
                                        <m:t>𝑛</m:t>
                                      </m:r>
                                    </m:sub>
                                  </m:sSub>
                                </m:e>
                              </m:func>
                              <m:r>
                                <a:rPr lang="en-US" altLang="zh-CN" sz="2800" b="0" i="1" smtClean="0">
                                  <a:latin typeface="Cambria Math" panose="02040503050406030204" pitchFamily="18" charset="0"/>
                                  <a:ea typeface="华文中宋" panose="02010600040101010101" pitchFamily="2" charset="-122"/>
                                </a:rPr>
                                <m:t>=</m:t>
                              </m:r>
                              <m:nary>
                                <m:naryPr>
                                  <m:chr m:val="⋃"/>
                                  <m:ctrlPr>
                                    <a:rPr lang="en-US" altLang="zh-CN" sz="2800" b="0" i="1" smtClean="0">
                                      <a:latin typeface="Cambria Math" panose="02040503050406030204" pitchFamily="18" charset="0"/>
                                      <a:ea typeface="华文中宋" panose="02010600040101010101" pitchFamily="2" charset="-122"/>
                                    </a:rPr>
                                  </m:ctrlPr>
                                </m:naryPr>
                                <m:sub>
                                  <m:r>
                                    <m:rPr>
                                      <m:brk m:alnAt="23"/>
                                    </m:rPr>
                                    <a:rPr lang="en-US" altLang="zh-CN" sz="2800" b="0" i="1" smtClean="0">
                                      <a:latin typeface="Cambria Math" panose="02040503050406030204" pitchFamily="18" charset="0"/>
                                      <a:ea typeface="华文中宋" panose="02010600040101010101" pitchFamily="2" charset="-122"/>
                                    </a:rPr>
                                    <m:t>𝑛</m:t>
                                  </m:r>
                                  <m:r>
                                    <a:rPr lang="en-US" altLang="zh-CN" sz="2800" b="0" i="1" smtClean="0">
                                      <a:latin typeface="Cambria Math" panose="02040503050406030204" pitchFamily="18" charset="0"/>
                                      <a:ea typeface="华文中宋" panose="02010600040101010101" pitchFamily="2" charset="-122"/>
                                    </a:rPr>
                                    <m:t>=1</m:t>
                                  </m:r>
                                </m:sub>
                                <m:sup>
                                  <m:r>
                                    <a:rPr lang="en-US" altLang="zh-CN" sz="2800" b="0" i="1" smtClean="0">
                                      <a:latin typeface="Cambria Math" panose="02040503050406030204" pitchFamily="18" charset="0"/>
                                      <a:ea typeface="Cambria Math" panose="02040503050406030204" pitchFamily="18" charset="0"/>
                                    </a:rPr>
                                    <m:t>∞</m:t>
                                  </m:r>
                                </m:sup>
                                <m:e>
                                  <m:nary>
                                    <m:naryPr>
                                      <m:chr m:val="⋂"/>
                                      <m:ctrlPr>
                                        <a:rPr lang="en-US" altLang="zh-CN" sz="2800" b="0" i="1" smtClean="0">
                                          <a:latin typeface="Cambria Math" panose="02040503050406030204" pitchFamily="18" charset="0"/>
                                          <a:ea typeface="华文中宋" panose="02010600040101010101" pitchFamily="2" charset="-122"/>
                                        </a:rPr>
                                      </m:ctrlPr>
                                    </m:naryPr>
                                    <m:sub>
                                      <m:r>
                                        <m:rPr>
                                          <m:brk m:alnAt="23"/>
                                        </m:rPr>
                                        <a:rPr lang="en-US" altLang="zh-CN" sz="2800" b="0" i="1" smtClean="0">
                                          <a:latin typeface="Cambria Math" panose="02040503050406030204" pitchFamily="18" charset="0"/>
                                          <a:ea typeface="华文中宋" panose="02010600040101010101" pitchFamily="2" charset="-122"/>
                                        </a:rPr>
                                        <m:t>𝑘</m:t>
                                      </m:r>
                                      <m:r>
                                        <a:rPr lang="en-US" altLang="zh-CN" sz="2800" b="0" i="1" smtClean="0">
                                          <a:latin typeface="Cambria Math" panose="02040503050406030204" pitchFamily="18" charset="0"/>
                                          <a:ea typeface="华文中宋" panose="02010600040101010101" pitchFamily="2" charset="-122"/>
                                        </a:rPr>
                                        <m:t>=</m:t>
                                      </m:r>
                                      <m:r>
                                        <a:rPr lang="en-US" altLang="zh-CN" sz="2800" b="0" i="1" smtClean="0">
                                          <a:latin typeface="Cambria Math" panose="02040503050406030204" pitchFamily="18" charset="0"/>
                                          <a:ea typeface="华文中宋" panose="02010600040101010101" pitchFamily="2" charset="-122"/>
                                        </a:rPr>
                                        <m:t>𝑛</m:t>
                                      </m:r>
                                    </m:sub>
                                    <m:sup>
                                      <m:r>
                                        <a:rPr lang="en-US" altLang="zh-CN" sz="2800" b="0" i="1" smtClean="0">
                                          <a:latin typeface="Cambria Math" panose="02040503050406030204" pitchFamily="18" charset="0"/>
                                          <a:ea typeface="Cambria Math" panose="02040503050406030204" pitchFamily="18" charset="0"/>
                                        </a:rPr>
                                        <m:t>∞</m:t>
                                      </m:r>
                                    </m:sup>
                                    <m:e>
                                      <m:sSub>
                                        <m:sSubPr>
                                          <m:ctrlPr>
                                            <a:rPr lang="en-US" altLang="zh-CN" sz="2800" b="0" i="1" smtClean="0">
                                              <a:latin typeface="Cambria Math" panose="02040503050406030204" pitchFamily="18" charset="0"/>
                                              <a:ea typeface="华文中宋" panose="02010600040101010101" pitchFamily="2" charset="-122"/>
                                            </a:rPr>
                                          </m:ctrlPr>
                                        </m:sSubPr>
                                        <m:e>
                                          <m:r>
                                            <a:rPr lang="en-US" altLang="zh-CN" sz="2800" b="0" i="1" smtClean="0">
                                              <a:latin typeface="Cambria Math" panose="02040503050406030204" pitchFamily="18" charset="0"/>
                                              <a:ea typeface="华文中宋" panose="02010600040101010101" pitchFamily="2" charset="-122"/>
                                            </a:rPr>
                                            <m:t>𝐸</m:t>
                                          </m:r>
                                        </m:e>
                                        <m:sub>
                                          <m:r>
                                            <a:rPr lang="en-US" altLang="zh-CN" sz="2800" b="0" i="1" smtClean="0">
                                              <a:latin typeface="Cambria Math" panose="02040503050406030204" pitchFamily="18" charset="0"/>
                                              <a:ea typeface="华文中宋" panose="02010600040101010101" pitchFamily="2" charset="-122"/>
                                            </a:rPr>
                                            <m:t>𝑘</m:t>
                                          </m:r>
                                        </m:sub>
                                      </m:sSub>
                                    </m:e>
                                  </m:nary>
                                </m:e>
                              </m:nary>
                            </m:e>
                          </m:nary>
                        </m:e>
                      </m:nary>
                    </m:oMath>
                  </m:oMathPara>
                </a14:m>
                <a:endParaRPr lang="en-US" altLang="zh-CN" dirty="0" smtClean="0">
                  <a:latin typeface="华文中宋" panose="02010600040101010101" pitchFamily="2" charset="-122"/>
                  <a:ea typeface="华文中宋" panose="02010600040101010101" pitchFamily="2" charset="-122"/>
                </a:endParaRPr>
              </a:p>
              <a:p>
                <a:pPr marL="0" indent="0">
                  <a:lnSpc>
                    <a:spcPct val="150000"/>
                  </a:lnSpc>
                  <a:spcBef>
                    <a:spcPct val="0"/>
                  </a:spcBef>
                  <a:buNone/>
                </a:pPr>
                <a:r>
                  <a:rPr lang="zh-CN" altLang="en-US" dirty="0" smtClean="0">
                    <a:latin typeface="华文中宋" panose="02010600040101010101" pitchFamily="2" charset="-122"/>
                    <a:ea typeface="华文中宋" panose="02010600040101010101" pitchFamily="2" charset="-122"/>
                  </a:rPr>
                  <a:t>故</a:t>
                </a:r>
                <a:r>
                  <a:rPr lang="zh-CN" altLang="en-US" dirty="0">
                    <a:latin typeface="华文中宋" panose="02010600040101010101" pitchFamily="2" charset="-122"/>
                    <a:ea typeface="华文中宋" panose="02010600040101010101" pitchFamily="2" charset="-122"/>
                  </a:rPr>
                  <a:t>由定理</a:t>
                </a: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及其推论易知         与            都可测，所以若          </a:t>
                </a:r>
                <a:r>
                  <a:rPr lang="zh-CN" altLang="en-US" dirty="0" smtClean="0">
                    <a:latin typeface="华文中宋" panose="02010600040101010101" pitchFamily="2" charset="-122"/>
                    <a:ea typeface="华文中宋" panose="02010600040101010101" pitchFamily="2" charset="-122"/>
                  </a:rPr>
                  <a:t>存在</a:t>
                </a:r>
                <a:r>
                  <a:rPr lang="zh-CN" altLang="en-US" dirty="0">
                    <a:latin typeface="华文中宋" panose="02010600040101010101" pitchFamily="2" charset="-122"/>
                    <a:ea typeface="华文中宋" panose="02010600040101010101" pitchFamily="2" charset="-122"/>
                  </a:rPr>
                  <a:t>，则必可测。</a:t>
                </a:r>
              </a:p>
              <a:p>
                <a:pPr marL="0" indent="0">
                  <a:lnSpc>
                    <a:spcPct val="120000"/>
                  </a:lnSpc>
                  <a:spcBef>
                    <a:spcPct val="0"/>
                  </a:spcBef>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记                则 </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𝑆</m:t>
                        </m:r>
                      </m:e>
                      <m:sub>
                        <m:r>
                          <a:rPr lang="en-US" altLang="zh-CN" b="0" i="1" dirty="0" smtClean="0">
                            <a:latin typeface="Cambria Math" panose="02040503050406030204" pitchFamily="18" charset="0"/>
                            <a:ea typeface="华文中宋" panose="02010600040101010101" pitchFamily="2" charset="-122"/>
                          </a:rPr>
                          <m:t>𝑛</m:t>
                        </m:r>
                      </m:sub>
                    </m:sSub>
                  </m:oMath>
                </a14:m>
                <a:r>
                  <a:rPr lang="zh-CN" altLang="en-US" dirty="0">
                    <a:latin typeface="华文中宋" panose="02010600040101010101" pitchFamily="2" charset="-122"/>
                    <a:ea typeface="华文中宋" panose="02010600040101010101" pitchFamily="2" charset="-122"/>
                  </a:rPr>
                  <a:t>单调下降，由定理的条件知，当 </a:t>
                </a:r>
                <a14:m>
                  <m:oMath xmlns:m="http://schemas.openxmlformats.org/officeDocument/2006/math">
                    <m:r>
                      <a:rPr lang="en-US" altLang="zh-CN" b="0" i="1" smtClean="0">
                        <a:latin typeface="Cambria Math" panose="02040503050406030204" pitchFamily="18" charset="0"/>
                        <a:ea typeface="华文中宋" panose="02010600040101010101" pitchFamily="2" charset="-122"/>
                      </a:rPr>
                      <m:t>𝑛</m:t>
                    </m:r>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𝐾</m:t>
                        </m:r>
                      </m:e>
                      <m:sub>
                        <m:r>
                          <a:rPr lang="en-US" altLang="zh-CN" b="0" i="1" smtClean="0">
                            <a:latin typeface="Cambria Math" panose="02040503050406030204" pitchFamily="18" charset="0"/>
                            <a:ea typeface="Cambria Math" panose="02040503050406030204" pitchFamily="18" charset="0"/>
                          </a:rPr>
                          <m:t>0</m:t>
                        </m:r>
                      </m:sub>
                    </m:sSub>
                  </m:oMath>
                </a14:m>
                <a:r>
                  <a:rPr lang="zh-CN" altLang="en-US" dirty="0" smtClean="0">
                    <a:latin typeface="华文中宋" panose="02010600040101010101" pitchFamily="2" charset="-122"/>
                    <a:ea typeface="华文中宋" panose="02010600040101010101" pitchFamily="2" charset="-122"/>
                  </a:rPr>
                  <a:t>时</a:t>
                </a:r>
                <a:r>
                  <a:rPr lang="zh-CN" altLang="en-US" dirty="0">
                    <a:latin typeface="华文中宋" panose="02010600040101010101" pitchFamily="2" charset="-122"/>
                    <a:ea typeface="华文中宋" panose="02010600040101010101" pitchFamily="2" charset="-122"/>
                  </a:rPr>
                  <a:t>，</a:t>
                </a:r>
                <a14:m>
                  <m:oMath xmlns:m="http://schemas.openxmlformats.org/officeDocument/2006/math">
                    <m:r>
                      <a:rPr lang="en-US" altLang="zh-CN" b="0" i="1" dirty="0" smtClean="0">
                        <a:latin typeface="Cambria Math" panose="02040503050406030204" pitchFamily="18" charset="0"/>
                        <a:ea typeface="华文中宋" panose="02010600040101010101" pitchFamily="2" charset="-122"/>
                      </a:rPr>
                      <m:t>𝑚</m:t>
                    </m:r>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𝑆</m:t>
                        </m:r>
                      </m:e>
                      <m:sub>
                        <m:r>
                          <a:rPr lang="en-US" altLang="zh-CN" b="0" i="1" dirty="0" smtClean="0">
                            <a:latin typeface="Cambria Math" panose="02040503050406030204" pitchFamily="18" charset="0"/>
                            <a:ea typeface="华文中宋" panose="02010600040101010101" pitchFamily="2" charset="-122"/>
                          </a:rPr>
                          <m:t>𝑛</m:t>
                        </m:r>
                      </m:sub>
                    </m:sSub>
                    <m:r>
                      <a:rPr lang="en-US" altLang="zh-CN" b="0" i="1" dirty="0" smtClean="0">
                        <a:latin typeface="Cambria Math" panose="02040503050406030204" pitchFamily="18" charset="0"/>
                        <a:ea typeface="Cambria Math" panose="02040503050406030204" pitchFamily="18" charset="0"/>
                      </a:rPr>
                      <m:t>&lt;∞</m:t>
                    </m:r>
                  </m:oMath>
                </a14:m>
                <a:r>
                  <a:rPr lang="zh-CN" altLang="en-US" dirty="0">
                    <a:latin typeface="华文中宋" panose="02010600040101010101" pitchFamily="2" charset="-122"/>
                    <a:ea typeface="华文中宋" panose="02010600040101010101" pitchFamily="2" charset="-122"/>
                  </a:rPr>
                  <a:t>，于是由定理</a:t>
                </a: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知</a:t>
                </a:r>
              </a:p>
              <a:p>
                <a:pPr marL="0" indent="0">
                  <a:lnSpc>
                    <a:spcPct val="120000"/>
                  </a:lnSpc>
                  <a:spcBef>
                    <a:spcPct val="0"/>
                  </a:spcBef>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10242" name="Rectangle 2"/>
              <p:cNvSpPr>
                <a:spLocks noGrp="1" noRot="1" noChangeAspect="1" noMove="1" noResize="1" noEditPoints="1" noAdjustHandles="1" noChangeArrowheads="1" noChangeShapeType="1" noTextEdit="1"/>
              </p:cNvSpPr>
              <p:nvPr>
                <p:ph type="body" idx="1"/>
              </p:nvPr>
            </p:nvSpPr>
            <p:spPr>
              <a:xfrm>
                <a:off x="89756" y="323206"/>
                <a:ext cx="8964488" cy="5935364"/>
              </a:xfrm>
              <a:blipFill>
                <a:blip r:embed="rId3"/>
                <a:stretch>
                  <a:fillRect l="-1769" r="-5102"/>
                </a:stretch>
              </a:blipFill>
            </p:spPr>
            <p:txBody>
              <a:bodyPr/>
              <a:lstStyle/>
              <a:p>
                <a:r>
                  <a:rPr lang="zh-CN" altLang="en-US">
                    <a:noFill/>
                  </a:rPr>
                  <a:t> </a:t>
                </a:r>
              </a:p>
            </p:txBody>
          </p:sp>
        </mc:Fallback>
      </mc:AlternateContent>
      <p:graphicFrame>
        <p:nvGraphicFramePr>
          <p:cNvPr id="10244" name="Object 4"/>
          <p:cNvGraphicFramePr>
            <a:graphicFrameLocks noChangeAspect="1"/>
          </p:cNvGraphicFramePr>
          <p:nvPr>
            <p:extLst>
              <p:ext uri="{D42A27DB-BD31-4B8C-83A1-F6EECF244321}">
                <p14:modId xmlns:p14="http://schemas.microsoft.com/office/powerpoint/2010/main" val="3816248887"/>
              </p:ext>
            </p:extLst>
          </p:nvPr>
        </p:nvGraphicFramePr>
        <p:xfrm>
          <a:off x="1490811" y="3666652"/>
          <a:ext cx="1219200" cy="731838"/>
        </p:xfrm>
        <a:graphic>
          <a:graphicData uri="http://schemas.openxmlformats.org/presentationml/2006/ole">
            <mc:AlternateContent xmlns:mc="http://schemas.openxmlformats.org/markup-compatibility/2006">
              <mc:Choice xmlns:v="urn:schemas-microsoft-com:vml" Requires="v">
                <p:oleObj spid="_x0000_s10428" name="Equation" r:id="rId4" imgW="418918" imgH="266584" progId="Equation.DSMT4">
                  <p:embed/>
                </p:oleObj>
              </mc:Choice>
              <mc:Fallback>
                <p:oleObj name="Equation" r:id="rId4" imgW="418918" imgH="266584"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0811" y="3666652"/>
                        <a:ext cx="121920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3943372689"/>
              </p:ext>
            </p:extLst>
          </p:nvPr>
        </p:nvGraphicFramePr>
        <p:xfrm>
          <a:off x="6267599" y="2903538"/>
          <a:ext cx="1343025" cy="774700"/>
        </p:xfrm>
        <a:graphic>
          <a:graphicData uri="http://schemas.openxmlformats.org/presentationml/2006/ole">
            <mc:AlternateContent xmlns:mc="http://schemas.openxmlformats.org/markup-compatibility/2006">
              <mc:Choice xmlns:v="urn:schemas-microsoft-com:vml" Requires="v">
                <p:oleObj spid="_x0000_s10429" name="Equation" r:id="rId6" imgW="622080" imgH="406080" progId="Equation.3">
                  <p:embed/>
                </p:oleObj>
              </mc:Choice>
              <mc:Fallback>
                <p:oleObj name="Equation" r:id="rId6" imgW="622080" imgH="4060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7599" y="2903538"/>
                        <a:ext cx="1343025"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extLst>
              <p:ext uri="{D42A27DB-BD31-4B8C-83A1-F6EECF244321}">
                <p14:modId xmlns:p14="http://schemas.microsoft.com/office/powerpoint/2010/main" val="3949935453"/>
              </p:ext>
            </p:extLst>
          </p:nvPr>
        </p:nvGraphicFramePr>
        <p:xfrm>
          <a:off x="4572000" y="2925763"/>
          <a:ext cx="1233488" cy="730250"/>
        </p:xfrm>
        <a:graphic>
          <a:graphicData uri="http://schemas.openxmlformats.org/presentationml/2006/ole">
            <mc:AlternateContent xmlns:mc="http://schemas.openxmlformats.org/markup-compatibility/2006">
              <mc:Choice xmlns:v="urn:schemas-microsoft-com:vml" Requires="v">
                <p:oleObj spid="_x0000_s10430" name="Equation" r:id="rId8" imgW="596880" imgH="406080" progId="Equation.DSMT4">
                  <p:embed/>
                </p:oleObj>
              </mc:Choice>
              <mc:Fallback>
                <p:oleObj name="Equation" r:id="rId8" imgW="596880" imgH="40608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2925763"/>
                        <a:ext cx="123348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Rectangle 8"/>
          <p:cNvSpPr>
            <a:spLocks noChangeArrowheads="1"/>
          </p:cNvSpPr>
          <p:nvPr/>
        </p:nvSpPr>
        <p:spPr bwMode="auto">
          <a:xfrm>
            <a:off x="422910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247" name="Object 7"/>
          <p:cNvGraphicFramePr>
            <a:graphicFrameLocks noChangeAspect="1"/>
          </p:cNvGraphicFramePr>
          <p:nvPr>
            <p:extLst>
              <p:ext uri="{D42A27DB-BD31-4B8C-83A1-F6EECF244321}">
                <p14:modId xmlns:p14="http://schemas.microsoft.com/office/powerpoint/2010/main" val="1592002715"/>
              </p:ext>
            </p:extLst>
          </p:nvPr>
        </p:nvGraphicFramePr>
        <p:xfrm>
          <a:off x="1259632" y="4398490"/>
          <a:ext cx="1981200" cy="760413"/>
        </p:xfrm>
        <a:graphic>
          <a:graphicData uri="http://schemas.openxmlformats.org/presentationml/2006/ole">
            <mc:AlternateContent xmlns:mc="http://schemas.openxmlformats.org/markup-compatibility/2006">
              <mc:Choice xmlns:v="urn:schemas-microsoft-com:vml" Requires="v">
                <p:oleObj spid="_x0000_s10431" name="Equation" r:id="rId10" imgW="1015920" imgH="393480" progId="Equation.3">
                  <p:embed/>
                </p:oleObj>
              </mc:Choice>
              <mc:Fallback>
                <p:oleObj name="Equation" r:id="rId10" imgW="1015920" imgH="39348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9632" y="4398490"/>
                        <a:ext cx="1981200"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3" name="Rectangle 13"/>
          <p:cNvSpPr>
            <a:spLocks noChangeArrowheads="1"/>
          </p:cNvSpPr>
          <p:nvPr/>
        </p:nvSpPr>
        <p:spPr bwMode="auto">
          <a:xfrm>
            <a:off x="3557588"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252" name="Object 12"/>
          <p:cNvGraphicFramePr>
            <a:graphicFrameLocks noChangeAspect="1"/>
          </p:cNvGraphicFramePr>
          <p:nvPr>
            <p:extLst>
              <p:ext uri="{D42A27DB-BD31-4B8C-83A1-F6EECF244321}">
                <p14:modId xmlns:p14="http://schemas.microsoft.com/office/powerpoint/2010/main" val="2683544005"/>
              </p:ext>
            </p:extLst>
          </p:nvPr>
        </p:nvGraphicFramePr>
        <p:xfrm>
          <a:off x="899592" y="5356345"/>
          <a:ext cx="7467600" cy="1004887"/>
        </p:xfrm>
        <a:graphic>
          <a:graphicData uri="http://schemas.openxmlformats.org/presentationml/2006/ole">
            <mc:AlternateContent xmlns:mc="http://schemas.openxmlformats.org/markup-compatibility/2006">
              <mc:Choice xmlns:v="urn:schemas-microsoft-com:vml" Requires="v">
                <p:oleObj spid="_x0000_s10432" name="Equation" r:id="rId12" imgW="4330440" imgH="583920" progId="Equation.3">
                  <p:embed/>
                </p:oleObj>
              </mc:Choice>
              <mc:Fallback>
                <p:oleObj name="Equation" r:id="rId12" imgW="4330440" imgH="58392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9592" y="5356345"/>
                        <a:ext cx="7467600"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5" name="Rectangle 15"/>
          <p:cNvSpPr>
            <a:spLocks noChangeArrowheads="1"/>
          </p:cNvSpPr>
          <p:nvPr/>
        </p:nvSpPr>
        <p:spPr bwMode="auto">
          <a:xfrm>
            <a:off x="3652838"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90" name="Rectangle 2"/>
              <p:cNvSpPr>
                <a:spLocks noGrp="1" noChangeArrowheads="1"/>
              </p:cNvSpPr>
              <p:nvPr>
                <p:ph type="body" idx="1"/>
              </p:nvPr>
            </p:nvSpPr>
            <p:spPr>
              <a:xfrm>
                <a:off x="107504" y="548680"/>
                <a:ext cx="8663880" cy="6051376"/>
              </a:xfrm>
            </p:spPr>
            <p:txBody>
              <a:bodyPr/>
              <a:lstStyle/>
              <a:p>
                <a:pPr algn="just">
                  <a:lnSpc>
                    <a:spcPct val="120000"/>
                  </a:lnSpc>
                  <a:spcBef>
                    <a:spcPct val="0"/>
                  </a:spcBef>
                  <a:buFont typeface="Wingdings" panose="05000000000000000000" pitchFamily="2" charset="2"/>
                  <a:buNone/>
                </a:pPr>
                <a:r>
                  <a:rPr lang="zh-CN" altLang="en-US" b="1" dirty="0" smtClean="0">
                    <a:solidFill>
                      <a:srgbClr val="00FF00"/>
                    </a:solidFill>
                    <a:latin typeface="华文中宋" panose="02010600040101010101" pitchFamily="2" charset="-122"/>
                    <a:ea typeface="华文中宋" panose="02010600040101010101" pitchFamily="2" charset="-122"/>
                  </a:rPr>
                  <a:t>定理</a:t>
                </a:r>
                <a:r>
                  <a:rPr lang="en-US" altLang="zh-CN" b="1" dirty="0">
                    <a:solidFill>
                      <a:srgbClr val="00FF00"/>
                    </a:solidFill>
                    <a:latin typeface="华文中宋" panose="02010600040101010101" pitchFamily="2" charset="-122"/>
                    <a:ea typeface="华文中宋" panose="02010600040101010101" pitchFamily="2" charset="-122"/>
                  </a:rPr>
                  <a:t>1  </a:t>
                </a:r>
                <a:r>
                  <a:rPr lang="zh-CN" altLang="en-US" b="1" dirty="0">
                    <a:solidFill>
                      <a:srgbClr val="00FF00"/>
                    </a:solidFill>
                    <a:latin typeface="华文中宋" panose="02010600040101010101" pitchFamily="2" charset="-122"/>
                    <a:ea typeface="华文中宋" panose="02010600040101010101" pitchFamily="2" charset="-122"/>
                  </a:rPr>
                  <a:t>（</a:t>
                </a:r>
                <a:r>
                  <a:rPr lang="en-US" altLang="zh-CN" b="1" dirty="0" err="1">
                    <a:solidFill>
                      <a:srgbClr val="00FF00"/>
                    </a:solidFill>
                    <a:latin typeface="华文中宋" panose="02010600040101010101" pitchFamily="2" charset="-122"/>
                    <a:ea typeface="华文中宋" panose="02010600040101010101" pitchFamily="2" charset="-122"/>
                  </a:rPr>
                  <a:t>i</a:t>
                </a:r>
                <a:r>
                  <a:rPr lang="zh-CN" altLang="en-US" b="1" dirty="0">
                    <a:solidFill>
                      <a:srgbClr val="00FF00"/>
                    </a:solidFill>
                    <a:latin typeface="华文中宋" panose="02010600040101010101" pitchFamily="2" charset="-122"/>
                    <a:ea typeface="华文中宋" panose="02010600040101010101" pitchFamily="2" charset="-122"/>
                  </a:rPr>
                  <a:t>）设 </a:t>
                </a:r>
                <a14:m>
                  <m:oMath xmlns:m="http://schemas.openxmlformats.org/officeDocument/2006/math">
                    <m:r>
                      <a:rPr lang="en-US" altLang="zh-CN" b="1" i="1" dirty="0" smtClean="0">
                        <a:solidFill>
                          <a:srgbClr val="00FF00"/>
                        </a:solidFill>
                        <a:latin typeface="Cambria Math" panose="02040503050406030204" pitchFamily="18" charset="0"/>
                        <a:ea typeface="华文中宋" panose="02010600040101010101" pitchFamily="2" charset="-122"/>
                      </a:rPr>
                      <m:t>𝑬</m:t>
                    </m:r>
                    <m:r>
                      <a:rPr lang="en-US" altLang="zh-CN" b="1" i="1" dirty="0" smtClean="0">
                        <a:solidFill>
                          <a:srgbClr val="00FF00"/>
                        </a:solidFill>
                        <a:latin typeface="Cambria Math" panose="02040503050406030204" pitchFamily="18" charset="0"/>
                        <a:ea typeface="Cambria Math" panose="02040503050406030204" pitchFamily="18" charset="0"/>
                      </a:rPr>
                      <m:t>⊂</m:t>
                    </m:r>
                    <m:sSup>
                      <m:sSupPr>
                        <m:ctrlPr>
                          <a:rPr lang="en-US" altLang="zh-CN" b="1" i="1" dirty="0" smtClean="0">
                            <a:solidFill>
                              <a:srgbClr val="00FF00"/>
                            </a:solidFill>
                            <a:latin typeface="Cambria Math" panose="02040503050406030204" pitchFamily="18" charset="0"/>
                            <a:ea typeface="Cambria Math" panose="02040503050406030204" pitchFamily="18" charset="0"/>
                          </a:rPr>
                        </m:ctrlPr>
                      </m:sSupPr>
                      <m:e>
                        <m:r>
                          <a:rPr lang="en-US" altLang="zh-CN" b="1" i="1" dirty="0" smtClean="0">
                            <a:solidFill>
                              <a:srgbClr val="00FF00"/>
                            </a:solidFill>
                            <a:latin typeface="Cambria Math" panose="02040503050406030204" pitchFamily="18" charset="0"/>
                            <a:ea typeface="Cambria Math" panose="02040503050406030204" pitchFamily="18" charset="0"/>
                          </a:rPr>
                          <m:t>𝑹</m:t>
                        </m:r>
                      </m:e>
                      <m:sup>
                        <m:r>
                          <a:rPr lang="en-US" altLang="zh-CN" b="1" i="1" dirty="0" smtClean="0">
                            <a:solidFill>
                              <a:srgbClr val="00FF00"/>
                            </a:solidFill>
                            <a:latin typeface="Cambria Math" panose="02040503050406030204" pitchFamily="18" charset="0"/>
                            <a:ea typeface="Cambria Math" panose="02040503050406030204" pitchFamily="18" charset="0"/>
                          </a:rPr>
                          <m:t>𝒏</m:t>
                        </m:r>
                      </m:sup>
                    </m:sSup>
                  </m:oMath>
                </a14:m>
                <a:r>
                  <a:rPr lang="zh-CN" altLang="en-US" b="1" dirty="0">
                    <a:solidFill>
                      <a:srgbClr val="00FF00"/>
                    </a:solidFill>
                    <a:latin typeface="华文中宋" panose="02010600040101010101" pitchFamily="2" charset="-122"/>
                    <a:ea typeface="华文中宋" panose="02010600040101010101" pitchFamily="2" charset="-122"/>
                  </a:rPr>
                  <a:t>，则</a:t>
                </a:r>
                <a14:m>
                  <m:oMath xmlns:m="http://schemas.openxmlformats.org/officeDocument/2006/math">
                    <m:r>
                      <a:rPr lang="en-US" altLang="zh-CN" b="1" i="1" dirty="0">
                        <a:solidFill>
                          <a:srgbClr val="00FF00"/>
                        </a:solidFill>
                        <a:latin typeface="Cambria Math" panose="02040503050406030204" pitchFamily="18" charset="0"/>
                        <a:ea typeface="华文中宋" panose="02010600040101010101" pitchFamily="2" charset="-122"/>
                      </a:rPr>
                      <m:t>𝑬</m:t>
                    </m:r>
                  </m:oMath>
                </a14:m>
                <a:r>
                  <a:rPr lang="zh-CN" altLang="en-US" b="1" dirty="0">
                    <a:solidFill>
                      <a:srgbClr val="00FF00"/>
                    </a:solidFill>
                    <a:latin typeface="华文中宋" panose="02010600040101010101" pitchFamily="2" charset="-122"/>
                    <a:ea typeface="华文中宋" panose="02010600040101010101" pitchFamily="2" charset="-122"/>
                  </a:rPr>
                  <a:t>可测当且仅当</a:t>
                </a:r>
              </a:p>
              <a:p>
                <a:pPr algn="just">
                  <a:lnSpc>
                    <a:spcPct val="120000"/>
                  </a:lnSpc>
                  <a:spcBef>
                    <a:spcPct val="0"/>
                  </a:spcBef>
                  <a:buFont typeface="Wingdings" panose="05000000000000000000" pitchFamily="2" charset="2"/>
                  <a:buNone/>
                </a:pPr>
                <a:r>
                  <a:rPr lang="zh-CN" altLang="en-US" b="1" dirty="0">
                    <a:solidFill>
                      <a:srgbClr val="00FF00"/>
                    </a:solidFill>
                    <a:latin typeface="华文中宋" panose="02010600040101010101" pitchFamily="2" charset="-122"/>
                    <a:ea typeface="华文中宋" panose="02010600040101010101" pitchFamily="2" charset="-122"/>
                  </a:rPr>
                  <a:t>               </a:t>
                </a:r>
                <a14:m>
                  <m:oMath xmlns:m="http://schemas.openxmlformats.org/officeDocument/2006/math">
                    <m:sSup>
                      <m:sSupPr>
                        <m:ctrlPr>
                          <a:rPr lang="en-US" altLang="zh-CN" b="1" i="1" dirty="0" smtClean="0">
                            <a:solidFill>
                              <a:srgbClr val="00FF00"/>
                            </a:solidFill>
                            <a:latin typeface="Cambria Math" panose="02040503050406030204" pitchFamily="18" charset="0"/>
                            <a:ea typeface="华文中宋" panose="02010600040101010101" pitchFamily="2" charset="-122"/>
                          </a:rPr>
                        </m:ctrlPr>
                      </m:sSupPr>
                      <m:e>
                        <m:r>
                          <a:rPr lang="en-US" altLang="zh-CN" b="1" i="1" dirty="0" smtClean="0">
                            <a:solidFill>
                              <a:srgbClr val="00FF00"/>
                            </a:solidFill>
                            <a:latin typeface="Cambria Math" panose="02040503050406030204" pitchFamily="18" charset="0"/>
                            <a:ea typeface="华文中宋" panose="02010600040101010101" pitchFamily="2" charset="-122"/>
                          </a:rPr>
                          <m:t>𝑬</m:t>
                        </m:r>
                      </m:e>
                      <m:sup>
                        <m:r>
                          <a:rPr lang="en-US" altLang="zh-CN" b="1" i="1" dirty="0" smtClean="0">
                            <a:solidFill>
                              <a:srgbClr val="00FF00"/>
                            </a:solidFill>
                            <a:latin typeface="Cambria Math" panose="02040503050406030204" pitchFamily="18" charset="0"/>
                            <a:ea typeface="华文中宋" panose="02010600040101010101" pitchFamily="2" charset="-122"/>
                          </a:rPr>
                          <m:t>𝒄</m:t>
                        </m:r>
                      </m:sup>
                    </m:sSup>
                  </m:oMath>
                </a14:m>
                <a:r>
                  <a:rPr lang="zh-CN" altLang="en-US" b="1" dirty="0">
                    <a:solidFill>
                      <a:srgbClr val="00FF00"/>
                    </a:solidFill>
                    <a:latin typeface="华文中宋" panose="02010600040101010101" pitchFamily="2" charset="-122"/>
                    <a:ea typeface="华文中宋" panose="02010600040101010101" pitchFamily="2" charset="-122"/>
                  </a:rPr>
                  <a:t>可测；</a:t>
                </a:r>
              </a:p>
              <a:p>
                <a:pPr algn="just">
                  <a:lnSpc>
                    <a:spcPct val="120000"/>
                  </a:lnSpc>
                  <a:spcBef>
                    <a:spcPct val="0"/>
                  </a:spcBef>
                  <a:buNone/>
                </a:pPr>
                <a:r>
                  <a:rPr lang="zh-CN" altLang="en-US" b="1" dirty="0">
                    <a:solidFill>
                      <a:srgbClr val="00FF00"/>
                    </a:solidFill>
                    <a:latin typeface="华文中宋" panose="02010600040101010101" pitchFamily="2" charset="-122"/>
                    <a:ea typeface="华文中宋" panose="02010600040101010101" pitchFamily="2" charset="-122"/>
                  </a:rPr>
                  <a:t>          （</a:t>
                </a:r>
                <a:r>
                  <a:rPr lang="en-US" altLang="zh-CN" b="1" dirty="0">
                    <a:solidFill>
                      <a:srgbClr val="00FF00"/>
                    </a:solidFill>
                    <a:latin typeface="华文中宋" panose="02010600040101010101" pitchFamily="2" charset="-122"/>
                    <a:ea typeface="华文中宋" panose="02010600040101010101" pitchFamily="2" charset="-122"/>
                  </a:rPr>
                  <a:t>ii</a:t>
                </a:r>
                <a:r>
                  <a:rPr lang="zh-CN" altLang="en-US" b="1" dirty="0">
                    <a:solidFill>
                      <a:srgbClr val="00FF00"/>
                    </a:solidFill>
                    <a:latin typeface="华文中宋" panose="02010600040101010101" pitchFamily="2" charset="-122"/>
                    <a:ea typeface="华文中宋" panose="02010600040101010101" pitchFamily="2" charset="-122"/>
                  </a:rPr>
                  <a:t>）如果 </a:t>
                </a:r>
                <a14:m>
                  <m:oMath xmlns:m="http://schemas.openxmlformats.org/officeDocument/2006/math">
                    <m:sSup>
                      <m:sSupPr>
                        <m:ctrlPr>
                          <a:rPr lang="en-US" altLang="zh-CN" b="1" i="1" dirty="0" smtClean="0">
                            <a:solidFill>
                              <a:srgbClr val="00FF00"/>
                            </a:solidFill>
                            <a:latin typeface="Cambria Math" panose="02040503050406030204" pitchFamily="18" charset="0"/>
                            <a:ea typeface="华文中宋" panose="02010600040101010101" pitchFamily="2" charset="-122"/>
                          </a:rPr>
                        </m:ctrlPr>
                      </m:sSupPr>
                      <m:e>
                        <m:r>
                          <a:rPr lang="en-US" altLang="zh-CN" b="1" i="1" dirty="0" smtClean="0">
                            <a:solidFill>
                              <a:srgbClr val="00FF00"/>
                            </a:solidFill>
                            <a:latin typeface="Cambria Math" panose="02040503050406030204" pitchFamily="18" charset="0"/>
                            <a:ea typeface="华文中宋" panose="02010600040101010101" pitchFamily="2" charset="-122"/>
                          </a:rPr>
                          <m:t>𝒎</m:t>
                        </m:r>
                      </m:e>
                      <m:sup>
                        <m:r>
                          <a:rPr lang="en-US" altLang="zh-CN" b="1" i="1" dirty="0" smtClean="0">
                            <a:solidFill>
                              <a:srgbClr val="00FF00"/>
                            </a:solidFill>
                            <a:latin typeface="Cambria Math" panose="02040503050406030204" pitchFamily="18" charset="0"/>
                            <a:ea typeface="华文中宋" panose="02010600040101010101" pitchFamily="2" charset="-122"/>
                          </a:rPr>
                          <m:t>∗</m:t>
                        </m:r>
                      </m:sup>
                    </m:sSup>
                    <m:r>
                      <a:rPr lang="en-US" altLang="zh-CN" b="1" i="1" dirty="0" smtClean="0">
                        <a:solidFill>
                          <a:srgbClr val="00FF00"/>
                        </a:solidFill>
                        <a:latin typeface="Cambria Math" panose="02040503050406030204" pitchFamily="18" charset="0"/>
                        <a:ea typeface="华文中宋" panose="02010600040101010101" pitchFamily="2" charset="-122"/>
                      </a:rPr>
                      <m:t>𝑬</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𝟎</m:t>
                    </m:r>
                  </m:oMath>
                </a14:m>
                <a:r>
                  <a:rPr lang="zh-CN" altLang="en-US" b="1" dirty="0">
                    <a:solidFill>
                      <a:srgbClr val="00FF00"/>
                    </a:solidFill>
                    <a:latin typeface="华文中宋" panose="02010600040101010101" pitchFamily="2" charset="-122"/>
                    <a:ea typeface="华文中宋" panose="02010600040101010101" pitchFamily="2" charset="-122"/>
                  </a:rPr>
                  <a:t> ，则</a:t>
                </a:r>
                <a:r>
                  <a:rPr lang="zh-CN" altLang="en-US" b="1" i="1" dirty="0">
                    <a:solidFill>
                      <a:srgbClr val="00FF00"/>
                    </a:solidFill>
                    <a:latin typeface="华文中宋" panose="02010600040101010101" pitchFamily="2" charset="-122"/>
                    <a:ea typeface="华文中宋" panose="02010600040101010101" pitchFamily="2" charset="-122"/>
                  </a:rPr>
                  <a:t> </a:t>
                </a:r>
                <a14:m>
                  <m:oMath xmlns:m="http://schemas.openxmlformats.org/officeDocument/2006/math">
                    <m:r>
                      <a:rPr lang="en-US" altLang="zh-CN" b="1" i="1" dirty="0">
                        <a:solidFill>
                          <a:srgbClr val="00FF00"/>
                        </a:solidFill>
                        <a:latin typeface="Cambria Math" panose="02040503050406030204" pitchFamily="18" charset="0"/>
                        <a:ea typeface="华文中宋" panose="02010600040101010101" pitchFamily="2" charset="-122"/>
                      </a:rPr>
                      <m:t>𝑬</m:t>
                    </m:r>
                  </m:oMath>
                </a14:m>
                <a:r>
                  <a:rPr lang="zh-CN" altLang="en-US" b="1" i="1" dirty="0">
                    <a:solidFill>
                      <a:srgbClr val="00FF00"/>
                    </a:solidFill>
                    <a:latin typeface="华文中宋" panose="02010600040101010101" pitchFamily="2" charset="-122"/>
                    <a:ea typeface="华文中宋" panose="02010600040101010101" pitchFamily="2" charset="-122"/>
                  </a:rPr>
                  <a:t> </a:t>
                </a:r>
                <a:r>
                  <a:rPr lang="zh-CN" altLang="en-US" b="1" dirty="0">
                    <a:solidFill>
                      <a:srgbClr val="00FF00"/>
                    </a:solidFill>
                    <a:latin typeface="华文中宋" panose="02010600040101010101" pitchFamily="2" charset="-122"/>
                    <a:ea typeface="华文中宋" panose="02010600040101010101" pitchFamily="2" charset="-122"/>
                  </a:rPr>
                  <a:t>可测；</a:t>
                </a:r>
              </a:p>
              <a:p>
                <a:pPr algn="just">
                  <a:lnSpc>
                    <a:spcPct val="120000"/>
                  </a:lnSpc>
                  <a:spcBef>
                    <a:spcPct val="0"/>
                  </a:spcBef>
                  <a:buNone/>
                </a:pPr>
                <a:r>
                  <a:rPr lang="zh-CN" altLang="en-US" b="1" dirty="0">
                    <a:solidFill>
                      <a:srgbClr val="00FF00"/>
                    </a:solidFill>
                    <a:latin typeface="华文中宋" panose="02010600040101010101" pitchFamily="2" charset="-122"/>
                    <a:ea typeface="华文中宋" panose="02010600040101010101" pitchFamily="2" charset="-122"/>
                  </a:rPr>
                  <a:t>          （</a:t>
                </a:r>
                <a:r>
                  <a:rPr lang="en-US" altLang="zh-CN" b="1" dirty="0">
                    <a:solidFill>
                      <a:srgbClr val="00FF00"/>
                    </a:solidFill>
                    <a:latin typeface="华文中宋" panose="02010600040101010101" pitchFamily="2" charset="-122"/>
                    <a:ea typeface="华文中宋" panose="02010600040101010101" pitchFamily="2" charset="-122"/>
                  </a:rPr>
                  <a:t>iii</a:t>
                </a:r>
                <a:r>
                  <a:rPr lang="zh-CN" altLang="en-US" b="1" dirty="0">
                    <a:solidFill>
                      <a:srgbClr val="00FF00"/>
                    </a:solidFill>
                    <a:latin typeface="华文中宋" panose="02010600040101010101" pitchFamily="2" charset="-122"/>
                    <a:ea typeface="华文中宋" panose="02010600040101010101" pitchFamily="2" charset="-122"/>
                  </a:rPr>
                  <a:t>） </a:t>
                </a:r>
                <a14:m>
                  <m:oMath xmlns:m="http://schemas.openxmlformats.org/officeDocument/2006/math">
                    <m:r>
                      <a:rPr lang="zh-CN" altLang="en-US" b="1" i="1" dirty="0" smtClean="0">
                        <a:solidFill>
                          <a:srgbClr val="00FF00"/>
                        </a:solidFill>
                        <a:latin typeface="Cambria Math" panose="02040503050406030204" pitchFamily="18" charset="0"/>
                        <a:ea typeface="华文中宋" panose="02010600040101010101" pitchFamily="2" charset="-122"/>
                      </a:rPr>
                      <m:t>∅</m:t>
                    </m:r>
                  </m:oMath>
                </a14:m>
                <a:r>
                  <a:rPr lang="zh-CN" altLang="en-US" b="1" dirty="0">
                    <a:solidFill>
                      <a:srgbClr val="00FF00"/>
                    </a:solidFill>
                    <a:latin typeface="华文中宋" panose="02010600040101010101" pitchFamily="2" charset="-122"/>
                    <a:ea typeface="华文中宋" panose="02010600040101010101" pitchFamily="2" charset="-122"/>
                  </a:rPr>
                  <a:t>与</a:t>
                </a:r>
                <a14:m>
                  <m:oMath xmlns:m="http://schemas.openxmlformats.org/officeDocument/2006/math">
                    <m:sSup>
                      <m:sSupPr>
                        <m:ctrlPr>
                          <a:rPr lang="en-US" altLang="zh-CN" b="1" i="1" dirty="0">
                            <a:solidFill>
                              <a:srgbClr val="00FF00"/>
                            </a:solidFill>
                            <a:latin typeface="Cambria Math" panose="02040503050406030204" pitchFamily="18" charset="0"/>
                            <a:ea typeface="Cambria Math" panose="02040503050406030204" pitchFamily="18" charset="0"/>
                          </a:rPr>
                        </m:ctrlPr>
                      </m:sSupPr>
                      <m:e>
                        <m:r>
                          <a:rPr lang="en-US" altLang="zh-CN" b="1" i="1" dirty="0">
                            <a:solidFill>
                              <a:srgbClr val="00FF00"/>
                            </a:solidFill>
                            <a:latin typeface="Cambria Math" panose="02040503050406030204" pitchFamily="18" charset="0"/>
                            <a:ea typeface="Cambria Math" panose="02040503050406030204" pitchFamily="18" charset="0"/>
                          </a:rPr>
                          <m:t>𝑹</m:t>
                        </m:r>
                      </m:e>
                      <m:sup>
                        <m:r>
                          <a:rPr lang="en-US" altLang="zh-CN" b="1" i="1" dirty="0">
                            <a:solidFill>
                              <a:srgbClr val="00FF00"/>
                            </a:solidFill>
                            <a:latin typeface="Cambria Math" panose="02040503050406030204" pitchFamily="18" charset="0"/>
                            <a:ea typeface="Cambria Math" panose="02040503050406030204" pitchFamily="18" charset="0"/>
                          </a:rPr>
                          <m:t>𝒏</m:t>
                        </m:r>
                      </m:sup>
                    </m:sSup>
                  </m:oMath>
                </a14:m>
                <a:r>
                  <a:rPr lang="zh-CN" altLang="en-US" b="1" dirty="0">
                    <a:solidFill>
                      <a:srgbClr val="00FF00"/>
                    </a:solidFill>
                    <a:latin typeface="华文中宋" panose="02010600040101010101" pitchFamily="2" charset="-122"/>
                    <a:ea typeface="华文中宋" panose="02010600040101010101" pitchFamily="2" charset="-122"/>
                  </a:rPr>
                  <a:t>都可测。</a:t>
                </a:r>
              </a:p>
              <a:p>
                <a:pPr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buNone/>
                </a:pPr>
                <a:r>
                  <a:rPr lang="zh-CN" altLang="en-US" dirty="0">
                    <a:latin typeface="华文中宋" panose="02010600040101010101" pitchFamily="2" charset="-122"/>
                    <a:ea typeface="华文中宋" panose="02010600040101010101" pitchFamily="2" charset="-122"/>
                  </a:rPr>
                  <a:t> </a:t>
                </a:r>
                <a:r>
                  <a:rPr lang="zh-CN" altLang="en-US" dirty="0" smtClean="0">
                    <a:latin typeface="华文中宋" panose="02010600040101010101" pitchFamily="2" charset="-122"/>
                    <a:ea typeface="华文中宋" panose="02010600040101010101" pitchFamily="2" charset="-122"/>
                  </a:rPr>
                  <a:t>证明</a:t>
                </a:r>
                <a:r>
                  <a:rPr lang="zh-CN" altLang="en-US"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i</a:t>
                </a:r>
                <a:r>
                  <a:rPr lang="zh-CN" altLang="en-US" dirty="0">
                    <a:latin typeface="华文中宋" panose="02010600040101010101" pitchFamily="2" charset="-122"/>
                    <a:ea typeface="华文中宋" panose="02010600040101010101" pitchFamily="2" charset="-122"/>
                  </a:rPr>
                  <a:t>）若 </a:t>
                </a:r>
                <a14:m>
                  <m:oMath xmlns:m="http://schemas.openxmlformats.org/officeDocument/2006/math">
                    <m:r>
                      <a:rPr lang="en-US" altLang="zh-CN" b="0" i="1" dirty="0" smtClean="0">
                        <a:latin typeface="Cambria Math" panose="02040503050406030204" pitchFamily="18" charset="0"/>
                        <a:ea typeface="华文中宋" panose="02010600040101010101" pitchFamily="2" charset="-122"/>
                      </a:rPr>
                      <m:t>𝐸</m:t>
                    </m:r>
                  </m:oMath>
                </a14:m>
                <a:r>
                  <a:rPr lang="zh-CN" altLang="en-US" dirty="0">
                    <a:latin typeface="华文中宋" panose="02010600040101010101" pitchFamily="2" charset="-122"/>
                    <a:ea typeface="华文中宋" panose="02010600040101010101" pitchFamily="2" charset="-122"/>
                  </a:rPr>
                  <a:t> 可测，则对任意</a:t>
                </a:r>
                <a:r>
                  <a:rPr lang="zh-CN" altLang="en-US" dirty="0" smtClean="0">
                    <a:latin typeface="华文中宋" panose="02010600040101010101" pitchFamily="2" charset="-122"/>
                    <a:ea typeface="华文中宋" panose="02010600040101010101" pitchFamily="2" charset="-122"/>
                  </a:rPr>
                  <a:t> </a:t>
                </a:r>
                <a14:m>
                  <m:oMath xmlns:m="http://schemas.openxmlformats.org/officeDocument/2006/math">
                    <m:r>
                      <a:rPr lang="en-US" altLang="zh-CN" b="1" i="1" dirty="0" smtClean="0">
                        <a:solidFill>
                          <a:schemeClr val="tx1"/>
                        </a:solidFill>
                        <a:latin typeface="Cambria Math" panose="02040503050406030204" pitchFamily="18" charset="0"/>
                        <a:ea typeface="华文中宋" panose="02010600040101010101" pitchFamily="2" charset="-122"/>
                      </a:rPr>
                      <m:t>𝑻</m:t>
                    </m:r>
                    <m:r>
                      <a:rPr lang="en-US" altLang="zh-CN" b="1" i="1" dirty="0">
                        <a:solidFill>
                          <a:schemeClr val="tx1"/>
                        </a:solidFill>
                        <a:latin typeface="Cambria Math" panose="02040503050406030204" pitchFamily="18" charset="0"/>
                        <a:ea typeface="Cambria Math" panose="02040503050406030204" pitchFamily="18" charset="0"/>
                      </a:rPr>
                      <m:t>⊂</m:t>
                    </m:r>
                    <m:sSup>
                      <m:sSupPr>
                        <m:ctrlPr>
                          <a:rPr lang="en-US" altLang="zh-CN" b="1" i="1" dirty="0">
                            <a:solidFill>
                              <a:schemeClr val="tx1"/>
                            </a:solidFill>
                            <a:latin typeface="Cambria Math" panose="02040503050406030204" pitchFamily="18" charset="0"/>
                            <a:ea typeface="Cambria Math" panose="02040503050406030204" pitchFamily="18" charset="0"/>
                          </a:rPr>
                        </m:ctrlPr>
                      </m:sSupPr>
                      <m:e>
                        <m:r>
                          <a:rPr lang="en-US" altLang="zh-CN" b="1" i="1" dirty="0">
                            <a:solidFill>
                              <a:schemeClr val="tx1"/>
                            </a:solidFill>
                            <a:latin typeface="Cambria Math" panose="02040503050406030204" pitchFamily="18" charset="0"/>
                            <a:ea typeface="Cambria Math" panose="02040503050406030204" pitchFamily="18" charset="0"/>
                          </a:rPr>
                          <m:t>𝑹</m:t>
                        </m:r>
                      </m:e>
                      <m:sup>
                        <m:r>
                          <a:rPr lang="en-US" altLang="zh-CN" b="1" i="1" dirty="0">
                            <a:solidFill>
                              <a:schemeClr val="tx1"/>
                            </a:solidFill>
                            <a:latin typeface="Cambria Math" panose="02040503050406030204" pitchFamily="18" charset="0"/>
                            <a:ea typeface="Cambria Math" panose="02040503050406030204" pitchFamily="18" charset="0"/>
                          </a:rPr>
                          <m:t>𝒏</m:t>
                        </m:r>
                      </m:sup>
                    </m:sSup>
                  </m:oMath>
                </a14:m>
                <a:r>
                  <a:rPr lang="zh-CN" altLang="en-US" dirty="0">
                    <a:latin typeface="华文中宋" panose="02010600040101010101" pitchFamily="2" charset="-122"/>
                    <a:ea typeface="华文中宋" panose="02010600040101010101" pitchFamily="2" charset="-122"/>
                  </a:rPr>
                  <a:t>，</a:t>
                </a:r>
              </a:p>
              <a:p>
                <a:pPr algn="just">
                  <a:buNone/>
                </a:pPr>
                <a:r>
                  <a:rPr lang="zh-CN" altLang="en-US" dirty="0">
                    <a:latin typeface="华文中宋" panose="02010600040101010101" pitchFamily="2" charset="-122"/>
                    <a:ea typeface="华文中宋" panose="02010600040101010101" pitchFamily="2" charset="-122"/>
                  </a:rPr>
                  <a:t> </a:t>
                </a:r>
                <a14:m>
                  <m:oMath xmlns:m="http://schemas.openxmlformats.org/officeDocument/2006/math">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r>
                      <a:rPr lang="en-US" altLang="zh-CN" i="1">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e>
                    </m:d>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r>
                      <a:rPr lang="en-US" altLang="zh-CN" i="1">
                        <a:latin typeface="Cambria Math" panose="02040503050406030204" pitchFamily="18" charset="0"/>
                        <a:ea typeface="华文中宋" panose="02010600040101010101" pitchFamily="2" charset="-122"/>
                      </a:rPr>
                      <m:t>(</m:t>
                    </m:r>
                    <m:r>
                      <a:rPr lang="en-US" altLang="zh-CN" i="1">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𝐸</m:t>
                        </m:r>
                      </m:e>
                      <m:sup>
                        <m:r>
                          <a:rPr lang="en-US" altLang="zh-CN" i="1">
                            <a:latin typeface="Cambria Math" panose="02040503050406030204" pitchFamily="18" charset="0"/>
                            <a:ea typeface="Cambria Math" panose="02040503050406030204" pitchFamily="18" charset="0"/>
                          </a:rPr>
                          <m:t>𝑐</m:t>
                        </m:r>
                      </m:sup>
                    </m:sSup>
                    <m:r>
                      <a:rPr lang="en-US" altLang="zh-CN" i="1">
                        <a:latin typeface="Cambria Math" panose="02040503050406030204" pitchFamily="18" charset="0"/>
                        <a:ea typeface="华文中宋" panose="02010600040101010101" pitchFamily="2" charset="-122"/>
                      </a:rPr>
                      <m:t>)</m:t>
                    </m:r>
                  </m:oMath>
                </a14:m>
                <a:r>
                  <a:rPr lang="zh-CN" altLang="en-US" dirty="0">
                    <a:latin typeface="华文中宋" panose="02010600040101010101" pitchFamily="2" charset="-122"/>
                    <a:ea typeface="华文中宋" panose="02010600040101010101" pitchFamily="2" charset="-122"/>
                  </a:rPr>
                  <a:t>，若令</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𝐸</m:t>
                        </m:r>
                      </m:e>
                      <m:sub>
                        <m:r>
                          <a:rPr lang="en-US" altLang="zh-CN" b="0" i="1" dirty="0" smtClean="0">
                            <a:latin typeface="Cambria Math" panose="02040503050406030204" pitchFamily="18" charset="0"/>
                            <a:ea typeface="华文中宋" panose="02010600040101010101" pitchFamily="2" charset="-122"/>
                          </a:rPr>
                          <m:t>1</m:t>
                        </m:r>
                      </m:sub>
                    </m:sSub>
                    <m:r>
                      <a:rPr lang="en-US" altLang="zh-CN" b="0" i="1" dirty="0" smtClean="0">
                        <a:latin typeface="Cambria Math" panose="02040503050406030204" pitchFamily="18" charset="0"/>
                        <a:ea typeface="华文中宋" panose="02010600040101010101" pitchFamily="2" charset="-122"/>
                      </a:rPr>
                      <m:t>=</m:t>
                    </m:r>
                    <m:sSup>
                      <m:sSupPr>
                        <m:ctrlPr>
                          <a:rPr lang="en-US" altLang="zh-CN" b="0" i="1" dirty="0" smtClean="0">
                            <a:latin typeface="Cambria Math" panose="02040503050406030204" pitchFamily="18" charset="0"/>
                            <a:ea typeface="华文中宋" panose="02010600040101010101" pitchFamily="2" charset="-122"/>
                          </a:rPr>
                        </m:ctrlPr>
                      </m:sSupPr>
                      <m:e>
                        <m:r>
                          <a:rPr lang="en-US" altLang="zh-CN" b="0" i="1" dirty="0" smtClean="0">
                            <a:latin typeface="Cambria Math" panose="02040503050406030204" pitchFamily="18" charset="0"/>
                            <a:ea typeface="华文中宋" panose="02010600040101010101" pitchFamily="2" charset="-122"/>
                          </a:rPr>
                          <m:t>𝐸</m:t>
                        </m:r>
                      </m:e>
                      <m:sup>
                        <m:r>
                          <a:rPr lang="en-US" altLang="zh-CN" b="0" i="1" dirty="0" smtClean="0">
                            <a:latin typeface="Cambria Math" panose="02040503050406030204" pitchFamily="18" charset="0"/>
                            <a:ea typeface="华文中宋" panose="02010600040101010101" pitchFamily="2" charset="-122"/>
                          </a:rPr>
                          <m:t>𝑐</m:t>
                        </m:r>
                      </m:sup>
                    </m:sSup>
                  </m:oMath>
                </a14:m>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algn="just">
                  <a:lnSpc>
                    <a:spcPct val="120000"/>
                  </a:lnSpc>
                  <a:buNone/>
                </a:pPr>
                <a:r>
                  <a:rPr lang="zh-CN" altLang="en-US" dirty="0">
                    <a:latin typeface="华文中宋" panose="02010600040101010101" pitchFamily="2" charset="-122"/>
                    <a:ea typeface="华文中宋" panose="02010600040101010101" pitchFamily="2" charset="-122"/>
                  </a:rPr>
                  <a:t>则 </a:t>
                </a:r>
                <a14:m>
                  <m:oMath xmlns:m="http://schemas.openxmlformats.org/officeDocument/2006/math">
                    <m:sSubSup>
                      <m:sSubSupPr>
                        <m:ctrlPr>
                          <a:rPr lang="en-US" altLang="zh-CN" i="1" dirty="0">
                            <a:latin typeface="Cambria Math" panose="02040503050406030204" pitchFamily="18" charset="0"/>
                            <a:ea typeface="华文中宋" panose="02010600040101010101" pitchFamily="2" charset="-122"/>
                          </a:rPr>
                        </m:ctrlPr>
                      </m:sSubSupPr>
                      <m:e>
                        <m:r>
                          <a:rPr lang="en-US" altLang="zh-CN" i="1" dirty="0">
                            <a:latin typeface="Cambria Math" panose="02040503050406030204" pitchFamily="18" charset="0"/>
                            <a:ea typeface="华文中宋" panose="02010600040101010101" pitchFamily="2" charset="-122"/>
                          </a:rPr>
                          <m:t>𝐸</m:t>
                        </m:r>
                      </m:e>
                      <m:sub>
                        <m:r>
                          <a:rPr lang="en-US" altLang="zh-CN" i="1" dirty="0">
                            <a:latin typeface="Cambria Math" panose="02040503050406030204" pitchFamily="18" charset="0"/>
                            <a:ea typeface="华文中宋" panose="02010600040101010101" pitchFamily="2" charset="-122"/>
                          </a:rPr>
                          <m:t>1</m:t>
                        </m:r>
                      </m:sub>
                      <m:sup>
                        <m:r>
                          <a:rPr lang="en-US" altLang="zh-CN" i="1" dirty="0">
                            <a:latin typeface="Cambria Math" panose="02040503050406030204" pitchFamily="18" charset="0"/>
                            <a:ea typeface="华文中宋" panose="02010600040101010101" pitchFamily="2" charset="-122"/>
                          </a:rPr>
                          <m:t>𝑐</m:t>
                        </m:r>
                      </m:sup>
                    </m:sSubSup>
                    <m:r>
                      <a:rPr lang="en-US" altLang="zh-CN" i="1" dirty="0">
                        <a:latin typeface="Cambria Math" panose="02040503050406030204" pitchFamily="18" charset="0"/>
                        <a:ea typeface="华文中宋" panose="02010600040101010101" pitchFamily="2" charset="-122"/>
                      </a:rPr>
                      <m:t>=</m:t>
                    </m:r>
                    <m:r>
                      <a:rPr lang="en-US" altLang="zh-CN" i="1" dirty="0">
                        <a:latin typeface="Cambria Math" panose="02040503050406030204" pitchFamily="18" charset="0"/>
                        <a:ea typeface="华文中宋" panose="02010600040101010101" pitchFamily="2" charset="-122"/>
                      </a:rPr>
                      <m:t>𝐸</m:t>
                    </m:r>
                  </m:oMath>
                </a14:m>
                <a:r>
                  <a:rPr lang="zh-CN" altLang="en-US" dirty="0">
                    <a:latin typeface="华文中宋" panose="02010600040101010101" pitchFamily="2" charset="-122"/>
                    <a:ea typeface="华文中宋" panose="02010600040101010101" pitchFamily="2" charset="-122"/>
                  </a:rPr>
                  <a:t> ，于是</a:t>
                </a:r>
              </a:p>
              <a:p>
                <a:pPr algn="just">
                  <a:lnSpc>
                    <a:spcPct val="120000"/>
                  </a:lnSpc>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r>
                        <a:rPr lang="en-US" altLang="zh-CN" i="1">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𝐸</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𝑐</m:t>
                              </m:r>
                            </m:sup>
                          </m:sSubSup>
                        </m:e>
                      </m:d>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r>
                        <a:rPr lang="en-US" altLang="zh-CN" i="1">
                          <a:latin typeface="Cambria Math" panose="02040503050406030204" pitchFamily="18" charset="0"/>
                          <a:ea typeface="华文中宋" panose="02010600040101010101" pitchFamily="2" charset="-122"/>
                        </a:rPr>
                        <m:t>(</m:t>
                      </m:r>
                      <m:r>
                        <a:rPr lang="en-US" altLang="zh-CN" i="1">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𝐸</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华文中宋" panose="02010600040101010101" pitchFamily="2" charset="-122"/>
                        </a:rPr>
                        <m:t>)</m:t>
                      </m:r>
                    </m:oMath>
                  </m:oMathPara>
                </a14:m>
                <a:endParaRPr lang="zh-CN" altLang="en-US" dirty="0">
                  <a:latin typeface="华文中宋" panose="02010600040101010101" pitchFamily="2" charset="-122"/>
                  <a:ea typeface="华文中宋" panose="02010600040101010101" pitchFamily="2" charset="-122"/>
                </a:endParaRPr>
              </a:p>
              <a:p>
                <a:pPr algn="just">
                  <a:lnSpc>
                    <a:spcPct val="120000"/>
                  </a:lnSpc>
                  <a:buNone/>
                </a:pPr>
                <a:r>
                  <a:rPr lang="zh-CN" altLang="en-US" dirty="0">
                    <a:latin typeface="华文中宋" panose="02010600040101010101" pitchFamily="2" charset="-122"/>
                    <a:ea typeface="华文中宋" panose="02010600040101010101" pitchFamily="2" charset="-122"/>
                  </a:rPr>
                  <a:t>故 </a:t>
                </a:r>
                <a14:m>
                  <m:oMath xmlns:m="http://schemas.openxmlformats.org/officeDocument/2006/math">
                    <m:sSub>
                      <m:sSubPr>
                        <m:ctrlPr>
                          <a:rPr lang="en-US" altLang="zh-CN" i="1" dirty="0">
                            <a:latin typeface="Cambria Math" panose="02040503050406030204" pitchFamily="18" charset="0"/>
                            <a:ea typeface="华文中宋" panose="02010600040101010101" pitchFamily="2" charset="-122"/>
                          </a:rPr>
                        </m:ctrlPr>
                      </m:sSubPr>
                      <m:e>
                        <m:r>
                          <a:rPr lang="en-US" altLang="zh-CN" i="1" dirty="0">
                            <a:latin typeface="Cambria Math" panose="02040503050406030204" pitchFamily="18" charset="0"/>
                            <a:ea typeface="华文中宋" panose="02010600040101010101" pitchFamily="2" charset="-122"/>
                          </a:rPr>
                          <m:t>𝐸</m:t>
                        </m:r>
                      </m:e>
                      <m:sub>
                        <m:r>
                          <a:rPr lang="en-US" altLang="zh-CN" i="1" dirty="0">
                            <a:latin typeface="Cambria Math" panose="02040503050406030204" pitchFamily="18" charset="0"/>
                            <a:ea typeface="华文中宋" panose="02010600040101010101" pitchFamily="2" charset="-122"/>
                          </a:rPr>
                          <m:t>1</m:t>
                        </m:r>
                      </m:sub>
                    </m:sSub>
                    <m:r>
                      <a:rPr lang="en-US" altLang="zh-CN" i="1" dirty="0">
                        <a:latin typeface="Cambria Math" panose="02040503050406030204" pitchFamily="18" charset="0"/>
                        <a:ea typeface="华文中宋" panose="02010600040101010101" pitchFamily="2" charset="-122"/>
                      </a:rPr>
                      <m:t>=</m:t>
                    </m:r>
                    <m:sSup>
                      <m:sSupPr>
                        <m:ctrlPr>
                          <a:rPr lang="en-US" altLang="zh-CN" i="1" dirty="0">
                            <a:latin typeface="Cambria Math" panose="02040503050406030204" pitchFamily="18" charset="0"/>
                            <a:ea typeface="华文中宋" panose="02010600040101010101" pitchFamily="2" charset="-122"/>
                          </a:rPr>
                        </m:ctrlPr>
                      </m:sSupPr>
                      <m:e>
                        <m:r>
                          <a:rPr lang="en-US" altLang="zh-CN" i="1" dirty="0">
                            <a:latin typeface="Cambria Math" panose="02040503050406030204" pitchFamily="18" charset="0"/>
                            <a:ea typeface="华文中宋" panose="02010600040101010101" pitchFamily="2" charset="-122"/>
                          </a:rPr>
                          <m:t>𝐸</m:t>
                        </m:r>
                      </m:e>
                      <m:sup>
                        <m:r>
                          <a:rPr lang="en-US" altLang="zh-CN" i="1" dirty="0">
                            <a:latin typeface="Cambria Math" panose="02040503050406030204" pitchFamily="18" charset="0"/>
                            <a:ea typeface="华文中宋" panose="02010600040101010101" pitchFamily="2" charset="-122"/>
                          </a:rPr>
                          <m:t>𝑐</m:t>
                        </m:r>
                      </m:sup>
                    </m:sSup>
                  </m:oMath>
                </a14:m>
                <a:r>
                  <a:rPr lang="zh-CN" altLang="en-US" dirty="0">
                    <a:latin typeface="华文中宋" panose="02010600040101010101" pitchFamily="2" charset="-122"/>
                    <a:ea typeface="华文中宋" panose="02010600040101010101" pitchFamily="2" charset="-122"/>
                  </a:rPr>
                  <a:t>也可测，</a:t>
                </a:r>
                <a:r>
                  <a:rPr lang="zh-CN" altLang="en-US" dirty="0" smtClean="0">
                    <a:latin typeface="华文中宋" panose="02010600040101010101" pitchFamily="2" charset="-122"/>
                    <a:ea typeface="华文中宋" panose="02010600040101010101" pitchFamily="2" charset="-122"/>
                  </a:rPr>
                  <a:t>反之亦然。</a:t>
                </a:r>
                <a:endParaRPr lang="zh-CN" altLang="en-US" dirty="0">
                  <a:latin typeface="华文中宋" panose="02010600040101010101" pitchFamily="2" charset="-122"/>
                  <a:ea typeface="华文中宋" panose="02010600040101010101" pitchFamily="2" charset="-122"/>
                </a:endParaRPr>
              </a:p>
              <a:p>
                <a:pPr algn="just">
                  <a:buNone/>
                </a:pPr>
                <a:endParaRPr lang="zh-CN" altLang="en-US" dirty="0">
                  <a:latin typeface="华文中宋" panose="02010600040101010101" pitchFamily="2" charset="-122"/>
                  <a:ea typeface="华文中宋" panose="02010600040101010101" pitchFamily="2" charset="-122"/>
                </a:endParaRPr>
              </a:p>
            </p:txBody>
          </p:sp>
        </mc:Choice>
        <mc:Fallback xmlns="">
          <p:sp>
            <p:nvSpPr>
              <p:cNvPr id="12290" name="Rectangle 2"/>
              <p:cNvSpPr>
                <a:spLocks noGrp="1" noRot="1" noChangeAspect="1" noMove="1" noResize="1" noEditPoints="1" noAdjustHandles="1" noChangeArrowheads="1" noChangeShapeType="1" noTextEdit="1"/>
              </p:cNvSpPr>
              <p:nvPr>
                <p:ph type="body" idx="1"/>
              </p:nvPr>
            </p:nvSpPr>
            <p:spPr>
              <a:xfrm>
                <a:off x="107504" y="548680"/>
                <a:ext cx="8663880" cy="6051376"/>
              </a:xfrm>
              <a:blipFill>
                <a:blip r:embed="rId2"/>
                <a:stretch>
                  <a:fillRect l="-1830" t="-504" r="-6404" b="-3927"/>
                </a:stretch>
              </a:blipFill>
            </p:spPr>
            <p:txBody>
              <a:bodyPr/>
              <a:lstStyle/>
              <a:p>
                <a:r>
                  <a:rPr lang="zh-CN" altLang="en-US">
                    <a:noFill/>
                  </a:rPr>
                  <a:t> </a:t>
                </a:r>
              </a:p>
            </p:txBody>
          </p:sp>
        </mc:Fallback>
      </mc:AlternateContent>
      <p:sp>
        <p:nvSpPr>
          <p:cNvPr id="12304" name="Rectangle 16"/>
          <p:cNvSpPr>
            <a:spLocks noChangeArrowheads="1"/>
          </p:cNvSpPr>
          <p:nvPr/>
        </p:nvSpPr>
        <p:spPr bwMode="auto">
          <a:xfrm>
            <a:off x="342900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a:xfrm>
                <a:off x="685800" y="764704"/>
                <a:ext cx="7772400" cy="5904656"/>
              </a:xfrm>
            </p:spPr>
            <p:txBody>
              <a:bodyPr/>
              <a:lstStyle/>
              <a:p>
                <a:pPr>
                  <a:lnSpc>
                    <a:spcPct val="140000"/>
                  </a:lnSpc>
                  <a:spcBef>
                    <a:spcPct val="0"/>
                  </a:spcBef>
                  <a:buFont typeface="Wingdings" panose="05000000000000000000" pitchFamily="2" charset="2"/>
                  <a:buNone/>
                </a:pPr>
                <a:r>
                  <a:rPr lang="zh-CN" altLang="en-US" dirty="0" smtClean="0">
                    <a:ea typeface="华文中宋" panose="02010600040101010101" pitchFamily="2" charset="-122"/>
                  </a:rPr>
                  <a:t>又 </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𝐸</m:t>
                        </m:r>
                      </m:e>
                      <m:sub>
                        <m:r>
                          <a:rPr lang="en-US" altLang="zh-CN" b="0" i="1" dirty="0" smtClean="0">
                            <a:latin typeface="Cambria Math" panose="02040503050406030204" pitchFamily="18" charset="0"/>
                            <a:ea typeface="华文中宋" panose="02010600040101010101" pitchFamily="2" charset="-122"/>
                          </a:rPr>
                          <m:t>𝑛</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𝑆</m:t>
                        </m:r>
                      </m:e>
                      <m:sub>
                        <m:r>
                          <a:rPr lang="en-US" altLang="zh-CN" b="0" i="1" dirty="0" smtClean="0">
                            <a:latin typeface="Cambria Math" panose="02040503050406030204" pitchFamily="18" charset="0"/>
                            <a:ea typeface="Cambria Math" panose="02040503050406030204" pitchFamily="18" charset="0"/>
                          </a:rPr>
                          <m:t>𝑛</m:t>
                        </m:r>
                      </m:sub>
                    </m:sSub>
                  </m:oMath>
                </a14:m>
                <a:r>
                  <a:rPr lang="zh-CN" altLang="en-US" dirty="0" smtClean="0">
                    <a:ea typeface="华文中宋" panose="02010600040101010101" pitchFamily="2" charset="-122"/>
                  </a:rPr>
                  <a:t>，所以                                        。</a:t>
                </a:r>
              </a:p>
              <a:p>
                <a:pPr>
                  <a:lnSpc>
                    <a:spcPct val="140000"/>
                  </a:lnSpc>
                  <a:spcBef>
                    <a:spcPct val="0"/>
                  </a:spcBef>
                  <a:buFont typeface="Wingdings" panose="05000000000000000000" pitchFamily="2" charset="2"/>
                  <a:buNone/>
                </a:pPr>
                <a:r>
                  <a:rPr lang="zh-CN" altLang="en-US" dirty="0">
                    <a:ea typeface="华文中宋" panose="02010600040101010101" pitchFamily="2" charset="-122"/>
                  </a:rPr>
                  <a:t>另一方面，若令                       ，则</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𝐹</m:t>
                        </m:r>
                      </m:e>
                      <m:sub>
                        <m:r>
                          <a:rPr lang="en-US" altLang="zh-CN" b="0" i="1" dirty="0" smtClean="0">
                            <a:latin typeface="Cambria Math" panose="02040503050406030204" pitchFamily="18" charset="0"/>
                            <a:ea typeface="华文中宋" panose="02010600040101010101" pitchFamily="2" charset="-122"/>
                          </a:rPr>
                          <m:t>𝑛</m:t>
                        </m:r>
                      </m:sub>
                    </m:sSub>
                  </m:oMath>
                </a14:m>
                <a:r>
                  <a:rPr lang="zh-CN" altLang="en-US" dirty="0">
                    <a:ea typeface="华文中宋" panose="02010600040101010101" pitchFamily="2" charset="-122"/>
                  </a:rPr>
                  <a:t>是</a:t>
                </a:r>
              </a:p>
              <a:p>
                <a:pPr>
                  <a:lnSpc>
                    <a:spcPct val="140000"/>
                  </a:lnSpc>
                  <a:spcBef>
                    <a:spcPct val="0"/>
                  </a:spcBef>
                  <a:buFont typeface="Wingdings" panose="05000000000000000000" pitchFamily="2" charset="2"/>
                  <a:buNone/>
                </a:pPr>
                <a:r>
                  <a:rPr lang="zh-CN" altLang="en-US" dirty="0">
                    <a:ea typeface="华文中宋" panose="02010600040101010101" pitchFamily="2" charset="-122"/>
                  </a:rPr>
                  <a:t>的可测集列，于是由定理</a:t>
                </a:r>
                <a:r>
                  <a:rPr lang="en-US" altLang="zh-CN" dirty="0">
                    <a:ea typeface="华文中宋" panose="02010600040101010101" pitchFamily="2" charset="-122"/>
                  </a:rPr>
                  <a:t>4</a:t>
                </a:r>
                <a:r>
                  <a:rPr lang="zh-CN" altLang="en-US" dirty="0">
                    <a:ea typeface="华文中宋" panose="02010600040101010101" pitchFamily="2" charset="-122"/>
                  </a:rPr>
                  <a:t>知</a:t>
                </a:r>
              </a:p>
              <a:p>
                <a:pPr>
                  <a:lnSpc>
                    <a:spcPct val="140000"/>
                  </a:lnSpc>
                  <a:spcBef>
                    <a:spcPct val="0"/>
                  </a:spcBef>
                  <a:buFont typeface="Wingdings" panose="05000000000000000000" pitchFamily="2" charset="2"/>
                  <a:buNone/>
                </a:pPr>
                <a:endParaRPr lang="zh-CN" altLang="en-US" dirty="0">
                  <a:ea typeface="华文中宋" panose="02010600040101010101" pitchFamily="2" charset="-122"/>
                </a:endParaRPr>
              </a:p>
              <a:p>
                <a:pPr>
                  <a:lnSpc>
                    <a:spcPct val="140000"/>
                  </a:lnSpc>
                  <a:spcBef>
                    <a:spcPct val="0"/>
                  </a:spcBef>
                  <a:buFont typeface="Wingdings" panose="05000000000000000000" pitchFamily="2" charset="2"/>
                  <a:buNone/>
                </a:pPr>
                <a:r>
                  <a:rPr lang="zh-CN" altLang="en-US" dirty="0">
                    <a:ea typeface="华文中宋" panose="02010600040101010101" pitchFamily="2" charset="-122"/>
                  </a:rPr>
                  <a:t>但               ，</a:t>
                </a:r>
                <a:r>
                  <a:rPr lang="zh-CN" altLang="en-US" dirty="0" smtClean="0">
                    <a:ea typeface="华文中宋" panose="02010600040101010101" pitchFamily="2" charset="-122"/>
                  </a:rPr>
                  <a:t>故</a:t>
                </a:r>
                <a:endParaRPr lang="zh-CN" altLang="en-US" dirty="0">
                  <a:ea typeface="华文中宋" panose="02010600040101010101" pitchFamily="2" charset="-122"/>
                </a:endParaRPr>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xfrm>
                <a:off x="685800" y="764704"/>
                <a:ext cx="7772400" cy="5904656"/>
              </a:xfrm>
              <a:blipFill>
                <a:blip r:embed="rId3"/>
                <a:stretch>
                  <a:fillRect l="-2039" r="-1961"/>
                </a:stretch>
              </a:blipFill>
            </p:spPr>
            <p:txBody>
              <a:bodyPr/>
              <a:lstStyle/>
              <a:p>
                <a:r>
                  <a:rPr lang="zh-CN" altLang="en-US">
                    <a:noFill/>
                  </a:rPr>
                  <a:t> </a:t>
                </a:r>
              </a:p>
            </p:txBody>
          </p:sp>
        </mc:Fallback>
      </mc:AlternateContent>
      <p:sp>
        <p:nvSpPr>
          <p:cNvPr id="43014" name="Rectangle 6"/>
          <p:cNvSpPr>
            <a:spLocks noChangeArrowheads="1"/>
          </p:cNvSpPr>
          <p:nvPr/>
        </p:nvSpPr>
        <p:spPr bwMode="auto">
          <a:xfrm>
            <a:off x="3938588"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3013" name="Object 5"/>
          <p:cNvGraphicFramePr>
            <a:graphicFrameLocks noChangeAspect="1"/>
          </p:cNvGraphicFramePr>
          <p:nvPr>
            <p:extLst>
              <p:ext uri="{D42A27DB-BD31-4B8C-83A1-F6EECF244321}">
                <p14:modId xmlns:p14="http://schemas.microsoft.com/office/powerpoint/2010/main" val="4089602975"/>
              </p:ext>
            </p:extLst>
          </p:nvPr>
        </p:nvGraphicFramePr>
        <p:xfrm>
          <a:off x="4191000" y="840904"/>
          <a:ext cx="3810000" cy="804863"/>
        </p:xfrm>
        <a:graphic>
          <a:graphicData uri="http://schemas.openxmlformats.org/presentationml/2006/ole">
            <mc:AlternateContent xmlns:mc="http://schemas.openxmlformats.org/markup-compatibility/2006">
              <mc:Choice xmlns:v="urn:schemas-microsoft-com:vml" Requires="v">
                <p:oleObj spid="_x0000_s43178" r:id="rId4" imgW="1269449" imgH="291973" progId="Equation.3">
                  <p:embed/>
                </p:oleObj>
              </mc:Choice>
              <mc:Fallback>
                <p:oleObj r:id="rId4" imgW="1269449" imgH="29197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840904"/>
                        <a:ext cx="3810000"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6" name="Rectangle 8"/>
          <p:cNvSpPr>
            <a:spLocks noChangeArrowheads="1"/>
          </p:cNvSpPr>
          <p:nvPr/>
        </p:nvSpPr>
        <p:spPr bwMode="auto">
          <a:xfrm>
            <a:off x="422910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3015" name="Object 7"/>
          <p:cNvGraphicFramePr>
            <a:graphicFrameLocks noChangeAspect="1"/>
          </p:cNvGraphicFramePr>
          <p:nvPr>
            <p:extLst>
              <p:ext uri="{D42A27DB-BD31-4B8C-83A1-F6EECF244321}">
                <p14:modId xmlns:p14="http://schemas.microsoft.com/office/powerpoint/2010/main" val="1899477837"/>
              </p:ext>
            </p:extLst>
          </p:nvPr>
        </p:nvGraphicFramePr>
        <p:xfrm>
          <a:off x="3639715" y="1576624"/>
          <a:ext cx="2228850" cy="788988"/>
        </p:xfrm>
        <a:graphic>
          <a:graphicData uri="http://schemas.openxmlformats.org/presentationml/2006/ole">
            <mc:AlternateContent xmlns:mc="http://schemas.openxmlformats.org/markup-compatibility/2006">
              <mc:Choice xmlns:v="urn:schemas-microsoft-com:vml" Requires="v">
                <p:oleObj spid="_x0000_s43179" name="Equation" r:id="rId6" imgW="952200" imgH="393480" progId="Equation.3">
                  <p:embed/>
                </p:oleObj>
              </mc:Choice>
              <mc:Fallback>
                <p:oleObj name="Equation" r:id="rId6" imgW="952200" imgH="3934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9715" y="1576624"/>
                        <a:ext cx="222885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7" name="Object 9"/>
          <p:cNvGraphicFramePr>
            <a:graphicFrameLocks noChangeAspect="1"/>
          </p:cNvGraphicFramePr>
          <p:nvPr>
            <p:extLst>
              <p:ext uri="{D42A27DB-BD31-4B8C-83A1-F6EECF244321}">
                <p14:modId xmlns:p14="http://schemas.microsoft.com/office/powerpoint/2010/main" val="3899604944"/>
              </p:ext>
            </p:extLst>
          </p:nvPr>
        </p:nvGraphicFramePr>
        <p:xfrm>
          <a:off x="1235075" y="3704754"/>
          <a:ext cx="1431925" cy="565150"/>
        </p:xfrm>
        <a:graphic>
          <a:graphicData uri="http://schemas.openxmlformats.org/presentationml/2006/ole">
            <mc:AlternateContent xmlns:mc="http://schemas.openxmlformats.org/markup-compatibility/2006">
              <mc:Choice xmlns:v="urn:schemas-microsoft-com:vml" Requires="v">
                <p:oleObj spid="_x0000_s43180" name="Equation" r:id="rId8" imgW="711000" imgH="279360" progId="Equation.3">
                  <p:embed/>
                </p:oleObj>
              </mc:Choice>
              <mc:Fallback>
                <p:oleObj name="Equation" r:id="rId8" imgW="711000" imgH="27936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5075" y="3704754"/>
                        <a:ext cx="143192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0" name="Rectangle 12"/>
          <p:cNvSpPr>
            <a:spLocks noChangeArrowheads="1"/>
          </p:cNvSpPr>
          <p:nvPr/>
        </p:nvSpPr>
        <p:spPr bwMode="auto">
          <a:xfrm>
            <a:off x="3548063"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3019" name="Object 11"/>
          <p:cNvGraphicFramePr>
            <a:graphicFrameLocks noChangeAspect="1"/>
          </p:cNvGraphicFramePr>
          <p:nvPr>
            <p:extLst>
              <p:ext uri="{D42A27DB-BD31-4B8C-83A1-F6EECF244321}">
                <p14:modId xmlns:p14="http://schemas.microsoft.com/office/powerpoint/2010/main" val="2091306750"/>
              </p:ext>
            </p:extLst>
          </p:nvPr>
        </p:nvGraphicFramePr>
        <p:xfrm>
          <a:off x="1371600" y="2741142"/>
          <a:ext cx="5791200" cy="995362"/>
        </p:xfrm>
        <a:graphic>
          <a:graphicData uri="http://schemas.openxmlformats.org/presentationml/2006/ole">
            <mc:AlternateContent xmlns:mc="http://schemas.openxmlformats.org/markup-compatibility/2006">
              <mc:Choice xmlns:v="urn:schemas-microsoft-com:vml" Requires="v">
                <p:oleObj spid="_x0000_s43181" r:id="rId10" imgW="2043813" imgH="355446" progId="Equation.3">
                  <p:embed/>
                </p:oleObj>
              </mc:Choice>
              <mc:Fallback>
                <p:oleObj r:id="rId10" imgW="2043813" imgH="355446"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2741142"/>
                        <a:ext cx="5791200"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2" name="Rectangle 14"/>
          <p:cNvSpPr>
            <a:spLocks noChangeArrowheads="1"/>
          </p:cNvSpPr>
          <p:nvPr/>
        </p:nvSpPr>
        <p:spPr bwMode="auto">
          <a:xfrm>
            <a:off x="3557588"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3021" name="Object 13"/>
          <p:cNvGraphicFramePr>
            <a:graphicFrameLocks noChangeAspect="1"/>
          </p:cNvGraphicFramePr>
          <p:nvPr>
            <p:extLst>
              <p:ext uri="{D42A27DB-BD31-4B8C-83A1-F6EECF244321}">
                <p14:modId xmlns:p14="http://schemas.microsoft.com/office/powerpoint/2010/main" val="169715061"/>
              </p:ext>
            </p:extLst>
          </p:nvPr>
        </p:nvGraphicFramePr>
        <p:xfrm>
          <a:off x="1371600" y="4352454"/>
          <a:ext cx="6019800" cy="831850"/>
        </p:xfrm>
        <a:graphic>
          <a:graphicData uri="http://schemas.openxmlformats.org/presentationml/2006/ole">
            <mc:AlternateContent xmlns:mc="http://schemas.openxmlformats.org/markup-compatibility/2006">
              <mc:Choice xmlns:v="urn:schemas-microsoft-com:vml" Requires="v">
                <p:oleObj spid="_x0000_s43182" name="Equation" r:id="rId12" imgW="2971800" imgH="406080" progId="Equation.3">
                  <p:embed/>
                </p:oleObj>
              </mc:Choice>
              <mc:Fallback>
                <p:oleObj name="Equation" r:id="rId12" imgW="2971800" imgH="40608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4352454"/>
                        <a:ext cx="60198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3"/>
          <p:cNvSpPr txBox="1">
            <a:spLocks noChangeArrowheads="1"/>
          </p:cNvSpPr>
          <p:nvPr/>
        </p:nvSpPr>
        <p:spPr bwMode="auto">
          <a:xfrm>
            <a:off x="705530" y="5377873"/>
            <a:ext cx="7772400" cy="8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2"/>
              </a:buClr>
              <a:buSzPct val="80000"/>
              <a:buFont typeface="Wingdings" panose="05000000000000000000"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anose="05000000000000000000"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Font typeface="Wingdings" panose="05000000000000000000" pitchFamily="2" charset="2"/>
              <a:buNone/>
            </a:pPr>
            <a:r>
              <a:rPr lang="zh-CN" altLang="en-US" dirty="0" smtClean="0">
                <a:ea typeface="华文中宋" panose="02010600040101010101" pitchFamily="2" charset="-122"/>
              </a:rPr>
              <a:t>从而由                               得证。</a:t>
            </a:r>
          </a:p>
        </p:txBody>
      </p:sp>
      <p:graphicFrame>
        <p:nvGraphicFramePr>
          <p:cNvPr id="15" name="Object 4"/>
          <p:cNvGraphicFramePr>
            <a:graphicFrameLocks noChangeAspect="1"/>
          </p:cNvGraphicFramePr>
          <p:nvPr>
            <p:extLst>
              <p:ext uri="{D42A27DB-BD31-4B8C-83A1-F6EECF244321}">
                <p14:modId xmlns:p14="http://schemas.microsoft.com/office/powerpoint/2010/main" val="2010730190"/>
              </p:ext>
            </p:extLst>
          </p:nvPr>
        </p:nvGraphicFramePr>
        <p:xfrm>
          <a:off x="2203375" y="5462589"/>
          <a:ext cx="2872681" cy="911468"/>
        </p:xfrm>
        <a:graphic>
          <a:graphicData uri="http://schemas.openxmlformats.org/presentationml/2006/ole">
            <mc:AlternateContent xmlns:mc="http://schemas.openxmlformats.org/markup-compatibility/2006">
              <mc:Choice xmlns:v="urn:schemas-microsoft-com:vml" Requires="v">
                <p:oleObj spid="_x0000_s43183" r:id="rId14" imgW="1142504" imgH="317362" progId="Equation.3">
                  <p:embed/>
                </p:oleObj>
              </mc:Choice>
              <mc:Fallback>
                <p:oleObj r:id="rId14" imgW="1142504" imgH="317362" progId="Equation.3">
                  <p:embed/>
                  <p:pic>
                    <p:nvPicPr>
                      <p:cNvPr id="44036"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3375" y="5462589"/>
                        <a:ext cx="2872681" cy="911468"/>
                      </a:xfrm>
                      <a:prstGeom prst="rect">
                        <a:avLst/>
                      </a:prstGeom>
                      <a:noFill/>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4" name="Rectangle 2"/>
              <p:cNvSpPr>
                <a:spLocks noGrp="1" noChangeArrowheads="1"/>
              </p:cNvSpPr>
              <p:nvPr>
                <p:ph type="body" idx="1"/>
              </p:nvPr>
            </p:nvSpPr>
            <p:spPr>
              <a:xfrm>
                <a:off x="107504" y="1600200"/>
                <a:ext cx="8928992" cy="4876800"/>
              </a:xfrm>
            </p:spPr>
            <p:txBody>
              <a:bodyPr/>
              <a:lstStyle/>
              <a:p>
                <a:pPr algn="just">
                  <a:lnSpc>
                    <a:spcPct val="120000"/>
                  </a:lnSpc>
                  <a:buNone/>
                </a:pP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ii</a:t>
                </a:r>
                <a:r>
                  <a:rPr lang="zh-CN" altLang="en-US" dirty="0">
                    <a:latin typeface="华文中宋" panose="02010600040101010101" pitchFamily="2" charset="-122"/>
                    <a:ea typeface="华文中宋" panose="02010600040101010101" pitchFamily="2" charset="-122"/>
                  </a:rPr>
                  <a:t>）若</a:t>
                </a:r>
                <a14:m>
                  <m:oMath xmlns:m="http://schemas.openxmlformats.org/officeDocument/2006/math">
                    <m:sSup>
                      <m:sSupPr>
                        <m:ctrlPr>
                          <a:rPr lang="en-US" altLang="zh-CN" b="1" i="1" dirty="0" smtClean="0">
                            <a:solidFill>
                              <a:schemeClr val="tx1"/>
                            </a:solidFill>
                            <a:latin typeface="Cambria Math" panose="02040503050406030204" pitchFamily="18" charset="0"/>
                            <a:ea typeface="华文中宋" panose="02010600040101010101" pitchFamily="2" charset="-122"/>
                          </a:rPr>
                        </m:ctrlPr>
                      </m:sSupPr>
                      <m:e>
                        <m:r>
                          <a:rPr lang="en-US" altLang="zh-CN" b="1" i="1" dirty="0">
                            <a:solidFill>
                              <a:schemeClr val="tx1"/>
                            </a:solidFill>
                            <a:latin typeface="Cambria Math" panose="02040503050406030204" pitchFamily="18" charset="0"/>
                            <a:ea typeface="华文中宋" panose="02010600040101010101" pitchFamily="2" charset="-122"/>
                          </a:rPr>
                          <m:t>𝒎</m:t>
                        </m:r>
                      </m:e>
                      <m:sup>
                        <m:r>
                          <a:rPr lang="en-US" altLang="zh-CN" b="1" i="1" dirty="0">
                            <a:solidFill>
                              <a:schemeClr val="tx1"/>
                            </a:solidFill>
                            <a:latin typeface="Cambria Math" panose="02040503050406030204" pitchFamily="18" charset="0"/>
                            <a:ea typeface="华文中宋" panose="02010600040101010101" pitchFamily="2" charset="-122"/>
                          </a:rPr>
                          <m:t>∗</m:t>
                        </m:r>
                      </m:sup>
                    </m:sSup>
                    <m:r>
                      <a:rPr lang="en-US" altLang="zh-CN" b="1" i="1" dirty="0">
                        <a:solidFill>
                          <a:schemeClr val="tx1"/>
                        </a:solidFill>
                        <a:latin typeface="Cambria Math" panose="02040503050406030204" pitchFamily="18" charset="0"/>
                        <a:ea typeface="华文中宋" panose="02010600040101010101" pitchFamily="2" charset="-122"/>
                      </a:rPr>
                      <m:t>𝑬</m:t>
                    </m:r>
                    <m:r>
                      <a:rPr lang="en-US" altLang="zh-CN" b="1" i="1" dirty="0">
                        <a:solidFill>
                          <a:schemeClr val="tx1"/>
                        </a:solidFill>
                        <a:latin typeface="Cambria Math" panose="02040503050406030204" pitchFamily="18" charset="0"/>
                        <a:ea typeface="华文中宋" panose="02010600040101010101" pitchFamily="2" charset="-122"/>
                      </a:rPr>
                      <m:t>=</m:t>
                    </m:r>
                    <m:r>
                      <a:rPr lang="en-US" altLang="zh-CN" b="1" i="1" dirty="0" smtClean="0">
                        <a:solidFill>
                          <a:schemeClr val="tx1"/>
                        </a:solidFill>
                        <a:latin typeface="Cambria Math" panose="02040503050406030204" pitchFamily="18" charset="0"/>
                        <a:ea typeface="华文中宋" panose="02010600040101010101" pitchFamily="2" charset="-122"/>
                      </a:rPr>
                      <m:t>𝟎</m:t>
                    </m:r>
                  </m:oMath>
                </a14:m>
                <a:r>
                  <a:rPr lang="zh-CN" altLang="en-US" dirty="0">
                    <a:latin typeface="华文中宋" panose="02010600040101010101" pitchFamily="2" charset="-122"/>
                    <a:ea typeface="华文中宋" panose="02010600040101010101" pitchFamily="2" charset="-122"/>
                  </a:rPr>
                  <a:t>，则对任意</a:t>
                </a:r>
                <a14:m>
                  <m:oMath xmlns:m="http://schemas.openxmlformats.org/officeDocument/2006/math">
                    <m:r>
                      <a:rPr lang="en-US" altLang="zh-CN" b="1" i="1" dirty="0">
                        <a:latin typeface="Cambria Math" panose="02040503050406030204" pitchFamily="18" charset="0"/>
                        <a:ea typeface="华文中宋" panose="02010600040101010101" pitchFamily="2" charset="-122"/>
                      </a:rPr>
                      <m:t>𝑻</m:t>
                    </m:r>
                    <m:r>
                      <a:rPr lang="en-US" altLang="zh-CN" b="1" i="1" dirty="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ea typeface="Cambria Math" panose="02040503050406030204" pitchFamily="18" charset="0"/>
                          </a:rPr>
                        </m:ctrlPr>
                      </m:sSupPr>
                      <m:e>
                        <m:r>
                          <a:rPr lang="en-US" altLang="zh-CN" b="1" i="1" dirty="0">
                            <a:latin typeface="Cambria Math" panose="02040503050406030204" pitchFamily="18" charset="0"/>
                            <a:ea typeface="Cambria Math" panose="02040503050406030204" pitchFamily="18" charset="0"/>
                          </a:rPr>
                          <m:t>𝑹</m:t>
                        </m:r>
                      </m:e>
                      <m:sup>
                        <m:r>
                          <a:rPr lang="en-US" altLang="zh-CN" b="1" i="1" dirty="0">
                            <a:latin typeface="Cambria Math" panose="02040503050406030204" pitchFamily="18" charset="0"/>
                            <a:ea typeface="Cambria Math" panose="02040503050406030204" pitchFamily="18" charset="0"/>
                          </a:rPr>
                          <m:t>𝒏</m:t>
                        </m:r>
                      </m:sup>
                    </m:sSup>
                  </m:oMath>
                </a14:m>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algn="just">
                  <a:lnSpc>
                    <a:spcPct val="120000"/>
                  </a:lnSpc>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e>
                      </m:d>
                      <m:r>
                        <a:rPr lang="en-US" altLang="zh-CN" b="0" i="1" smtClean="0">
                          <a:latin typeface="Cambria Math" panose="02040503050406030204" pitchFamily="18" charset="0"/>
                          <a:ea typeface="Cambria Math" panose="02040503050406030204" pitchFamily="18" charset="0"/>
                        </a:rPr>
                        <m:t>=0.</m:t>
                      </m:r>
                    </m:oMath>
                  </m:oMathPara>
                </a14:m>
                <a:endParaRPr lang="zh-CN" altLang="en-US" dirty="0">
                  <a:latin typeface="华文中宋" panose="02010600040101010101" pitchFamily="2" charset="-122"/>
                  <a:ea typeface="华文中宋" panose="02010600040101010101" pitchFamily="2" charset="-122"/>
                </a:endParaRPr>
              </a:p>
              <a:p>
                <a:pPr algn="just">
                  <a:lnSpc>
                    <a:spcPct val="120000"/>
                  </a:lnSpc>
                  <a:buNone/>
                </a:pPr>
                <a:r>
                  <a:rPr lang="zh-CN" altLang="en-US" dirty="0">
                    <a:latin typeface="华文中宋" panose="02010600040101010101" pitchFamily="2" charset="-122"/>
                    <a:ea typeface="华文中宋" panose="02010600040101010101" pitchFamily="2" charset="-122"/>
                  </a:rPr>
                  <a:t>于是由</a:t>
                </a:r>
                <a:r>
                  <a:rPr lang="zh-CN" altLang="en-US" dirty="0" smtClean="0">
                    <a:latin typeface="华文中宋" panose="02010600040101010101" pitchFamily="2" charset="-122"/>
                    <a:ea typeface="华文中宋" panose="02010600040101010101" pitchFamily="2" charset="-122"/>
                  </a:rPr>
                  <a:t> </a:t>
                </a:r>
                <a14:m>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zh-CN" altLang="en-US" i="1">
                            <a:latin typeface="Cambria Math" panose="02040503050406030204" pitchFamily="18" charset="0"/>
                          </a:rPr>
                          <m:t>𝑇</m:t>
                        </m:r>
                        <m:r>
                          <a:rPr lang="zh-CN" altLang="en-US" i="1">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𝑐</m:t>
                            </m:r>
                          </m:sup>
                        </m:sSup>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en-US" altLang="zh-CN" i="1">
                            <a:latin typeface="Cambria Math" panose="02040503050406030204" pitchFamily="18" charset="0"/>
                          </a:rPr>
                          <m:t>𝐸</m:t>
                        </m:r>
                      </m:e>
                    </m:d>
                  </m:oMath>
                </a14:m>
                <a:endParaRPr lang="zh-CN" altLang="en-US" dirty="0"/>
              </a:p>
              <a:p>
                <a:pPr algn="just">
                  <a:lnSpc>
                    <a:spcPct val="120000"/>
                  </a:lnSpc>
                  <a:buNone/>
                </a:pPr>
                <a:r>
                  <a:rPr lang="zh-CN" altLang="en-US" dirty="0" smtClean="0">
                    <a:latin typeface="华文中宋" panose="02010600040101010101" pitchFamily="2" charset="-122"/>
                    <a:ea typeface="华文中宋" panose="02010600040101010101" pitchFamily="2" charset="-122"/>
                  </a:rPr>
                  <a:t>及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𝑐</m:t>
                            </m:r>
                          </m:sup>
                        </m:sSup>
                      </m:e>
                    </m:d>
                    <m:r>
                      <a:rPr lang="zh-CN" altLang="en-US" i="1">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zh-CN" altLang="en-US" i="1">
                        <a:latin typeface="Cambria Math" panose="02040503050406030204" pitchFamily="18" charset="0"/>
                      </a:rPr>
                      <m:t>𝑇</m:t>
                    </m:r>
                    <m:r>
                      <a:rPr lang="en-US" altLang="zh-CN" b="0" i="1" smtClean="0">
                        <a:latin typeface="Cambria Math" panose="02040503050406030204" pitchFamily="18" charset="0"/>
                      </a:rPr>
                      <m:t> (</m:t>
                    </m:r>
                    <m:r>
                      <a:rPr lang="zh-CN" altLang="en-US" i="1">
                        <a:latin typeface="Cambria Math" panose="02040503050406030204" pitchFamily="18" charset="0"/>
                      </a:rPr>
                      <m:t>𝑇</m:t>
                    </m:r>
                    <m:r>
                      <a:rPr lang="zh-CN" altLang="en-US">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𝑐</m:t>
                        </m:r>
                      </m:sup>
                    </m:sSup>
                    <m:r>
                      <a:rPr lang="en-US" altLang="zh-CN" b="1"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rPr>
                      <m:t>)</m:t>
                    </m:r>
                  </m:oMath>
                </a14:m>
                <a:endParaRPr lang="en-US" altLang="zh-CN" dirty="0" smtClean="0">
                  <a:latin typeface="华文中宋" panose="02010600040101010101" pitchFamily="2" charset="-122"/>
                  <a:ea typeface="华文中宋" panose="02010600040101010101" pitchFamily="2" charset="-122"/>
                </a:endParaRPr>
              </a:p>
              <a:p>
                <a:pPr marL="0" indent="0" algn="just">
                  <a:buNone/>
                </a:pPr>
                <a:r>
                  <a:rPr lang="zh-CN" altLang="en-US" dirty="0">
                    <a:latin typeface="华文中宋" panose="02010600040101010101" pitchFamily="2" charset="-122"/>
                    <a:ea typeface="华文中宋" panose="02010600040101010101" pitchFamily="2" charset="-122"/>
                  </a:rPr>
                  <a:t>知  </a:t>
                </a:r>
                <a14:m>
                  <m:oMath xmlns:m="http://schemas.openxmlformats.org/officeDocument/2006/math">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zh-CN" altLang="en-US" i="1">
                            <a:latin typeface="Cambria Math" panose="02040503050406030204" pitchFamily="18" charset="0"/>
                          </a:rPr>
                          <m:t>𝑇</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𝐸</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𝑚</m:t>
                            </m:r>
                          </m:e>
                          <m:sup>
                            <m:r>
                              <a:rPr lang="zh-CN" altLang="en-US">
                                <a:latin typeface="Cambria Math" panose="02040503050406030204" pitchFamily="18" charset="0"/>
                              </a:rPr>
                              <m:t>∗</m:t>
                            </m:r>
                          </m:sup>
                        </m:sSup>
                        <m:r>
                          <a:rPr lang="zh-CN" altLang="en-US">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𝐸</m:t>
                            </m:r>
                          </m:e>
                          <m:sup>
                            <m:r>
                              <a:rPr lang="zh-CN" altLang="en-US" i="1">
                                <a:latin typeface="Cambria Math" panose="02040503050406030204" pitchFamily="18" charset="0"/>
                              </a:rPr>
                              <m:t>𝑐</m:t>
                            </m:r>
                          </m:sup>
                        </m:sSup>
                      </m:e>
                    </m:d>
                  </m:oMath>
                </a14:m>
                <a:r>
                  <a:rPr lang="zh-CN" altLang="en-US" dirty="0">
                    <a:latin typeface="华文中宋" panose="02010600040101010101" pitchFamily="2" charset="-122"/>
                    <a:ea typeface="华文中宋" panose="02010600040101010101" pitchFamily="2" charset="-122"/>
                  </a:rPr>
                  <a:t> 。</a:t>
                </a:r>
              </a:p>
              <a:p>
                <a:pPr marL="0" indent="0" algn="just">
                  <a:buNone/>
                </a:pPr>
                <a:r>
                  <a:rPr lang="zh-CN" altLang="en-US" dirty="0">
                    <a:latin typeface="华文中宋" panose="02010600040101010101" pitchFamily="2" charset="-122"/>
                    <a:ea typeface="华文中宋" panose="02010600040101010101" pitchFamily="2" charset="-122"/>
                  </a:rPr>
                  <a:t>      由（</a:t>
                </a:r>
                <a:r>
                  <a:rPr lang="en-US" altLang="zh-CN" dirty="0" err="1">
                    <a:latin typeface="华文中宋" panose="02010600040101010101" pitchFamily="2" charset="-122"/>
                    <a:ea typeface="华文中宋" panose="02010600040101010101" pitchFamily="2" charset="-122"/>
                  </a:rPr>
                  <a:t>i</a:t>
                </a:r>
                <a:r>
                  <a:rPr lang="zh-CN" altLang="en-US" dirty="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ii</a:t>
                </a:r>
                <a:r>
                  <a:rPr lang="zh-CN" altLang="en-US" dirty="0">
                    <a:latin typeface="华文中宋" panose="02010600040101010101" pitchFamily="2" charset="-122"/>
                    <a:ea typeface="华文中宋" panose="02010600040101010101" pitchFamily="2" charset="-122"/>
                  </a:rPr>
                  <a:t>）立得（</a:t>
                </a:r>
                <a:r>
                  <a:rPr lang="en-US" altLang="zh-CN" dirty="0">
                    <a:latin typeface="华文中宋" panose="02010600040101010101" pitchFamily="2" charset="-122"/>
                    <a:ea typeface="华文中宋" panose="02010600040101010101" pitchFamily="2" charset="-122"/>
                  </a:rPr>
                  <a:t>iii</a:t>
                </a:r>
                <a:r>
                  <a:rPr lang="zh-CN" altLang="en-US" dirty="0">
                    <a:latin typeface="华文中宋" panose="02010600040101010101" pitchFamily="2" charset="-122"/>
                    <a:ea typeface="华文中宋" panose="02010600040101010101" pitchFamily="2" charset="-122"/>
                  </a:rPr>
                  <a:t>）。证毕</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mc:Choice>
        <mc:Fallback xmlns="">
          <p:sp>
            <p:nvSpPr>
              <p:cNvPr id="13314" name="Rectangle 2"/>
              <p:cNvSpPr>
                <a:spLocks noGrp="1" noRot="1" noChangeAspect="1" noMove="1" noResize="1" noEditPoints="1" noAdjustHandles="1" noChangeArrowheads="1" noChangeShapeType="1" noTextEdit="1"/>
              </p:cNvSpPr>
              <p:nvPr>
                <p:ph type="body" idx="1"/>
              </p:nvPr>
            </p:nvSpPr>
            <p:spPr>
              <a:xfrm>
                <a:off x="107504" y="1600200"/>
                <a:ext cx="8928992" cy="4876800"/>
              </a:xfrm>
              <a:blipFill>
                <a:blip r:embed="rId2"/>
                <a:stretch>
                  <a:fillRect l="-1776" t="-625"/>
                </a:stretch>
              </a:blipFill>
            </p:spPr>
            <p:txBody>
              <a:bodyPr/>
              <a:lstStyle/>
              <a:p>
                <a:r>
                  <a:rPr lang="zh-CN" altLang="en-US">
                    <a:noFill/>
                  </a:rPr>
                  <a:t> </a:t>
                </a:r>
              </a:p>
            </p:txBody>
          </p:sp>
        </mc:Fallback>
      </mc:AlternateContent>
      <p:sp>
        <p:nvSpPr>
          <p:cNvPr id="13329" name="Rectangle 17"/>
          <p:cNvSpPr>
            <a:spLocks noChangeArrowheads="1"/>
          </p:cNvSpPr>
          <p:nvPr/>
        </p:nvSpPr>
        <p:spPr bwMode="auto">
          <a:xfrm>
            <a:off x="360521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Grp="1" noChangeArrowheads="1"/>
              </p:cNvSpPr>
              <p:nvPr>
                <p:ph type="body" idx="1"/>
              </p:nvPr>
            </p:nvSpPr>
            <p:spPr>
              <a:xfrm>
                <a:off x="309562" y="1340768"/>
                <a:ext cx="8654925" cy="4876800"/>
              </a:xfrm>
            </p:spPr>
            <p:txBody>
              <a:bodyPr/>
              <a:lstStyle/>
              <a:p>
                <a:pPr marL="0" indent="0" algn="just">
                  <a:buNone/>
                </a:pPr>
                <a:r>
                  <a:rPr lang="zh-CN" altLang="en-US" b="1" dirty="0" smtClean="0">
                    <a:solidFill>
                      <a:srgbClr val="00FF00"/>
                    </a:solidFill>
                    <a:latin typeface="华文中宋" panose="02010600040101010101" pitchFamily="2" charset="-122"/>
                    <a:ea typeface="华文中宋" panose="02010600040101010101" pitchFamily="2" charset="-122"/>
                  </a:rPr>
                  <a:t>定理</a:t>
                </a:r>
                <a:r>
                  <a:rPr lang="en-US" altLang="zh-CN" b="1" dirty="0">
                    <a:solidFill>
                      <a:srgbClr val="00FF00"/>
                    </a:solidFill>
                    <a:latin typeface="华文中宋" panose="02010600040101010101" pitchFamily="2" charset="-122"/>
                    <a:ea typeface="华文中宋" panose="02010600040101010101" pitchFamily="2" charset="-122"/>
                  </a:rPr>
                  <a:t>2  </a:t>
                </a:r>
                <a:r>
                  <a:rPr lang="zh-CN" altLang="en-US" b="1" dirty="0">
                    <a:solidFill>
                      <a:srgbClr val="00FF00"/>
                    </a:solidFill>
                    <a:latin typeface="华文中宋" panose="02010600040101010101" pitchFamily="2" charset="-122"/>
                    <a:ea typeface="华文中宋" panose="02010600040101010101" pitchFamily="2" charset="-122"/>
                  </a:rPr>
                  <a:t>若</a:t>
                </a:r>
                <a14:m>
                  <m:oMath xmlns:m="http://schemas.openxmlformats.org/officeDocument/2006/math">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𝑺</m:t>
                        </m:r>
                      </m:e>
                      <m:sub>
                        <m:r>
                          <a:rPr lang="en-US" altLang="zh-CN" b="1" i="1" dirty="0" smtClean="0">
                            <a:solidFill>
                              <a:srgbClr val="00FF00"/>
                            </a:solidFill>
                            <a:latin typeface="Cambria Math" panose="02040503050406030204" pitchFamily="18" charset="0"/>
                            <a:ea typeface="华文中宋" panose="02010600040101010101" pitchFamily="2" charset="-122"/>
                          </a:rPr>
                          <m:t>𝟏</m:t>
                        </m:r>
                      </m:sub>
                    </m:sSub>
                    <m:r>
                      <a:rPr lang="en-US" altLang="zh-CN" b="1" i="1" dirty="0" smtClean="0">
                        <a:solidFill>
                          <a:srgbClr val="00FF00"/>
                        </a:solidFill>
                        <a:latin typeface="Cambria Math" panose="02040503050406030204" pitchFamily="18" charset="0"/>
                        <a:ea typeface="华文中宋" panose="02010600040101010101" pitchFamily="2" charset="-122"/>
                      </a:rPr>
                      <m:t>,</m:t>
                    </m:r>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𝑺</m:t>
                        </m:r>
                      </m:e>
                      <m:sub>
                        <m:r>
                          <a:rPr lang="en-US" altLang="zh-CN" b="1" i="1" dirty="0" smtClean="0">
                            <a:solidFill>
                              <a:srgbClr val="00FF00"/>
                            </a:solidFill>
                            <a:latin typeface="Cambria Math" panose="02040503050406030204" pitchFamily="18" charset="0"/>
                            <a:ea typeface="华文中宋" panose="02010600040101010101" pitchFamily="2" charset="-122"/>
                          </a:rPr>
                          <m:t>𝟐</m:t>
                        </m:r>
                      </m:sub>
                    </m:sSub>
                  </m:oMath>
                </a14:m>
                <a:r>
                  <a:rPr lang="zh-CN" altLang="en-US" b="1" dirty="0">
                    <a:solidFill>
                      <a:srgbClr val="00FF00"/>
                    </a:solidFill>
                    <a:latin typeface="华文中宋" panose="02010600040101010101" pitchFamily="2" charset="-122"/>
                    <a:ea typeface="华文中宋" panose="02010600040101010101" pitchFamily="2" charset="-122"/>
                  </a:rPr>
                  <a:t>都可测，则 </a:t>
                </a:r>
                <a14:m>
                  <m:oMath xmlns:m="http://schemas.openxmlformats.org/officeDocument/2006/math">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𝑺</m:t>
                        </m:r>
                      </m:e>
                      <m:sub>
                        <m:r>
                          <a:rPr lang="en-US" altLang="zh-CN" b="1" i="1" dirty="0" smtClean="0">
                            <a:solidFill>
                              <a:srgbClr val="00FF00"/>
                            </a:solidFill>
                            <a:latin typeface="Cambria Math" panose="02040503050406030204" pitchFamily="18" charset="0"/>
                            <a:ea typeface="华文中宋" panose="02010600040101010101" pitchFamily="2" charset="-122"/>
                          </a:rPr>
                          <m:t>𝟏</m:t>
                        </m:r>
                      </m:sub>
                    </m:sSub>
                    <m:r>
                      <a:rPr lang="en-US" altLang="zh-CN" b="1" i="1" dirty="0" smtClean="0">
                        <a:solidFill>
                          <a:srgbClr val="00FF00"/>
                        </a:solidFill>
                        <a:latin typeface="Cambria Math" panose="02040503050406030204" pitchFamily="18" charset="0"/>
                        <a:ea typeface="Cambria Math" panose="02040503050406030204" pitchFamily="18" charset="0"/>
                      </a:rPr>
                      <m:t>∪</m:t>
                    </m:r>
                    <m:sSub>
                      <m:sSubPr>
                        <m:ctrlPr>
                          <a:rPr lang="en-US" altLang="zh-CN" b="1" i="1" dirty="0" smtClean="0">
                            <a:solidFill>
                              <a:srgbClr val="00FF00"/>
                            </a:solidFill>
                            <a:latin typeface="Cambria Math" panose="02040503050406030204" pitchFamily="18" charset="0"/>
                            <a:ea typeface="Cambria Math" panose="02040503050406030204" pitchFamily="18" charset="0"/>
                          </a:rPr>
                        </m:ctrlPr>
                      </m:sSubPr>
                      <m:e>
                        <m:r>
                          <a:rPr lang="en-US" altLang="zh-CN" b="1" i="1" dirty="0" smtClean="0">
                            <a:solidFill>
                              <a:srgbClr val="00FF00"/>
                            </a:solidFill>
                            <a:latin typeface="Cambria Math" panose="02040503050406030204" pitchFamily="18" charset="0"/>
                            <a:ea typeface="Cambria Math" panose="02040503050406030204" pitchFamily="18" charset="0"/>
                          </a:rPr>
                          <m:t>𝑺</m:t>
                        </m:r>
                      </m:e>
                      <m:sub>
                        <m:r>
                          <a:rPr lang="en-US" altLang="zh-CN" b="1" i="1" dirty="0" smtClean="0">
                            <a:solidFill>
                              <a:srgbClr val="00FF00"/>
                            </a:solidFill>
                            <a:latin typeface="Cambria Math" panose="02040503050406030204" pitchFamily="18" charset="0"/>
                            <a:ea typeface="Cambria Math" panose="02040503050406030204" pitchFamily="18" charset="0"/>
                          </a:rPr>
                          <m:t>𝟐</m:t>
                        </m:r>
                      </m:sub>
                    </m:sSub>
                  </m:oMath>
                </a14:m>
                <a:r>
                  <a:rPr lang="zh-CN" altLang="en-US" b="1" dirty="0">
                    <a:solidFill>
                      <a:srgbClr val="00FF00"/>
                    </a:solidFill>
                    <a:latin typeface="华文中宋" panose="02010600040101010101" pitchFamily="2" charset="-122"/>
                    <a:ea typeface="华文中宋" panose="02010600040101010101" pitchFamily="2" charset="-122"/>
                  </a:rPr>
                  <a:t> </a:t>
                </a:r>
                <a:r>
                  <a:rPr lang="en-US" altLang="zh-CN" b="1" dirty="0">
                    <a:solidFill>
                      <a:srgbClr val="00FF00"/>
                    </a:solidFill>
                    <a:latin typeface="华文中宋" panose="02010600040101010101" pitchFamily="2" charset="-122"/>
                    <a:ea typeface="华文中宋" panose="02010600040101010101" pitchFamily="2" charset="-122"/>
                  </a:rPr>
                  <a:t>,</a:t>
                </a:r>
                <a:r>
                  <a:rPr lang="en-US" altLang="zh-CN" b="1" dirty="0">
                    <a:solidFill>
                      <a:srgbClr val="00FF00"/>
                    </a:solidFill>
                    <a:ea typeface="华文中宋" panose="02010600040101010101" pitchFamily="2" charset="-122"/>
                  </a:rPr>
                  <a:t> </a:t>
                </a:r>
                <a14:m>
                  <m:oMath xmlns:m="http://schemas.openxmlformats.org/officeDocument/2006/math">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𝑺</m:t>
                        </m:r>
                      </m:e>
                      <m:sub>
                        <m:r>
                          <a:rPr lang="en-US" altLang="zh-CN" b="1" i="1" dirty="0">
                            <a:solidFill>
                              <a:srgbClr val="00FF00"/>
                            </a:solidFill>
                            <a:latin typeface="Cambria Math" panose="02040503050406030204" pitchFamily="18" charset="0"/>
                            <a:ea typeface="华文中宋" panose="02010600040101010101" pitchFamily="2" charset="-122"/>
                          </a:rPr>
                          <m:t>𝟏</m:t>
                        </m:r>
                      </m:sub>
                    </m:sSub>
                    <m:r>
                      <a:rPr lang="en-US" altLang="zh-CN" b="1" i="1" dirty="0" smtClean="0">
                        <a:solidFill>
                          <a:srgbClr val="00FF00"/>
                        </a:solidFill>
                        <a:latin typeface="Cambria Math" panose="02040503050406030204" pitchFamily="18" charset="0"/>
                        <a:ea typeface="Cambria Math" panose="02040503050406030204" pitchFamily="18" charset="0"/>
                      </a:rPr>
                      <m:t>∩</m:t>
                    </m:r>
                    <m:sSub>
                      <m:sSubPr>
                        <m:ctrlPr>
                          <a:rPr lang="en-US" altLang="zh-CN" b="1" i="1" dirty="0">
                            <a:solidFill>
                              <a:srgbClr val="00FF00"/>
                            </a:solidFill>
                            <a:latin typeface="Cambria Math" panose="02040503050406030204" pitchFamily="18" charset="0"/>
                            <a:ea typeface="Cambria Math" panose="02040503050406030204" pitchFamily="18" charset="0"/>
                          </a:rPr>
                        </m:ctrlPr>
                      </m:sSubPr>
                      <m:e>
                        <m:r>
                          <a:rPr lang="en-US" altLang="zh-CN" b="1" i="1" dirty="0">
                            <a:solidFill>
                              <a:srgbClr val="00FF00"/>
                            </a:solidFill>
                            <a:latin typeface="Cambria Math" panose="02040503050406030204" pitchFamily="18" charset="0"/>
                            <a:ea typeface="Cambria Math" panose="02040503050406030204" pitchFamily="18" charset="0"/>
                          </a:rPr>
                          <m:t>𝑺</m:t>
                        </m:r>
                      </m:e>
                      <m:sub>
                        <m:r>
                          <a:rPr lang="en-US" altLang="zh-CN" b="1" i="1" dirty="0">
                            <a:solidFill>
                              <a:srgbClr val="00FF00"/>
                            </a:solidFill>
                            <a:latin typeface="Cambria Math" panose="02040503050406030204" pitchFamily="18" charset="0"/>
                            <a:ea typeface="Cambria Math" panose="02040503050406030204" pitchFamily="18" charset="0"/>
                          </a:rPr>
                          <m:t>𝟐</m:t>
                        </m:r>
                      </m:sub>
                    </m:sSub>
                  </m:oMath>
                </a14:m>
                <a:r>
                  <a:rPr lang="en-US" altLang="zh-CN" b="1" dirty="0" smtClean="0">
                    <a:solidFill>
                      <a:srgbClr val="00FF00"/>
                    </a:solidFill>
                    <a:latin typeface="华文中宋" panose="02010600040101010101" pitchFamily="2" charset="-122"/>
                    <a:ea typeface="华文中宋" panose="02010600040101010101" pitchFamily="2" charset="-122"/>
                  </a:rPr>
                  <a:t>, </a:t>
                </a:r>
                <a14:m>
                  <m:oMath xmlns:m="http://schemas.openxmlformats.org/officeDocument/2006/math">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𝑺</m:t>
                        </m:r>
                      </m:e>
                      <m:sub>
                        <m:r>
                          <a:rPr lang="en-US" altLang="zh-CN" b="1" i="1" dirty="0">
                            <a:solidFill>
                              <a:srgbClr val="00FF00"/>
                            </a:solidFill>
                            <a:latin typeface="Cambria Math" panose="02040503050406030204" pitchFamily="18" charset="0"/>
                            <a:ea typeface="华文中宋" panose="02010600040101010101" pitchFamily="2" charset="-122"/>
                          </a:rPr>
                          <m:t>𝟏</m:t>
                        </m:r>
                      </m:sub>
                    </m:sSub>
                    <m:r>
                      <a:rPr lang="en-US" altLang="zh-CN" b="1" i="1" dirty="0" smtClean="0">
                        <a:solidFill>
                          <a:srgbClr val="00FF00"/>
                        </a:solidFill>
                        <a:latin typeface="Cambria Math" panose="02040503050406030204" pitchFamily="18" charset="0"/>
                        <a:ea typeface="Cambria Math" panose="02040503050406030204" pitchFamily="18" charset="0"/>
                      </a:rPr>
                      <m:t>−</m:t>
                    </m:r>
                    <m:sSub>
                      <m:sSubPr>
                        <m:ctrlPr>
                          <a:rPr lang="en-US" altLang="zh-CN" b="1" i="1" dirty="0">
                            <a:solidFill>
                              <a:srgbClr val="00FF00"/>
                            </a:solidFill>
                            <a:latin typeface="Cambria Math" panose="02040503050406030204" pitchFamily="18" charset="0"/>
                            <a:ea typeface="Cambria Math" panose="02040503050406030204" pitchFamily="18" charset="0"/>
                          </a:rPr>
                        </m:ctrlPr>
                      </m:sSubPr>
                      <m:e>
                        <m:r>
                          <a:rPr lang="en-US" altLang="zh-CN" b="1" i="1" dirty="0">
                            <a:solidFill>
                              <a:srgbClr val="00FF00"/>
                            </a:solidFill>
                            <a:latin typeface="Cambria Math" panose="02040503050406030204" pitchFamily="18" charset="0"/>
                            <a:ea typeface="Cambria Math" panose="02040503050406030204" pitchFamily="18" charset="0"/>
                          </a:rPr>
                          <m:t>𝑺</m:t>
                        </m:r>
                      </m:e>
                      <m:sub>
                        <m:r>
                          <a:rPr lang="en-US" altLang="zh-CN" b="1" i="1" dirty="0">
                            <a:solidFill>
                              <a:srgbClr val="00FF00"/>
                            </a:solidFill>
                            <a:latin typeface="Cambria Math" panose="02040503050406030204" pitchFamily="18" charset="0"/>
                            <a:ea typeface="Cambria Math" panose="02040503050406030204" pitchFamily="18" charset="0"/>
                          </a:rPr>
                          <m:t>𝟐</m:t>
                        </m:r>
                      </m:sub>
                    </m:sSub>
                  </m:oMath>
                </a14:m>
                <a:r>
                  <a:rPr lang="zh-CN" altLang="en-US" b="1" dirty="0">
                    <a:solidFill>
                      <a:srgbClr val="00FF00"/>
                    </a:solidFill>
                    <a:latin typeface="华文中宋" panose="02010600040101010101" pitchFamily="2" charset="-122"/>
                    <a:ea typeface="华文中宋" panose="02010600040101010101" pitchFamily="2" charset="-122"/>
                  </a:rPr>
                  <a:t>都可测。</a:t>
                </a:r>
                <a:endParaRPr lang="zh-CN" altLang="en-US" dirty="0">
                  <a:latin typeface="华文中宋" panose="02010600040101010101" pitchFamily="2" charset="-122"/>
                  <a:ea typeface="华文中宋" panose="02010600040101010101" pitchFamily="2" charset="-122"/>
                </a:endParaRPr>
              </a:p>
              <a:p>
                <a:pPr marL="0" indent="0" algn="just">
                  <a:lnSpc>
                    <a:spcPct val="120000"/>
                  </a:lnSpc>
                  <a:spcBef>
                    <a:spcPct val="0"/>
                  </a:spcBef>
                  <a:buNone/>
                </a:pPr>
                <a:r>
                  <a:rPr lang="zh-CN" altLang="en-US" dirty="0" smtClean="0">
                    <a:latin typeface="华文中宋" panose="02010600040101010101" pitchFamily="2" charset="-122"/>
                    <a:ea typeface="华文中宋" panose="02010600040101010101" pitchFamily="2" charset="-122"/>
                  </a:rPr>
                  <a:t>证明</a:t>
                </a:r>
                <a:r>
                  <a:rPr lang="zh-CN" altLang="en-US" dirty="0">
                    <a:latin typeface="华文中宋" panose="02010600040101010101" pitchFamily="2" charset="-122"/>
                    <a:ea typeface="华文中宋" panose="02010600040101010101" pitchFamily="2" charset="-122"/>
                  </a:rPr>
                  <a:t>：由定理</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De Morgan</a:t>
                </a:r>
                <a:r>
                  <a:rPr lang="zh-CN" altLang="en-US" dirty="0">
                    <a:latin typeface="华文中宋" panose="02010600040101010101" pitchFamily="2" charset="-122"/>
                    <a:ea typeface="华文中宋" panose="02010600040101010101" pitchFamily="2" charset="-122"/>
                  </a:rPr>
                  <a:t>公式及等式</a:t>
                </a:r>
                <a14:m>
                  <m:oMath xmlns:m="http://schemas.openxmlformats.org/officeDocument/2006/math">
                    <m:sSub>
                      <m:sSubPr>
                        <m:ctrlPr>
                          <a:rPr lang="en-US" altLang="zh-CN" b="1" i="1" dirty="0" smtClean="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a:solidFill>
                              <a:schemeClr val="tx1"/>
                            </a:solidFill>
                            <a:latin typeface="Cambria Math" panose="02040503050406030204" pitchFamily="18" charset="0"/>
                            <a:ea typeface="华文中宋" panose="02010600040101010101" pitchFamily="2" charset="-122"/>
                          </a:rPr>
                          <m:t>𝟏</m:t>
                        </m:r>
                      </m:sub>
                    </m:sSub>
                    <m:r>
                      <a:rPr lang="en-US" altLang="zh-CN" b="1" i="1" dirty="0">
                        <a:solidFill>
                          <a:schemeClr val="tx1"/>
                        </a:solidFill>
                        <a:latin typeface="Cambria Math" panose="02040503050406030204" pitchFamily="18" charset="0"/>
                        <a:ea typeface="Cambria Math" panose="02040503050406030204" pitchFamily="18" charset="0"/>
                      </a:rPr>
                      <m:t>−</m:t>
                    </m:r>
                    <m:sSub>
                      <m:sSubPr>
                        <m:ctrlPr>
                          <a:rPr lang="en-US" altLang="zh-CN" b="1" i="1" dirty="0">
                            <a:solidFill>
                              <a:schemeClr val="tx1"/>
                            </a:solidFill>
                            <a:latin typeface="Cambria Math" panose="02040503050406030204" pitchFamily="18" charset="0"/>
                            <a:ea typeface="Cambria Math" panose="02040503050406030204" pitchFamily="18" charset="0"/>
                          </a:rPr>
                        </m:ctrlPr>
                      </m:sSubPr>
                      <m:e>
                        <m:r>
                          <a:rPr lang="en-US" altLang="zh-CN" b="1" i="1" dirty="0">
                            <a:solidFill>
                              <a:schemeClr val="tx1"/>
                            </a:solidFill>
                            <a:latin typeface="Cambria Math" panose="02040503050406030204" pitchFamily="18" charset="0"/>
                            <a:ea typeface="Cambria Math" panose="02040503050406030204" pitchFamily="18" charset="0"/>
                          </a:rPr>
                          <m:t>𝑺</m:t>
                        </m:r>
                      </m:e>
                      <m:sub>
                        <m:r>
                          <a:rPr lang="en-US" altLang="zh-CN" b="1" i="1" dirty="0">
                            <a:solidFill>
                              <a:schemeClr val="tx1"/>
                            </a:solidFill>
                            <a:latin typeface="Cambria Math" panose="02040503050406030204" pitchFamily="18" charset="0"/>
                            <a:ea typeface="Cambria Math" panose="02040503050406030204" pitchFamily="18" charset="0"/>
                          </a:rPr>
                          <m:t>𝟐</m:t>
                        </m:r>
                      </m:sub>
                    </m:sSub>
                    <m:r>
                      <a:rPr lang="en-US" altLang="zh-CN" b="1" i="1" dirty="0" smtClean="0">
                        <a:solidFill>
                          <a:schemeClr val="tx1"/>
                        </a:solidFill>
                        <a:latin typeface="Cambria Math" panose="02040503050406030204" pitchFamily="18" charset="0"/>
                        <a:ea typeface="Cambria Math" panose="02040503050406030204" pitchFamily="18" charset="0"/>
                      </a:rPr>
                      <m:t>=</m:t>
                    </m:r>
                    <m:sSub>
                      <m:sSubPr>
                        <m:ctrlPr>
                          <a:rPr lang="en-US" altLang="zh-CN" b="1" i="1" dirty="0" smtClean="0">
                            <a:solidFill>
                              <a:schemeClr val="tx1"/>
                            </a:solidFill>
                            <a:latin typeface="Cambria Math" panose="02040503050406030204" pitchFamily="18" charset="0"/>
                            <a:ea typeface="Cambria Math" panose="02040503050406030204" pitchFamily="18" charset="0"/>
                          </a:rPr>
                        </m:ctrlPr>
                      </m:sSubPr>
                      <m:e>
                        <m:r>
                          <a:rPr lang="en-US" altLang="zh-CN" b="1" i="1" dirty="0" smtClean="0">
                            <a:solidFill>
                              <a:schemeClr val="tx1"/>
                            </a:solidFill>
                            <a:latin typeface="Cambria Math" panose="02040503050406030204" pitchFamily="18" charset="0"/>
                            <a:ea typeface="Cambria Math" panose="02040503050406030204" pitchFamily="18" charset="0"/>
                          </a:rPr>
                          <m:t>𝑺</m:t>
                        </m:r>
                      </m:e>
                      <m:sub>
                        <m:r>
                          <a:rPr lang="en-US" altLang="zh-CN" b="1" i="1" dirty="0" smtClean="0">
                            <a:solidFill>
                              <a:schemeClr val="tx1"/>
                            </a:solidFill>
                            <a:latin typeface="Cambria Math" panose="02040503050406030204" pitchFamily="18" charset="0"/>
                            <a:ea typeface="Cambria Math" panose="02040503050406030204" pitchFamily="18" charset="0"/>
                          </a:rPr>
                          <m:t>𝟏</m:t>
                        </m:r>
                      </m:sub>
                    </m:sSub>
                    <m:r>
                      <a:rPr lang="en-US" altLang="zh-CN" b="1" i="1" dirty="0" smtClean="0">
                        <a:solidFill>
                          <a:schemeClr val="tx1"/>
                        </a:solidFill>
                        <a:latin typeface="Cambria Math" panose="02040503050406030204" pitchFamily="18" charset="0"/>
                        <a:ea typeface="Cambria Math" panose="02040503050406030204" pitchFamily="18" charset="0"/>
                      </a:rPr>
                      <m:t>∩</m:t>
                    </m:r>
                    <m:sSubSup>
                      <m:sSubSupPr>
                        <m:ctrlPr>
                          <a:rPr lang="en-US" altLang="zh-CN" b="1" i="1" dirty="0" smtClean="0">
                            <a:solidFill>
                              <a:schemeClr val="tx1"/>
                            </a:solidFill>
                            <a:latin typeface="Cambria Math" panose="02040503050406030204" pitchFamily="18" charset="0"/>
                            <a:ea typeface="Cambria Math" panose="02040503050406030204" pitchFamily="18" charset="0"/>
                          </a:rPr>
                        </m:ctrlPr>
                      </m:sSubSupPr>
                      <m:e>
                        <m:r>
                          <a:rPr lang="en-US" altLang="zh-CN" b="1" i="1" dirty="0" smtClean="0">
                            <a:solidFill>
                              <a:schemeClr val="tx1"/>
                            </a:solidFill>
                            <a:latin typeface="Cambria Math" panose="02040503050406030204" pitchFamily="18" charset="0"/>
                            <a:ea typeface="Cambria Math" panose="02040503050406030204" pitchFamily="18" charset="0"/>
                          </a:rPr>
                          <m:t>𝑺</m:t>
                        </m:r>
                      </m:e>
                      <m:sub>
                        <m:r>
                          <a:rPr lang="en-US" altLang="zh-CN" b="1" i="1" dirty="0" smtClean="0">
                            <a:solidFill>
                              <a:schemeClr val="tx1"/>
                            </a:solidFill>
                            <a:latin typeface="Cambria Math" panose="02040503050406030204" pitchFamily="18" charset="0"/>
                            <a:ea typeface="Cambria Math" panose="02040503050406030204" pitchFamily="18" charset="0"/>
                          </a:rPr>
                          <m:t>𝟐</m:t>
                        </m:r>
                      </m:sub>
                      <m:sup>
                        <m:r>
                          <a:rPr lang="en-US" altLang="zh-CN" b="1" i="1" dirty="0" smtClean="0">
                            <a:solidFill>
                              <a:schemeClr val="tx1"/>
                            </a:solidFill>
                            <a:latin typeface="Cambria Math" panose="02040503050406030204" pitchFamily="18" charset="0"/>
                            <a:ea typeface="Cambria Math" panose="02040503050406030204" pitchFamily="18" charset="0"/>
                          </a:rPr>
                          <m:t>𝒄</m:t>
                        </m:r>
                      </m:sup>
                    </m:sSubSup>
                  </m:oMath>
                </a14:m>
                <a:r>
                  <a:rPr lang="zh-CN" altLang="en-US" dirty="0">
                    <a:latin typeface="华文中宋" panose="02010600040101010101" pitchFamily="2" charset="-122"/>
                    <a:ea typeface="华文中宋" panose="02010600040101010101" pitchFamily="2" charset="-122"/>
                  </a:rPr>
                  <a:t>，只需证明</a:t>
                </a:r>
                <a14:m>
                  <m:oMath xmlns:m="http://schemas.openxmlformats.org/officeDocument/2006/math">
                    <m:sSub>
                      <m:sSubPr>
                        <m:ctrlPr>
                          <a:rPr lang="en-US" altLang="zh-CN" b="1" i="1" dirty="0" smtClean="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a:solidFill>
                              <a:schemeClr val="tx1"/>
                            </a:solidFill>
                            <a:latin typeface="Cambria Math" panose="02040503050406030204" pitchFamily="18" charset="0"/>
                            <a:ea typeface="华文中宋" panose="02010600040101010101" pitchFamily="2" charset="-122"/>
                          </a:rPr>
                          <m:t>𝟏</m:t>
                        </m:r>
                      </m:sub>
                    </m:sSub>
                    <m:r>
                      <a:rPr lang="en-US" altLang="zh-CN" b="1" i="1" dirty="0">
                        <a:solidFill>
                          <a:schemeClr val="tx1"/>
                        </a:solidFill>
                        <a:latin typeface="Cambria Math" panose="02040503050406030204" pitchFamily="18" charset="0"/>
                        <a:ea typeface="Cambria Math" panose="02040503050406030204" pitchFamily="18" charset="0"/>
                      </a:rPr>
                      <m:t>∪</m:t>
                    </m:r>
                    <m:sSub>
                      <m:sSubPr>
                        <m:ctrlPr>
                          <a:rPr lang="en-US" altLang="zh-CN" b="1" i="1" dirty="0">
                            <a:solidFill>
                              <a:schemeClr val="tx1"/>
                            </a:solidFill>
                            <a:latin typeface="Cambria Math" panose="02040503050406030204" pitchFamily="18" charset="0"/>
                            <a:ea typeface="Cambria Math" panose="02040503050406030204" pitchFamily="18" charset="0"/>
                          </a:rPr>
                        </m:ctrlPr>
                      </m:sSubPr>
                      <m:e>
                        <m:r>
                          <a:rPr lang="en-US" altLang="zh-CN" b="1" i="1" dirty="0">
                            <a:solidFill>
                              <a:schemeClr val="tx1"/>
                            </a:solidFill>
                            <a:latin typeface="Cambria Math" panose="02040503050406030204" pitchFamily="18" charset="0"/>
                            <a:ea typeface="Cambria Math" panose="02040503050406030204" pitchFamily="18" charset="0"/>
                          </a:rPr>
                          <m:t>𝑺</m:t>
                        </m:r>
                      </m:e>
                      <m:sub>
                        <m:r>
                          <a:rPr lang="en-US" altLang="zh-CN" b="1" i="1" dirty="0">
                            <a:solidFill>
                              <a:schemeClr val="tx1"/>
                            </a:solidFill>
                            <a:latin typeface="Cambria Math" panose="02040503050406030204" pitchFamily="18" charset="0"/>
                            <a:ea typeface="Cambria Math" panose="02040503050406030204" pitchFamily="18" charset="0"/>
                          </a:rPr>
                          <m:t>𝟐</m:t>
                        </m:r>
                      </m:sub>
                    </m:sSub>
                  </m:oMath>
                </a14:m>
                <a:r>
                  <a:rPr lang="zh-CN" altLang="en-US" dirty="0">
                    <a:latin typeface="华文中宋" panose="02010600040101010101" pitchFamily="2" charset="-122"/>
                    <a:ea typeface="华文中宋" panose="02010600040101010101" pitchFamily="2" charset="-122"/>
                  </a:rPr>
                  <a:t>是可测集，即要证明对任意 </a:t>
                </a:r>
                <a14:m>
                  <m:oMath xmlns:m="http://schemas.openxmlformats.org/officeDocument/2006/math">
                    <m:r>
                      <a:rPr lang="en-US" altLang="zh-CN" b="1" i="1" dirty="0">
                        <a:latin typeface="Cambria Math" panose="02040503050406030204" pitchFamily="18" charset="0"/>
                        <a:ea typeface="华文中宋" panose="02010600040101010101" pitchFamily="2" charset="-122"/>
                      </a:rPr>
                      <m:t>𝑻</m:t>
                    </m:r>
                    <m:r>
                      <a:rPr lang="en-US" altLang="zh-CN" b="1" i="1" dirty="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ea typeface="Cambria Math" panose="02040503050406030204" pitchFamily="18" charset="0"/>
                          </a:rPr>
                        </m:ctrlPr>
                      </m:sSupPr>
                      <m:e>
                        <m:r>
                          <a:rPr lang="en-US" altLang="zh-CN" b="1" i="1" dirty="0">
                            <a:latin typeface="Cambria Math" panose="02040503050406030204" pitchFamily="18" charset="0"/>
                            <a:ea typeface="Cambria Math" panose="02040503050406030204" pitchFamily="18" charset="0"/>
                          </a:rPr>
                          <m:t>𝑹</m:t>
                        </m:r>
                      </m:e>
                      <m:sup>
                        <m:r>
                          <a:rPr lang="en-US" altLang="zh-CN" b="1" i="1" dirty="0">
                            <a:latin typeface="Cambria Math" panose="02040503050406030204" pitchFamily="18" charset="0"/>
                            <a:ea typeface="Cambria Math" panose="02040503050406030204" pitchFamily="18" charset="0"/>
                          </a:rPr>
                          <m:t>𝒏</m:t>
                        </m:r>
                      </m:sup>
                    </m:sSup>
                  </m:oMath>
                </a14:m>
                <a:r>
                  <a:rPr lang="zh-CN" altLang="en-US" dirty="0">
                    <a:latin typeface="华文中宋" panose="02010600040101010101" pitchFamily="2" charset="-122"/>
                    <a:ea typeface="华文中宋" panose="02010600040101010101" pitchFamily="2" charset="-122"/>
                  </a:rPr>
                  <a:t>，有</a:t>
                </a:r>
              </a:p>
              <a:p>
                <a:pPr marL="0" indent="0" algn="just">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华文中宋" panose="02010600040101010101" pitchFamily="2" charset="-122"/>
                            </a:rPr>
                          </m:ctrlPr>
                        </m:sSupPr>
                        <m:e>
                          <m:r>
                            <a:rPr lang="en-US" altLang="zh-CN" b="0" i="1" smtClean="0">
                              <a:latin typeface="Cambria Math" panose="02040503050406030204" pitchFamily="18" charset="0"/>
                              <a:ea typeface="华文中宋" panose="02010600040101010101" pitchFamily="2" charset="-122"/>
                            </a:rPr>
                            <m:t>𝑚</m:t>
                          </m:r>
                        </m:e>
                        <m:sup>
                          <m:r>
                            <a:rPr lang="en-US" altLang="zh-CN" b="0" i="1" smtClean="0">
                              <a:latin typeface="Cambria Math" panose="02040503050406030204" pitchFamily="18" charset="0"/>
                              <a:ea typeface="华文中宋" panose="02010600040101010101" pitchFamily="2" charset="-122"/>
                            </a:rPr>
                            <m:t>∗</m:t>
                          </m:r>
                        </m:sup>
                      </m:sSup>
                      <m:r>
                        <a:rPr lang="en-US" altLang="zh-CN" b="0" i="1" smtClean="0">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dirty="0">
                              <a:latin typeface="Cambria Math" panose="02040503050406030204" pitchFamily="18" charset="0"/>
                              <a:ea typeface="华文中宋" panose="02010600040101010101" pitchFamily="2" charset="-122"/>
                            </a:rPr>
                            <m:t>𝑇</m:t>
                          </m:r>
                          <m:r>
                            <a:rPr lang="en-US" altLang="zh-CN" i="1" dirty="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ea typeface="Cambria Math" panose="02040503050406030204" pitchFamily="18" charset="0"/>
                                </a:rPr>
                              </m:ctrlPr>
                            </m:sSupPr>
                            <m:e>
                              <m:d>
                                <m:dPr>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2</m:t>
                                      </m:r>
                                    </m:sub>
                                  </m:sSub>
                                </m:e>
                              </m:d>
                            </m:e>
                            <m:sup>
                              <m:r>
                                <a:rPr lang="en-US" altLang="zh-CN" i="1" dirty="0">
                                  <a:latin typeface="Cambria Math" panose="02040503050406030204" pitchFamily="18" charset="0"/>
                                  <a:ea typeface="Cambria Math" panose="02040503050406030204" pitchFamily="18" charset="0"/>
                                </a:rPr>
                                <m:t>𝑐</m:t>
                              </m:r>
                            </m:sup>
                          </m:sSup>
                        </m:e>
                      </m:d>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dirty="0">
                              <a:latin typeface="Cambria Math" panose="02040503050406030204" pitchFamily="18" charset="0"/>
                              <a:ea typeface="华文中宋" panose="02010600040101010101" pitchFamily="2" charset="-122"/>
                            </a:rPr>
                            <m:t>𝑇</m:t>
                          </m:r>
                          <m:r>
                            <a:rPr lang="en-US" altLang="zh-CN" i="1" dirty="0">
                              <a:latin typeface="Cambria Math" panose="02040503050406030204" pitchFamily="18" charset="0"/>
                              <a:ea typeface="Cambria Math" panose="02040503050406030204" pitchFamily="18" charset="0"/>
                            </a:rPr>
                            <m:t>∩</m:t>
                          </m:r>
                          <m:d>
                            <m:dPr>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2</m:t>
                                  </m:r>
                                </m:sub>
                              </m:sSub>
                            </m:e>
                          </m:d>
                        </m:e>
                      </m:d>
                    </m:oMath>
                  </m:oMathPara>
                </a14:m>
                <a:endParaRPr lang="en-US" altLang="zh-CN" dirty="0">
                  <a:latin typeface="华文中宋" panose="02010600040101010101" pitchFamily="2" charset="-122"/>
                  <a:ea typeface="华文中宋" panose="02010600040101010101" pitchFamily="2" charset="-122"/>
                </a:endParaRPr>
              </a:p>
            </p:txBody>
          </p:sp>
        </mc:Choice>
        <mc:Fallback xmlns="">
          <p:sp>
            <p:nvSpPr>
              <p:cNvPr id="14338" name="Rectangle 2"/>
              <p:cNvSpPr>
                <a:spLocks noGrp="1" noRot="1" noChangeAspect="1" noMove="1" noResize="1" noEditPoints="1" noAdjustHandles="1" noChangeArrowheads="1" noChangeShapeType="1" noTextEdit="1"/>
              </p:cNvSpPr>
              <p:nvPr>
                <p:ph type="body" idx="1"/>
              </p:nvPr>
            </p:nvSpPr>
            <p:spPr>
              <a:xfrm>
                <a:off x="309562" y="1340768"/>
                <a:ext cx="8654925" cy="4876800"/>
              </a:xfrm>
              <a:blipFill>
                <a:blip r:embed="rId2"/>
                <a:stretch>
                  <a:fillRect l="-1831" t="-1625" r="-1761"/>
                </a:stretch>
              </a:blipFill>
            </p:spPr>
            <p:txBody>
              <a:bodyPr/>
              <a:lstStyle/>
              <a:p>
                <a:r>
                  <a:rPr lang="zh-CN" altLang="en-US">
                    <a:noFill/>
                  </a:rPr>
                  <a:t> </a:t>
                </a:r>
              </a:p>
            </p:txBody>
          </p:sp>
        </mc:Fallback>
      </mc:AlternateContent>
      <p:sp>
        <p:nvSpPr>
          <p:cNvPr id="14341" name="Rectangle 5"/>
          <p:cNvSpPr>
            <a:spLocks noChangeArrowheads="1"/>
          </p:cNvSpPr>
          <p:nvPr/>
        </p:nvSpPr>
        <p:spPr bwMode="auto">
          <a:xfrm>
            <a:off x="36147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55" name="Rectangle 19"/>
          <p:cNvSpPr>
            <a:spLocks noChangeArrowheads="1"/>
          </p:cNvSpPr>
          <p:nvPr/>
        </p:nvSpPr>
        <p:spPr bwMode="auto">
          <a:xfrm>
            <a:off x="317658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362" name="Rectangle 2"/>
              <p:cNvSpPr>
                <a:spLocks noGrp="1" noChangeArrowheads="1"/>
              </p:cNvSpPr>
              <p:nvPr>
                <p:ph type="body" idx="1"/>
              </p:nvPr>
            </p:nvSpPr>
            <p:spPr>
              <a:xfrm>
                <a:off x="107504" y="1600200"/>
                <a:ext cx="9036496" cy="4876800"/>
              </a:xfrm>
            </p:spPr>
            <p:txBody>
              <a:bodyPr/>
              <a:lstStyle/>
              <a:p>
                <a:pPr eaLnBrk="0" hangingPunct="0">
                  <a:spcBef>
                    <a:spcPct val="0"/>
                  </a:spcBef>
                  <a:buClrTx/>
                  <a:buSzTx/>
                  <a:buFontTx/>
                  <a:buNone/>
                </a:pPr>
                <a:r>
                  <a:rPr lang="zh-CN" altLang="en-US" dirty="0" smtClean="0">
                    <a:latin typeface="华文中宋" panose="02010600040101010101" pitchFamily="2" charset="-122"/>
                    <a:ea typeface="华文中宋" panose="02010600040101010101" pitchFamily="2" charset="-122"/>
                  </a:rPr>
                  <a:t>我们通过 </a:t>
                </a:r>
                <a14:m>
                  <m:oMath xmlns:m="http://schemas.openxmlformats.org/officeDocument/2006/math">
                    <m:sSub>
                      <m:sSubPr>
                        <m:ctrlPr>
                          <a:rPr lang="en-US" altLang="zh-CN" b="1" i="1" dirty="0">
                            <a:latin typeface="Cambria Math" panose="02040503050406030204" pitchFamily="18" charset="0"/>
                            <a:ea typeface="华文中宋" panose="02010600040101010101" pitchFamily="2" charset="-122"/>
                          </a:rPr>
                        </m:ctrlPr>
                      </m:sSubPr>
                      <m:e>
                        <m:r>
                          <a:rPr lang="en-US" altLang="zh-CN" b="1" i="1" dirty="0">
                            <a:latin typeface="Cambria Math" panose="02040503050406030204" pitchFamily="18" charset="0"/>
                            <a:ea typeface="华文中宋" panose="02010600040101010101" pitchFamily="2" charset="-122"/>
                          </a:rPr>
                          <m:t>𝑺</m:t>
                        </m:r>
                      </m:e>
                      <m:sub>
                        <m:r>
                          <a:rPr lang="en-US" altLang="zh-CN" b="1" i="1" dirty="0">
                            <a:latin typeface="Cambria Math" panose="02040503050406030204" pitchFamily="18" charset="0"/>
                            <a:ea typeface="华文中宋" panose="02010600040101010101" pitchFamily="2" charset="-122"/>
                          </a:rPr>
                          <m:t>𝟏</m:t>
                        </m:r>
                      </m:sub>
                    </m:sSub>
                    <m:r>
                      <a:rPr lang="en-US" altLang="zh-CN" b="1" i="1" dirty="0" smtClean="0">
                        <a:latin typeface="Cambria Math" panose="02040503050406030204" pitchFamily="18" charset="0"/>
                        <a:ea typeface="Cambria Math" panose="02040503050406030204" pitchFamily="18" charset="0"/>
                      </a:rPr>
                      <m:t>,</m:t>
                    </m:r>
                    <m:sSub>
                      <m:sSubPr>
                        <m:ctrlPr>
                          <a:rPr lang="en-US" altLang="zh-CN" b="1" i="1" dirty="0">
                            <a:latin typeface="Cambria Math" panose="02040503050406030204" pitchFamily="18" charset="0"/>
                            <a:ea typeface="Cambria Math" panose="02040503050406030204" pitchFamily="18" charset="0"/>
                          </a:rPr>
                        </m:ctrlPr>
                      </m:sSubPr>
                      <m:e>
                        <m:r>
                          <a:rPr lang="en-US" altLang="zh-CN" b="1" i="1" dirty="0">
                            <a:latin typeface="Cambria Math" panose="02040503050406030204" pitchFamily="18" charset="0"/>
                            <a:ea typeface="Cambria Math" panose="02040503050406030204" pitchFamily="18" charset="0"/>
                          </a:rPr>
                          <m:t>𝑺</m:t>
                        </m:r>
                      </m:e>
                      <m:sub>
                        <m:r>
                          <a:rPr lang="en-US" altLang="zh-CN" b="1" i="1" dirty="0">
                            <a:latin typeface="Cambria Math" panose="02040503050406030204" pitchFamily="18" charset="0"/>
                            <a:ea typeface="Cambria Math" panose="02040503050406030204" pitchFamily="18" charset="0"/>
                          </a:rPr>
                          <m:t>𝟐</m:t>
                        </m:r>
                      </m:sub>
                    </m:sSub>
                  </m:oMath>
                </a14:m>
                <a:r>
                  <a:rPr lang="zh-CN" altLang="en-US" dirty="0">
                    <a:latin typeface="华文中宋" panose="02010600040101010101" pitchFamily="2" charset="-122"/>
                    <a:ea typeface="华文中宋" panose="02010600040101010101" pitchFamily="2" charset="-122"/>
                  </a:rPr>
                  <a:t> 将 </a:t>
                </a:r>
                <a:r>
                  <a:rPr lang="en-US" altLang="zh-CN" i="1" dirty="0" smtClean="0">
                    <a:latin typeface="华文中宋" panose="02010600040101010101" pitchFamily="2" charset="-122"/>
                    <a:ea typeface="华文中宋" panose="02010600040101010101" pitchFamily="2" charset="-122"/>
                  </a:rPr>
                  <a:t>T</a:t>
                </a:r>
                <a:r>
                  <a:rPr lang="zh-CN" altLang="en-US" dirty="0" smtClean="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分解成互不相交</a:t>
                </a:r>
                <a:r>
                  <a:rPr lang="zh-CN" altLang="en-US" dirty="0" smtClean="0">
                    <a:latin typeface="华文中宋" panose="02010600040101010101" pitchFamily="2" charset="-122"/>
                    <a:ea typeface="华文中宋" panose="02010600040101010101" pitchFamily="2" charset="-122"/>
                  </a:rPr>
                  <a:t>四块，</a:t>
                </a:r>
                <a:r>
                  <a:rPr lang="zh-CN" altLang="en-US" dirty="0">
                    <a:latin typeface="华文中宋" panose="02010600040101010101" pitchFamily="2" charset="-122"/>
                    <a:ea typeface="华文中宋" panose="02010600040101010101" pitchFamily="2" charset="-122"/>
                  </a:rPr>
                  <a:t>即</a:t>
                </a:r>
              </a:p>
              <a:p>
                <a:pPr eaLnBrk="0" hangingPunct="0">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𝑇</m:t>
                          </m:r>
                        </m:e>
                        <m:sub>
                          <m:r>
                            <a:rPr lang="en-US" altLang="zh-CN" b="0" i="1" smtClean="0">
                              <a:latin typeface="Cambria Math" panose="02040503050406030204" pitchFamily="18" charset="0"/>
                              <a:ea typeface="华文中宋" panose="02010600040101010101" pitchFamily="2" charset="-122"/>
                            </a:rPr>
                            <m:t>1</m:t>
                          </m:r>
                        </m:sub>
                      </m:sSub>
                      <m:r>
                        <a:rPr lang="en-US" altLang="zh-CN" b="0" i="1" smtClean="0">
                          <a:latin typeface="Cambria Math" panose="02040503050406030204" pitchFamily="18" charset="0"/>
                          <a:ea typeface="华文中宋" panose="02010600040101010101" pitchFamily="2" charset="-122"/>
                        </a:rPr>
                        <m:t>=</m:t>
                      </m:r>
                      <m:r>
                        <a:rPr lang="en-US" altLang="zh-CN" b="0" i="1" smtClean="0">
                          <a:latin typeface="Cambria Math" panose="02040503050406030204" pitchFamily="18" charset="0"/>
                          <a:ea typeface="华文中宋" panose="02010600040101010101" pitchFamily="2" charset="-122"/>
                        </a:rPr>
                        <m:t>𝑇</m:t>
                      </m:r>
                      <m:r>
                        <a:rPr lang="en-US" altLang="zh-CN" b="0" i="1" smtClean="0">
                          <a:latin typeface="Cambria Math" panose="02040503050406030204" pitchFamily="18" charset="0"/>
                          <a:ea typeface="华文中宋" panose="02010600040101010101" pitchFamily="2" charset="-122"/>
                        </a:rPr>
                        <m:t>−</m:t>
                      </m:r>
                      <m:d>
                        <m:dPr>
                          <m:ctrlPr>
                            <a:rPr lang="en-US" altLang="zh-CN" b="0" i="1" smtClean="0">
                              <a:latin typeface="Cambria Math" panose="02040503050406030204" pitchFamily="18" charset="0"/>
                              <a:ea typeface="华文中宋" panose="02010600040101010101" pitchFamily="2" charset="-122"/>
                            </a:rPr>
                          </m:ctrlPr>
                        </m:dPr>
                        <m:e>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𝑆</m:t>
                              </m:r>
                            </m:e>
                            <m:sub>
                              <m:r>
                                <a:rPr lang="en-US" altLang="zh-CN" b="0" i="1" smtClean="0">
                                  <a:latin typeface="Cambria Math" panose="02040503050406030204" pitchFamily="18" charset="0"/>
                                  <a:ea typeface="华文中宋" panose="02010600040101010101" pitchFamily="2" charset="-122"/>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2</m:t>
                              </m:r>
                            </m:sub>
                          </m:sSub>
                        </m:e>
                      </m:d>
                      <m:r>
                        <a:rPr lang="en-US" altLang="zh-CN" b="0" i="1" smtClean="0">
                          <a:latin typeface="Cambria Math" panose="02040503050406030204" pitchFamily="18" charset="0"/>
                          <a:ea typeface="华文中宋" panose="02010600040101010101" pitchFamily="2" charset="-122"/>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华文中宋" panose="02010600040101010101" pitchFamily="2" charset="-122"/>
                            </a:rPr>
                            <m:t>𝑇</m:t>
                          </m:r>
                        </m:e>
                        <m:sub>
                          <m:r>
                            <a:rPr lang="en-US" altLang="zh-CN" b="0" i="1" smtClean="0">
                              <a:latin typeface="Cambria Math" panose="02040503050406030204" pitchFamily="18" charset="0"/>
                              <a:ea typeface="华文中宋" panose="02010600040101010101" pitchFamily="2" charset="-122"/>
                            </a:rPr>
                            <m:t>2</m:t>
                          </m:r>
                        </m:sub>
                      </m:sSub>
                      <m:r>
                        <a:rPr lang="en-US" altLang="zh-CN" b="0" i="1" smtClean="0">
                          <a:latin typeface="Cambria Math" panose="02040503050406030204" pitchFamily="18" charset="0"/>
                          <a:ea typeface="华文中宋" panose="02010600040101010101" pitchFamily="2" charset="-122"/>
                        </a:rPr>
                        <m:t>=</m:t>
                      </m:r>
                      <m:r>
                        <a:rPr lang="en-US" altLang="zh-CN" b="0" i="1" smtClean="0">
                          <a:latin typeface="Cambria Math" panose="02040503050406030204" pitchFamily="18" charset="0"/>
                          <a:ea typeface="华文中宋" panose="02010600040101010101" pitchFamily="2" charset="-122"/>
                        </a:rPr>
                        <m:t>𝑇</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华文中宋" panose="02010600040101010101" pitchFamily="2" charset="-122"/>
                  <a:ea typeface="华文中宋" panose="02010600040101010101" pitchFamily="2" charset="-122"/>
                </a:endParaRPr>
              </a:p>
              <a:p>
                <a:pPr eaLnBrk="0" hangingPunct="0">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华文中宋" panose="02010600040101010101" pitchFamily="2" charset="-122"/>
                            </a:rPr>
                            <m:t>𝑇</m:t>
                          </m:r>
                        </m:e>
                        <m:sub>
                          <m:r>
                            <a:rPr lang="en-US" altLang="zh-CN" b="0" i="1" smtClean="0">
                              <a:latin typeface="Cambria Math" panose="02040503050406030204" pitchFamily="18" charset="0"/>
                              <a:ea typeface="华文中宋" panose="02010600040101010101" pitchFamily="2" charset="-122"/>
                            </a:rPr>
                            <m:t>3</m:t>
                          </m:r>
                        </m:sub>
                      </m:sSub>
                      <m:r>
                        <a:rPr lang="en-US" altLang="zh-CN" i="1">
                          <a:latin typeface="Cambria Math" panose="02040503050406030204" pitchFamily="18" charset="0"/>
                          <a:ea typeface="华文中宋" panose="02010600040101010101" pitchFamily="2" charset="-122"/>
                        </a:rPr>
                        <m:t>=</m:t>
                      </m:r>
                      <m:r>
                        <a:rPr lang="en-US" altLang="zh-CN" i="1">
                          <a:latin typeface="Cambria Math" panose="02040503050406030204" pitchFamily="18" charset="0"/>
                          <a:ea typeface="华文中宋" panose="02010600040101010101" pitchFamily="2" charset="-122"/>
                        </a:rPr>
                        <m:t>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华文中宋" panose="02010600040101010101" pitchFamily="2" charset="-122"/>
                  <a:ea typeface="华文中宋" panose="02010600040101010101" pitchFamily="2" charset="-122"/>
                </a:endParaRPr>
              </a:p>
              <a:p>
                <a:pPr algn="just">
                  <a:buNone/>
                </a:pPr>
                <a:r>
                  <a:rPr lang="zh-CN" altLang="en-US" dirty="0">
                    <a:latin typeface="华文中宋" panose="02010600040101010101" pitchFamily="2" charset="-122"/>
                    <a:ea typeface="华文中宋" panose="02010600040101010101" pitchFamily="2" charset="-122"/>
                  </a:rPr>
                  <a:t>      显然 </a:t>
                </a:r>
                <a14:m>
                  <m:oMath xmlns:m="http://schemas.openxmlformats.org/officeDocument/2006/math">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1</m:t>
                        </m:r>
                      </m:sub>
                    </m:sSub>
                    <m:r>
                      <a:rPr lang="en-US" altLang="zh-CN"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m:rPr>
                            <m:sty m:val="p"/>
                          </m:rPr>
                          <a:rPr lang="en-US" altLang="zh-CN" i="1">
                            <a:latin typeface="Cambria Math" panose="02040503050406030204" pitchFamily="18" charset="0"/>
                            <a:ea typeface="Cambria Math" panose="02040503050406030204" pitchFamily="18" charset="0"/>
                          </a:rPr>
                          <m:t>S</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𝑐</m:t>
                        </m:r>
                      </m:sup>
                    </m:sSub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1</m:t>
                        </m:r>
                      </m:sub>
                    </m:sSub>
                  </m:oMath>
                </a14:m>
                <a:r>
                  <a:rPr lang="zh-CN" altLang="en-US" dirty="0" smtClean="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故由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1</m:t>
                        </m:r>
                      </m:sub>
                    </m:sSub>
                  </m:oMath>
                </a14:m>
                <a:r>
                  <a:rPr lang="zh-CN" altLang="en-US" dirty="0">
                    <a:latin typeface="华文中宋" panose="02010600040101010101" pitchFamily="2" charset="-122"/>
                    <a:ea typeface="华文中宋" panose="02010600040101010101" pitchFamily="2" charset="-122"/>
                  </a:rPr>
                  <a:t> </a:t>
                </a:r>
                <a:r>
                  <a:rPr lang="zh-CN" altLang="en-US" dirty="0" smtClean="0">
                    <a:latin typeface="华文中宋" panose="02010600040101010101" pitchFamily="2" charset="-122"/>
                    <a:ea typeface="华文中宋" panose="02010600040101010101" pitchFamily="2" charset="-122"/>
                  </a:rPr>
                  <a:t>的</a:t>
                </a:r>
                <a:r>
                  <a:rPr lang="zh-CN" altLang="en-US" dirty="0">
                    <a:latin typeface="华文中宋" panose="02010600040101010101" pitchFamily="2" charset="-122"/>
                    <a:ea typeface="华文中宋" panose="02010600040101010101" pitchFamily="2" charset="-122"/>
                  </a:rPr>
                  <a:t>可测性知</a:t>
                </a:r>
              </a:p>
              <a:p>
                <a:pPr algn="just">
                  <a:lnSpc>
                    <a:spcPct val="140000"/>
                  </a:lnSpc>
                  <a:buFont typeface="Wingdings" panose="05000000000000000000" pitchFamily="2" charset="2"/>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华文中宋" panose="02010600040101010101" pitchFamily="2" charset="-122"/>
                            </a:rPr>
                          </m:ctrlPr>
                        </m:sSupPr>
                        <m:e>
                          <m:r>
                            <a:rPr lang="en-US" altLang="zh-CN" b="0" i="1" smtClean="0">
                              <a:latin typeface="Cambria Math" panose="02040503050406030204" pitchFamily="18" charset="0"/>
                              <a:ea typeface="华文中宋" panose="02010600040101010101" pitchFamily="2" charset="-122"/>
                            </a:rPr>
                            <m:t>𝑚</m:t>
                          </m:r>
                        </m:e>
                        <m:sup>
                          <m:r>
                            <a:rPr lang="en-US" altLang="zh-CN" b="0" i="1" smtClean="0">
                              <a:latin typeface="Cambria Math" panose="02040503050406030204" pitchFamily="18" charset="0"/>
                              <a:ea typeface="华文中宋" panose="02010600040101010101" pitchFamily="2" charset="-122"/>
                            </a:rPr>
                            <m:t>∗</m:t>
                          </m:r>
                        </m:sup>
                      </m:sSup>
                      <m:d>
                        <m:dPr>
                          <m:ctrlPr>
                            <a:rPr lang="en-US" altLang="zh-CN" b="0" i="1" smtClean="0">
                              <a:latin typeface="Cambria Math" panose="02040503050406030204" pitchFamily="18" charset="0"/>
                              <a:ea typeface="华文中宋" panose="02010600040101010101" pitchFamily="2" charset="-122"/>
                            </a:rPr>
                          </m:ctrlPr>
                        </m:dPr>
                        <m:e>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𝑇</m:t>
                              </m:r>
                            </m:e>
                            <m:sub>
                              <m:r>
                                <a:rPr lang="en-US" altLang="zh-CN" b="0" i="1" smtClean="0">
                                  <a:latin typeface="Cambria Math" panose="02040503050406030204" pitchFamily="18" charset="0"/>
                                  <a:ea typeface="华文中宋" panose="02010600040101010101" pitchFamily="2" charset="-122"/>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2</m:t>
                              </m:r>
                            </m:sub>
                          </m:sSub>
                        </m:e>
                      </m:d>
                      <m:r>
                        <a:rPr lang="en-US" altLang="zh-CN" b="0" i="1" smtClean="0">
                          <a:latin typeface="Cambria Math" panose="02040503050406030204" pitchFamily="18" charset="0"/>
                          <a:ea typeface="华文中宋" panose="02010600040101010101" pitchFamily="2" charset="-122"/>
                        </a:rPr>
                        <m:t>=</m:t>
                      </m:r>
                      <m:sSup>
                        <m:sSupPr>
                          <m:ctrlPr>
                            <a:rPr lang="en-US" altLang="zh-CN" b="0" i="1" smtClean="0">
                              <a:latin typeface="Cambria Math" panose="02040503050406030204" pitchFamily="18" charset="0"/>
                              <a:ea typeface="华文中宋" panose="02010600040101010101" pitchFamily="2" charset="-122"/>
                            </a:rPr>
                          </m:ctrlPr>
                        </m:sSupPr>
                        <m:e>
                          <m:r>
                            <a:rPr lang="en-US" altLang="zh-CN" b="0" i="1" smtClean="0">
                              <a:latin typeface="Cambria Math" panose="02040503050406030204" pitchFamily="18" charset="0"/>
                              <a:ea typeface="华文中宋" panose="02010600040101010101" pitchFamily="2" charset="-122"/>
                            </a:rPr>
                            <m:t>𝑚</m:t>
                          </m:r>
                        </m:e>
                        <m:sup>
                          <m:r>
                            <a:rPr lang="en-US" altLang="zh-CN" b="0" i="1" smtClean="0">
                              <a:latin typeface="Cambria Math" panose="02040503050406030204" pitchFamily="18" charset="0"/>
                              <a:ea typeface="华文中宋" panose="02010600040101010101" pitchFamily="2" charset="-122"/>
                            </a:rPr>
                            <m:t>∗</m:t>
                          </m:r>
                        </m:sup>
                      </m:sSup>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𝑇</m:t>
                          </m:r>
                        </m:e>
                        <m:sub>
                          <m:r>
                            <a:rPr lang="en-US" altLang="zh-CN" b="0" i="1" smtClean="0">
                              <a:latin typeface="Cambria Math" panose="02040503050406030204" pitchFamily="18" charset="0"/>
                              <a:ea typeface="华文中宋" panose="02010600040101010101" pitchFamily="2" charset="-122"/>
                            </a:rPr>
                            <m:t>1</m:t>
                          </m:r>
                        </m:sub>
                      </m:sSub>
                      <m:r>
                        <a:rPr lang="en-US" altLang="zh-CN" b="0" i="1" smtClean="0">
                          <a:latin typeface="Cambria Math" panose="02040503050406030204" pitchFamily="18" charset="0"/>
                          <a:ea typeface="华文中宋" panose="02010600040101010101" pitchFamily="2" charset="-122"/>
                        </a:rPr>
                        <m:t>+</m:t>
                      </m:r>
                      <m:sSup>
                        <m:sSupPr>
                          <m:ctrlPr>
                            <a:rPr lang="en-US" altLang="zh-CN" b="0" i="1" smtClean="0">
                              <a:latin typeface="Cambria Math" panose="02040503050406030204" pitchFamily="18" charset="0"/>
                              <a:ea typeface="华文中宋" panose="02010600040101010101" pitchFamily="2" charset="-122"/>
                            </a:rPr>
                          </m:ctrlPr>
                        </m:sSupPr>
                        <m:e>
                          <m:r>
                            <a:rPr lang="en-US" altLang="zh-CN" b="0" i="1" smtClean="0">
                              <a:latin typeface="Cambria Math" panose="02040503050406030204" pitchFamily="18" charset="0"/>
                              <a:ea typeface="华文中宋" panose="02010600040101010101" pitchFamily="2" charset="-122"/>
                            </a:rPr>
                            <m:t>𝑚</m:t>
                          </m:r>
                        </m:e>
                        <m:sup>
                          <m:r>
                            <a:rPr lang="en-US" altLang="zh-CN" b="0" i="1" smtClean="0">
                              <a:latin typeface="Cambria Math" panose="02040503050406030204" pitchFamily="18" charset="0"/>
                              <a:ea typeface="华文中宋" panose="02010600040101010101" pitchFamily="2" charset="-122"/>
                            </a:rPr>
                            <m:t>∗</m:t>
                          </m:r>
                        </m:sup>
                      </m:sSup>
                      <m:sSub>
                        <m:sSubPr>
                          <m:ctrlPr>
                            <a:rPr lang="en-US" altLang="zh-CN" b="0" i="1" smtClean="0">
                              <a:latin typeface="Cambria Math" panose="02040503050406030204" pitchFamily="18" charset="0"/>
                              <a:ea typeface="华文中宋" panose="02010600040101010101" pitchFamily="2" charset="-122"/>
                            </a:rPr>
                          </m:ctrlPr>
                        </m:sSubPr>
                        <m:e>
                          <m:r>
                            <a:rPr lang="en-US" altLang="zh-CN" b="0" i="1" smtClean="0">
                              <a:latin typeface="Cambria Math" panose="02040503050406030204" pitchFamily="18" charset="0"/>
                              <a:ea typeface="华文中宋" panose="02010600040101010101" pitchFamily="2" charset="-122"/>
                            </a:rPr>
                            <m:t>𝑇</m:t>
                          </m:r>
                        </m:e>
                        <m:sub>
                          <m:r>
                            <a:rPr lang="en-US" altLang="zh-CN" b="0" i="1" smtClean="0">
                              <a:latin typeface="Cambria Math" panose="02040503050406030204" pitchFamily="18" charset="0"/>
                              <a:ea typeface="华文中宋" panose="02010600040101010101" pitchFamily="2" charset="-122"/>
                            </a:rPr>
                            <m:t>2</m:t>
                          </m:r>
                        </m:sub>
                      </m:sSub>
                    </m:oMath>
                  </m:oMathPara>
                </a14:m>
                <a:endParaRPr lang="zh-CN" altLang="en-US" dirty="0">
                  <a:latin typeface="华文中宋" panose="02010600040101010101" pitchFamily="2" charset="-122"/>
                  <a:ea typeface="华文中宋" panose="02010600040101010101" pitchFamily="2" charset="-122"/>
                </a:endParaRPr>
              </a:p>
              <a:p>
                <a:pPr algn="just">
                  <a:buNone/>
                </a:pPr>
                <a:r>
                  <a:rPr lang="zh-CN" altLang="en-US" dirty="0">
                    <a:latin typeface="华文中宋" panose="02010600040101010101" pitchFamily="2" charset="-122"/>
                    <a:ea typeface="华文中宋" panose="02010600040101010101" pitchFamily="2" charset="-122"/>
                  </a:rPr>
                  <a:t>同理由 </a:t>
                </a:r>
                <a14:m>
                  <m:oMath xmlns:m="http://schemas.openxmlformats.org/officeDocument/2006/math">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m:rPr>
                            <m:sty m:val="p"/>
                          </m:rPr>
                          <a:rPr lang="en-US" altLang="zh-CN" i="1">
                            <a:latin typeface="Cambria Math" panose="02040503050406030204" pitchFamily="18" charset="0"/>
                            <a:ea typeface="Cambria Math" panose="02040503050406030204" pitchFamily="18" charset="0"/>
                          </a:rPr>
                          <m:t>S</m:t>
                        </m:r>
                      </m:e>
                      <m:sub>
                        <m:r>
                          <a:rPr lang="en-US" altLang="zh-CN" b="0" i="1" smtClean="0">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𝑐</m:t>
                        </m:r>
                      </m:sup>
                    </m:sSub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4</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a:latin typeface="华文中宋" panose="02010600040101010101" pitchFamily="2" charset="-122"/>
                    <a:ea typeface="华文中宋" panose="02010600040101010101" pitchFamily="2" charset="-122"/>
                  </a:rPr>
                  <a:t> ，得 </a:t>
                </a:r>
              </a:p>
              <a:p>
                <a:pPr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15362" name="Rectangle 2"/>
              <p:cNvSpPr>
                <a:spLocks noGrp="1" noRot="1" noChangeAspect="1" noMove="1" noResize="1" noEditPoints="1" noAdjustHandles="1" noChangeArrowheads="1" noChangeShapeType="1" noTextEdit="1"/>
              </p:cNvSpPr>
              <p:nvPr>
                <p:ph type="body" idx="1"/>
              </p:nvPr>
            </p:nvSpPr>
            <p:spPr>
              <a:xfrm>
                <a:off x="107504" y="1600200"/>
                <a:ext cx="9036496" cy="4876800"/>
              </a:xfrm>
              <a:blipFill>
                <a:blip r:embed="rId2"/>
                <a:stretch>
                  <a:fillRect l="-1754" t="-1625"/>
                </a:stretch>
              </a:blipFill>
            </p:spPr>
            <p:txBody>
              <a:bodyPr/>
              <a:lstStyle/>
              <a:p>
                <a:r>
                  <a:rPr lang="zh-CN" altLang="en-US">
                    <a:noFill/>
                  </a:rPr>
                  <a:t> </a:t>
                </a:r>
              </a:p>
            </p:txBody>
          </p:sp>
        </mc:Fallback>
      </mc:AlternateContent>
      <p:sp>
        <p:nvSpPr>
          <p:cNvPr id="15368" name="Rectangle 8"/>
          <p:cNvSpPr>
            <a:spLocks noChangeArrowheads="1"/>
          </p:cNvSpPr>
          <p:nvPr/>
        </p:nvSpPr>
        <p:spPr bwMode="auto">
          <a:xfrm>
            <a:off x="35099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370" name="Rectangle 10"/>
          <p:cNvSpPr>
            <a:spLocks noChangeArrowheads="1"/>
          </p:cNvSpPr>
          <p:nvPr/>
        </p:nvSpPr>
        <p:spPr bwMode="auto">
          <a:xfrm>
            <a:off x="35575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372" name="Rectangle 12"/>
          <p:cNvSpPr>
            <a:spLocks noChangeArrowheads="1"/>
          </p:cNvSpPr>
          <p:nvPr/>
        </p:nvSpPr>
        <p:spPr bwMode="auto">
          <a:xfrm>
            <a:off x="378618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6" name="Rectangle 2"/>
              <p:cNvSpPr>
                <a:spLocks noGrp="1" noChangeArrowheads="1"/>
              </p:cNvSpPr>
              <p:nvPr>
                <p:ph type="body" idx="1"/>
              </p:nvPr>
            </p:nvSpPr>
            <p:spPr>
              <a:xfrm>
                <a:off x="762000" y="1600200"/>
                <a:ext cx="8153400" cy="4876800"/>
              </a:xfrm>
            </p:spPr>
            <p:txBody>
              <a:bodyPr/>
              <a:lstStyle/>
              <a:p>
                <a:pPr>
                  <a:lnSpc>
                    <a:spcPct val="140000"/>
                  </a:lnSpc>
                  <a:spcBef>
                    <a:spcPct val="0"/>
                  </a:spcBef>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a:latin typeface="Cambria Math" panose="02040503050406030204" pitchFamily="18" charset="0"/>
                              <a:ea typeface="华文中宋" panose="02010600040101010101" pitchFamily="2" charset="-122"/>
                            </a:rPr>
                            <m:t>𝑇</m:t>
                          </m:r>
                        </m:e>
                      </m:d>
                      <m:r>
                        <a:rPr lang="en-US" altLang="zh-CN" b="0" i="1" smtClean="0">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sSub>
                            <m:sSubPr>
                              <m:ctrlPr>
                                <a:rPr lang="en-US" altLang="zh-CN" i="1">
                                  <a:latin typeface="Cambria Math" panose="02040503050406030204" pitchFamily="18" charset="0"/>
                                  <a:ea typeface="华文中宋" panose="02010600040101010101" pitchFamily="2" charset="-122"/>
                                </a:rPr>
                              </m:ctrlPr>
                            </m:sSubPr>
                            <m:e>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b="0" i="1" smtClean="0">
                                      <a:latin typeface="Cambria Math" panose="02040503050406030204" pitchFamily="18" charset="0"/>
                                      <a:ea typeface="华文中宋" panose="02010600040101010101" pitchFamily="2" charset="-122"/>
                                    </a:rPr>
                                    <m:t>2</m:t>
                                  </m:r>
                                </m:sub>
                              </m:sSub>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4</m:t>
                              </m:r>
                            </m:sub>
                          </m:sSub>
                        </m:e>
                      </m:d>
                    </m:oMath>
                  </m:oMathPara>
                </a14:m>
                <a:endParaRPr lang="en-US" altLang="zh-CN" dirty="0" smtClean="0">
                  <a:ea typeface="华文中宋" panose="02010600040101010101" pitchFamily="2" charset="-122"/>
                </a:endParaRPr>
              </a:p>
              <a:p>
                <a:pPr>
                  <a:lnSpc>
                    <a:spcPct val="140000"/>
                  </a:lnSpc>
                  <a:spcBef>
                    <a:spcPct val="0"/>
                  </a:spcBef>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4</m:t>
                              </m:r>
                            </m:sub>
                          </m:sSub>
                        </m:e>
                      </m:d>
                    </m:oMath>
                  </m:oMathPara>
                </a14:m>
                <a:endParaRPr lang="en-US" altLang="zh-CN" dirty="0">
                  <a:ea typeface="华文中宋" panose="02010600040101010101" pitchFamily="2" charset="-122"/>
                </a:endParaRPr>
              </a:p>
              <a:p>
                <a:pPr>
                  <a:lnSpc>
                    <a:spcPct val="140000"/>
                  </a:lnSpc>
                  <a:spcBef>
                    <a:spcPct val="0"/>
                  </a:spcBef>
                  <a:buFont typeface="Wingdings" panose="05000000000000000000" pitchFamily="2" charset="2"/>
                  <a:buNone/>
                </a:pPr>
                <a:r>
                  <a:rPr lang="zh-CN" altLang="en-US" dirty="0">
                    <a:ea typeface="华文中宋" panose="02010600040101010101" pitchFamily="2" charset="-122"/>
                  </a:rPr>
                  <a:t>注意到 </a:t>
                </a:r>
                <a14:m>
                  <m:oMath xmlns:m="http://schemas.openxmlformats.org/officeDocument/2006/math">
                    <m:r>
                      <a:rPr lang="en-US" altLang="zh-CN" b="0" i="1" dirty="0" smtClean="0">
                        <a:latin typeface="Cambria Math" panose="02040503050406030204" pitchFamily="18" charset="0"/>
                        <a:ea typeface="华文中宋" panose="02010600040101010101" pitchFamily="2" charset="-122"/>
                      </a:rPr>
                      <m:t>𝑇</m:t>
                    </m:r>
                    <m:r>
                      <a:rPr lang="en-US" altLang="zh-CN" b="0" i="1" dirty="0" smtClean="0">
                        <a:latin typeface="Cambria Math" panose="02040503050406030204" pitchFamily="18" charset="0"/>
                        <a:ea typeface="Cambria Math" panose="02040503050406030204" pitchFamily="18" charset="0"/>
                      </a:rPr>
                      <m:t>∩</m:t>
                    </m:r>
                    <m:d>
                      <m:dPr>
                        <m:ctrlPr>
                          <a:rPr lang="en-US" altLang="zh-CN" b="0" i="1" dirty="0" smtClean="0">
                            <a:latin typeface="Cambria Math" panose="02040503050406030204" pitchFamily="18" charset="0"/>
                            <a:ea typeface="Cambria Math" panose="02040503050406030204" pitchFamily="18" charset="0"/>
                          </a:rPr>
                        </m:ctrlPr>
                      </m:dPr>
                      <m:e>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𝑆</m:t>
                            </m:r>
                          </m:e>
                          <m:sub>
                            <m:r>
                              <a:rPr lang="en-US" altLang="zh-CN" b="0" i="1" dirty="0" smtClean="0">
                                <a:latin typeface="Cambria Math" panose="02040503050406030204" pitchFamily="18" charset="0"/>
                                <a:ea typeface="Cambria Math" panose="02040503050406030204" pitchFamily="18" charset="0"/>
                              </a:rPr>
                              <m:t>1</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𝑆</m:t>
                            </m:r>
                          </m:e>
                          <m:sub>
                            <m:r>
                              <a:rPr lang="en-US" altLang="zh-CN" b="0" i="1" dirty="0" smtClean="0">
                                <a:latin typeface="Cambria Math" panose="02040503050406030204" pitchFamily="18" charset="0"/>
                                <a:ea typeface="Cambria Math" panose="02040503050406030204" pitchFamily="18" charset="0"/>
                              </a:rPr>
                              <m:t>2</m:t>
                            </m:r>
                          </m:sub>
                        </m:sSub>
                      </m:e>
                    </m:d>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𝑇</m:t>
                        </m:r>
                      </m:e>
                      <m:sub>
                        <m:r>
                          <a:rPr lang="en-US" altLang="zh-CN" b="0" i="1" dirty="0" smtClean="0">
                            <a:latin typeface="Cambria Math" panose="02040503050406030204" pitchFamily="18" charset="0"/>
                            <a:ea typeface="Cambria Math" panose="02040503050406030204" pitchFamily="18" charset="0"/>
                          </a:rPr>
                          <m:t>2</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𝑇</m:t>
                        </m:r>
                      </m:e>
                      <m:sub>
                        <m:r>
                          <a:rPr lang="en-US" altLang="zh-CN" b="0" i="1" dirty="0" smtClean="0">
                            <a:latin typeface="Cambria Math" panose="02040503050406030204" pitchFamily="18" charset="0"/>
                            <a:ea typeface="Cambria Math" panose="02040503050406030204" pitchFamily="18" charset="0"/>
                          </a:rPr>
                          <m:t>3</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𝑇</m:t>
                        </m:r>
                      </m:e>
                      <m:sub>
                        <m:r>
                          <a:rPr lang="en-US" altLang="zh-CN" b="0" i="1" dirty="0" smtClean="0">
                            <a:latin typeface="Cambria Math" panose="02040503050406030204" pitchFamily="18" charset="0"/>
                            <a:ea typeface="Cambria Math" panose="02040503050406030204" pitchFamily="18" charset="0"/>
                          </a:rPr>
                          <m:t>4</m:t>
                        </m:r>
                      </m:sub>
                    </m:sSub>
                  </m:oMath>
                </a14:m>
                <a:r>
                  <a:rPr lang="zh-CN" altLang="en-US" dirty="0">
                    <a:ea typeface="华文中宋" panose="02010600040101010101" pitchFamily="2" charset="-122"/>
                  </a:rPr>
                  <a:t> </a:t>
                </a:r>
                <a:r>
                  <a:rPr lang="zh-CN" altLang="en-US" dirty="0" smtClean="0">
                    <a:ea typeface="华文中宋" panose="02010600040101010101" pitchFamily="2" charset="-122"/>
                  </a:rPr>
                  <a:t>，</a:t>
                </a:r>
                <a:endParaRPr lang="zh-CN" altLang="en-US" dirty="0">
                  <a:ea typeface="华文中宋" panose="02010600040101010101" pitchFamily="2" charset="-122"/>
                </a:endParaRPr>
              </a:p>
              <a:p>
                <a:pPr>
                  <a:lnSpc>
                    <a:spcPct val="140000"/>
                  </a:lnSpc>
                  <a:spcBef>
                    <a:spcPct val="0"/>
                  </a:spcBef>
                  <a:buNone/>
                </a:pPr>
                <a:r>
                  <a:rPr lang="zh-CN" altLang="en-US" dirty="0">
                    <a:ea typeface="华文中宋" panose="02010600040101010101" pitchFamily="2" charset="-122"/>
                  </a:rPr>
                  <a:t>且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m:rPr>
                            <m:sty m:val="p"/>
                          </m:rPr>
                          <a:rPr lang="en-US" altLang="zh-CN" i="1">
                            <a:latin typeface="Cambria Math" panose="02040503050406030204" pitchFamily="18" charset="0"/>
                            <a:ea typeface="Cambria Math" panose="02040503050406030204" pitchFamily="18" charset="0"/>
                          </a:rPr>
                          <m:t>S</m:t>
                        </m:r>
                      </m:e>
                      <m:sub>
                        <m:r>
                          <a:rPr lang="en-US" altLang="zh-CN" i="1">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𝑐</m:t>
                        </m:r>
                      </m:sup>
                    </m:sSub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4</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2</m:t>
                        </m:r>
                      </m:sub>
                    </m:sSub>
                  </m:oMath>
                </a14:m>
                <a:r>
                  <a:rPr lang="zh-CN" altLang="en-US" dirty="0">
                    <a:ea typeface="华文中宋" panose="02010600040101010101" pitchFamily="2" charset="-122"/>
                  </a:rPr>
                  <a:t>，所以</a:t>
                </a:r>
              </a:p>
              <a:p>
                <a:pPr>
                  <a:lnSpc>
                    <a:spcPct val="140000"/>
                  </a:lnSpc>
                  <a:spcBef>
                    <a:spcPct val="0"/>
                  </a:spcBef>
                  <a:buNone/>
                </a:pP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ea typeface="华文中宋" panose="02010600040101010101" pitchFamily="2" charset="-122"/>
                            </a:rPr>
                          </m:ctrlPr>
                        </m:sSupPr>
                        <m:e>
                          <m:r>
                            <a:rPr lang="en-US" altLang="zh-CN" b="0" i="1" dirty="0" smtClean="0">
                              <a:latin typeface="Cambria Math" panose="02040503050406030204" pitchFamily="18" charset="0"/>
                              <a:ea typeface="华文中宋" panose="02010600040101010101" pitchFamily="2" charset="-122"/>
                            </a:rPr>
                            <m:t>𝑚</m:t>
                          </m:r>
                        </m:e>
                        <m:sup>
                          <m:r>
                            <a:rPr lang="en-US" altLang="zh-CN" b="0" i="1" dirty="0" smtClean="0">
                              <a:latin typeface="Cambria Math" panose="02040503050406030204" pitchFamily="18" charset="0"/>
                              <a:ea typeface="华文中宋" panose="02010600040101010101" pitchFamily="2" charset="-122"/>
                            </a:rPr>
                            <m:t>∗</m:t>
                          </m:r>
                        </m:sup>
                      </m:sSup>
                      <m:d>
                        <m:dPr>
                          <m:ctrlPr>
                            <a:rPr lang="en-US" altLang="zh-CN" i="1" dirty="0" smtClean="0">
                              <a:latin typeface="Cambria Math" panose="02040503050406030204" pitchFamily="18" charset="0"/>
                              <a:ea typeface="华文中宋" panose="02010600040101010101" pitchFamily="2" charset="-122"/>
                            </a:rPr>
                          </m:ctrlPr>
                        </m:dPr>
                        <m:e>
                          <m:r>
                            <a:rPr lang="en-US" altLang="zh-CN" i="1" dirty="0">
                              <a:latin typeface="Cambria Math" panose="02040503050406030204" pitchFamily="18" charset="0"/>
                              <a:ea typeface="华文中宋" panose="02010600040101010101" pitchFamily="2" charset="-122"/>
                            </a:rPr>
                            <m:t>𝑇</m:t>
                          </m:r>
                          <m:r>
                            <a:rPr lang="en-US" altLang="zh-CN" i="1" dirty="0">
                              <a:latin typeface="Cambria Math" panose="02040503050406030204" pitchFamily="18" charset="0"/>
                              <a:ea typeface="Cambria Math" panose="02040503050406030204" pitchFamily="18" charset="0"/>
                            </a:rPr>
                            <m:t>∩</m:t>
                          </m:r>
                          <m:d>
                            <m:dPr>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2</m:t>
                                  </m:r>
                                </m:sub>
                              </m:sSub>
                            </m:e>
                          </m:d>
                        </m:e>
                      </m:d>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𝑚</m:t>
                              </m:r>
                            </m:e>
                            <m:sup>
                              <m:r>
                                <a:rPr lang="en-US" altLang="zh-CN" b="0" i="1" dirty="0" smtClean="0">
                                  <a:latin typeface="Cambria Math" panose="02040503050406030204" pitchFamily="18" charset="0"/>
                                  <a:ea typeface="Cambria Math" panose="02040503050406030204" pitchFamily="18" charset="0"/>
                                </a:rPr>
                                <m:t>∗</m:t>
                              </m:r>
                            </m:sup>
                          </m:sSup>
                          <m:r>
                            <a:rPr lang="en-US" altLang="zh-CN" i="1" dirty="0">
                              <a:latin typeface="Cambria Math" panose="02040503050406030204" pitchFamily="18" charset="0"/>
                              <a:ea typeface="Cambria Math" panose="02040503050406030204" pitchFamily="18" charset="0"/>
                            </a:rPr>
                            <m:t>𝑇</m:t>
                          </m:r>
                        </m:e>
                        <m:sub>
                          <m:r>
                            <a:rPr lang="en-US" altLang="zh-CN" i="1" dirty="0">
                              <a:latin typeface="Cambria Math" panose="02040503050406030204" pitchFamily="18" charset="0"/>
                              <a:ea typeface="Cambria Math" panose="02040503050406030204" pitchFamily="18" charset="0"/>
                            </a:rPr>
                            <m:t>2</m:t>
                          </m:r>
                        </m:sub>
                      </m:sSub>
                      <m:r>
                        <a:rPr lang="en-US" altLang="zh-CN" b="0" i="1" dirty="0" smtClean="0">
                          <a:latin typeface="Cambria Math" panose="02040503050406030204" pitchFamily="18" charset="0"/>
                          <a:ea typeface="Cambria Math" panose="02040503050406030204" pitchFamily="18" charset="0"/>
                        </a:rPr>
                        <m:t>+</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𝑚</m:t>
                          </m:r>
                        </m:e>
                        <m:sup>
                          <m:r>
                            <a:rPr lang="en-US" altLang="zh-CN" b="0" i="1" dirty="0" smtClean="0">
                              <a:latin typeface="Cambria Math" panose="02040503050406030204" pitchFamily="18" charset="0"/>
                              <a:ea typeface="Cambria Math" panose="02040503050406030204" pitchFamily="18" charset="0"/>
                            </a:rPr>
                            <m:t>∗</m:t>
                          </m:r>
                        </m:sup>
                      </m:sSup>
                      <m:d>
                        <m:dPr>
                          <m:ctrlPr>
                            <a:rPr lang="en-US" altLang="zh-CN" b="0" i="1" dirty="0" smtClean="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𝑇</m:t>
                              </m:r>
                            </m:e>
                            <m:sub>
                              <m:r>
                                <a:rPr lang="en-US" altLang="zh-CN" i="1" dirty="0">
                                  <a:latin typeface="Cambria Math" panose="02040503050406030204" pitchFamily="18" charset="0"/>
                                  <a:ea typeface="Cambria Math" panose="02040503050406030204" pitchFamily="18" charset="0"/>
                                </a:rPr>
                                <m:t>3</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𝑇</m:t>
                              </m:r>
                            </m:e>
                            <m:sub>
                              <m:r>
                                <a:rPr lang="en-US" altLang="zh-CN" i="1" dirty="0">
                                  <a:latin typeface="Cambria Math" panose="02040503050406030204" pitchFamily="18" charset="0"/>
                                  <a:ea typeface="Cambria Math" panose="02040503050406030204" pitchFamily="18" charset="0"/>
                                </a:rPr>
                                <m:t>4</m:t>
                              </m:r>
                            </m:sub>
                          </m:sSub>
                        </m:e>
                      </m:d>
                    </m:oMath>
                  </m:oMathPara>
                </a14:m>
                <a:endParaRPr lang="zh-CN" altLang="en-US" dirty="0">
                  <a:latin typeface="华文中宋" panose="02010600040101010101" pitchFamily="2" charset="-122"/>
                  <a:ea typeface="华文中宋" panose="02010600040101010101" pitchFamily="2" charset="-122"/>
                </a:endParaRPr>
              </a:p>
              <a:p>
                <a:pPr>
                  <a:lnSpc>
                    <a:spcPct val="140000"/>
                  </a:lnSpc>
                  <a:spcBef>
                    <a:spcPct val="0"/>
                  </a:spcBef>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16386"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2"/>
                <a:stretch>
                  <a:fillRect l="-1868"/>
                </a:stretch>
              </a:blipFill>
            </p:spPr>
            <p:txBody>
              <a:bodyPr/>
              <a:lstStyle/>
              <a:p>
                <a:r>
                  <a:rPr lang="zh-CN" altLang="en-US">
                    <a:noFill/>
                  </a:rPr>
                  <a:t> </a:t>
                </a:r>
              </a:p>
            </p:txBody>
          </p:sp>
        </mc:Fallback>
      </mc:AlternateContent>
      <p:sp>
        <p:nvSpPr>
          <p:cNvPr id="16389" name="Rectangle 5"/>
          <p:cNvSpPr>
            <a:spLocks noChangeArrowheads="1"/>
          </p:cNvSpPr>
          <p:nvPr/>
        </p:nvSpPr>
        <p:spPr bwMode="auto">
          <a:xfrm>
            <a:off x="37290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0" name="Rectangle 2"/>
              <p:cNvSpPr>
                <a:spLocks noGrp="1" noChangeArrowheads="1"/>
              </p:cNvSpPr>
              <p:nvPr>
                <p:ph type="body" idx="1"/>
              </p:nvPr>
            </p:nvSpPr>
            <p:spPr>
              <a:xfrm>
                <a:off x="762000" y="1600200"/>
                <a:ext cx="8153400" cy="4876800"/>
              </a:xfrm>
            </p:spPr>
            <p:txBody>
              <a:bodyPr/>
              <a:lstStyle/>
              <a:p>
                <a:pPr eaLnBrk="0" hangingPunct="0">
                  <a:spcBef>
                    <a:spcPct val="0"/>
                  </a:spcBef>
                  <a:buClrTx/>
                  <a:buSzTx/>
                  <a:buFontTx/>
                  <a:buNone/>
                </a:pPr>
                <a:r>
                  <a:rPr lang="zh-CN" altLang="en-US" dirty="0" smtClean="0">
                    <a:ea typeface="华文中宋" panose="02010600040101010101" pitchFamily="2" charset="-122"/>
                  </a:rPr>
                  <a:t>从而</a:t>
                </a:r>
                <a:endParaRPr lang="zh-CN" altLang="en-US" dirty="0">
                  <a:latin typeface="华文中宋" panose="02010600040101010101" pitchFamily="2" charset="-122"/>
                  <a:ea typeface="华文中宋" panose="02010600040101010101" pitchFamily="2" charset="-122"/>
                </a:endParaRPr>
              </a:p>
              <a:p>
                <a:pPr algn="just">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smtClean="0">
                              <a:latin typeface="Cambria Math" panose="02040503050406030204" pitchFamily="18" charset="0"/>
                              <a:ea typeface="华文中宋" panose="02010600040101010101" pitchFamily="2" charset="-122"/>
                            </a:rPr>
                            <m:t>𝑇</m:t>
                          </m:r>
                        </m:e>
                      </m:d>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1</m:t>
                          </m:r>
                        </m:sub>
                      </m:sSub>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2</m:t>
                          </m:r>
                        </m:sub>
                      </m:sSub>
                      <m:r>
                        <a:rPr lang="en-US" altLang="zh-CN" b="0" i="1" smtClean="0">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4</m:t>
                              </m:r>
                            </m:sub>
                          </m:sSub>
                        </m:e>
                      </m:d>
                    </m:oMath>
                  </m:oMathPara>
                </a14:m>
                <a:endParaRPr lang="zh-CN" altLang="en-US" dirty="0">
                  <a:latin typeface="华文中宋" panose="02010600040101010101" pitchFamily="2" charset="-122"/>
                  <a:ea typeface="华文中宋" panose="02010600040101010101" pitchFamily="2" charset="-122"/>
                </a:endParaRPr>
              </a:p>
              <a:p>
                <a:pPr algn="just">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𝑇</m:t>
                          </m:r>
                        </m:e>
                        <m:sub>
                          <m:r>
                            <a:rPr lang="en-US" altLang="zh-CN" i="1">
                              <a:latin typeface="Cambria Math" panose="02040503050406030204" pitchFamily="18" charset="0"/>
                              <a:ea typeface="华文中宋" panose="02010600040101010101" pitchFamily="2" charset="-122"/>
                            </a:rPr>
                            <m:t>1</m:t>
                          </m:r>
                        </m:sub>
                      </m:sSub>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dirty="0">
                              <a:latin typeface="Cambria Math" panose="02040503050406030204" pitchFamily="18" charset="0"/>
                              <a:ea typeface="华文中宋" panose="02010600040101010101" pitchFamily="2" charset="-122"/>
                            </a:rPr>
                            <m:t>𝑇</m:t>
                          </m:r>
                          <m:r>
                            <a:rPr lang="en-US" altLang="zh-CN" i="1" dirty="0">
                              <a:latin typeface="Cambria Math" panose="02040503050406030204" pitchFamily="18" charset="0"/>
                              <a:ea typeface="Cambria Math" panose="02040503050406030204" pitchFamily="18" charset="0"/>
                            </a:rPr>
                            <m:t>∩</m:t>
                          </m:r>
                          <m:d>
                            <m:dPr>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2</m:t>
                                  </m:r>
                                </m:sub>
                              </m:sSub>
                            </m:e>
                          </m:d>
                        </m:e>
                      </m:d>
                    </m:oMath>
                  </m:oMathPara>
                </a14:m>
                <a:endParaRPr lang="zh-CN" altLang="en-US" dirty="0">
                  <a:latin typeface="华文中宋" panose="02010600040101010101" pitchFamily="2" charset="-122"/>
                  <a:ea typeface="华文中宋" panose="02010600040101010101" pitchFamily="2" charset="-122"/>
                </a:endParaRPr>
              </a:p>
              <a:p>
                <a:pPr algn="just">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dirty="0">
                              <a:latin typeface="Cambria Math" panose="02040503050406030204" pitchFamily="18" charset="0"/>
                              <a:ea typeface="华文中宋" panose="02010600040101010101" pitchFamily="2" charset="-122"/>
                            </a:rPr>
                            <m:t>𝑇</m:t>
                          </m:r>
                          <m:r>
                            <a:rPr lang="en-US" altLang="zh-CN" i="1" dirty="0">
                              <a:latin typeface="Cambria Math" panose="02040503050406030204" pitchFamily="18" charset="0"/>
                              <a:ea typeface="Cambria Math" panose="02040503050406030204" pitchFamily="18" charset="0"/>
                            </a:rPr>
                            <m:t>∩</m:t>
                          </m:r>
                          <m:sSup>
                            <m:sSupPr>
                              <m:ctrlPr>
                                <a:rPr lang="en-US" altLang="zh-CN" b="0" i="1" dirty="0" smtClean="0">
                                  <a:latin typeface="Cambria Math" panose="02040503050406030204" pitchFamily="18" charset="0"/>
                                  <a:ea typeface="Cambria Math" panose="02040503050406030204" pitchFamily="18" charset="0"/>
                                </a:rPr>
                              </m:ctrlPr>
                            </m:sSupPr>
                            <m:e>
                              <m:d>
                                <m:dPr>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2</m:t>
                                      </m:r>
                                    </m:sub>
                                  </m:sSub>
                                </m:e>
                              </m:d>
                            </m:e>
                            <m:sup>
                              <m:r>
                                <a:rPr lang="en-US" altLang="zh-CN" b="0" i="1" dirty="0" smtClean="0">
                                  <a:latin typeface="Cambria Math" panose="02040503050406030204" pitchFamily="18" charset="0"/>
                                  <a:ea typeface="Cambria Math" panose="02040503050406030204" pitchFamily="18" charset="0"/>
                                </a:rPr>
                                <m:t>𝑐</m:t>
                              </m:r>
                            </m:sup>
                          </m:sSup>
                        </m:e>
                      </m:d>
                      <m:r>
                        <a:rPr lang="en-US" altLang="zh-CN" i="1">
                          <a:latin typeface="Cambria Math" panose="02040503050406030204" pitchFamily="18" charset="0"/>
                          <a:ea typeface="华文中宋" panose="02010600040101010101" pitchFamily="2" charset="-122"/>
                        </a:rPr>
                        <m:t>+</m:t>
                      </m:r>
                      <m:sSup>
                        <m:sSupPr>
                          <m:ctrlPr>
                            <a:rPr lang="en-US" altLang="zh-CN" i="1">
                              <a:latin typeface="Cambria Math" panose="02040503050406030204" pitchFamily="18" charset="0"/>
                              <a:ea typeface="华文中宋" panose="02010600040101010101" pitchFamily="2" charset="-122"/>
                            </a:rPr>
                          </m:ctrlPr>
                        </m:sSupPr>
                        <m:e>
                          <m:r>
                            <a:rPr lang="en-US" altLang="zh-CN" i="1">
                              <a:latin typeface="Cambria Math" panose="02040503050406030204" pitchFamily="18" charset="0"/>
                              <a:ea typeface="华文中宋" panose="02010600040101010101" pitchFamily="2" charset="-122"/>
                            </a:rPr>
                            <m:t>𝑚</m:t>
                          </m:r>
                        </m:e>
                        <m:sup>
                          <m:r>
                            <a:rPr lang="en-US" altLang="zh-CN" i="1">
                              <a:latin typeface="Cambria Math" panose="02040503050406030204" pitchFamily="18" charset="0"/>
                              <a:ea typeface="华文中宋" panose="02010600040101010101" pitchFamily="2" charset="-122"/>
                            </a:rPr>
                            <m:t>∗</m:t>
                          </m:r>
                        </m:sup>
                      </m:sSup>
                      <m:d>
                        <m:dPr>
                          <m:ctrlPr>
                            <a:rPr lang="en-US" altLang="zh-CN" i="1">
                              <a:latin typeface="Cambria Math" panose="02040503050406030204" pitchFamily="18" charset="0"/>
                              <a:ea typeface="华文中宋" panose="02010600040101010101" pitchFamily="2" charset="-122"/>
                            </a:rPr>
                          </m:ctrlPr>
                        </m:dPr>
                        <m:e>
                          <m:r>
                            <a:rPr lang="en-US" altLang="zh-CN" i="1" dirty="0">
                              <a:latin typeface="Cambria Math" panose="02040503050406030204" pitchFamily="18" charset="0"/>
                              <a:ea typeface="华文中宋" panose="02010600040101010101" pitchFamily="2" charset="-122"/>
                            </a:rPr>
                            <m:t>𝑇</m:t>
                          </m:r>
                          <m:r>
                            <a:rPr lang="en-US" altLang="zh-CN" i="1" dirty="0">
                              <a:latin typeface="Cambria Math" panose="02040503050406030204" pitchFamily="18" charset="0"/>
                              <a:ea typeface="Cambria Math" panose="02040503050406030204" pitchFamily="18" charset="0"/>
                            </a:rPr>
                            <m:t>∩</m:t>
                          </m:r>
                          <m:d>
                            <m:dPr>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𝑆</m:t>
                                  </m:r>
                                </m:e>
                                <m:sub>
                                  <m:r>
                                    <a:rPr lang="en-US" altLang="zh-CN" i="1" dirty="0">
                                      <a:latin typeface="Cambria Math" panose="02040503050406030204" pitchFamily="18" charset="0"/>
                                      <a:ea typeface="Cambria Math" panose="02040503050406030204" pitchFamily="18" charset="0"/>
                                    </a:rPr>
                                    <m:t>2</m:t>
                                  </m:r>
                                </m:sub>
                              </m:sSub>
                            </m:e>
                          </m:d>
                        </m:e>
                      </m:d>
                    </m:oMath>
                  </m:oMathPara>
                </a14:m>
                <a:endParaRPr lang="zh-CN" altLang="en-US" dirty="0">
                  <a:latin typeface="华文中宋" panose="02010600040101010101" pitchFamily="2" charset="-122"/>
                  <a:ea typeface="华文中宋" panose="02010600040101010101" pitchFamily="2" charset="-122"/>
                </a:endParaRPr>
              </a:p>
              <a:p>
                <a:pPr algn="just">
                  <a:buFont typeface="Wingdings" panose="05000000000000000000" pitchFamily="2" charset="2"/>
                  <a:buNone/>
                </a:pPr>
                <a:endParaRPr lang="zh-CN" altLang="en-US" dirty="0">
                  <a:latin typeface="华文中宋" panose="02010600040101010101" pitchFamily="2" charset="-122"/>
                  <a:ea typeface="华文中宋" panose="02010600040101010101" pitchFamily="2" charset="-122"/>
                </a:endParaRPr>
              </a:p>
              <a:p>
                <a:pPr algn="just">
                  <a:buNone/>
                </a:pPr>
                <a:r>
                  <a:rPr lang="zh-CN" altLang="en-US" dirty="0">
                    <a:latin typeface="华文中宋" panose="02010600040101010101" pitchFamily="2" charset="-122"/>
                    <a:ea typeface="华文中宋" panose="02010600040101010101" pitchFamily="2" charset="-122"/>
                  </a:rPr>
                  <a:t>即</a:t>
                </a:r>
                <a14:m>
                  <m:oMath xmlns:m="http://schemas.openxmlformats.org/officeDocument/2006/math">
                    <m:sSub>
                      <m:sSubPr>
                        <m:ctrlPr>
                          <a:rPr lang="en-US" altLang="zh-CN" i="1">
                            <a:latin typeface="Cambria Math" panose="02040503050406030204" pitchFamily="18" charset="0"/>
                            <a:ea typeface="华文中宋" panose="02010600040101010101" pitchFamily="2" charset="-122"/>
                          </a:rPr>
                        </m:ctrlPr>
                      </m:sSubPr>
                      <m:e>
                        <m:r>
                          <a:rPr lang="en-US" altLang="zh-CN" i="1">
                            <a:latin typeface="Cambria Math" panose="02040503050406030204" pitchFamily="18" charset="0"/>
                            <a:ea typeface="华文中宋" panose="02010600040101010101" pitchFamily="2" charset="-122"/>
                          </a:rPr>
                          <m:t>𝑆</m:t>
                        </m:r>
                      </m:e>
                      <m:sub>
                        <m:r>
                          <a:rPr lang="en-US" altLang="zh-CN" i="1">
                            <a:latin typeface="Cambria Math" panose="02040503050406030204" pitchFamily="18" charset="0"/>
                            <a:ea typeface="华文中宋" panose="02010600040101010101" pitchFamily="2" charset="-122"/>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2</m:t>
                        </m:r>
                      </m:sub>
                    </m:sSub>
                  </m:oMath>
                </a14:m>
                <a:r>
                  <a:rPr lang="zh-CN" altLang="en-US" dirty="0">
                    <a:latin typeface="华文中宋" panose="02010600040101010101" pitchFamily="2" charset="-122"/>
                    <a:ea typeface="华文中宋" panose="02010600040101010101" pitchFamily="2" charset="-122"/>
                  </a:rPr>
                  <a:t> 可测。证毕。 </a:t>
                </a:r>
              </a:p>
              <a:p>
                <a:pPr algn="just">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p:txBody>
          </p:sp>
        </mc:Choice>
        <mc:Fallback xmlns="">
          <p:sp>
            <p:nvSpPr>
              <p:cNvPr id="17410" name="Rectangle 2"/>
              <p:cNvSpPr>
                <a:spLocks noGrp="1" noRot="1" noChangeAspect="1" noMove="1" noResize="1" noEditPoints="1" noAdjustHandles="1" noChangeArrowheads="1" noChangeShapeType="1" noTextEdit="1"/>
              </p:cNvSpPr>
              <p:nvPr>
                <p:ph type="body" idx="1"/>
              </p:nvPr>
            </p:nvSpPr>
            <p:spPr>
              <a:xfrm>
                <a:off x="762000" y="1600200"/>
                <a:ext cx="8153400" cy="4876800"/>
              </a:xfrm>
              <a:blipFill>
                <a:blip r:embed="rId2"/>
                <a:stretch>
                  <a:fillRect l="-1868" t="-1625"/>
                </a:stretch>
              </a:blipFill>
            </p:spPr>
            <p:txBody>
              <a:bodyPr/>
              <a:lstStyle/>
              <a:p>
                <a:r>
                  <a:rPr lang="zh-CN" altLang="en-US">
                    <a:noFill/>
                  </a:rPr>
                  <a:t> </a:t>
                </a:r>
              </a:p>
            </p:txBody>
          </p:sp>
        </mc:Fallback>
      </mc:AlternateContent>
      <p:sp>
        <p:nvSpPr>
          <p:cNvPr id="17413" name="Rectangle 5"/>
          <p:cNvSpPr>
            <a:spLocks noChangeArrowheads="1"/>
          </p:cNvSpPr>
          <p:nvPr/>
        </p:nvSpPr>
        <p:spPr bwMode="auto">
          <a:xfrm>
            <a:off x="35814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4" name="Rectangle 2"/>
              <p:cNvSpPr>
                <a:spLocks noGrp="1" noChangeArrowheads="1"/>
              </p:cNvSpPr>
              <p:nvPr>
                <p:ph type="body" idx="1"/>
              </p:nvPr>
            </p:nvSpPr>
            <p:spPr>
              <a:xfrm>
                <a:off x="107504" y="188640"/>
                <a:ext cx="8964488" cy="5976664"/>
              </a:xfrm>
            </p:spPr>
            <p:txBody>
              <a:bodyPr/>
              <a:lstStyle/>
              <a:p>
                <a:pPr marL="0" indent="0">
                  <a:lnSpc>
                    <a:spcPct val="160000"/>
                  </a:lnSpc>
                  <a:spcBef>
                    <a:spcPct val="0"/>
                  </a:spcBef>
                  <a:buNone/>
                </a:pPr>
                <a:r>
                  <a:rPr lang="en-US" altLang="zh-CN" sz="2800" b="1" dirty="0" smtClean="0">
                    <a:solidFill>
                      <a:srgbClr val="00FF00"/>
                    </a:solidFill>
                    <a:latin typeface="华文中宋" panose="02010600040101010101" pitchFamily="2" charset="-122"/>
                    <a:ea typeface="华文中宋" panose="02010600040101010101" pitchFamily="2" charset="-122"/>
                  </a:rPr>
                  <a:t>    </a:t>
                </a:r>
                <a:r>
                  <a:rPr lang="zh-CN" altLang="en-US" b="1" dirty="0">
                    <a:solidFill>
                      <a:srgbClr val="00FF00"/>
                    </a:solidFill>
                    <a:latin typeface="华文中宋" panose="02010600040101010101" pitchFamily="2" charset="-122"/>
                    <a:ea typeface="华文中宋" panose="02010600040101010101" pitchFamily="2" charset="-122"/>
                  </a:rPr>
                  <a:t>推论  如果 </a:t>
                </a:r>
                <a14:m>
                  <m:oMath xmlns:m="http://schemas.openxmlformats.org/officeDocument/2006/math">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𝑺</m:t>
                        </m:r>
                      </m:e>
                      <m:sub>
                        <m:r>
                          <a:rPr lang="en-US" altLang="zh-CN" b="1" i="1" dirty="0">
                            <a:solidFill>
                              <a:srgbClr val="00FF00"/>
                            </a:solidFill>
                            <a:latin typeface="Cambria Math" panose="02040503050406030204" pitchFamily="18" charset="0"/>
                            <a:ea typeface="华文中宋" panose="02010600040101010101" pitchFamily="2" charset="-122"/>
                          </a:rPr>
                          <m:t>𝒊</m:t>
                        </m:r>
                      </m:sub>
                    </m:sSub>
                    <m:d>
                      <m:dPr>
                        <m:ctrlPr>
                          <a:rPr lang="en-US" altLang="zh-CN" b="1" i="1" dirty="0" smtClean="0">
                            <a:solidFill>
                              <a:srgbClr val="00FF00"/>
                            </a:solidFill>
                            <a:latin typeface="Cambria Math" panose="02040503050406030204" pitchFamily="18" charset="0"/>
                            <a:ea typeface="华文中宋" panose="02010600040101010101" pitchFamily="2" charset="-122"/>
                          </a:rPr>
                        </m:ctrlPr>
                      </m:dPr>
                      <m:e>
                        <m:r>
                          <a:rPr lang="en-US" altLang="zh-CN" b="1" i="1" dirty="0" smtClean="0">
                            <a:solidFill>
                              <a:srgbClr val="00FF00"/>
                            </a:solidFill>
                            <a:latin typeface="Cambria Math" panose="02040503050406030204" pitchFamily="18" charset="0"/>
                            <a:ea typeface="华文中宋" panose="02010600040101010101" pitchFamily="2" charset="-122"/>
                          </a:rPr>
                          <m:t>𝒊</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𝟏</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𝟐</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𝒏</m:t>
                        </m:r>
                      </m:e>
                    </m:d>
                  </m:oMath>
                </a14:m>
                <a:r>
                  <a:rPr lang="zh-CN" altLang="en-US" b="1" dirty="0">
                    <a:solidFill>
                      <a:srgbClr val="00FF00"/>
                    </a:solidFill>
                    <a:latin typeface="华文中宋" panose="02010600040101010101" pitchFamily="2" charset="-122"/>
                    <a:ea typeface="华文中宋" panose="02010600040101010101" pitchFamily="2" charset="-122"/>
                  </a:rPr>
                  <a:t> 是可测集，则 </a:t>
                </a:r>
                <a14:m>
                  <m:oMath xmlns:m="http://schemas.openxmlformats.org/officeDocument/2006/math">
                    <m:nary>
                      <m:naryPr>
                        <m:chr m:val="⋃"/>
                        <m:ctrlPr>
                          <a:rPr lang="zh-CN" altLang="en-US" b="1" i="1" dirty="0" smtClean="0">
                            <a:solidFill>
                              <a:srgbClr val="00FF00"/>
                            </a:solidFill>
                            <a:latin typeface="Cambria Math" panose="02040503050406030204" pitchFamily="18" charset="0"/>
                            <a:ea typeface="华文中宋" panose="02010600040101010101" pitchFamily="2" charset="-122"/>
                          </a:rPr>
                        </m:ctrlPr>
                      </m:naryPr>
                      <m:sub>
                        <m:r>
                          <m:rPr>
                            <m:brk m:alnAt="23"/>
                          </m:rPr>
                          <a:rPr lang="en-US" altLang="zh-CN" b="1" i="1" dirty="0" smtClean="0">
                            <a:solidFill>
                              <a:srgbClr val="00FF00"/>
                            </a:solidFill>
                            <a:latin typeface="Cambria Math" panose="02040503050406030204" pitchFamily="18" charset="0"/>
                            <a:ea typeface="华文中宋" panose="02010600040101010101" pitchFamily="2" charset="-122"/>
                          </a:rPr>
                          <m:t>𝒊</m:t>
                        </m:r>
                        <m:r>
                          <a:rPr lang="en-US" altLang="zh-CN" b="1" i="1" dirty="0" smtClean="0">
                            <a:solidFill>
                              <a:srgbClr val="00FF00"/>
                            </a:solidFill>
                            <a:latin typeface="Cambria Math" panose="02040503050406030204" pitchFamily="18" charset="0"/>
                            <a:ea typeface="华文中宋" panose="02010600040101010101" pitchFamily="2" charset="-122"/>
                          </a:rPr>
                          <m:t>=</m:t>
                        </m:r>
                        <m:r>
                          <a:rPr lang="en-US" altLang="zh-CN" b="1" i="1" dirty="0" smtClean="0">
                            <a:solidFill>
                              <a:srgbClr val="00FF00"/>
                            </a:solidFill>
                            <a:latin typeface="Cambria Math" panose="02040503050406030204" pitchFamily="18" charset="0"/>
                            <a:ea typeface="华文中宋" panose="02010600040101010101" pitchFamily="2" charset="-122"/>
                          </a:rPr>
                          <m:t>𝟏</m:t>
                        </m:r>
                      </m:sub>
                      <m:sup>
                        <m:r>
                          <a:rPr lang="en-US" altLang="zh-CN" b="1" i="1" dirty="0" smtClean="0">
                            <a:solidFill>
                              <a:srgbClr val="00FF00"/>
                            </a:solidFill>
                            <a:latin typeface="Cambria Math" panose="02040503050406030204" pitchFamily="18" charset="0"/>
                            <a:ea typeface="华文中宋" panose="02010600040101010101" pitchFamily="2" charset="-122"/>
                          </a:rPr>
                          <m:t>𝒏</m:t>
                        </m:r>
                      </m:sup>
                      <m:e>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smtClean="0">
                                <a:solidFill>
                                  <a:srgbClr val="00FF00"/>
                                </a:solidFill>
                                <a:latin typeface="Cambria Math" panose="02040503050406030204" pitchFamily="18" charset="0"/>
                                <a:ea typeface="华文中宋" panose="02010600040101010101" pitchFamily="2" charset="-122"/>
                              </a:rPr>
                              <m:t>𝑺</m:t>
                            </m:r>
                          </m:e>
                          <m:sub>
                            <m:r>
                              <a:rPr lang="en-US" altLang="zh-CN" b="1" i="1" dirty="0" smtClean="0">
                                <a:solidFill>
                                  <a:srgbClr val="00FF00"/>
                                </a:solidFill>
                                <a:latin typeface="Cambria Math" panose="02040503050406030204" pitchFamily="18" charset="0"/>
                                <a:ea typeface="华文中宋" panose="02010600040101010101" pitchFamily="2" charset="-122"/>
                              </a:rPr>
                              <m:t>𝒊</m:t>
                            </m:r>
                          </m:sub>
                        </m:sSub>
                      </m:e>
                    </m:nary>
                    <m:r>
                      <a:rPr lang="zh-CN" altLang="en-US" b="1" i="1" dirty="0" smtClean="0">
                        <a:solidFill>
                          <a:srgbClr val="00FF00"/>
                        </a:solidFill>
                        <a:latin typeface="Cambria Math" panose="02040503050406030204" pitchFamily="18" charset="0"/>
                        <a:ea typeface="华文中宋" panose="02010600040101010101" pitchFamily="2" charset="-122"/>
                      </a:rPr>
                      <m:t> </m:t>
                    </m:r>
                  </m:oMath>
                </a14:m>
                <a:r>
                  <a:rPr lang="zh-CN" altLang="en-US" b="1" dirty="0">
                    <a:solidFill>
                      <a:srgbClr val="00FF00"/>
                    </a:solidFill>
                    <a:latin typeface="华文中宋" panose="02010600040101010101" pitchFamily="2" charset="-122"/>
                    <a:ea typeface="华文中宋" panose="02010600040101010101" pitchFamily="2" charset="-122"/>
                  </a:rPr>
                  <a:t>也可测集，且当所有 </a:t>
                </a:r>
                <a14:m>
                  <m:oMath xmlns:m="http://schemas.openxmlformats.org/officeDocument/2006/math">
                    <m:sSub>
                      <m:sSubPr>
                        <m:ctrlPr>
                          <a:rPr lang="en-US" altLang="zh-CN" b="1" i="1" dirty="0" smtClean="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𝑺</m:t>
                        </m:r>
                      </m:e>
                      <m:sub>
                        <m:r>
                          <a:rPr lang="en-US" altLang="zh-CN" b="1" i="1" dirty="0" smtClean="0">
                            <a:solidFill>
                              <a:srgbClr val="00FF00"/>
                            </a:solidFill>
                            <a:latin typeface="Cambria Math" panose="02040503050406030204" pitchFamily="18" charset="0"/>
                            <a:ea typeface="华文中宋" panose="02010600040101010101" pitchFamily="2" charset="-122"/>
                          </a:rPr>
                          <m:t>𝒊</m:t>
                        </m:r>
                      </m:sub>
                    </m:sSub>
                  </m:oMath>
                </a14:m>
                <a:r>
                  <a:rPr lang="zh-CN" altLang="en-US" b="1" dirty="0" smtClean="0">
                    <a:solidFill>
                      <a:srgbClr val="00FF00"/>
                    </a:solidFill>
                    <a:latin typeface="华文中宋" panose="02010600040101010101" pitchFamily="2" charset="-122"/>
                    <a:ea typeface="华文中宋" panose="02010600040101010101" pitchFamily="2" charset="-122"/>
                  </a:rPr>
                  <a:t>互不</a:t>
                </a:r>
                <a:r>
                  <a:rPr lang="zh-CN" altLang="en-US" b="1" dirty="0">
                    <a:solidFill>
                      <a:srgbClr val="00FF00"/>
                    </a:solidFill>
                    <a:latin typeface="华文中宋" panose="02010600040101010101" pitchFamily="2" charset="-122"/>
                    <a:ea typeface="华文中宋" panose="02010600040101010101" pitchFamily="2" charset="-122"/>
                  </a:rPr>
                  <a:t>相交时，</a:t>
                </a:r>
                <a:r>
                  <a:rPr lang="zh-CN" altLang="en-US" b="1" dirty="0" smtClean="0">
                    <a:solidFill>
                      <a:srgbClr val="00FF00"/>
                    </a:solidFill>
                    <a:latin typeface="华文中宋" panose="02010600040101010101" pitchFamily="2" charset="-122"/>
                    <a:ea typeface="华文中宋" panose="02010600040101010101" pitchFamily="2" charset="-122"/>
                  </a:rPr>
                  <a:t>有</a:t>
                </a:r>
                <a14:m>
                  <m:oMath xmlns:m="http://schemas.openxmlformats.org/officeDocument/2006/math">
                    <m:sSup>
                      <m:sSupPr>
                        <m:ctrlPr>
                          <a:rPr lang="en-US" altLang="zh-CN" b="1" i="1" smtClean="0">
                            <a:solidFill>
                              <a:srgbClr val="00FF00"/>
                            </a:solidFill>
                            <a:latin typeface="Cambria Math" panose="02040503050406030204" pitchFamily="18" charset="0"/>
                            <a:ea typeface="华文中宋" panose="02010600040101010101" pitchFamily="2" charset="-122"/>
                          </a:rPr>
                        </m:ctrlPr>
                      </m:sSupPr>
                      <m:e>
                        <m:r>
                          <a:rPr lang="en-US" altLang="zh-CN" b="1" i="1" smtClean="0">
                            <a:solidFill>
                              <a:srgbClr val="00FF00"/>
                            </a:solidFill>
                            <a:latin typeface="Cambria Math" panose="02040503050406030204" pitchFamily="18" charset="0"/>
                            <a:ea typeface="华文中宋" panose="02010600040101010101" pitchFamily="2" charset="-122"/>
                          </a:rPr>
                          <m:t>𝒎</m:t>
                        </m:r>
                      </m:e>
                      <m:sup>
                        <m:r>
                          <a:rPr lang="en-US" altLang="zh-CN" b="1" i="1" smtClean="0">
                            <a:solidFill>
                              <a:srgbClr val="00FF00"/>
                            </a:solidFill>
                            <a:latin typeface="Cambria Math" panose="02040503050406030204" pitchFamily="18" charset="0"/>
                            <a:ea typeface="华文中宋" panose="02010600040101010101" pitchFamily="2" charset="-122"/>
                          </a:rPr>
                          <m:t>∗</m:t>
                        </m:r>
                      </m:sup>
                    </m:sSup>
                    <m:d>
                      <m:dPr>
                        <m:ctrlPr>
                          <a:rPr lang="en-US" altLang="zh-CN" b="1" i="1" smtClean="0">
                            <a:solidFill>
                              <a:srgbClr val="00FF00"/>
                            </a:solidFill>
                            <a:latin typeface="Cambria Math" panose="02040503050406030204" pitchFamily="18" charset="0"/>
                            <a:ea typeface="华文中宋" panose="02010600040101010101" pitchFamily="2" charset="-122"/>
                          </a:rPr>
                        </m:ctrlPr>
                      </m:dPr>
                      <m:e>
                        <m:nary>
                          <m:naryPr>
                            <m:chr m:val="⋃"/>
                            <m:ctrlPr>
                              <a:rPr lang="zh-CN" altLang="en-US" b="1" i="1" dirty="0">
                                <a:solidFill>
                                  <a:srgbClr val="00FF00"/>
                                </a:solidFill>
                                <a:latin typeface="Cambria Math" panose="02040503050406030204" pitchFamily="18" charset="0"/>
                                <a:ea typeface="华文中宋" panose="02010600040101010101" pitchFamily="2" charset="-122"/>
                              </a:rPr>
                            </m:ctrlPr>
                          </m:naryPr>
                          <m:sub>
                            <m:r>
                              <m:rPr>
                                <m:brk m:alnAt="23"/>
                              </m:rPr>
                              <a:rPr lang="en-US" altLang="zh-CN" b="1" i="1" dirty="0">
                                <a:solidFill>
                                  <a:srgbClr val="00FF00"/>
                                </a:solidFill>
                                <a:latin typeface="Cambria Math" panose="02040503050406030204" pitchFamily="18" charset="0"/>
                                <a:ea typeface="华文中宋" panose="02010600040101010101" pitchFamily="2" charset="-122"/>
                              </a:rPr>
                              <m:t>𝒊</m:t>
                            </m:r>
                            <m:r>
                              <a:rPr lang="en-US" altLang="zh-CN" b="1" i="1" dirty="0">
                                <a:solidFill>
                                  <a:srgbClr val="00FF00"/>
                                </a:solidFill>
                                <a:latin typeface="Cambria Math" panose="02040503050406030204" pitchFamily="18" charset="0"/>
                                <a:ea typeface="华文中宋" panose="02010600040101010101" pitchFamily="2" charset="-122"/>
                              </a:rPr>
                              <m:t>=</m:t>
                            </m:r>
                            <m:r>
                              <a:rPr lang="en-US" altLang="zh-CN" b="1" i="1" dirty="0">
                                <a:solidFill>
                                  <a:srgbClr val="00FF00"/>
                                </a:solidFill>
                                <a:latin typeface="Cambria Math" panose="02040503050406030204" pitchFamily="18" charset="0"/>
                                <a:ea typeface="华文中宋" panose="02010600040101010101" pitchFamily="2" charset="-122"/>
                              </a:rPr>
                              <m:t>𝟏</m:t>
                            </m:r>
                          </m:sub>
                          <m:sup>
                            <m:r>
                              <a:rPr lang="en-US" altLang="zh-CN" b="1" i="1" dirty="0">
                                <a:solidFill>
                                  <a:srgbClr val="00FF00"/>
                                </a:solidFill>
                                <a:latin typeface="Cambria Math" panose="02040503050406030204" pitchFamily="18" charset="0"/>
                                <a:ea typeface="华文中宋" panose="02010600040101010101" pitchFamily="2" charset="-122"/>
                              </a:rPr>
                              <m:t>𝒏</m:t>
                            </m:r>
                          </m:sup>
                          <m:e>
                            <m:sSub>
                              <m:sSubPr>
                                <m:ctrlPr>
                                  <a:rPr lang="en-US" altLang="zh-CN" b="1" i="1" dirty="0">
                                    <a:solidFill>
                                      <a:srgbClr val="00FF00"/>
                                    </a:solidFill>
                                    <a:latin typeface="Cambria Math" panose="02040503050406030204" pitchFamily="18" charset="0"/>
                                    <a:ea typeface="华文中宋" panose="02010600040101010101" pitchFamily="2" charset="-122"/>
                                  </a:rPr>
                                </m:ctrlPr>
                              </m:sSubPr>
                              <m:e>
                                <m:r>
                                  <a:rPr lang="en-US" altLang="zh-CN" b="1" i="1" dirty="0">
                                    <a:solidFill>
                                      <a:srgbClr val="00FF00"/>
                                    </a:solidFill>
                                    <a:latin typeface="Cambria Math" panose="02040503050406030204" pitchFamily="18" charset="0"/>
                                    <a:ea typeface="华文中宋" panose="02010600040101010101" pitchFamily="2" charset="-122"/>
                                  </a:rPr>
                                  <m:t>𝑺</m:t>
                                </m:r>
                              </m:e>
                              <m:sub>
                                <m:r>
                                  <a:rPr lang="en-US" altLang="zh-CN" b="1" i="1" dirty="0">
                                    <a:solidFill>
                                      <a:srgbClr val="00FF00"/>
                                    </a:solidFill>
                                    <a:latin typeface="Cambria Math" panose="02040503050406030204" pitchFamily="18" charset="0"/>
                                    <a:ea typeface="华文中宋" panose="02010600040101010101" pitchFamily="2" charset="-122"/>
                                  </a:rPr>
                                  <m:t>𝒊</m:t>
                                </m:r>
                              </m:sub>
                            </m:sSub>
                          </m:e>
                        </m:nary>
                      </m:e>
                    </m:d>
                    <m:r>
                      <a:rPr lang="en-US" altLang="zh-CN" b="1" i="1" smtClean="0">
                        <a:solidFill>
                          <a:srgbClr val="00FF00"/>
                        </a:solidFill>
                        <a:latin typeface="Cambria Math" panose="02040503050406030204" pitchFamily="18" charset="0"/>
                        <a:ea typeface="华文中宋" panose="02010600040101010101" pitchFamily="2" charset="-122"/>
                      </a:rPr>
                      <m:t>=</m:t>
                    </m:r>
                    <m:nary>
                      <m:naryPr>
                        <m:chr m:val="∑"/>
                        <m:ctrlPr>
                          <a:rPr lang="en-US" altLang="zh-CN" b="1" i="1" smtClean="0">
                            <a:solidFill>
                              <a:srgbClr val="00FF00"/>
                            </a:solidFill>
                            <a:latin typeface="Cambria Math" panose="02040503050406030204" pitchFamily="18" charset="0"/>
                            <a:ea typeface="华文中宋" panose="02010600040101010101" pitchFamily="2" charset="-122"/>
                          </a:rPr>
                        </m:ctrlPr>
                      </m:naryPr>
                      <m:sub>
                        <m:r>
                          <m:rPr>
                            <m:brk m:alnAt="23"/>
                          </m:rPr>
                          <a:rPr lang="en-US" altLang="zh-CN" b="1" i="1" smtClean="0">
                            <a:solidFill>
                              <a:srgbClr val="00FF00"/>
                            </a:solidFill>
                            <a:latin typeface="Cambria Math" panose="02040503050406030204" pitchFamily="18" charset="0"/>
                            <a:ea typeface="华文中宋" panose="02010600040101010101" pitchFamily="2" charset="-122"/>
                          </a:rPr>
                          <m:t>𝒊</m:t>
                        </m:r>
                        <m:r>
                          <a:rPr lang="en-US" altLang="zh-CN" b="1" i="1" smtClean="0">
                            <a:solidFill>
                              <a:srgbClr val="00FF00"/>
                            </a:solidFill>
                            <a:latin typeface="Cambria Math" panose="02040503050406030204" pitchFamily="18" charset="0"/>
                            <a:ea typeface="华文中宋" panose="02010600040101010101" pitchFamily="2" charset="-122"/>
                          </a:rPr>
                          <m:t>=</m:t>
                        </m:r>
                        <m:r>
                          <a:rPr lang="en-US" altLang="zh-CN" b="1" i="1" smtClean="0">
                            <a:solidFill>
                              <a:srgbClr val="00FF00"/>
                            </a:solidFill>
                            <a:latin typeface="Cambria Math" panose="02040503050406030204" pitchFamily="18" charset="0"/>
                            <a:ea typeface="华文中宋" panose="02010600040101010101" pitchFamily="2" charset="-122"/>
                          </a:rPr>
                          <m:t>𝟏</m:t>
                        </m:r>
                      </m:sub>
                      <m:sup>
                        <m:r>
                          <a:rPr lang="en-US" altLang="zh-CN" b="1" i="1" smtClean="0">
                            <a:solidFill>
                              <a:srgbClr val="00FF00"/>
                            </a:solidFill>
                            <a:latin typeface="Cambria Math" panose="02040503050406030204" pitchFamily="18" charset="0"/>
                            <a:ea typeface="华文中宋" panose="02010600040101010101" pitchFamily="2" charset="-122"/>
                          </a:rPr>
                          <m:t>𝒏</m:t>
                        </m:r>
                      </m:sup>
                      <m:e>
                        <m:sSup>
                          <m:sSupPr>
                            <m:ctrlPr>
                              <a:rPr lang="en-US" altLang="zh-CN" b="1" i="1" smtClean="0">
                                <a:solidFill>
                                  <a:srgbClr val="00FF00"/>
                                </a:solidFill>
                                <a:latin typeface="Cambria Math" panose="02040503050406030204" pitchFamily="18" charset="0"/>
                                <a:ea typeface="华文中宋" panose="02010600040101010101" pitchFamily="2" charset="-122"/>
                              </a:rPr>
                            </m:ctrlPr>
                          </m:sSupPr>
                          <m:e>
                            <m:r>
                              <a:rPr lang="en-US" altLang="zh-CN" b="1" i="1" smtClean="0">
                                <a:solidFill>
                                  <a:srgbClr val="00FF00"/>
                                </a:solidFill>
                                <a:latin typeface="Cambria Math" panose="02040503050406030204" pitchFamily="18" charset="0"/>
                                <a:ea typeface="华文中宋" panose="02010600040101010101" pitchFamily="2" charset="-122"/>
                              </a:rPr>
                              <m:t>𝒎</m:t>
                            </m:r>
                          </m:e>
                          <m:sup>
                            <m:r>
                              <a:rPr lang="en-US" altLang="zh-CN" b="1" i="1" smtClean="0">
                                <a:solidFill>
                                  <a:srgbClr val="00FF00"/>
                                </a:solidFill>
                                <a:latin typeface="Cambria Math" panose="02040503050406030204" pitchFamily="18" charset="0"/>
                                <a:ea typeface="华文中宋" panose="02010600040101010101" pitchFamily="2" charset="-122"/>
                              </a:rPr>
                              <m:t>∗</m:t>
                            </m:r>
                          </m:sup>
                        </m:sSup>
                        <m:r>
                          <a:rPr lang="en-US" altLang="zh-CN" b="1" i="1" smtClean="0">
                            <a:solidFill>
                              <a:srgbClr val="00FF00"/>
                            </a:solidFill>
                            <a:latin typeface="Cambria Math" panose="02040503050406030204" pitchFamily="18" charset="0"/>
                            <a:ea typeface="华文中宋" panose="02010600040101010101" pitchFamily="2" charset="-122"/>
                          </a:rPr>
                          <m:t>(</m:t>
                        </m:r>
                        <m:sSub>
                          <m:sSubPr>
                            <m:ctrlPr>
                              <a:rPr lang="en-US" altLang="zh-CN" b="1" i="1" smtClean="0">
                                <a:solidFill>
                                  <a:srgbClr val="00FF00"/>
                                </a:solidFill>
                                <a:latin typeface="Cambria Math" panose="02040503050406030204" pitchFamily="18" charset="0"/>
                                <a:ea typeface="华文中宋" panose="02010600040101010101" pitchFamily="2" charset="-122"/>
                              </a:rPr>
                            </m:ctrlPr>
                          </m:sSubPr>
                          <m:e>
                            <m:r>
                              <a:rPr lang="en-US" altLang="zh-CN" b="1" i="1" smtClean="0">
                                <a:solidFill>
                                  <a:srgbClr val="00FF00"/>
                                </a:solidFill>
                                <a:latin typeface="Cambria Math" panose="02040503050406030204" pitchFamily="18" charset="0"/>
                                <a:ea typeface="华文中宋" panose="02010600040101010101" pitchFamily="2" charset="-122"/>
                              </a:rPr>
                              <m:t>𝑺</m:t>
                            </m:r>
                          </m:e>
                          <m:sub>
                            <m:r>
                              <a:rPr lang="en-US" altLang="zh-CN" b="1" i="1" smtClean="0">
                                <a:solidFill>
                                  <a:srgbClr val="00FF00"/>
                                </a:solidFill>
                                <a:latin typeface="Cambria Math" panose="02040503050406030204" pitchFamily="18" charset="0"/>
                                <a:ea typeface="华文中宋" panose="02010600040101010101" pitchFamily="2" charset="-122"/>
                              </a:rPr>
                              <m:t>𝒊</m:t>
                            </m:r>
                          </m:sub>
                        </m:sSub>
                        <m:r>
                          <a:rPr lang="en-US" altLang="zh-CN" b="1" i="1" smtClean="0">
                            <a:solidFill>
                              <a:srgbClr val="00FF00"/>
                            </a:solidFill>
                            <a:latin typeface="Cambria Math" panose="02040503050406030204" pitchFamily="18" charset="0"/>
                            <a:ea typeface="华文中宋" panose="02010600040101010101" pitchFamily="2" charset="-122"/>
                          </a:rPr>
                          <m:t>)</m:t>
                        </m:r>
                      </m:e>
                    </m:nary>
                  </m:oMath>
                </a14:m>
                <a:endParaRPr lang="zh-CN" altLang="en-US" b="1" dirty="0">
                  <a:solidFill>
                    <a:srgbClr val="00FF00"/>
                  </a:solidFill>
                  <a:latin typeface="华文中宋" panose="02010600040101010101" pitchFamily="2" charset="-122"/>
                  <a:ea typeface="华文中宋" panose="02010600040101010101" pitchFamily="2" charset="-122"/>
                </a:endParaRPr>
              </a:p>
              <a:p>
                <a:pPr marL="0" indent="0" algn="just">
                  <a:lnSpc>
                    <a:spcPct val="160000"/>
                  </a:lnSpc>
                  <a:spcBef>
                    <a:spcPct val="0"/>
                  </a:spcBef>
                  <a:buNone/>
                </a:pPr>
                <a:r>
                  <a:rPr lang="zh-CN" altLang="en-US" dirty="0" smtClean="0">
                    <a:latin typeface="华文中宋" panose="02010600040101010101" pitchFamily="2" charset="-122"/>
                    <a:ea typeface="华文中宋" panose="02010600040101010101" pitchFamily="2" charset="-122"/>
                  </a:rPr>
                  <a:t>证明</a:t>
                </a:r>
                <a:r>
                  <a:rPr lang="zh-CN" altLang="en-US" dirty="0">
                    <a:latin typeface="华文中宋" panose="02010600040101010101" pitchFamily="2" charset="-122"/>
                    <a:ea typeface="华文中宋" panose="02010600040101010101" pitchFamily="2" charset="-122"/>
                  </a:rPr>
                  <a:t>：由定理</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及归纳法立知</a:t>
                </a:r>
                <a14:m>
                  <m:oMath xmlns:m="http://schemas.openxmlformats.org/officeDocument/2006/math">
                    <m:nary>
                      <m:naryPr>
                        <m:chr m:val="⋃"/>
                        <m:ctrlPr>
                          <a:rPr lang="zh-CN" altLang="en-US" b="1" i="1" dirty="0" smtClean="0">
                            <a:solidFill>
                              <a:schemeClr val="tx1"/>
                            </a:solidFill>
                            <a:latin typeface="Cambria Math" panose="02040503050406030204" pitchFamily="18" charset="0"/>
                            <a:ea typeface="华文中宋" panose="02010600040101010101" pitchFamily="2" charset="-122"/>
                          </a:rPr>
                        </m:ctrlPr>
                      </m:naryPr>
                      <m:sub>
                        <m:r>
                          <m:rPr>
                            <m:brk m:alnAt="23"/>
                          </m:rPr>
                          <a:rPr lang="en-US" altLang="zh-CN" b="1" i="1" dirty="0">
                            <a:solidFill>
                              <a:schemeClr val="tx1"/>
                            </a:solidFill>
                            <a:latin typeface="Cambria Math" panose="02040503050406030204" pitchFamily="18" charset="0"/>
                            <a:ea typeface="华文中宋" panose="02010600040101010101" pitchFamily="2" charset="-122"/>
                          </a:rPr>
                          <m:t>𝒊</m:t>
                        </m:r>
                        <m:r>
                          <a:rPr lang="en-US" altLang="zh-CN" b="1" i="1" dirty="0">
                            <a:solidFill>
                              <a:schemeClr val="tx1"/>
                            </a:solidFill>
                            <a:latin typeface="Cambria Math" panose="02040503050406030204" pitchFamily="18" charset="0"/>
                            <a:ea typeface="华文中宋" panose="02010600040101010101" pitchFamily="2" charset="-122"/>
                          </a:rPr>
                          <m:t>=</m:t>
                        </m:r>
                        <m:r>
                          <a:rPr lang="en-US" altLang="zh-CN" b="1" i="1" dirty="0">
                            <a:solidFill>
                              <a:schemeClr val="tx1"/>
                            </a:solidFill>
                            <a:latin typeface="Cambria Math" panose="02040503050406030204" pitchFamily="18" charset="0"/>
                            <a:ea typeface="华文中宋" panose="02010600040101010101" pitchFamily="2" charset="-122"/>
                          </a:rPr>
                          <m:t>𝟏</m:t>
                        </m:r>
                      </m:sub>
                      <m:sup>
                        <m:r>
                          <a:rPr lang="en-US" altLang="zh-CN" b="1" i="1" dirty="0">
                            <a:solidFill>
                              <a:schemeClr val="tx1"/>
                            </a:solidFill>
                            <a:latin typeface="Cambria Math" panose="02040503050406030204" pitchFamily="18" charset="0"/>
                            <a:ea typeface="华文中宋" panose="02010600040101010101" pitchFamily="2" charset="-122"/>
                          </a:rPr>
                          <m:t>𝒏</m:t>
                        </m:r>
                      </m:sup>
                      <m:e>
                        <m:sSub>
                          <m:sSubPr>
                            <m:ctrlPr>
                              <a:rPr lang="en-US" altLang="zh-CN" b="1" i="1" dirty="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a:solidFill>
                                  <a:schemeClr val="tx1"/>
                                </a:solidFill>
                                <a:latin typeface="Cambria Math" panose="02040503050406030204" pitchFamily="18" charset="0"/>
                                <a:ea typeface="华文中宋" panose="02010600040101010101" pitchFamily="2" charset="-122"/>
                              </a:rPr>
                              <m:t>𝒊</m:t>
                            </m:r>
                          </m:sub>
                        </m:sSub>
                      </m:e>
                    </m:nary>
                  </m:oMath>
                </a14:m>
                <a:r>
                  <a:rPr lang="zh-CN" altLang="en-US" dirty="0" smtClean="0">
                    <a:latin typeface="华文中宋" panose="02010600040101010101" pitchFamily="2" charset="-122"/>
                    <a:ea typeface="华文中宋" panose="02010600040101010101" pitchFamily="2" charset="-122"/>
                  </a:rPr>
                  <a:t>可</a:t>
                </a:r>
                <a:r>
                  <a:rPr lang="zh-CN" altLang="en-US" dirty="0">
                    <a:latin typeface="华文中宋" panose="02010600040101010101" pitchFamily="2" charset="-122"/>
                    <a:ea typeface="华文中宋" panose="02010600040101010101" pitchFamily="2" charset="-122"/>
                  </a:rPr>
                  <a:t>测</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marL="0" indent="0" algn="just">
                  <a:lnSpc>
                    <a:spcPct val="160000"/>
                  </a:lnSpc>
                  <a:spcBef>
                    <a:spcPct val="0"/>
                  </a:spcBef>
                  <a:buNone/>
                </a:pPr>
                <a:r>
                  <a:rPr lang="zh-CN" altLang="en-US" dirty="0" smtClean="0">
                    <a:latin typeface="华文中宋" panose="02010600040101010101" pitchFamily="2" charset="-122"/>
                    <a:ea typeface="华文中宋" panose="02010600040101010101" pitchFamily="2" charset="-122"/>
                  </a:rPr>
                  <a:t>下设</a:t>
                </a:r>
                <a14:m>
                  <m:oMath xmlns:m="http://schemas.openxmlformats.org/officeDocument/2006/math">
                    <m:sSub>
                      <m:sSubPr>
                        <m:ctrlPr>
                          <a:rPr lang="en-US" altLang="zh-CN" b="1" i="1" dirty="0" smtClean="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a:solidFill>
                              <a:schemeClr val="tx1"/>
                            </a:solidFill>
                            <a:latin typeface="Cambria Math" panose="02040503050406030204" pitchFamily="18" charset="0"/>
                            <a:ea typeface="华文中宋" panose="02010600040101010101" pitchFamily="2" charset="-122"/>
                          </a:rPr>
                          <m:t>𝒊</m:t>
                        </m:r>
                      </m:sub>
                    </m:sSub>
                    <m:d>
                      <m:dPr>
                        <m:ctrlPr>
                          <a:rPr lang="en-US" altLang="zh-CN" b="1" i="1" dirty="0">
                            <a:solidFill>
                              <a:schemeClr val="tx1"/>
                            </a:solidFill>
                            <a:latin typeface="Cambria Math" panose="02040503050406030204" pitchFamily="18" charset="0"/>
                            <a:ea typeface="华文中宋" panose="02010600040101010101" pitchFamily="2" charset="-122"/>
                          </a:rPr>
                        </m:ctrlPr>
                      </m:dPr>
                      <m:e>
                        <m:r>
                          <a:rPr lang="en-US" altLang="zh-CN" b="1" i="1" dirty="0">
                            <a:solidFill>
                              <a:schemeClr val="tx1"/>
                            </a:solidFill>
                            <a:latin typeface="Cambria Math" panose="02040503050406030204" pitchFamily="18" charset="0"/>
                            <a:ea typeface="华文中宋" panose="02010600040101010101" pitchFamily="2" charset="-122"/>
                          </a:rPr>
                          <m:t>𝒊</m:t>
                        </m:r>
                        <m:r>
                          <a:rPr lang="en-US" altLang="zh-CN" b="1" i="1" dirty="0">
                            <a:solidFill>
                              <a:schemeClr val="tx1"/>
                            </a:solidFill>
                            <a:latin typeface="Cambria Math" panose="02040503050406030204" pitchFamily="18" charset="0"/>
                            <a:ea typeface="华文中宋" panose="02010600040101010101" pitchFamily="2" charset="-122"/>
                          </a:rPr>
                          <m:t>=</m:t>
                        </m:r>
                        <m:r>
                          <a:rPr lang="en-US" altLang="zh-CN" b="1" i="1" dirty="0">
                            <a:solidFill>
                              <a:schemeClr val="tx1"/>
                            </a:solidFill>
                            <a:latin typeface="Cambria Math" panose="02040503050406030204" pitchFamily="18" charset="0"/>
                            <a:ea typeface="华文中宋" panose="02010600040101010101" pitchFamily="2" charset="-122"/>
                          </a:rPr>
                          <m:t>𝟏</m:t>
                        </m:r>
                        <m:r>
                          <a:rPr lang="en-US" altLang="zh-CN" b="1" i="1" dirty="0">
                            <a:solidFill>
                              <a:schemeClr val="tx1"/>
                            </a:solidFill>
                            <a:latin typeface="Cambria Math" panose="02040503050406030204" pitchFamily="18" charset="0"/>
                            <a:ea typeface="华文中宋" panose="02010600040101010101" pitchFamily="2" charset="-122"/>
                          </a:rPr>
                          <m:t>,</m:t>
                        </m:r>
                        <m:r>
                          <a:rPr lang="en-US" altLang="zh-CN" b="1" i="1" dirty="0">
                            <a:solidFill>
                              <a:schemeClr val="tx1"/>
                            </a:solidFill>
                            <a:latin typeface="Cambria Math" panose="02040503050406030204" pitchFamily="18" charset="0"/>
                            <a:ea typeface="华文中宋" panose="02010600040101010101" pitchFamily="2" charset="-122"/>
                          </a:rPr>
                          <m:t>𝟐</m:t>
                        </m:r>
                        <m:r>
                          <a:rPr lang="en-US" altLang="zh-CN" b="1" i="1" dirty="0">
                            <a:solidFill>
                              <a:schemeClr val="tx1"/>
                            </a:solidFill>
                            <a:latin typeface="Cambria Math" panose="02040503050406030204" pitchFamily="18" charset="0"/>
                            <a:ea typeface="华文中宋" panose="02010600040101010101" pitchFamily="2" charset="-122"/>
                          </a:rPr>
                          <m:t>,…,</m:t>
                        </m:r>
                        <m:r>
                          <a:rPr lang="en-US" altLang="zh-CN" b="1" i="1" dirty="0">
                            <a:solidFill>
                              <a:schemeClr val="tx1"/>
                            </a:solidFill>
                            <a:latin typeface="Cambria Math" panose="02040503050406030204" pitchFamily="18" charset="0"/>
                            <a:ea typeface="华文中宋" panose="02010600040101010101" pitchFamily="2" charset="-122"/>
                          </a:rPr>
                          <m:t>𝒏</m:t>
                        </m:r>
                      </m:e>
                    </m:d>
                  </m:oMath>
                </a14:m>
                <a:r>
                  <a:rPr lang="zh-CN" altLang="en-US" dirty="0">
                    <a:latin typeface="华文中宋" panose="02010600040101010101" pitchFamily="2" charset="-122"/>
                    <a:ea typeface="华文中宋" panose="02010600040101010101" pitchFamily="2" charset="-122"/>
                  </a:rPr>
                  <a:t>互不相交，记</a:t>
                </a:r>
                <a14:m>
                  <m:oMath xmlns:m="http://schemas.openxmlformats.org/officeDocument/2006/math">
                    <m:r>
                      <a:rPr lang="en-US" altLang="zh-CN" b="0" i="1" dirty="0" smtClean="0">
                        <a:latin typeface="Cambria Math" panose="02040503050406030204" pitchFamily="18" charset="0"/>
                        <a:ea typeface="华文中宋" panose="02010600040101010101" pitchFamily="2" charset="-122"/>
                      </a:rPr>
                      <m:t>𝑆</m:t>
                    </m:r>
                    <m:r>
                      <a:rPr lang="en-US" altLang="zh-CN" b="0" i="1" dirty="0" smtClean="0">
                        <a:latin typeface="Cambria Math" panose="02040503050406030204" pitchFamily="18" charset="0"/>
                        <a:ea typeface="华文中宋" panose="02010600040101010101" pitchFamily="2" charset="-122"/>
                      </a:rPr>
                      <m:t>=</m:t>
                    </m:r>
                    <m:nary>
                      <m:naryPr>
                        <m:chr m:val="⋃"/>
                        <m:ctrlPr>
                          <a:rPr lang="zh-CN" altLang="en-US" b="1" i="1" dirty="0" smtClean="0">
                            <a:solidFill>
                              <a:schemeClr val="tx1"/>
                            </a:solidFill>
                            <a:latin typeface="Cambria Math" panose="02040503050406030204" pitchFamily="18" charset="0"/>
                            <a:ea typeface="华文中宋" panose="02010600040101010101" pitchFamily="2" charset="-122"/>
                          </a:rPr>
                        </m:ctrlPr>
                      </m:naryPr>
                      <m:sub>
                        <m:r>
                          <m:rPr>
                            <m:brk m:alnAt="23"/>
                          </m:rPr>
                          <a:rPr lang="en-US" altLang="zh-CN" b="1" i="1" dirty="0">
                            <a:solidFill>
                              <a:schemeClr val="tx1"/>
                            </a:solidFill>
                            <a:latin typeface="Cambria Math" panose="02040503050406030204" pitchFamily="18" charset="0"/>
                            <a:ea typeface="华文中宋" panose="02010600040101010101" pitchFamily="2" charset="-122"/>
                          </a:rPr>
                          <m:t>𝒊</m:t>
                        </m:r>
                        <m:r>
                          <a:rPr lang="en-US" altLang="zh-CN" b="1" i="1" dirty="0">
                            <a:solidFill>
                              <a:schemeClr val="tx1"/>
                            </a:solidFill>
                            <a:latin typeface="Cambria Math" panose="02040503050406030204" pitchFamily="18" charset="0"/>
                            <a:ea typeface="华文中宋" panose="02010600040101010101" pitchFamily="2" charset="-122"/>
                          </a:rPr>
                          <m:t>=</m:t>
                        </m:r>
                        <m:r>
                          <a:rPr lang="en-US" altLang="zh-CN" b="1" i="1" dirty="0">
                            <a:solidFill>
                              <a:schemeClr val="tx1"/>
                            </a:solidFill>
                            <a:latin typeface="Cambria Math" panose="02040503050406030204" pitchFamily="18" charset="0"/>
                            <a:ea typeface="华文中宋" panose="02010600040101010101" pitchFamily="2" charset="-122"/>
                          </a:rPr>
                          <m:t>𝟏</m:t>
                        </m:r>
                      </m:sub>
                      <m:sup>
                        <m:r>
                          <a:rPr lang="en-US" altLang="zh-CN" b="1" i="1" dirty="0">
                            <a:solidFill>
                              <a:schemeClr val="tx1"/>
                            </a:solidFill>
                            <a:latin typeface="Cambria Math" panose="02040503050406030204" pitchFamily="18" charset="0"/>
                            <a:ea typeface="华文中宋" panose="02010600040101010101" pitchFamily="2" charset="-122"/>
                          </a:rPr>
                          <m:t>𝒏</m:t>
                        </m:r>
                        <m:r>
                          <a:rPr lang="en-US" altLang="zh-CN" b="1" i="1" dirty="0" smtClean="0">
                            <a:solidFill>
                              <a:schemeClr val="tx1"/>
                            </a:solidFill>
                            <a:latin typeface="Cambria Math" panose="02040503050406030204" pitchFamily="18" charset="0"/>
                            <a:ea typeface="华文中宋" panose="02010600040101010101" pitchFamily="2" charset="-122"/>
                          </a:rPr>
                          <m:t>−</m:t>
                        </m:r>
                        <m:r>
                          <a:rPr lang="en-US" altLang="zh-CN" b="1" i="1" dirty="0" smtClean="0">
                            <a:solidFill>
                              <a:schemeClr val="tx1"/>
                            </a:solidFill>
                            <a:latin typeface="Cambria Math" panose="02040503050406030204" pitchFamily="18" charset="0"/>
                            <a:ea typeface="华文中宋" panose="02010600040101010101" pitchFamily="2" charset="-122"/>
                          </a:rPr>
                          <m:t>𝟏</m:t>
                        </m:r>
                      </m:sup>
                      <m:e>
                        <m:sSub>
                          <m:sSubPr>
                            <m:ctrlPr>
                              <a:rPr lang="en-US" altLang="zh-CN" b="1" i="1" dirty="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a:solidFill>
                                  <a:schemeClr val="tx1"/>
                                </a:solidFill>
                                <a:latin typeface="Cambria Math" panose="02040503050406030204" pitchFamily="18" charset="0"/>
                                <a:ea typeface="华文中宋" panose="02010600040101010101" pitchFamily="2" charset="-122"/>
                              </a:rPr>
                              <m:t>𝒊</m:t>
                            </m:r>
                          </m:sub>
                        </m:sSub>
                      </m:e>
                    </m:nary>
                  </m:oMath>
                </a14:m>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marL="0" indent="0" algn="just">
                  <a:lnSpc>
                    <a:spcPct val="160000"/>
                  </a:lnSpc>
                  <a:spcBef>
                    <a:spcPct val="0"/>
                  </a:spcBef>
                  <a:buNone/>
                </a:pPr>
                <a:r>
                  <a:rPr lang="zh-CN" altLang="en-US" dirty="0" smtClean="0">
                    <a:latin typeface="华文中宋" panose="02010600040101010101" pitchFamily="2" charset="-122"/>
                    <a:ea typeface="华文中宋" panose="02010600040101010101" pitchFamily="2" charset="-122"/>
                  </a:rPr>
                  <a:t>则</a:t>
                </a:r>
                <a14:m>
                  <m:oMath xmlns:m="http://schemas.openxmlformats.org/officeDocument/2006/math">
                    <m:sSub>
                      <m:sSubPr>
                        <m:ctrlPr>
                          <a:rPr lang="en-US" altLang="zh-CN" b="0" i="1" dirty="0" smtClean="0">
                            <a:latin typeface="Cambria Math" panose="02040503050406030204" pitchFamily="18" charset="0"/>
                            <a:ea typeface="华文中宋" panose="02010600040101010101" pitchFamily="2" charset="-122"/>
                          </a:rPr>
                        </m:ctrlPr>
                      </m:sSubPr>
                      <m:e>
                        <m:r>
                          <a:rPr lang="en-US" altLang="zh-CN" b="0" i="1" dirty="0" smtClean="0">
                            <a:latin typeface="Cambria Math" panose="02040503050406030204" pitchFamily="18" charset="0"/>
                            <a:ea typeface="华文中宋" panose="02010600040101010101" pitchFamily="2" charset="-122"/>
                          </a:rPr>
                          <m:t>𝑆</m:t>
                        </m:r>
                      </m:e>
                      <m:sub>
                        <m:r>
                          <a:rPr lang="en-US" altLang="zh-CN" b="0" i="1" dirty="0" smtClean="0">
                            <a:latin typeface="Cambria Math" panose="02040503050406030204" pitchFamily="18" charset="0"/>
                            <a:ea typeface="华文中宋" panose="02010600040101010101" pitchFamily="2" charset="-122"/>
                          </a:rPr>
                          <m:t>𝑛</m:t>
                        </m:r>
                      </m:sub>
                    </m:sSub>
                    <m:r>
                      <a:rPr lang="en-US" altLang="zh-CN" b="0" i="1" dirty="0" smtClean="0">
                        <a:latin typeface="Cambria Math" panose="02040503050406030204" pitchFamily="18" charset="0"/>
                        <a:ea typeface="Cambria Math" panose="02040503050406030204" pitchFamily="18" charset="0"/>
                      </a:rPr>
                      <m:t>⊂</m:t>
                    </m:r>
                    <m:sSup>
                      <m:sSupPr>
                        <m:ctrlPr>
                          <a:rPr lang="en-US" altLang="zh-CN" b="0" i="1" dirty="0" smtClean="0">
                            <a:latin typeface="Cambria Math" panose="02040503050406030204" pitchFamily="18" charset="0"/>
                            <a:ea typeface="Cambria Math" panose="02040503050406030204" pitchFamily="18" charset="0"/>
                          </a:rPr>
                        </m:ctrlPr>
                      </m:sSupPr>
                      <m:e>
                        <m:r>
                          <m:rPr>
                            <m:sty m:val="p"/>
                          </m:rPr>
                          <a:rPr lang="en-US" altLang="zh-CN" i="1" dirty="0">
                            <a:latin typeface="Cambria Math" panose="02040503050406030204" pitchFamily="18" charset="0"/>
                            <a:ea typeface="Cambria Math" panose="02040503050406030204" pitchFamily="18" charset="0"/>
                          </a:rPr>
                          <m:t>S</m:t>
                        </m:r>
                      </m:e>
                      <m:sup>
                        <m:r>
                          <a:rPr lang="en-US" altLang="zh-CN" b="0" i="1" dirty="0" smtClean="0">
                            <a:latin typeface="Cambria Math" panose="02040503050406030204" pitchFamily="18" charset="0"/>
                            <a:ea typeface="Cambria Math" panose="02040503050406030204" pitchFamily="18" charset="0"/>
                          </a:rPr>
                          <m:t>𝑐</m:t>
                        </m:r>
                      </m:sup>
                    </m:sSup>
                  </m:oMath>
                </a14:m>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marL="0" indent="0" algn="just">
                  <a:lnSpc>
                    <a:spcPct val="160000"/>
                  </a:lnSpc>
                  <a:spcBef>
                    <a:spcPct val="0"/>
                  </a:spcBef>
                  <a:buNone/>
                </a:pPr>
                <a:r>
                  <a:rPr lang="zh-CN" altLang="en-US" dirty="0" smtClean="0">
                    <a:latin typeface="华文中宋" panose="02010600040101010101" pitchFamily="2" charset="-122"/>
                    <a:ea typeface="华文中宋" panose="02010600040101010101" pitchFamily="2" charset="-122"/>
                  </a:rPr>
                  <a:t>于是 </a:t>
                </a:r>
                <a14:m>
                  <m:oMath xmlns:m="http://schemas.openxmlformats.org/officeDocument/2006/math">
                    <m:sSup>
                      <m:sSupPr>
                        <m:ctrlPr>
                          <a:rPr lang="en-US" altLang="zh-CN" b="1" i="1" smtClean="0">
                            <a:solidFill>
                              <a:schemeClr val="tx1"/>
                            </a:solidFill>
                            <a:latin typeface="Cambria Math" panose="02040503050406030204" pitchFamily="18" charset="0"/>
                            <a:ea typeface="华文中宋" panose="02010600040101010101" pitchFamily="2" charset="-122"/>
                          </a:rPr>
                        </m:ctrlPr>
                      </m:sSupPr>
                      <m:e>
                        <m:r>
                          <a:rPr lang="en-US" altLang="zh-CN" b="1" i="1">
                            <a:solidFill>
                              <a:schemeClr val="tx1"/>
                            </a:solidFill>
                            <a:latin typeface="Cambria Math" panose="02040503050406030204" pitchFamily="18" charset="0"/>
                            <a:ea typeface="华文中宋" panose="02010600040101010101" pitchFamily="2" charset="-122"/>
                          </a:rPr>
                          <m:t>𝒎</m:t>
                        </m:r>
                      </m:e>
                      <m:sup>
                        <m:r>
                          <a:rPr lang="en-US" altLang="zh-CN" b="1" i="1">
                            <a:solidFill>
                              <a:schemeClr val="tx1"/>
                            </a:solidFill>
                            <a:latin typeface="Cambria Math" panose="02040503050406030204" pitchFamily="18" charset="0"/>
                            <a:ea typeface="华文中宋" panose="02010600040101010101" pitchFamily="2" charset="-122"/>
                          </a:rPr>
                          <m:t>∗</m:t>
                        </m:r>
                      </m:sup>
                    </m:sSup>
                    <m:d>
                      <m:dPr>
                        <m:ctrlPr>
                          <a:rPr lang="en-US" altLang="zh-CN" b="1" i="1">
                            <a:solidFill>
                              <a:schemeClr val="tx1"/>
                            </a:solidFill>
                            <a:latin typeface="Cambria Math" panose="02040503050406030204" pitchFamily="18" charset="0"/>
                            <a:ea typeface="华文中宋" panose="02010600040101010101" pitchFamily="2" charset="-122"/>
                          </a:rPr>
                        </m:ctrlPr>
                      </m:dPr>
                      <m:e>
                        <m:nary>
                          <m:naryPr>
                            <m:chr m:val="⋃"/>
                            <m:ctrlPr>
                              <a:rPr lang="zh-CN" altLang="en-US" b="1" i="1" dirty="0">
                                <a:solidFill>
                                  <a:schemeClr val="tx1"/>
                                </a:solidFill>
                                <a:latin typeface="Cambria Math" panose="02040503050406030204" pitchFamily="18" charset="0"/>
                                <a:ea typeface="华文中宋" panose="02010600040101010101" pitchFamily="2" charset="-122"/>
                              </a:rPr>
                            </m:ctrlPr>
                          </m:naryPr>
                          <m:sub>
                            <m:r>
                              <m:rPr>
                                <m:brk m:alnAt="23"/>
                              </m:rPr>
                              <a:rPr lang="en-US" altLang="zh-CN" b="1" i="1" dirty="0">
                                <a:solidFill>
                                  <a:schemeClr val="tx1"/>
                                </a:solidFill>
                                <a:latin typeface="Cambria Math" panose="02040503050406030204" pitchFamily="18" charset="0"/>
                                <a:ea typeface="华文中宋" panose="02010600040101010101" pitchFamily="2" charset="-122"/>
                              </a:rPr>
                              <m:t>𝒊</m:t>
                            </m:r>
                            <m:r>
                              <a:rPr lang="en-US" altLang="zh-CN" b="1" i="1" dirty="0">
                                <a:solidFill>
                                  <a:schemeClr val="tx1"/>
                                </a:solidFill>
                                <a:latin typeface="Cambria Math" panose="02040503050406030204" pitchFamily="18" charset="0"/>
                                <a:ea typeface="华文中宋" panose="02010600040101010101" pitchFamily="2" charset="-122"/>
                              </a:rPr>
                              <m:t>=</m:t>
                            </m:r>
                            <m:r>
                              <a:rPr lang="en-US" altLang="zh-CN" b="1" i="1" dirty="0">
                                <a:solidFill>
                                  <a:schemeClr val="tx1"/>
                                </a:solidFill>
                                <a:latin typeface="Cambria Math" panose="02040503050406030204" pitchFamily="18" charset="0"/>
                                <a:ea typeface="华文中宋" panose="02010600040101010101" pitchFamily="2" charset="-122"/>
                              </a:rPr>
                              <m:t>𝟏</m:t>
                            </m:r>
                          </m:sub>
                          <m:sup>
                            <m:r>
                              <a:rPr lang="en-US" altLang="zh-CN" b="1" i="1" dirty="0">
                                <a:solidFill>
                                  <a:schemeClr val="tx1"/>
                                </a:solidFill>
                                <a:latin typeface="Cambria Math" panose="02040503050406030204" pitchFamily="18" charset="0"/>
                                <a:ea typeface="华文中宋" panose="02010600040101010101" pitchFamily="2" charset="-122"/>
                              </a:rPr>
                              <m:t>𝒏</m:t>
                            </m:r>
                            <m:r>
                              <a:rPr lang="en-US" altLang="zh-CN" b="1" i="1" dirty="0" smtClean="0">
                                <a:solidFill>
                                  <a:schemeClr val="tx1"/>
                                </a:solidFill>
                                <a:latin typeface="Cambria Math" panose="02040503050406030204" pitchFamily="18" charset="0"/>
                                <a:ea typeface="华文中宋" panose="02010600040101010101" pitchFamily="2" charset="-122"/>
                              </a:rPr>
                              <m:t>−</m:t>
                            </m:r>
                            <m:r>
                              <a:rPr lang="en-US" altLang="zh-CN" b="1" i="1" dirty="0" smtClean="0">
                                <a:solidFill>
                                  <a:schemeClr val="tx1"/>
                                </a:solidFill>
                                <a:latin typeface="Cambria Math" panose="02040503050406030204" pitchFamily="18" charset="0"/>
                                <a:ea typeface="华文中宋" panose="02010600040101010101" pitchFamily="2" charset="-122"/>
                              </a:rPr>
                              <m:t>𝟏</m:t>
                            </m:r>
                          </m:sup>
                          <m:e>
                            <m:sSub>
                              <m:sSubPr>
                                <m:ctrlPr>
                                  <a:rPr lang="en-US" altLang="zh-CN" b="1" i="1" dirty="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a:solidFill>
                                      <a:schemeClr val="tx1"/>
                                    </a:solidFill>
                                    <a:latin typeface="Cambria Math" panose="02040503050406030204" pitchFamily="18" charset="0"/>
                                    <a:ea typeface="华文中宋" panose="02010600040101010101" pitchFamily="2" charset="-122"/>
                                  </a:rPr>
                                  <m:t>𝒊</m:t>
                                </m:r>
                              </m:sub>
                            </m:sSub>
                          </m:e>
                        </m:nary>
                      </m:e>
                    </m:d>
                    <m:r>
                      <a:rPr lang="en-US" altLang="zh-CN" b="1" i="1" dirty="0" smtClean="0">
                        <a:solidFill>
                          <a:schemeClr val="tx1"/>
                        </a:solidFill>
                        <a:latin typeface="Cambria Math" panose="02040503050406030204" pitchFamily="18" charset="0"/>
                        <a:ea typeface="华文中宋" panose="02010600040101010101" pitchFamily="2" charset="-122"/>
                      </a:rPr>
                      <m:t>+</m:t>
                    </m:r>
                    <m:sSup>
                      <m:sSupPr>
                        <m:ctrlPr>
                          <a:rPr lang="en-US" altLang="zh-CN" b="1" i="1" dirty="0" smtClean="0">
                            <a:solidFill>
                              <a:schemeClr val="tx1"/>
                            </a:solidFill>
                            <a:latin typeface="Cambria Math" panose="02040503050406030204" pitchFamily="18" charset="0"/>
                            <a:ea typeface="华文中宋" panose="02010600040101010101" pitchFamily="2" charset="-122"/>
                          </a:rPr>
                        </m:ctrlPr>
                      </m:sSupPr>
                      <m:e>
                        <m:r>
                          <a:rPr lang="en-US" altLang="zh-CN" b="1" i="1" dirty="0" smtClean="0">
                            <a:solidFill>
                              <a:schemeClr val="tx1"/>
                            </a:solidFill>
                            <a:latin typeface="Cambria Math" panose="02040503050406030204" pitchFamily="18" charset="0"/>
                            <a:ea typeface="华文中宋" panose="02010600040101010101" pitchFamily="2" charset="-122"/>
                          </a:rPr>
                          <m:t>𝒎</m:t>
                        </m:r>
                      </m:e>
                      <m:sup>
                        <m:r>
                          <a:rPr lang="en-US" altLang="zh-CN" b="1" i="1" dirty="0" smtClean="0">
                            <a:solidFill>
                              <a:schemeClr val="tx1"/>
                            </a:solidFill>
                            <a:latin typeface="Cambria Math" panose="02040503050406030204" pitchFamily="18" charset="0"/>
                            <a:ea typeface="华文中宋" panose="02010600040101010101" pitchFamily="2" charset="-122"/>
                          </a:rPr>
                          <m:t>∗</m:t>
                        </m:r>
                      </m:sup>
                    </m:sSup>
                    <m:sSub>
                      <m:sSubPr>
                        <m:ctrlPr>
                          <a:rPr lang="en-US" altLang="zh-CN" b="1" i="1" dirty="0" smtClean="0">
                            <a:solidFill>
                              <a:schemeClr val="tx1"/>
                            </a:solidFill>
                            <a:latin typeface="Cambria Math" panose="02040503050406030204" pitchFamily="18" charset="0"/>
                            <a:ea typeface="华文中宋" panose="02010600040101010101" pitchFamily="2" charset="-122"/>
                          </a:rPr>
                        </m:ctrlPr>
                      </m:sSubPr>
                      <m:e>
                        <m:r>
                          <a:rPr lang="en-US" altLang="zh-CN" b="1" i="1" dirty="0" smtClean="0">
                            <a:solidFill>
                              <a:schemeClr val="tx1"/>
                            </a:solidFill>
                            <a:latin typeface="Cambria Math" panose="02040503050406030204" pitchFamily="18" charset="0"/>
                            <a:ea typeface="华文中宋" panose="02010600040101010101" pitchFamily="2" charset="-122"/>
                          </a:rPr>
                          <m:t>𝑺</m:t>
                        </m:r>
                      </m:e>
                      <m:sub>
                        <m:r>
                          <a:rPr lang="en-US" altLang="zh-CN" b="1" i="1" dirty="0" smtClean="0">
                            <a:solidFill>
                              <a:schemeClr val="tx1"/>
                            </a:solidFill>
                            <a:latin typeface="Cambria Math" panose="02040503050406030204" pitchFamily="18" charset="0"/>
                            <a:ea typeface="华文中宋" panose="02010600040101010101" pitchFamily="2" charset="-122"/>
                          </a:rPr>
                          <m:t>𝒏</m:t>
                        </m:r>
                      </m:sub>
                    </m:sSub>
                    <m:r>
                      <a:rPr lang="en-US" altLang="zh-CN" b="1" i="1">
                        <a:solidFill>
                          <a:schemeClr val="tx1"/>
                        </a:solidFill>
                        <a:latin typeface="Cambria Math" panose="02040503050406030204" pitchFamily="18" charset="0"/>
                        <a:ea typeface="华文中宋" panose="02010600040101010101" pitchFamily="2" charset="-122"/>
                      </a:rPr>
                      <m:t>=</m:t>
                    </m:r>
                    <m:sSup>
                      <m:sSupPr>
                        <m:ctrlPr>
                          <a:rPr lang="en-US" altLang="zh-CN" b="1" i="1">
                            <a:solidFill>
                              <a:schemeClr val="tx1"/>
                            </a:solidFill>
                            <a:latin typeface="Cambria Math" panose="02040503050406030204" pitchFamily="18" charset="0"/>
                            <a:ea typeface="华文中宋" panose="02010600040101010101" pitchFamily="2" charset="-122"/>
                          </a:rPr>
                        </m:ctrlPr>
                      </m:sSupPr>
                      <m:e>
                        <m:r>
                          <a:rPr lang="en-US" altLang="zh-CN" b="1" i="1">
                            <a:solidFill>
                              <a:schemeClr val="tx1"/>
                            </a:solidFill>
                            <a:latin typeface="Cambria Math" panose="02040503050406030204" pitchFamily="18" charset="0"/>
                            <a:ea typeface="华文中宋" panose="02010600040101010101" pitchFamily="2" charset="-122"/>
                          </a:rPr>
                          <m:t>𝒎</m:t>
                        </m:r>
                      </m:e>
                      <m:sup>
                        <m:r>
                          <a:rPr lang="en-US" altLang="zh-CN" b="1" i="1">
                            <a:solidFill>
                              <a:schemeClr val="tx1"/>
                            </a:solidFill>
                            <a:latin typeface="Cambria Math" panose="02040503050406030204" pitchFamily="18" charset="0"/>
                            <a:ea typeface="华文中宋" panose="02010600040101010101" pitchFamily="2" charset="-122"/>
                          </a:rPr>
                          <m:t>∗</m:t>
                        </m:r>
                      </m:sup>
                    </m:sSup>
                    <m:d>
                      <m:dPr>
                        <m:ctrlPr>
                          <a:rPr lang="en-US" altLang="zh-CN" b="1" i="1">
                            <a:solidFill>
                              <a:schemeClr val="tx1"/>
                            </a:solidFill>
                            <a:latin typeface="Cambria Math" panose="02040503050406030204" pitchFamily="18" charset="0"/>
                            <a:ea typeface="华文中宋" panose="02010600040101010101" pitchFamily="2" charset="-122"/>
                          </a:rPr>
                        </m:ctrlPr>
                      </m:dPr>
                      <m:e>
                        <m:nary>
                          <m:naryPr>
                            <m:chr m:val="⋃"/>
                            <m:ctrlPr>
                              <a:rPr lang="zh-CN" altLang="en-US" b="1" i="1" dirty="0">
                                <a:solidFill>
                                  <a:schemeClr val="tx1"/>
                                </a:solidFill>
                                <a:latin typeface="Cambria Math" panose="02040503050406030204" pitchFamily="18" charset="0"/>
                                <a:ea typeface="华文中宋" panose="02010600040101010101" pitchFamily="2" charset="-122"/>
                              </a:rPr>
                            </m:ctrlPr>
                          </m:naryPr>
                          <m:sub>
                            <m:r>
                              <m:rPr>
                                <m:brk m:alnAt="23"/>
                              </m:rPr>
                              <a:rPr lang="en-US" altLang="zh-CN" b="1" i="1" dirty="0">
                                <a:solidFill>
                                  <a:schemeClr val="tx1"/>
                                </a:solidFill>
                                <a:latin typeface="Cambria Math" panose="02040503050406030204" pitchFamily="18" charset="0"/>
                                <a:ea typeface="华文中宋" panose="02010600040101010101" pitchFamily="2" charset="-122"/>
                              </a:rPr>
                              <m:t>𝒊</m:t>
                            </m:r>
                            <m:r>
                              <a:rPr lang="en-US" altLang="zh-CN" b="1" i="1" dirty="0">
                                <a:solidFill>
                                  <a:schemeClr val="tx1"/>
                                </a:solidFill>
                                <a:latin typeface="Cambria Math" panose="02040503050406030204" pitchFamily="18" charset="0"/>
                                <a:ea typeface="华文中宋" panose="02010600040101010101" pitchFamily="2" charset="-122"/>
                              </a:rPr>
                              <m:t>=</m:t>
                            </m:r>
                            <m:r>
                              <a:rPr lang="en-US" altLang="zh-CN" b="1" i="1" dirty="0">
                                <a:solidFill>
                                  <a:schemeClr val="tx1"/>
                                </a:solidFill>
                                <a:latin typeface="Cambria Math" panose="02040503050406030204" pitchFamily="18" charset="0"/>
                                <a:ea typeface="华文中宋" panose="02010600040101010101" pitchFamily="2" charset="-122"/>
                              </a:rPr>
                              <m:t>𝟏</m:t>
                            </m:r>
                          </m:sub>
                          <m:sup>
                            <m:r>
                              <a:rPr lang="en-US" altLang="zh-CN" b="1" i="1" dirty="0">
                                <a:solidFill>
                                  <a:schemeClr val="tx1"/>
                                </a:solidFill>
                                <a:latin typeface="Cambria Math" panose="02040503050406030204" pitchFamily="18" charset="0"/>
                                <a:ea typeface="华文中宋" panose="02010600040101010101" pitchFamily="2" charset="-122"/>
                              </a:rPr>
                              <m:t>𝒏</m:t>
                            </m:r>
                          </m:sup>
                          <m:e>
                            <m:sSub>
                              <m:sSubPr>
                                <m:ctrlPr>
                                  <a:rPr lang="en-US" altLang="zh-CN" b="1" i="1" dirty="0">
                                    <a:solidFill>
                                      <a:schemeClr val="tx1"/>
                                    </a:solidFill>
                                    <a:latin typeface="Cambria Math" panose="02040503050406030204" pitchFamily="18" charset="0"/>
                                    <a:ea typeface="华文中宋" panose="02010600040101010101" pitchFamily="2" charset="-122"/>
                                  </a:rPr>
                                </m:ctrlPr>
                              </m:sSubPr>
                              <m:e>
                                <m:r>
                                  <a:rPr lang="en-US" altLang="zh-CN" b="1" i="1" dirty="0">
                                    <a:solidFill>
                                      <a:schemeClr val="tx1"/>
                                    </a:solidFill>
                                    <a:latin typeface="Cambria Math" panose="02040503050406030204" pitchFamily="18" charset="0"/>
                                    <a:ea typeface="华文中宋" panose="02010600040101010101" pitchFamily="2" charset="-122"/>
                                  </a:rPr>
                                  <m:t>𝑺</m:t>
                                </m:r>
                              </m:e>
                              <m:sub>
                                <m:r>
                                  <a:rPr lang="en-US" altLang="zh-CN" b="1" i="1" dirty="0">
                                    <a:solidFill>
                                      <a:schemeClr val="tx1"/>
                                    </a:solidFill>
                                    <a:latin typeface="Cambria Math" panose="02040503050406030204" pitchFamily="18" charset="0"/>
                                    <a:ea typeface="华文中宋" panose="02010600040101010101" pitchFamily="2" charset="-122"/>
                                  </a:rPr>
                                  <m:t>𝒊</m:t>
                                </m:r>
                              </m:sub>
                            </m:sSub>
                          </m:e>
                        </m:nary>
                      </m:e>
                    </m:d>
                  </m:oMath>
                </a14:m>
                <a:endParaRPr lang="zh-CN" altLang="en-US" dirty="0">
                  <a:latin typeface="华文中宋" panose="02010600040101010101" pitchFamily="2" charset="-122"/>
                  <a:ea typeface="华文中宋" panose="02010600040101010101" pitchFamily="2" charset="-122"/>
                </a:endParaRPr>
              </a:p>
            </p:txBody>
          </p:sp>
        </mc:Choice>
        <mc:Fallback xmlns="">
          <p:sp>
            <p:nvSpPr>
              <p:cNvPr id="18434" name="Rectangle 2"/>
              <p:cNvSpPr>
                <a:spLocks noGrp="1" noRot="1" noChangeAspect="1" noMove="1" noResize="1" noEditPoints="1" noAdjustHandles="1" noChangeArrowheads="1" noChangeShapeType="1" noTextEdit="1"/>
              </p:cNvSpPr>
              <p:nvPr>
                <p:ph type="body" idx="1"/>
              </p:nvPr>
            </p:nvSpPr>
            <p:spPr>
              <a:xfrm>
                <a:off x="107504" y="188640"/>
                <a:ext cx="8964488" cy="5976664"/>
              </a:xfrm>
              <a:blipFill>
                <a:blip r:embed="rId2"/>
                <a:stretch>
                  <a:fillRect l="-1769" r="-884"/>
                </a:stretch>
              </a:blipFill>
            </p:spPr>
            <p:txBody>
              <a:bodyPr/>
              <a:lstStyle/>
              <a:p>
                <a:r>
                  <a:rPr lang="zh-CN" altLang="en-US">
                    <a:noFill/>
                  </a:rPr>
                  <a:t> </a:t>
                </a:r>
              </a:p>
            </p:txBody>
          </p:sp>
        </mc:Fallback>
      </mc:AlternateContent>
      <p:sp>
        <p:nvSpPr>
          <p:cNvPr id="18445" name="Rectangle 13"/>
          <p:cNvSpPr>
            <a:spLocks noChangeArrowheads="1"/>
          </p:cNvSpPr>
          <p:nvPr/>
        </p:nvSpPr>
        <p:spPr bwMode="auto">
          <a:xfrm>
            <a:off x="3633788"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1666</TotalTime>
  <Words>2905</Words>
  <Application>Microsoft Office PowerPoint</Application>
  <PresentationFormat>全屏显示(4:3)</PresentationFormat>
  <Paragraphs>156</Paragraphs>
  <Slides>30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0" baseType="lpstr">
      <vt:lpstr>黑体</vt:lpstr>
      <vt:lpstr>华文中宋</vt:lpstr>
      <vt:lpstr>宋体</vt:lpstr>
      <vt:lpstr>Arial</vt:lpstr>
      <vt:lpstr>Cambria Math</vt:lpstr>
      <vt:lpstr>Times New Roman</vt:lpstr>
      <vt:lpstr>Wingdings</vt:lpstr>
      <vt:lpstr>Soaring</vt:lpstr>
      <vt:lpstr>Microsoft Equation 3.0</vt:lpstr>
      <vt:lpstr>Equation</vt:lpstr>
      <vt:lpstr>第7讲  可测集及其性质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第9讲  可测集及其性质</dc:title>
  <dc:creator>dgmdjt</dc:creator>
  <cp:lastModifiedBy>guo</cp:lastModifiedBy>
  <cp:revision>37</cp:revision>
  <dcterms:created xsi:type="dcterms:W3CDTF">2001-04-13T11:09:58Z</dcterms:created>
  <dcterms:modified xsi:type="dcterms:W3CDTF">2022-04-20T10:22:55Z</dcterms:modified>
</cp:coreProperties>
</file>