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0"/>
  </p:notesMasterIdLst>
  <p:sldIdLst>
    <p:sldId id="256" r:id="rId2"/>
    <p:sldId id="322" r:id="rId3"/>
    <p:sldId id="258" r:id="rId4"/>
    <p:sldId id="260" r:id="rId5"/>
    <p:sldId id="261" r:id="rId6"/>
    <p:sldId id="323" r:id="rId7"/>
    <p:sldId id="324" r:id="rId8"/>
    <p:sldId id="325" r:id="rId9"/>
    <p:sldId id="326" r:id="rId10"/>
    <p:sldId id="327" r:id="rId11"/>
    <p:sldId id="329" r:id="rId12"/>
    <p:sldId id="333" r:id="rId13"/>
    <p:sldId id="330" r:id="rId14"/>
    <p:sldId id="331" r:id="rId15"/>
    <p:sldId id="283" r:id="rId16"/>
    <p:sldId id="284" r:id="rId17"/>
    <p:sldId id="286" r:id="rId18"/>
    <p:sldId id="321" r:id="rId19"/>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59" d="100"/>
          <a:sy n="59" d="100"/>
        </p:scale>
        <p:origin x="831" y="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CA2BFE-EA4A-4C24-BF64-0B87CBEF88E0}" type="datetimeFigureOut">
              <a:rPr lang="zh-CN" altLang="en-US" smtClean="0"/>
              <a:t>2023/4/20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878D5E-8681-406A-BCA9-A2D842659394}" type="slidenum">
              <a:rPr lang="zh-CN" altLang="en-US" smtClean="0"/>
              <a:t>‹#›</a:t>
            </a:fld>
            <a:endParaRPr lang="zh-CN" altLang="en-US"/>
          </a:p>
        </p:txBody>
      </p:sp>
    </p:spTree>
    <p:extLst>
      <p:ext uri="{BB962C8B-B14F-4D97-AF65-F5344CB8AC3E}">
        <p14:creationId xmlns:p14="http://schemas.microsoft.com/office/powerpoint/2010/main" val="2869537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2290" name="Group 2"/>
          <p:cNvGrpSpPr>
            <a:grpSpLocks/>
          </p:cNvGrpSpPr>
          <p:nvPr/>
        </p:nvGrpSpPr>
        <p:grpSpPr bwMode="auto">
          <a:xfrm>
            <a:off x="-1035050" y="1552575"/>
            <a:ext cx="10179050" cy="5305425"/>
            <a:chOff x="-652" y="978"/>
            <a:chExt cx="6412" cy="3342"/>
          </a:xfrm>
        </p:grpSpPr>
        <p:sp>
          <p:nvSpPr>
            <p:cNvPr id="12291"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2"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293"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zh-CN" altLang="en-US" noProof="0" smtClean="0"/>
              <a:t>单击此处编辑母版标题样式</a:t>
            </a:r>
          </a:p>
        </p:txBody>
      </p:sp>
      <p:sp>
        <p:nvSpPr>
          <p:cNvPr id="12294"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defRPr/>
            </a:lvl1pPr>
          </a:lstStyle>
          <a:p>
            <a:pPr lvl="0"/>
            <a:r>
              <a:rPr lang="zh-CN" altLang="en-US" noProof="0" smtClean="0"/>
              <a:t>单击此处编辑母版副标题样式</a:t>
            </a:r>
          </a:p>
        </p:txBody>
      </p:sp>
      <p:sp>
        <p:nvSpPr>
          <p:cNvPr id="12295" name="Rectangle 7"/>
          <p:cNvSpPr>
            <a:spLocks noGrp="1" noChangeArrowheads="1"/>
          </p:cNvSpPr>
          <p:nvPr>
            <p:ph type="dt" sz="quarter" idx="2"/>
          </p:nvPr>
        </p:nvSpPr>
        <p:spPr/>
        <p:txBody>
          <a:bodyPr/>
          <a:lstStyle>
            <a:lvl1pPr>
              <a:defRPr/>
            </a:lvl1pPr>
          </a:lstStyle>
          <a:p>
            <a:endParaRPr lang="en-US" altLang="zh-CN"/>
          </a:p>
        </p:txBody>
      </p:sp>
      <p:sp>
        <p:nvSpPr>
          <p:cNvPr id="12296" name="Rectangle 8"/>
          <p:cNvSpPr>
            <a:spLocks noGrp="1" noChangeArrowheads="1"/>
          </p:cNvSpPr>
          <p:nvPr>
            <p:ph type="ftr" sz="quarter" idx="3"/>
          </p:nvPr>
        </p:nvSpPr>
        <p:spPr/>
        <p:txBody>
          <a:bodyPr/>
          <a:lstStyle>
            <a:lvl1pPr>
              <a:defRPr/>
            </a:lvl1pPr>
          </a:lstStyle>
          <a:p>
            <a:endParaRPr lang="en-US" altLang="zh-CN"/>
          </a:p>
        </p:txBody>
      </p:sp>
      <p:sp>
        <p:nvSpPr>
          <p:cNvPr id="12297" name="Rectangle 9"/>
          <p:cNvSpPr>
            <a:spLocks noGrp="1" noChangeArrowheads="1"/>
          </p:cNvSpPr>
          <p:nvPr>
            <p:ph type="sldNum" sz="quarter" idx="4"/>
          </p:nvPr>
        </p:nvSpPr>
        <p:spPr/>
        <p:txBody>
          <a:bodyPr/>
          <a:lstStyle>
            <a:lvl1pPr>
              <a:defRPr/>
            </a:lvl1pPr>
          </a:lstStyle>
          <a:p>
            <a:fld id="{531AE9BF-CD71-4F45-92B8-DCA49C8B66FA}"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80996E1-B4C1-46FE-98FD-79163C1AE885}" type="slidenum">
              <a:rPr lang="en-US" altLang="zh-CN"/>
              <a:pPr/>
              <a:t>‹#›</a:t>
            </a:fld>
            <a:endParaRPr lang="en-US" altLang="zh-CN"/>
          </a:p>
        </p:txBody>
      </p:sp>
    </p:spTree>
    <p:extLst>
      <p:ext uri="{BB962C8B-B14F-4D97-AF65-F5344CB8AC3E}">
        <p14:creationId xmlns:p14="http://schemas.microsoft.com/office/powerpoint/2010/main" val="1001659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650BDB2-DCC4-44A0-A110-C3612BC9A142}" type="slidenum">
              <a:rPr lang="en-US" altLang="zh-CN"/>
              <a:pPr/>
              <a:t>‹#›</a:t>
            </a:fld>
            <a:endParaRPr lang="en-US" altLang="zh-CN"/>
          </a:p>
        </p:txBody>
      </p:sp>
    </p:spTree>
    <p:extLst>
      <p:ext uri="{BB962C8B-B14F-4D97-AF65-F5344CB8AC3E}">
        <p14:creationId xmlns:p14="http://schemas.microsoft.com/office/powerpoint/2010/main" val="946292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1A37C22-3CF5-4979-9412-55B806B6CA6F}" type="slidenum">
              <a:rPr lang="en-US" altLang="zh-CN"/>
              <a:pPr/>
              <a:t>‹#›</a:t>
            </a:fld>
            <a:endParaRPr lang="en-US" altLang="zh-CN"/>
          </a:p>
        </p:txBody>
      </p:sp>
    </p:spTree>
    <p:extLst>
      <p:ext uri="{BB962C8B-B14F-4D97-AF65-F5344CB8AC3E}">
        <p14:creationId xmlns:p14="http://schemas.microsoft.com/office/powerpoint/2010/main" val="48392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19C1D57-BE78-45E5-ADC8-8FD827B5ECE7}" type="slidenum">
              <a:rPr lang="en-US" altLang="zh-CN"/>
              <a:pPr/>
              <a:t>‹#›</a:t>
            </a:fld>
            <a:endParaRPr lang="en-US" altLang="zh-CN"/>
          </a:p>
        </p:txBody>
      </p:sp>
    </p:spTree>
    <p:extLst>
      <p:ext uri="{BB962C8B-B14F-4D97-AF65-F5344CB8AC3E}">
        <p14:creationId xmlns:p14="http://schemas.microsoft.com/office/powerpoint/2010/main" val="564709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72267DCD-26DD-4FF8-A31E-D41BE65B3076}" type="slidenum">
              <a:rPr lang="en-US" altLang="zh-CN"/>
              <a:pPr/>
              <a:t>‹#›</a:t>
            </a:fld>
            <a:endParaRPr lang="en-US" altLang="zh-CN"/>
          </a:p>
        </p:txBody>
      </p:sp>
    </p:spTree>
    <p:extLst>
      <p:ext uri="{BB962C8B-B14F-4D97-AF65-F5344CB8AC3E}">
        <p14:creationId xmlns:p14="http://schemas.microsoft.com/office/powerpoint/2010/main" val="3388806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3F17DA0B-7AB9-4EDC-8369-E71E4F561817}" type="slidenum">
              <a:rPr lang="en-US" altLang="zh-CN"/>
              <a:pPr/>
              <a:t>‹#›</a:t>
            </a:fld>
            <a:endParaRPr lang="en-US" altLang="zh-CN"/>
          </a:p>
        </p:txBody>
      </p:sp>
    </p:spTree>
    <p:extLst>
      <p:ext uri="{BB962C8B-B14F-4D97-AF65-F5344CB8AC3E}">
        <p14:creationId xmlns:p14="http://schemas.microsoft.com/office/powerpoint/2010/main" val="365075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C30C2271-639C-4E4D-987C-C5FFD29BFFAE}" type="slidenum">
              <a:rPr lang="en-US" altLang="zh-CN"/>
              <a:pPr/>
              <a:t>‹#›</a:t>
            </a:fld>
            <a:endParaRPr lang="en-US" altLang="zh-CN"/>
          </a:p>
        </p:txBody>
      </p:sp>
    </p:spTree>
    <p:extLst>
      <p:ext uri="{BB962C8B-B14F-4D97-AF65-F5344CB8AC3E}">
        <p14:creationId xmlns:p14="http://schemas.microsoft.com/office/powerpoint/2010/main" val="4139397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66EFEC8-3CCF-4E30-9858-BDD747C59811}" type="slidenum">
              <a:rPr lang="en-US" altLang="zh-CN"/>
              <a:pPr/>
              <a:t>‹#›</a:t>
            </a:fld>
            <a:endParaRPr lang="en-US" altLang="zh-CN"/>
          </a:p>
        </p:txBody>
      </p:sp>
    </p:spTree>
    <p:extLst>
      <p:ext uri="{BB962C8B-B14F-4D97-AF65-F5344CB8AC3E}">
        <p14:creationId xmlns:p14="http://schemas.microsoft.com/office/powerpoint/2010/main" val="1904460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0E2F2C3-CF3E-489A-98CC-B7612960AC02}" type="slidenum">
              <a:rPr lang="en-US" altLang="zh-CN"/>
              <a:pPr/>
              <a:t>‹#›</a:t>
            </a:fld>
            <a:endParaRPr lang="en-US" altLang="zh-CN"/>
          </a:p>
        </p:txBody>
      </p:sp>
    </p:spTree>
    <p:extLst>
      <p:ext uri="{BB962C8B-B14F-4D97-AF65-F5344CB8AC3E}">
        <p14:creationId xmlns:p14="http://schemas.microsoft.com/office/powerpoint/2010/main" val="3309136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86AE200-9E04-4563-B76A-90B0CD5CE725}" type="slidenum">
              <a:rPr lang="en-US" altLang="zh-CN"/>
              <a:pPr/>
              <a:t>‹#›</a:t>
            </a:fld>
            <a:endParaRPr lang="en-US" altLang="zh-CN"/>
          </a:p>
        </p:txBody>
      </p:sp>
    </p:spTree>
    <p:extLst>
      <p:ext uri="{BB962C8B-B14F-4D97-AF65-F5344CB8AC3E}">
        <p14:creationId xmlns:p14="http://schemas.microsoft.com/office/powerpoint/2010/main" val="3349132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11266" name="Group 2"/>
          <p:cNvGrpSpPr>
            <a:grpSpLocks/>
          </p:cNvGrpSpPr>
          <p:nvPr/>
        </p:nvGrpSpPr>
        <p:grpSpPr bwMode="auto">
          <a:xfrm>
            <a:off x="0" y="1588"/>
            <a:ext cx="9132888" cy="6845300"/>
            <a:chOff x="0" y="1"/>
            <a:chExt cx="5753" cy="4312"/>
          </a:xfrm>
        </p:grpSpPr>
        <p:sp>
          <p:nvSpPr>
            <p:cNvPr id="11267" name="Freeform 3"/>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8" name="Arc 4"/>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269" name="Rectangle 5"/>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11270" name="Rectangle 6"/>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kumimoji="0" sz="1400"/>
            </a:lvl1pPr>
          </a:lstStyle>
          <a:p>
            <a:endParaRPr lang="en-US" altLang="zh-CN"/>
          </a:p>
        </p:txBody>
      </p:sp>
      <p:sp>
        <p:nvSpPr>
          <p:cNvPr id="11271" name="Rectangle 7"/>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defRPr kumimoji="0" sz="1400"/>
            </a:lvl1pPr>
          </a:lstStyle>
          <a:p>
            <a:endParaRPr lang="en-US" altLang="zh-CN"/>
          </a:p>
        </p:txBody>
      </p:sp>
      <p:sp>
        <p:nvSpPr>
          <p:cNvPr id="11272" name="Rectangle 8"/>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kumimoji="0" sz="1400"/>
            </a:lvl1pPr>
          </a:lstStyle>
          <a:p>
            <a:fld id="{3CEF7715-2BE3-4310-9368-7CD60C758261}" type="slidenum">
              <a:rPr lang="en-US" altLang="zh-CN"/>
              <a:pPr/>
              <a:t>‹#›</a:t>
            </a:fld>
            <a:endParaRPr lang="en-US" altLang="zh-CN"/>
          </a:p>
        </p:txBody>
      </p:sp>
      <p:sp>
        <p:nvSpPr>
          <p:cNvPr id="11273" name="Rectangle 9"/>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dk2" tx1="lt1" bg2="dk1"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fontAlgn="base">
        <a:spcBef>
          <a:spcPct val="0"/>
        </a:spcBef>
        <a:spcAft>
          <a:spcPct val="0"/>
        </a:spcAft>
        <a:defRPr kumimoji="1" sz="3600" kern="1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kumimoji="1" sz="3600">
          <a:solidFill>
            <a:schemeClr val="tx2"/>
          </a:solidFill>
          <a:effectLst>
            <a:outerShdw blurRad="38100" dist="38100" dir="2700000" algn="tl">
              <a:srgbClr val="000000"/>
            </a:outerShdw>
          </a:effectLst>
          <a:latin typeface="Arial" panose="020B0604020202020204" pitchFamily="34" charset="0"/>
          <a:ea typeface="黑体" panose="02010609060101010101" pitchFamily="49" charset="-122"/>
        </a:defRPr>
      </a:lvl2pPr>
      <a:lvl3pPr algn="ctr" rtl="0" fontAlgn="base">
        <a:spcBef>
          <a:spcPct val="0"/>
        </a:spcBef>
        <a:spcAft>
          <a:spcPct val="0"/>
        </a:spcAft>
        <a:defRPr kumimoji="1" sz="3600">
          <a:solidFill>
            <a:schemeClr val="tx2"/>
          </a:solidFill>
          <a:effectLst>
            <a:outerShdw blurRad="38100" dist="38100" dir="2700000" algn="tl">
              <a:srgbClr val="000000"/>
            </a:outerShdw>
          </a:effectLst>
          <a:latin typeface="Arial" panose="020B0604020202020204" pitchFamily="34" charset="0"/>
          <a:ea typeface="黑体" panose="02010609060101010101" pitchFamily="49" charset="-122"/>
        </a:defRPr>
      </a:lvl3pPr>
      <a:lvl4pPr algn="ctr" rtl="0" fontAlgn="base">
        <a:spcBef>
          <a:spcPct val="0"/>
        </a:spcBef>
        <a:spcAft>
          <a:spcPct val="0"/>
        </a:spcAft>
        <a:defRPr kumimoji="1" sz="3600">
          <a:solidFill>
            <a:schemeClr val="tx2"/>
          </a:solidFill>
          <a:effectLst>
            <a:outerShdw blurRad="38100" dist="38100" dir="2700000" algn="tl">
              <a:srgbClr val="000000"/>
            </a:outerShdw>
          </a:effectLst>
          <a:latin typeface="Arial" panose="020B0604020202020204" pitchFamily="34" charset="0"/>
          <a:ea typeface="黑体" panose="02010609060101010101" pitchFamily="49" charset="-122"/>
        </a:defRPr>
      </a:lvl4pPr>
      <a:lvl5pPr algn="ctr" rtl="0" fontAlgn="base">
        <a:spcBef>
          <a:spcPct val="0"/>
        </a:spcBef>
        <a:spcAft>
          <a:spcPct val="0"/>
        </a:spcAft>
        <a:defRPr kumimoji="1" sz="3600">
          <a:solidFill>
            <a:schemeClr val="tx2"/>
          </a:solidFill>
          <a:effectLst>
            <a:outerShdw blurRad="38100" dist="38100" dir="2700000" algn="tl">
              <a:srgbClr val="000000"/>
            </a:outerShdw>
          </a:effectLst>
          <a:latin typeface="Arial" panose="020B0604020202020204" pitchFamily="34" charset="0"/>
          <a:ea typeface="黑体" panose="02010609060101010101" pitchFamily="49" charset="-122"/>
        </a:defRPr>
      </a:lvl5pPr>
      <a:lvl6pPr marL="457200" algn="ctr" rtl="0" fontAlgn="base">
        <a:spcBef>
          <a:spcPct val="0"/>
        </a:spcBef>
        <a:spcAft>
          <a:spcPct val="0"/>
        </a:spcAft>
        <a:defRPr kumimoji="1" sz="3600">
          <a:solidFill>
            <a:schemeClr val="tx2"/>
          </a:solidFill>
          <a:effectLst>
            <a:outerShdw blurRad="38100" dist="38100" dir="2700000" algn="tl">
              <a:srgbClr val="000000"/>
            </a:outerShdw>
          </a:effectLst>
          <a:latin typeface="Arial" panose="020B0604020202020204" pitchFamily="34" charset="0"/>
          <a:ea typeface="黑体" panose="02010609060101010101" pitchFamily="49" charset="-122"/>
        </a:defRPr>
      </a:lvl6pPr>
      <a:lvl7pPr marL="914400" algn="ctr" rtl="0" fontAlgn="base">
        <a:spcBef>
          <a:spcPct val="0"/>
        </a:spcBef>
        <a:spcAft>
          <a:spcPct val="0"/>
        </a:spcAft>
        <a:defRPr kumimoji="1" sz="3600">
          <a:solidFill>
            <a:schemeClr val="tx2"/>
          </a:solidFill>
          <a:effectLst>
            <a:outerShdw blurRad="38100" dist="38100" dir="2700000" algn="tl">
              <a:srgbClr val="000000"/>
            </a:outerShdw>
          </a:effectLst>
          <a:latin typeface="Arial" panose="020B0604020202020204" pitchFamily="34" charset="0"/>
          <a:ea typeface="黑体" panose="02010609060101010101" pitchFamily="49" charset="-122"/>
        </a:defRPr>
      </a:lvl7pPr>
      <a:lvl8pPr marL="1371600" algn="ctr" rtl="0" fontAlgn="base">
        <a:spcBef>
          <a:spcPct val="0"/>
        </a:spcBef>
        <a:spcAft>
          <a:spcPct val="0"/>
        </a:spcAft>
        <a:defRPr kumimoji="1" sz="3600">
          <a:solidFill>
            <a:schemeClr val="tx2"/>
          </a:solidFill>
          <a:effectLst>
            <a:outerShdw blurRad="38100" dist="38100" dir="2700000" algn="tl">
              <a:srgbClr val="000000"/>
            </a:outerShdw>
          </a:effectLst>
          <a:latin typeface="Arial" panose="020B0604020202020204" pitchFamily="34" charset="0"/>
          <a:ea typeface="黑体" panose="02010609060101010101" pitchFamily="49" charset="-122"/>
        </a:defRPr>
      </a:lvl8pPr>
      <a:lvl9pPr marL="1828800" algn="ctr" rtl="0" fontAlgn="base">
        <a:spcBef>
          <a:spcPct val="0"/>
        </a:spcBef>
        <a:spcAft>
          <a:spcPct val="0"/>
        </a:spcAft>
        <a:defRPr kumimoji="1" sz="3600">
          <a:solidFill>
            <a:schemeClr val="tx2"/>
          </a:solidFill>
          <a:effectLst>
            <a:outerShdw blurRad="38100" dist="38100" dir="2700000" algn="tl">
              <a:srgbClr val="000000"/>
            </a:outerShdw>
          </a:effectLst>
          <a:latin typeface="Arial" panose="020B0604020202020204" pitchFamily="34" charset="0"/>
          <a:ea typeface="黑体" panose="02010609060101010101" pitchFamily="49" charset="-122"/>
        </a:defRPr>
      </a:lvl9pPr>
    </p:titleStyle>
    <p:bodyStyle>
      <a:lvl1pPr marL="342900" indent="-342900" algn="l" rtl="0" fontAlgn="base">
        <a:lnSpc>
          <a:spcPct val="115000"/>
        </a:lnSpc>
        <a:spcBef>
          <a:spcPct val="20000"/>
        </a:spcBef>
        <a:spcAft>
          <a:spcPct val="0"/>
        </a:spcAft>
        <a:buClr>
          <a:schemeClr val="accent2"/>
        </a:buClr>
        <a:buSzPct val="80000"/>
        <a:buFont typeface="Wingdings" panose="05000000000000000000" pitchFamily="2" charset="2"/>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defRPr kumimoji="1" sz="3200" kern="1200">
          <a:solidFill>
            <a:schemeClr val="tx1"/>
          </a:solidFill>
          <a:latin typeface="+mn-lt"/>
          <a:ea typeface="+mn-ea"/>
          <a:cs typeface="+mn-cs"/>
        </a:defRPr>
      </a:lvl2pPr>
      <a:lvl3pPr marL="1143000" indent="-228600" algn="l" rtl="0" fontAlgn="base">
        <a:spcBef>
          <a:spcPct val="20000"/>
        </a:spcBef>
        <a:spcAft>
          <a:spcPct val="0"/>
        </a:spcAft>
        <a:buClr>
          <a:schemeClr val="accent1"/>
        </a:buClr>
        <a:buSzPct val="60000"/>
        <a:buFont typeface="Wingdings" panose="05000000000000000000" pitchFamily="2" charset="2"/>
        <a:buChar char="l"/>
        <a:defRPr kumimoji="1" sz="2400" kern="1200">
          <a:solidFill>
            <a:schemeClr val="tx1"/>
          </a:solidFill>
          <a:latin typeface="+mn-lt"/>
          <a:ea typeface="宋体" panose="02010600030101010101" pitchFamily="2" charset="-122"/>
          <a:cs typeface="+mn-cs"/>
        </a:defRPr>
      </a:lvl3pPr>
      <a:lvl4pPr marL="1600200" indent="-228600" algn="l" rtl="0" fontAlgn="base">
        <a:spcBef>
          <a:spcPct val="20000"/>
        </a:spcBef>
        <a:spcAft>
          <a:spcPct val="0"/>
        </a:spcAft>
        <a:buClr>
          <a:schemeClr val="tx1"/>
        </a:buClr>
        <a:buChar char="–"/>
        <a:defRPr kumimoji="1" sz="2000" kern="1200">
          <a:solidFill>
            <a:schemeClr val="tx1"/>
          </a:solidFill>
          <a:latin typeface="+mn-lt"/>
          <a:ea typeface="宋体" panose="02010600030101010101" pitchFamily="2" charset="-122"/>
          <a:cs typeface="+mn-cs"/>
        </a:defRPr>
      </a:lvl4pPr>
      <a:lvl5pPr marL="2057400" indent="-228600" algn="l" rtl="0" fontAlgn="base">
        <a:spcBef>
          <a:spcPct val="20000"/>
        </a:spcBef>
        <a:spcAft>
          <a:spcPct val="0"/>
        </a:spcAft>
        <a:buClr>
          <a:schemeClr val="accent1"/>
        </a:buClr>
        <a:buChar char="•"/>
        <a:defRPr kumimoji="1"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zh-CN" altLang="en-US" dirty="0"/>
              <a:t>第</a:t>
            </a:r>
            <a:r>
              <a:rPr lang="en-US" altLang="zh-CN" dirty="0" smtClean="0"/>
              <a:t>11</a:t>
            </a:r>
            <a:r>
              <a:rPr lang="zh-CN" altLang="en-US" dirty="0" smtClean="0"/>
              <a:t>讲  </a:t>
            </a:r>
            <a:r>
              <a:rPr lang="zh-CN" altLang="en-US" dirty="0"/>
              <a:t>依测度收敛 </a:t>
            </a:r>
          </a:p>
        </p:txBody>
      </p:sp>
      <p:sp>
        <p:nvSpPr>
          <p:cNvPr id="2051" name="Rectangle 3"/>
          <p:cNvSpPr>
            <a:spLocks noGrp="1" noChangeArrowheads="1"/>
          </p:cNvSpPr>
          <p:nvPr>
            <p:ph type="body" idx="1"/>
          </p:nvPr>
        </p:nvSpPr>
        <p:spPr/>
        <p:txBody>
          <a:bodyPr/>
          <a:lstStyle/>
          <a:p>
            <a:pPr algn="just"/>
            <a:r>
              <a:rPr lang="zh-CN" altLang="en-US" u="sng" dirty="0">
                <a:latin typeface="华文中宋" panose="02010600040101010101" pitchFamily="2" charset="-122"/>
              </a:rPr>
              <a:t>目的</a:t>
            </a:r>
            <a:r>
              <a:rPr lang="zh-CN" altLang="en-US" dirty="0">
                <a:latin typeface="华文中宋" panose="02010600040101010101" pitchFamily="2" charset="-122"/>
              </a:rPr>
              <a:t>：理解</a:t>
            </a:r>
            <a:r>
              <a:rPr lang="zh-CN" altLang="en-US" dirty="0" smtClean="0">
                <a:latin typeface="华文中宋" panose="02010600040101010101" pitchFamily="2" charset="-122"/>
              </a:rPr>
              <a:t>依测度收敛</a:t>
            </a:r>
            <a:r>
              <a:rPr lang="zh-CN" altLang="en-US" dirty="0">
                <a:latin typeface="华文中宋" panose="02010600040101010101" pitchFamily="2" charset="-122"/>
              </a:rPr>
              <a:t>的</a:t>
            </a:r>
            <a:r>
              <a:rPr lang="zh-CN" altLang="en-US" dirty="0" smtClean="0">
                <a:latin typeface="华文中宋" panose="02010600040101010101" pitchFamily="2" charset="-122"/>
              </a:rPr>
              <a:t>概念</a:t>
            </a:r>
            <a:r>
              <a:rPr lang="zh-CN" altLang="en-US" dirty="0">
                <a:latin typeface="华文中宋" panose="02010600040101010101" pitchFamily="2" charset="-122"/>
              </a:rPr>
              <a:t>，掌握</a:t>
            </a:r>
            <a:r>
              <a:rPr lang="en-US" altLang="zh-CN" dirty="0">
                <a:latin typeface="华文中宋" panose="02010600040101010101" pitchFamily="2" charset="-122"/>
              </a:rPr>
              <a:t>Lebesgue</a:t>
            </a:r>
            <a:r>
              <a:rPr lang="zh-CN" altLang="en-US" dirty="0">
                <a:latin typeface="华文中宋" panose="02010600040101010101" pitchFamily="2" charset="-122"/>
              </a:rPr>
              <a:t>定理与 </a:t>
            </a:r>
            <a:r>
              <a:rPr lang="en-US" altLang="zh-CN" dirty="0" err="1">
                <a:latin typeface="华文中宋" panose="02010600040101010101" pitchFamily="2" charset="-122"/>
              </a:rPr>
              <a:t>Riesz</a:t>
            </a:r>
            <a:r>
              <a:rPr lang="zh-CN" altLang="en-US" dirty="0">
                <a:latin typeface="华文中宋" panose="02010600040101010101" pitchFamily="2" charset="-122"/>
              </a:rPr>
              <a:t>定理。</a:t>
            </a:r>
          </a:p>
          <a:p>
            <a:pPr algn="just"/>
            <a:r>
              <a:rPr lang="zh-CN" altLang="en-US" u="sng" dirty="0">
                <a:latin typeface="华文中宋" panose="02010600040101010101" pitchFamily="2" charset="-122"/>
              </a:rPr>
              <a:t>重点与难点</a:t>
            </a:r>
            <a:r>
              <a:rPr lang="zh-CN" altLang="en-US" dirty="0">
                <a:latin typeface="华文中宋" panose="02010600040101010101" pitchFamily="2" charset="-122"/>
              </a:rPr>
              <a:t>：</a:t>
            </a:r>
            <a:r>
              <a:rPr lang="en-US" altLang="zh-CN" dirty="0">
                <a:latin typeface="华文中宋" panose="02010600040101010101" pitchFamily="2" charset="-122"/>
              </a:rPr>
              <a:t>Lebesgue</a:t>
            </a:r>
            <a:r>
              <a:rPr lang="zh-CN" altLang="en-US" dirty="0">
                <a:latin typeface="华文中宋" panose="02010600040101010101" pitchFamily="2" charset="-122"/>
              </a:rPr>
              <a:t>定理与 </a:t>
            </a:r>
            <a:r>
              <a:rPr lang="en-US" altLang="zh-CN" dirty="0" err="1">
                <a:latin typeface="华文中宋" panose="02010600040101010101" pitchFamily="2" charset="-122"/>
              </a:rPr>
              <a:t>Riesz</a:t>
            </a:r>
            <a:r>
              <a:rPr lang="zh-CN" altLang="en-US" dirty="0">
                <a:latin typeface="华文中宋" panose="02010600040101010101" pitchFamily="2" charset="-122"/>
              </a:rPr>
              <a:t>定理及其证明。</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5603" name="Rectangle 3"/>
              <p:cNvSpPr>
                <a:spLocks noGrp="1" noChangeArrowheads="1"/>
              </p:cNvSpPr>
              <p:nvPr>
                <p:ph type="body" idx="1"/>
              </p:nvPr>
            </p:nvSpPr>
            <p:spPr>
              <a:xfrm>
                <a:off x="105568" y="173038"/>
                <a:ext cx="8858920" cy="6424314"/>
              </a:xfrm>
            </p:spPr>
            <p:txBody>
              <a:bodyPr/>
              <a:lstStyle/>
              <a:p>
                <a:pPr marL="0" indent="0" algn="just"/>
                <a:r>
                  <a:rPr lang="zh-CN" altLang="en-US" sz="2400" dirty="0" smtClean="0">
                    <a:latin typeface="华文中宋" panose="02010600040101010101" pitchFamily="2" charset="-122"/>
                  </a:rPr>
                  <a:t>即</a:t>
                </a:r>
                <a:r>
                  <a:rPr lang="zh-CN" altLang="en-US" sz="2400" dirty="0">
                    <a:latin typeface="华文中宋" panose="02010600040101010101" pitchFamily="2" charset="-122"/>
                  </a:rPr>
                  <a:t>可。这等价于说对任意的</a:t>
                </a:r>
                <a14:m>
                  <m:oMath xmlns:m="http://schemas.openxmlformats.org/officeDocument/2006/math">
                    <m:r>
                      <a:rPr lang="en-US" altLang="zh-CN" sz="2400" i="1" dirty="0" smtClean="0">
                        <a:latin typeface="Cambria Math" panose="02040503050406030204" pitchFamily="18" charset="0"/>
                      </a:rPr>
                      <m:t>𝑘</m:t>
                    </m:r>
                  </m:oMath>
                </a14:m>
                <a:r>
                  <a:rPr lang="zh-CN" altLang="en-US" sz="2400" dirty="0">
                    <a:latin typeface="华文中宋" panose="02010600040101010101" pitchFamily="2" charset="-122"/>
                  </a:rPr>
                  <a:t>，有</a:t>
                </a:r>
                <a:endParaRPr lang="zh-CN" altLang="en-US" sz="2400" dirty="0">
                  <a:ea typeface="宋体" panose="02010600030101010101" pitchFamily="2" charset="-122"/>
                </a:endParaRPr>
              </a:p>
              <a:p>
                <a:pPr marL="0" indent="0" algn="ctr"/>
                <a14:m>
                  <m:oMath xmlns:m="http://schemas.openxmlformats.org/officeDocument/2006/math">
                    <m:r>
                      <a:rPr lang="en-US" altLang="zh-CN" sz="2400" b="0" i="1" smtClean="0">
                        <a:latin typeface="Cambria Math" panose="02040503050406030204" pitchFamily="18" charset="0"/>
                      </a:rPr>
                      <m:t>𝑚</m:t>
                    </m:r>
                    <m:r>
                      <a:rPr lang="en-US" altLang="zh-CN" sz="2400" i="1">
                        <a:latin typeface="Cambria Math" panose="02040503050406030204" pitchFamily="18" charset="0"/>
                      </a:rPr>
                      <m:t>𝐸</m:t>
                    </m:r>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e>
                        <m:d>
                          <m:dPr>
                            <m:begChr m:val="|"/>
                            <m:endChr m:val="|"/>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𝑓</m:t>
                                </m:r>
                              </m:e>
                              <m: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𝑛</m:t>
                                    </m:r>
                                  </m:e>
                                  <m:sub>
                                    <m:r>
                                      <a:rPr lang="en-US" altLang="zh-CN" sz="2400" i="1">
                                        <a:latin typeface="Cambria Math" panose="02040503050406030204" pitchFamily="18" charset="0"/>
                                      </a:rPr>
                                      <m:t>𝑖</m:t>
                                    </m:r>
                                  </m:sub>
                                </m:sSub>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r>
                              <a:rPr lang="en-US" altLang="zh-CN" sz="2400" i="1">
                                <a:latin typeface="Cambria Math" panose="02040503050406030204" pitchFamily="18" charset="0"/>
                              </a:rPr>
                              <m:t>−</m:t>
                            </m:r>
                            <m:r>
                              <a:rPr lang="en-US" altLang="zh-CN" sz="2400" i="1">
                                <a:latin typeface="Cambria Math" panose="02040503050406030204" pitchFamily="18" charset="0"/>
                              </a:rPr>
                              <m:t>𝑓</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e>
                        </m:d>
                        <m:r>
                          <a:rPr lang="en-US" altLang="zh-CN" sz="2400" i="1">
                            <a:latin typeface="Cambria Math" panose="02040503050406030204" pitchFamily="18" charset="0"/>
                            <a:ea typeface="Cambria Math" panose="02040503050406030204" pitchFamily="18" charset="0"/>
                          </a:rPr>
                          <m:t>≥</m:t>
                        </m:r>
                        <m:f>
                          <m:fPr>
                            <m:ctrlPr>
                              <a:rPr lang="en-US" altLang="zh-CN" sz="2400" i="1">
                                <a:latin typeface="Cambria Math" panose="02040503050406030204" pitchFamily="18" charset="0"/>
                                <a:ea typeface="Cambria Math" panose="02040503050406030204" pitchFamily="18" charset="0"/>
                              </a:rPr>
                            </m:ctrlPr>
                          </m:fPr>
                          <m:num>
                            <m:r>
                              <a:rPr lang="en-US" altLang="zh-CN" sz="2400" i="1">
                                <a:latin typeface="Cambria Math" panose="02040503050406030204" pitchFamily="18" charset="0"/>
                                <a:ea typeface="Cambria Math" panose="02040503050406030204" pitchFamily="18" charset="0"/>
                              </a:rPr>
                              <m:t>1</m:t>
                            </m:r>
                          </m:num>
                          <m:den>
                            <m:r>
                              <a:rPr lang="en-US" altLang="zh-CN" sz="2400" i="1">
                                <a:latin typeface="Cambria Math" panose="02040503050406030204" pitchFamily="18" charset="0"/>
                                <a:ea typeface="Cambria Math" panose="02040503050406030204" pitchFamily="18" charset="0"/>
                              </a:rPr>
                              <m:t>𝑘</m:t>
                            </m:r>
                          </m:den>
                        </m:f>
                      </m:e>
                    </m:d>
                    <m:r>
                      <a:rPr lang="en-US" altLang="zh-CN" sz="240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m:t>
                    </m:r>
                    <m:r>
                      <a:rPr lang="en-US" altLang="zh-CN" sz="2400" b="0" i="1" smtClean="0">
                        <a:latin typeface="Cambria Math" panose="02040503050406030204" pitchFamily="18" charset="0"/>
                        <a:ea typeface="Cambria Math" panose="02040503050406030204" pitchFamily="18" charset="0"/>
                      </a:rPr>
                      <m:t>𝑖</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m:t>
                    </m:r>
                  </m:oMath>
                </a14:m>
                <a:r>
                  <a:rPr lang="zh-CN" altLang="en-US" sz="2400" dirty="0" smtClean="0">
                    <a:ea typeface="宋体" panose="02010600030101010101" pitchFamily="2" charset="-122"/>
                  </a:rPr>
                  <a:t> </a:t>
                </a:r>
                <a:endParaRPr lang="zh-CN" altLang="en-US" sz="2400" dirty="0">
                  <a:ea typeface="宋体" panose="02010600030101010101" pitchFamily="2" charset="-122"/>
                </a:endParaRPr>
              </a:p>
              <a:p>
                <a:pPr marL="0" indent="0" algn="just"/>
                <a:r>
                  <a:rPr lang="zh-CN" altLang="en-US" sz="2400" dirty="0" smtClean="0">
                    <a:latin typeface="华文中宋" panose="02010600040101010101" pitchFamily="2" charset="-122"/>
                  </a:rPr>
                  <a:t>对</a:t>
                </a:r>
                <a:r>
                  <a:rPr lang="zh-CN" altLang="en-US" sz="2400" dirty="0">
                    <a:latin typeface="华文中宋" panose="02010600040101010101" pitchFamily="2" charset="-122"/>
                  </a:rPr>
                  <a:t>每个</a:t>
                </a:r>
                <a14:m>
                  <m:oMath xmlns:m="http://schemas.openxmlformats.org/officeDocument/2006/math">
                    <m:r>
                      <a:rPr lang="en-US" altLang="zh-CN" sz="2400" i="1" dirty="0" smtClean="0">
                        <a:latin typeface="Cambria Math" panose="02040503050406030204" pitchFamily="18" charset="0"/>
                      </a:rPr>
                      <m:t>𝑘</m:t>
                    </m:r>
                  </m:oMath>
                </a14:m>
                <a:r>
                  <a:rPr lang="zh-CN" altLang="en-US" sz="2400" dirty="0">
                    <a:latin typeface="华文中宋" panose="02010600040101010101" pitchFamily="2" charset="-122"/>
                  </a:rPr>
                  <a:t>，由</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𝑓</m:t>
                        </m:r>
                      </m:e>
                      <m:sub>
                        <m:r>
                          <a:rPr lang="en-US" altLang="zh-CN" sz="2400" i="1">
                            <a:latin typeface="Cambria Math" panose="02040503050406030204" pitchFamily="18" charset="0"/>
                          </a:rPr>
                          <m:t>𝑛</m:t>
                        </m:r>
                      </m:sub>
                    </m:sSub>
                    <m:r>
                      <a:rPr lang="en-US" altLang="zh-CN" sz="2400" i="1">
                        <a:latin typeface="Cambria Math" panose="02040503050406030204" pitchFamily="18" charset="0"/>
                      </a:rPr>
                      <m:t>(</m:t>
                    </m:r>
                    <m:r>
                      <a:rPr lang="en-US" altLang="zh-CN" sz="2400" i="1">
                        <a:latin typeface="Cambria Math" panose="02040503050406030204" pitchFamily="18" charset="0"/>
                      </a:rPr>
                      <m:t>𝑥</m:t>
                    </m:r>
                    <m:r>
                      <a:rPr lang="en-US" altLang="zh-CN" sz="2400" i="1">
                        <a:latin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𝑓</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𝑥</m:t>
                    </m:r>
                    <m:r>
                      <a:rPr lang="en-US" altLang="zh-CN" sz="2400" i="1">
                        <a:latin typeface="Cambria Math" panose="02040503050406030204" pitchFamily="18" charset="0"/>
                        <a:ea typeface="Cambria Math" panose="02040503050406030204" pitchFamily="18" charset="0"/>
                      </a:rPr>
                      <m:t>)</m:t>
                    </m:r>
                  </m:oMath>
                </a14:m>
                <a:r>
                  <a:rPr lang="zh-CN" altLang="en-US" sz="2400" dirty="0">
                    <a:latin typeface="华文中宋" panose="02010600040101010101" pitchFamily="2" charset="-122"/>
                  </a:rPr>
                  <a:t>，知</a:t>
                </a:r>
              </a:p>
              <a:p>
                <a:pPr marL="0" indent="0" algn="ctr"/>
                <a14:m>
                  <m:oMath xmlns:m="http://schemas.openxmlformats.org/officeDocument/2006/math">
                    <m:r>
                      <a:rPr lang="en-US" altLang="zh-CN" sz="2400" i="1">
                        <a:latin typeface="Cambria Math" panose="02040503050406030204" pitchFamily="18" charset="0"/>
                      </a:rPr>
                      <m:t>𝑚</m:t>
                    </m:r>
                    <m:d>
                      <m:dPr>
                        <m:begChr m:val="["/>
                        <m:endChr m:val="]"/>
                        <m:ctrlPr>
                          <a:rPr lang="en-US" altLang="zh-CN" sz="2400" i="1" smtClean="0">
                            <a:latin typeface="Cambria Math" panose="02040503050406030204" pitchFamily="18" charset="0"/>
                          </a:rPr>
                        </m:ctrlPr>
                      </m:dPr>
                      <m:e>
                        <m:nary>
                          <m:naryPr>
                            <m:chr m:val="⋂"/>
                            <m:ctrlPr>
                              <a:rPr lang="en-US" altLang="zh-CN" sz="2400" i="1">
                                <a:latin typeface="Cambria Math" panose="02040503050406030204" pitchFamily="18" charset="0"/>
                              </a:rPr>
                            </m:ctrlPr>
                          </m:naryPr>
                          <m:sub>
                            <m:r>
                              <m:rPr>
                                <m:brk m:alnAt="23"/>
                              </m:rPr>
                              <a:rPr lang="en-US" altLang="zh-CN" sz="2400" i="1">
                                <a:latin typeface="Cambria Math" panose="02040503050406030204" pitchFamily="18" charset="0"/>
                              </a:rPr>
                              <m:t>𝑁</m:t>
                            </m:r>
                            <m:r>
                              <a:rPr lang="en-US" altLang="zh-CN" sz="2400" i="1">
                                <a:latin typeface="Cambria Math" panose="02040503050406030204" pitchFamily="18" charset="0"/>
                              </a:rPr>
                              <m:t>=1</m:t>
                            </m:r>
                          </m:sub>
                          <m:sup>
                            <m:r>
                              <a:rPr lang="en-US" altLang="zh-CN" sz="2400" i="1">
                                <a:latin typeface="Cambria Math" panose="02040503050406030204" pitchFamily="18" charset="0"/>
                                <a:ea typeface="Cambria Math" panose="02040503050406030204" pitchFamily="18" charset="0"/>
                              </a:rPr>
                              <m:t>∞</m:t>
                            </m:r>
                          </m:sup>
                          <m:e>
                            <m:nary>
                              <m:naryPr>
                                <m:chr m:val="⋃"/>
                                <m:ctrlPr>
                                  <a:rPr lang="en-US" altLang="zh-CN" sz="2400" i="1">
                                    <a:latin typeface="Cambria Math" panose="02040503050406030204" pitchFamily="18" charset="0"/>
                                  </a:rPr>
                                </m:ctrlPr>
                              </m:naryPr>
                              <m:sub>
                                <m:r>
                                  <a:rPr lang="en-US" altLang="zh-CN" sz="2400" i="1">
                                    <a:latin typeface="Cambria Math" panose="02040503050406030204" pitchFamily="18" charset="0"/>
                                  </a:rPr>
                                  <m:t>𝑖</m:t>
                                </m:r>
                                <m:r>
                                  <a:rPr lang="en-US" altLang="zh-CN" sz="2400" i="1">
                                    <a:latin typeface="Cambria Math" panose="02040503050406030204" pitchFamily="18" charset="0"/>
                                  </a:rPr>
                                  <m:t>=</m:t>
                                </m:r>
                                <m:r>
                                  <a:rPr lang="en-US" altLang="zh-CN" sz="2400" i="1">
                                    <a:latin typeface="Cambria Math" panose="02040503050406030204" pitchFamily="18" charset="0"/>
                                  </a:rPr>
                                  <m:t>𝑁</m:t>
                                </m:r>
                              </m:sub>
                              <m:sup>
                                <m:r>
                                  <a:rPr lang="en-US" altLang="zh-CN" sz="2400" i="1">
                                    <a:latin typeface="Cambria Math" panose="02040503050406030204" pitchFamily="18" charset="0"/>
                                    <a:ea typeface="Cambria Math" panose="02040503050406030204" pitchFamily="18" charset="0"/>
                                  </a:rPr>
                                  <m:t>∞</m:t>
                                </m:r>
                              </m:sup>
                              <m:e>
                                <m:r>
                                  <a:rPr lang="en-US" altLang="zh-CN" sz="2400" i="1">
                                    <a:latin typeface="Cambria Math" panose="02040503050406030204" pitchFamily="18" charset="0"/>
                                  </a:rPr>
                                  <m:t>𝐸</m:t>
                                </m:r>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e>
                                    <m:d>
                                      <m:dPr>
                                        <m:begChr m:val="|"/>
                                        <m:endChr m:val="|"/>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𝑓</m:t>
                                            </m:r>
                                          </m:e>
                                          <m: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𝑛</m:t>
                                                </m:r>
                                              </m:e>
                                              <m:sub>
                                                <m:r>
                                                  <a:rPr lang="en-US" altLang="zh-CN" sz="2400" i="1">
                                                    <a:latin typeface="Cambria Math" panose="02040503050406030204" pitchFamily="18" charset="0"/>
                                                  </a:rPr>
                                                  <m:t>𝑖</m:t>
                                                </m:r>
                                              </m:sub>
                                            </m:sSub>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r>
                                          <a:rPr lang="en-US" altLang="zh-CN" sz="2400" i="1">
                                            <a:latin typeface="Cambria Math" panose="02040503050406030204" pitchFamily="18" charset="0"/>
                                          </a:rPr>
                                          <m:t>−</m:t>
                                        </m:r>
                                        <m:r>
                                          <a:rPr lang="en-US" altLang="zh-CN" sz="2400" i="1">
                                            <a:latin typeface="Cambria Math" panose="02040503050406030204" pitchFamily="18" charset="0"/>
                                          </a:rPr>
                                          <m:t>𝑓</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e>
                                    </m:d>
                                    <m:r>
                                      <a:rPr lang="en-US" altLang="zh-CN" sz="2400" i="1">
                                        <a:latin typeface="Cambria Math" panose="02040503050406030204" pitchFamily="18" charset="0"/>
                                        <a:ea typeface="Cambria Math" panose="02040503050406030204" pitchFamily="18" charset="0"/>
                                      </a:rPr>
                                      <m:t>≥</m:t>
                                    </m:r>
                                    <m:f>
                                      <m:fPr>
                                        <m:ctrlPr>
                                          <a:rPr lang="en-US" altLang="zh-CN" sz="2400" i="1">
                                            <a:latin typeface="Cambria Math" panose="02040503050406030204" pitchFamily="18" charset="0"/>
                                            <a:ea typeface="Cambria Math" panose="02040503050406030204" pitchFamily="18" charset="0"/>
                                          </a:rPr>
                                        </m:ctrlPr>
                                      </m:fPr>
                                      <m:num>
                                        <m:r>
                                          <a:rPr lang="en-US" altLang="zh-CN" sz="2400" i="1">
                                            <a:latin typeface="Cambria Math" panose="02040503050406030204" pitchFamily="18" charset="0"/>
                                            <a:ea typeface="Cambria Math" panose="02040503050406030204" pitchFamily="18" charset="0"/>
                                          </a:rPr>
                                          <m:t>1</m:t>
                                        </m:r>
                                      </m:num>
                                      <m:den>
                                        <m:r>
                                          <a:rPr lang="en-US" altLang="zh-CN" sz="2400" i="1">
                                            <a:latin typeface="Cambria Math" panose="02040503050406030204" pitchFamily="18" charset="0"/>
                                            <a:ea typeface="Cambria Math" panose="02040503050406030204" pitchFamily="18" charset="0"/>
                                          </a:rPr>
                                          <m:t>𝑘</m:t>
                                        </m:r>
                                      </m:den>
                                    </m:f>
                                  </m:e>
                                </m:d>
                              </m:e>
                            </m:nary>
                          </m:e>
                        </m:nary>
                      </m:e>
                    </m:d>
                    <m:r>
                      <a:rPr lang="en-US" altLang="zh-CN" sz="2400" i="1">
                        <a:latin typeface="Cambria Math" panose="02040503050406030204" pitchFamily="18" charset="0"/>
                        <a:ea typeface="Cambria Math" panose="02040503050406030204" pitchFamily="18" charset="0"/>
                      </a:rPr>
                      <m:t>=0</m:t>
                    </m:r>
                  </m:oMath>
                </a14:m>
                <a:r>
                  <a:rPr lang="zh-CN" altLang="en-US" sz="2400" dirty="0" smtClean="0">
                    <a:ea typeface="宋体" panose="02010600030101010101" pitchFamily="2" charset="-122"/>
                  </a:rPr>
                  <a:t> </a:t>
                </a:r>
                <a:endParaRPr lang="zh-CN" altLang="en-US" sz="2400" dirty="0">
                  <a:ea typeface="宋体" panose="02010600030101010101" pitchFamily="2" charset="-122"/>
                </a:endParaRPr>
              </a:p>
              <a:p>
                <a:pPr marL="0" indent="0" algn="just"/>
                <a:r>
                  <a:rPr lang="zh-CN" altLang="en-US" sz="2400" dirty="0" smtClean="0">
                    <a:latin typeface="华文中宋" panose="02010600040101010101" pitchFamily="2" charset="-122"/>
                  </a:rPr>
                  <a:t>故</a:t>
                </a:r>
                <a:r>
                  <a:rPr lang="zh-CN" altLang="en-US" sz="2400" dirty="0">
                    <a:latin typeface="华文中宋" panose="02010600040101010101" pitchFamily="2" charset="-122"/>
                  </a:rPr>
                  <a:t>对任意</a:t>
                </a:r>
                <a14:m>
                  <m:oMath xmlns:m="http://schemas.openxmlformats.org/officeDocument/2006/math">
                    <m:r>
                      <a:rPr lang="en-US" altLang="zh-CN" sz="2400" i="1" dirty="0" smtClean="0">
                        <a:latin typeface="Cambria Math" panose="02040503050406030204" pitchFamily="18" charset="0"/>
                      </a:rPr>
                      <m:t>𝑖</m:t>
                    </m:r>
                  </m:oMath>
                </a14:m>
                <a:r>
                  <a:rPr lang="zh-CN" altLang="en-US" sz="2400" dirty="0">
                    <a:latin typeface="华文中宋" panose="02010600040101010101" pitchFamily="2" charset="-122"/>
                  </a:rPr>
                  <a:t>及</a:t>
                </a:r>
                <a14:m>
                  <m:oMath xmlns:m="http://schemas.openxmlformats.org/officeDocument/2006/math">
                    <m:r>
                      <a:rPr lang="en-US" altLang="zh-CN" sz="2400" i="1" dirty="0" smtClean="0">
                        <a:latin typeface="Cambria Math" panose="02040503050406030204" pitchFamily="18" charset="0"/>
                      </a:rPr>
                      <m:t>𝑘</m:t>
                    </m:r>
                  </m:oMath>
                </a14:m>
                <a:r>
                  <a:rPr lang="en-US" altLang="zh-CN" sz="2400" dirty="0" smtClean="0">
                    <a:latin typeface="华文中宋" panose="02010600040101010101" pitchFamily="2" charset="-122"/>
                  </a:rPr>
                  <a:t>, </a:t>
                </a:r>
                <a:r>
                  <a:rPr lang="zh-CN" altLang="en-US" sz="2400" dirty="0" smtClean="0">
                    <a:latin typeface="华文中宋" panose="02010600040101010101" pitchFamily="2" charset="-122"/>
                  </a:rPr>
                  <a:t>存在</a:t>
                </a:r>
                <a14:m>
                  <m:oMath xmlns:m="http://schemas.openxmlformats.org/officeDocument/2006/math">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𝑛</m:t>
                        </m:r>
                      </m:e>
                      <m:sub>
                        <m:r>
                          <a:rPr lang="en-US" altLang="zh-CN" sz="2400" b="0" i="1" dirty="0" smtClean="0">
                            <a:latin typeface="Cambria Math" panose="02040503050406030204" pitchFamily="18" charset="0"/>
                          </a:rPr>
                          <m:t>𝑖</m:t>
                        </m:r>
                      </m:sub>
                    </m:sSub>
                  </m:oMath>
                </a14:m>
                <a:r>
                  <a:rPr lang="zh-CN" altLang="en-US" sz="2400" dirty="0" smtClean="0">
                    <a:latin typeface="华文中宋" panose="02010600040101010101" pitchFamily="2" charset="-122"/>
                  </a:rPr>
                  <a:t>，当</a:t>
                </a:r>
                <a14:m>
                  <m:oMath xmlns:m="http://schemas.openxmlformats.org/officeDocument/2006/math">
                    <m:sSub>
                      <m:sSubPr>
                        <m:ctrlPr>
                          <a:rPr lang="en-US" altLang="zh-CN" sz="2400" i="1" dirty="0">
                            <a:latin typeface="Cambria Math" panose="02040503050406030204" pitchFamily="18" charset="0"/>
                          </a:rPr>
                        </m:ctrlPr>
                      </m:sSubPr>
                      <m:e>
                        <m:r>
                          <a:rPr lang="en-US" altLang="zh-CN" sz="2400" b="0" i="1" dirty="0" smtClean="0">
                            <a:latin typeface="Cambria Math" panose="02040503050406030204" pitchFamily="18" charset="0"/>
                          </a:rPr>
                          <m:t>𝑛</m:t>
                        </m:r>
                        <m:r>
                          <a:rPr lang="en-US" altLang="zh-CN" sz="2400" b="0" i="1" dirty="0" smtClean="0">
                            <a:latin typeface="Cambria Math" panose="02040503050406030204" pitchFamily="18" charset="0"/>
                          </a:rPr>
                          <m:t>&gt;</m:t>
                        </m:r>
                        <m:r>
                          <a:rPr lang="en-US" altLang="zh-CN" sz="2400" i="1" dirty="0">
                            <a:latin typeface="Cambria Math" panose="02040503050406030204" pitchFamily="18" charset="0"/>
                          </a:rPr>
                          <m:t>𝑛</m:t>
                        </m:r>
                      </m:e>
                      <m:sub>
                        <m:r>
                          <a:rPr lang="en-US" altLang="zh-CN" sz="2400" i="1" dirty="0">
                            <a:latin typeface="Cambria Math" panose="02040503050406030204" pitchFamily="18" charset="0"/>
                          </a:rPr>
                          <m:t>𝑖</m:t>
                        </m:r>
                      </m:sub>
                    </m:sSub>
                  </m:oMath>
                </a14:m>
                <a:r>
                  <a:rPr lang="zh-CN" altLang="en-US" sz="2400" dirty="0" smtClean="0">
                    <a:latin typeface="华文中宋" panose="02010600040101010101" pitchFamily="2" charset="-122"/>
                  </a:rPr>
                  <a:t>时</a:t>
                </a:r>
                <a:r>
                  <a:rPr lang="zh-CN" altLang="en-US" sz="2400" dirty="0">
                    <a:latin typeface="华文中宋" panose="02010600040101010101" pitchFamily="2" charset="-122"/>
                  </a:rPr>
                  <a:t>，</a:t>
                </a:r>
                <a:r>
                  <a:rPr lang="zh-CN" altLang="en-US" sz="2400" dirty="0" smtClean="0">
                    <a:latin typeface="华文中宋" panose="02010600040101010101" pitchFamily="2" charset="-122"/>
                  </a:rPr>
                  <a:t>有</a:t>
                </a:r>
                <a:endParaRPr lang="en-US" altLang="zh-CN" sz="2400" dirty="0" smtClean="0">
                  <a:latin typeface="华文中宋" panose="02010600040101010101" pitchFamily="2" charset="-122"/>
                </a:endParaRPr>
              </a:p>
              <a:p>
                <a:pPr marL="0" indent="0" algn="ctr"/>
                <a14:m>
                  <m:oMath xmlns:m="http://schemas.openxmlformats.org/officeDocument/2006/math">
                    <m:r>
                      <a:rPr lang="en-US" altLang="zh-CN" sz="2400" i="1">
                        <a:latin typeface="Cambria Math" panose="02040503050406030204" pitchFamily="18" charset="0"/>
                      </a:rPr>
                      <m:t>𝑚𝐸</m:t>
                    </m:r>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e>
                        <m:d>
                          <m:dPr>
                            <m:begChr m:val="|"/>
                            <m:endChr m:val="|"/>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𝑓</m:t>
                                </m:r>
                              </m:e>
                              <m:sub>
                                <m:r>
                                  <a:rPr lang="en-US" altLang="zh-CN" sz="2400" b="0" i="1" smtClean="0">
                                    <a:latin typeface="Cambria Math" panose="02040503050406030204" pitchFamily="18" charset="0"/>
                                  </a:rPr>
                                  <m:t>𝑛</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r>
                              <a:rPr lang="en-US" altLang="zh-CN" sz="2400" i="1">
                                <a:latin typeface="Cambria Math" panose="02040503050406030204" pitchFamily="18" charset="0"/>
                              </a:rPr>
                              <m:t>−</m:t>
                            </m:r>
                            <m:r>
                              <a:rPr lang="en-US" altLang="zh-CN" sz="2400" i="1">
                                <a:latin typeface="Cambria Math" panose="02040503050406030204" pitchFamily="18" charset="0"/>
                              </a:rPr>
                              <m:t>𝑓</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e>
                        </m:d>
                        <m:r>
                          <a:rPr lang="en-US" altLang="zh-CN" sz="2400" i="1">
                            <a:latin typeface="Cambria Math" panose="02040503050406030204" pitchFamily="18" charset="0"/>
                            <a:ea typeface="Cambria Math" panose="02040503050406030204" pitchFamily="18" charset="0"/>
                          </a:rPr>
                          <m:t>≥</m:t>
                        </m:r>
                        <m:f>
                          <m:fPr>
                            <m:ctrlPr>
                              <a:rPr lang="en-US" altLang="zh-CN" sz="2400" i="1">
                                <a:latin typeface="Cambria Math" panose="02040503050406030204" pitchFamily="18" charset="0"/>
                                <a:ea typeface="Cambria Math" panose="02040503050406030204" pitchFamily="18" charset="0"/>
                              </a:rPr>
                            </m:ctrlPr>
                          </m:fPr>
                          <m:num>
                            <m:r>
                              <a:rPr lang="en-US" altLang="zh-CN" sz="2400" i="1">
                                <a:latin typeface="Cambria Math" panose="02040503050406030204" pitchFamily="18" charset="0"/>
                                <a:ea typeface="Cambria Math" panose="02040503050406030204" pitchFamily="18" charset="0"/>
                              </a:rPr>
                              <m:t>1</m:t>
                            </m:r>
                          </m:num>
                          <m:den>
                            <m:r>
                              <a:rPr lang="en-US" altLang="zh-CN" sz="2400" i="1">
                                <a:latin typeface="Cambria Math" panose="02040503050406030204" pitchFamily="18" charset="0"/>
                                <a:ea typeface="Cambria Math" panose="02040503050406030204" pitchFamily="18" charset="0"/>
                              </a:rPr>
                              <m:t>𝑘</m:t>
                            </m:r>
                          </m:den>
                        </m:f>
                      </m:e>
                    </m:d>
                    <m:r>
                      <a:rPr lang="en-US" altLang="zh-CN" sz="2400" i="1" smtClean="0">
                        <a:latin typeface="Cambria Math" panose="02040503050406030204" pitchFamily="18" charset="0"/>
                        <a:ea typeface="Cambria Math" panose="02040503050406030204" pitchFamily="18" charset="0"/>
                      </a:rPr>
                      <m:t>&lt;</m:t>
                    </m:r>
                    <m:f>
                      <m:fPr>
                        <m:ctrlPr>
                          <a:rPr lang="en-US" altLang="zh-CN" sz="2400" b="0" i="1" smtClean="0">
                            <a:latin typeface="Cambria Math" panose="02040503050406030204" pitchFamily="18" charset="0"/>
                            <a:ea typeface="Cambria Math" panose="02040503050406030204" pitchFamily="18" charset="0"/>
                          </a:rPr>
                        </m:ctrlPr>
                      </m:fPr>
                      <m:num>
                        <m:r>
                          <a:rPr lang="en-US" altLang="zh-CN" sz="2400" b="0" i="1" smtClean="0">
                            <a:latin typeface="Cambria Math" panose="02040503050406030204" pitchFamily="18" charset="0"/>
                            <a:ea typeface="Cambria Math" panose="02040503050406030204" pitchFamily="18" charset="0"/>
                          </a:rPr>
                          <m:t>1</m:t>
                        </m:r>
                      </m:num>
                      <m:den>
                        <m:sSup>
                          <m:sSupPr>
                            <m:ctrlPr>
                              <a:rPr lang="en-US" altLang="zh-CN" sz="2400" b="0" i="1" smtClean="0">
                                <a:latin typeface="Cambria Math" panose="02040503050406030204" pitchFamily="18" charset="0"/>
                                <a:ea typeface="Cambria Math" panose="02040503050406030204" pitchFamily="18" charset="0"/>
                              </a:rPr>
                            </m:ctrlPr>
                          </m:sSupPr>
                          <m:e>
                            <m:r>
                              <a:rPr lang="en-US" altLang="zh-CN" sz="2400" b="0" i="1" smtClean="0">
                                <a:latin typeface="Cambria Math" panose="02040503050406030204" pitchFamily="18" charset="0"/>
                                <a:ea typeface="Cambria Math" panose="02040503050406030204" pitchFamily="18" charset="0"/>
                              </a:rPr>
                              <m:t>2</m:t>
                            </m:r>
                          </m:e>
                          <m:sup>
                            <m:r>
                              <a:rPr lang="en-US" altLang="zh-CN" sz="2400" b="0" i="1" smtClean="0">
                                <a:latin typeface="Cambria Math" panose="02040503050406030204" pitchFamily="18" charset="0"/>
                                <a:ea typeface="Cambria Math" panose="02040503050406030204" pitchFamily="18" charset="0"/>
                              </a:rPr>
                              <m:t>𝑖</m:t>
                            </m:r>
                          </m:sup>
                        </m:sSup>
                      </m:den>
                    </m:f>
                  </m:oMath>
                </a14:m>
                <a:r>
                  <a:rPr lang="zh-CN" altLang="en-US" sz="2400" dirty="0" smtClean="0">
                    <a:ea typeface="宋体" panose="02010600030101010101" pitchFamily="2" charset="-122"/>
                  </a:rPr>
                  <a:t> </a:t>
                </a:r>
                <a:endParaRPr lang="zh-CN" altLang="en-US" sz="2400" dirty="0">
                  <a:ea typeface="宋体" panose="02010600030101010101" pitchFamily="2" charset="-122"/>
                </a:endParaRPr>
              </a:p>
              <a:p>
                <a:pPr algn="just"/>
                <a:r>
                  <a:rPr lang="zh-CN" altLang="en-US" sz="2400" dirty="0">
                    <a:latin typeface="华文中宋" panose="02010600040101010101" pitchFamily="2" charset="-122"/>
                  </a:rPr>
                  <a:t>特别地  </a:t>
                </a:r>
                <a14:m>
                  <m:oMath xmlns:m="http://schemas.openxmlformats.org/officeDocument/2006/math">
                    <m:r>
                      <a:rPr lang="en-US" altLang="zh-CN" sz="2400" i="1">
                        <a:latin typeface="Cambria Math" panose="02040503050406030204" pitchFamily="18" charset="0"/>
                      </a:rPr>
                      <m:t>𝑚𝐸</m:t>
                    </m:r>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e>
                        <m:d>
                          <m:dPr>
                            <m:begChr m:val="|"/>
                            <m:endChr m:val="|"/>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𝑓</m:t>
                                </m:r>
                              </m:e>
                              <m: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𝑛</m:t>
                                    </m:r>
                                  </m:e>
                                  <m:sub>
                                    <m:r>
                                      <a:rPr lang="en-US" altLang="zh-CN" sz="2400" i="1">
                                        <a:latin typeface="Cambria Math" panose="02040503050406030204" pitchFamily="18" charset="0"/>
                                      </a:rPr>
                                      <m:t>𝑖</m:t>
                                    </m:r>
                                  </m:sub>
                                </m:sSub>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r>
                              <a:rPr lang="en-US" altLang="zh-CN" sz="2400" i="1">
                                <a:latin typeface="Cambria Math" panose="02040503050406030204" pitchFamily="18" charset="0"/>
                              </a:rPr>
                              <m:t>−</m:t>
                            </m:r>
                            <m:r>
                              <a:rPr lang="en-US" altLang="zh-CN" sz="2400" i="1">
                                <a:latin typeface="Cambria Math" panose="02040503050406030204" pitchFamily="18" charset="0"/>
                              </a:rPr>
                              <m:t>𝑓</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e>
                        </m:d>
                        <m:r>
                          <a:rPr lang="en-US" altLang="zh-CN" sz="2400" i="1">
                            <a:latin typeface="Cambria Math" panose="02040503050406030204" pitchFamily="18" charset="0"/>
                            <a:ea typeface="Cambria Math" panose="02040503050406030204" pitchFamily="18" charset="0"/>
                          </a:rPr>
                          <m:t>≥</m:t>
                        </m:r>
                        <m:f>
                          <m:fPr>
                            <m:ctrlPr>
                              <a:rPr lang="en-US" altLang="zh-CN" sz="2400" i="1">
                                <a:latin typeface="Cambria Math" panose="02040503050406030204" pitchFamily="18" charset="0"/>
                                <a:ea typeface="Cambria Math" panose="02040503050406030204" pitchFamily="18" charset="0"/>
                              </a:rPr>
                            </m:ctrlPr>
                          </m:fPr>
                          <m:num>
                            <m:r>
                              <a:rPr lang="en-US" altLang="zh-CN" sz="2400" i="1">
                                <a:latin typeface="Cambria Math" panose="02040503050406030204" pitchFamily="18" charset="0"/>
                                <a:ea typeface="Cambria Math" panose="02040503050406030204" pitchFamily="18" charset="0"/>
                              </a:rPr>
                              <m:t>1</m:t>
                            </m:r>
                          </m:num>
                          <m:den>
                            <m:r>
                              <a:rPr lang="en-US" altLang="zh-CN" sz="2400" i="1">
                                <a:latin typeface="Cambria Math" panose="02040503050406030204" pitchFamily="18" charset="0"/>
                                <a:ea typeface="Cambria Math" panose="02040503050406030204" pitchFamily="18" charset="0"/>
                              </a:rPr>
                              <m:t>𝑘</m:t>
                            </m:r>
                          </m:den>
                        </m:f>
                      </m:e>
                    </m:d>
                    <m:r>
                      <a:rPr lang="en-US" altLang="zh-CN" sz="2400" i="1">
                        <a:latin typeface="Cambria Math" panose="02040503050406030204" pitchFamily="18" charset="0"/>
                        <a:ea typeface="Cambria Math" panose="02040503050406030204" pitchFamily="18" charset="0"/>
                      </a:rPr>
                      <m:t>&lt;</m:t>
                    </m:r>
                    <m:f>
                      <m:fPr>
                        <m:ctrlPr>
                          <a:rPr lang="en-US" altLang="zh-CN" sz="2400" i="1">
                            <a:latin typeface="Cambria Math" panose="02040503050406030204" pitchFamily="18" charset="0"/>
                            <a:ea typeface="Cambria Math" panose="02040503050406030204" pitchFamily="18" charset="0"/>
                          </a:rPr>
                        </m:ctrlPr>
                      </m:fPr>
                      <m:num>
                        <m:r>
                          <a:rPr lang="en-US" altLang="zh-CN" sz="2400" i="1">
                            <a:latin typeface="Cambria Math" panose="02040503050406030204" pitchFamily="18" charset="0"/>
                            <a:ea typeface="Cambria Math" panose="02040503050406030204" pitchFamily="18" charset="0"/>
                          </a:rPr>
                          <m:t>1</m:t>
                        </m:r>
                      </m:num>
                      <m:den>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2</m:t>
                            </m:r>
                          </m:e>
                          <m:sup>
                            <m:r>
                              <a:rPr lang="en-US" altLang="zh-CN" sz="2400" i="1">
                                <a:latin typeface="Cambria Math" panose="02040503050406030204" pitchFamily="18" charset="0"/>
                                <a:ea typeface="Cambria Math" panose="02040503050406030204" pitchFamily="18" charset="0"/>
                              </a:rPr>
                              <m:t>𝑖</m:t>
                            </m:r>
                          </m:sup>
                        </m:sSup>
                      </m:den>
                    </m:f>
                  </m:oMath>
                </a14:m>
                <a:endParaRPr lang="zh-CN" altLang="en-US" sz="2400" dirty="0">
                  <a:ea typeface="宋体" panose="02010600030101010101" pitchFamily="2" charset="-122"/>
                </a:endParaRPr>
              </a:p>
              <a:p>
                <a:pPr marL="0" indent="0"/>
                <a:r>
                  <a:rPr lang="zh-CN" altLang="en-US" sz="2400" dirty="0" smtClean="0">
                    <a:latin typeface="华文中宋" panose="02010600040101010101" pitchFamily="2" charset="-122"/>
                  </a:rPr>
                  <a:t>由于</a:t>
                </a:r>
                <a:r>
                  <a:rPr lang="zh-CN" altLang="en-US" sz="2400" dirty="0">
                    <a:latin typeface="华文中宋" panose="02010600040101010101" pitchFamily="2" charset="-122"/>
                  </a:rPr>
                  <a:t>此处</a:t>
                </a:r>
                <a14:m>
                  <m:oMath xmlns:m="http://schemas.openxmlformats.org/officeDocument/2006/math">
                    <m:r>
                      <a:rPr lang="en-US" altLang="zh-CN" sz="2400" i="1">
                        <a:latin typeface="Cambria Math" panose="02040503050406030204" pitchFamily="18" charset="0"/>
                      </a:rPr>
                      <m:t>𝑖</m:t>
                    </m:r>
                    <m:r>
                      <a:rPr lang="en-US" altLang="zh-CN" sz="2400" i="1">
                        <a:latin typeface="Cambria Math" panose="02040503050406030204" pitchFamily="18" charset="0"/>
                      </a:rPr>
                      <m:t>,</m:t>
                    </m:r>
                    <m:r>
                      <a:rPr lang="en-US" altLang="zh-CN" sz="2400" i="1">
                        <a:latin typeface="Cambria Math" panose="02040503050406030204" pitchFamily="18" charset="0"/>
                      </a:rPr>
                      <m:t>𝑘</m:t>
                    </m:r>
                    <m:r>
                      <a:rPr lang="en-US" altLang="zh-CN" sz="2400" b="0" i="1" smtClean="0">
                        <a:latin typeface="Cambria Math" panose="02040503050406030204" pitchFamily="18" charset="0"/>
                      </a:rPr>
                      <m:t> </m:t>
                    </m:r>
                  </m:oMath>
                </a14:m>
                <a:r>
                  <a:rPr lang="zh-CN" altLang="en-US" sz="2400" dirty="0">
                    <a:latin typeface="华文中宋" panose="02010600040101010101" pitchFamily="2" charset="-122"/>
                  </a:rPr>
                  <a:t>都是任意的，</a:t>
                </a:r>
                <a:r>
                  <a:rPr lang="zh-CN" altLang="en-US" sz="2400" dirty="0" smtClean="0">
                    <a:latin typeface="华文中宋" panose="02010600040101010101" pitchFamily="2" charset="-122"/>
                  </a:rPr>
                  <a:t>所以可以</a:t>
                </a:r>
                <a:r>
                  <a:rPr lang="zh-CN" altLang="en-US" sz="2400" dirty="0">
                    <a:latin typeface="华文中宋" panose="02010600040101010101" pitchFamily="2" charset="-122"/>
                  </a:rPr>
                  <a:t>取</a:t>
                </a:r>
                <a14:m>
                  <m:oMath xmlns:m="http://schemas.openxmlformats.org/officeDocument/2006/math">
                    <m:r>
                      <a:rPr lang="en-US" altLang="zh-CN" sz="2400" i="1">
                        <a:latin typeface="Cambria Math" panose="02040503050406030204" pitchFamily="18" charset="0"/>
                      </a:rPr>
                      <m:t>𝑖</m:t>
                    </m:r>
                    <m:r>
                      <a:rPr lang="en-US" altLang="zh-CN" sz="2400" i="1">
                        <a:latin typeface="Cambria Math" panose="02040503050406030204" pitchFamily="18" charset="0"/>
                      </a:rPr>
                      <m:t>=</m:t>
                    </m:r>
                    <m:r>
                      <a:rPr lang="en-US" altLang="zh-CN" sz="2400" i="1">
                        <a:latin typeface="Cambria Math" panose="02040503050406030204" pitchFamily="18" charset="0"/>
                      </a:rPr>
                      <m:t>𝑘</m:t>
                    </m:r>
                    <m:r>
                      <a:rPr lang="en-US" altLang="zh-CN" sz="2400" i="1">
                        <a:latin typeface="Cambria Math" panose="02040503050406030204" pitchFamily="18" charset="0"/>
                      </a:rPr>
                      <m:t> </m:t>
                    </m:r>
                  </m:oMath>
                </a14:m>
                <a:r>
                  <a:rPr lang="zh-CN" altLang="en-US" sz="2400" dirty="0">
                    <a:latin typeface="华文中宋" panose="02010600040101010101" pitchFamily="2" charset="-122"/>
                  </a:rPr>
                  <a:t>，</a:t>
                </a:r>
                <a:r>
                  <a:rPr lang="zh-CN" altLang="en-US" sz="2400" dirty="0" smtClean="0">
                    <a:latin typeface="华文中宋" panose="02010600040101010101" pitchFamily="2" charset="-122"/>
                  </a:rPr>
                  <a:t>即</a:t>
                </a:r>
                <a:endParaRPr lang="en-US" altLang="zh-CN" sz="2400" dirty="0" smtClean="0">
                  <a:latin typeface="华文中宋" panose="02010600040101010101" pitchFamily="2" charset="-122"/>
                </a:endParaRPr>
              </a:p>
              <a:p>
                <a:pPr marL="0" indent="0" algn="ctr"/>
                <a:r>
                  <a:rPr lang="zh-CN" altLang="en-US" sz="2400" dirty="0" smtClean="0">
                    <a:latin typeface="华文中宋" panose="02010600040101010101" pitchFamily="2" charset="-122"/>
                  </a:rPr>
                  <a:t> </a:t>
                </a:r>
                <a14:m>
                  <m:oMath xmlns:m="http://schemas.openxmlformats.org/officeDocument/2006/math">
                    <m:r>
                      <a:rPr lang="en-US" altLang="zh-CN" sz="2400" i="1">
                        <a:latin typeface="Cambria Math" panose="02040503050406030204" pitchFamily="18" charset="0"/>
                      </a:rPr>
                      <m:t>𝑚𝐸</m:t>
                    </m:r>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e>
                        <m:d>
                          <m:dPr>
                            <m:begChr m:val="|"/>
                            <m:endChr m:val="|"/>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𝑓</m:t>
                                </m:r>
                              </m:e>
                              <m: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𝑛</m:t>
                                    </m:r>
                                  </m:e>
                                  <m:sub>
                                    <m:r>
                                      <a:rPr lang="en-US" altLang="zh-CN" sz="2400" i="1">
                                        <a:latin typeface="Cambria Math" panose="02040503050406030204" pitchFamily="18" charset="0"/>
                                      </a:rPr>
                                      <m:t>𝑖</m:t>
                                    </m:r>
                                  </m:sub>
                                </m:sSub>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r>
                              <a:rPr lang="en-US" altLang="zh-CN" sz="2400" i="1">
                                <a:latin typeface="Cambria Math" panose="02040503050406030204" pitchFamily="18" charset="0"/>
                              </a:rPr>
                              <m:t>−</m:t>
                            </m:r>
                            <m:r>
                              <a:rPr lang="en-US" altLang="zh-CN" sz="2400" i="1">
                                <a:latin typeface="Cambria Math" panose="02040503050406030204" pitchFamily="18" charset="0"/>
                              </a:rPr>
                              <m:t>𝑓</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e>
                        </m:d>
                        <m:r>
                          <a:rPr lang="en-US" altLang="zh-CN" sz="2400" i="1">
                            <a:latin typeface="Cambria Math" panose="02040503050406030204" pitchFamily="18" charset="0"/>
                            <a:ea typeface="Cambria Math" panose="02040503050406030204" pitchFamily="18" charset="0"/>
                          </a:rPr>
                          <m:t>≥</m:t>
                        </m:r>
                        <m:f>
                          <m:fPr>
                            <m:ctrlPr>
                              <a:rPr lang="en-US" altLang="zh-CN" sz="2400" i="1">
                                <a:latin typeface="Cambria Math" panose="02040503050406030204" pitchFamily="18" charset="0"/>
                                <a:ea typeface="Cambria Math" panose="02040503050406030204" pitchFamily="18" charset="0"/>
                              </a:rPr>
                            </m:ctrlPr>
                          </m:fPr>
                          <m:num>
                            <m:r>
                              <a:rPr lang="en-US" altLang="zh-CN" sz="2400" i="1">
                                <a:latin typeface="Cambria Math" panose="02040503050406030204" pitchFamily="18" charset="0"/>
                                <a:ea typeface="Cambria Math" panose="02040503050406030204" pitchFamily="18" charset="0"/>
                              </a:rPr>
                              <m:t>1</m:t>
                            </m:r>
                          </m:num>
                          <m:den>
                            <m:r>
                              <a:rPr lang="en-US" altLang="zh-CN" sz="2400" b="0" i="1" smtClean="0">
                                <a:latin typeface="Cambria Math" panose="02040503050406030204" pitchFamily="18" charset="0"/>
                                <a:ea typeface="Cambria Math" panose="02040503050406030204" pitchFamily="18" charset="0"/>
                              </a:rPr>
                              <m:t>𝑖</m:t>
                            </m:r>
                          </m:den>
                        </m:f>
                      </m:e>
                    </m:d>
                    <m:r>
                      <a:rPr lang="en-US" altLang="zh-CN" sz="2400" i="1">
                        <a:latin typeface="Cambria Math" panose="02040503050406030204" pitchFamily="18" charset="0"/>
                        <a:ea typeface="Cambria Math" panose="02040503050406030204" pitchFamily="18" charset="0"/>
                      </a:rPr>
                      <m:t>&lt;</m:t>
                    </m:r>
                    <m:f>
                      <m:fPr>
                        <m:ctrlPr>
                          <a:rPr lang="en-US" altLang="zh-CN" sz="2400" i="1">
                            <a:latin typeface="Cambria Math" panose="02040503050406030204" pitchFamily="18" charset="0"/>
                            <a:ea typeface="Cambria Math" panose="02040503050406030204" pitchFamily="18" charset="0"/>
                          </a:rPr>
                        </m:ctrlPr>
                      </m:fPr>
                      <m:num>
                        <m:r>
                          <a:rPr lang="en-US" altLang="zh-CN" sz="2400" i="1">
                            <a:latin typeface="Cambria Math" panose="02040503050406030204" pitchFamily="18" charset="0"/>
                            <a:ea typeface="Cambria Math" panose="02040503050406030204" pitchFamily="18" charset="0"/>
                          </a:rPr>
                          <m:t>1</m:t>
                        </m:r>
                      </m:num>
                      <m:den>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2</m:t>
                            </m:r>
                          </m:e>
                          <m:sup>
                            <m:r>
                              <a:rPr lang="en-US" altLang="zh-CN" sz="2400" i="1">
                                <a:latin typeface="Cambria Math" panose="02040503050406030204" pitchFamily="18" charset="0"/>
                                <a:ea typeface="Cambria Math" panose="02040503050406030204" pitchFamily="18" charset="0"/>
                              </a:rPr>
                              <m:t>𝑖</m:t>
                            </m:r>
                          </m:sup>
                        </m:sSup>
                      </m:den>
                    </m:f>
                  </m:oMath>
                </a14:m>
                <a:endParaRPr lang="en-US" altLang="zh-CN" sz="2400" dirty="0" smtClean="0">
                  <a:latin typeface="华文中宋" panose="02010600040101010101" pitchFamily="2" charset="-122"/>
                </a:endParaRPr>
              </a:p>
              <a:p>
                <a:pPr marL="0" indent="0" algn="just"/>
                <a:r>
                  <a:rPr lang="zh-CN" altLang="en-US" sz="2400" dirty="0" smtClean="0">
                    <a:latin typeface="华文中宋" panose="02010600040101010101" pitchFamily="2" charset="-122"/>
                  </a:rPr>
                  <a:t>如果</a:t>
                </a:r>
                <a:r>
                  <a:rPr lang="zh-CN" altLang="en-US" sz="2400" dirty="0">
                    <a:latin typeface="华文中宋" panose="02010600040101010101" pitchFamily="2" charset="-122"/>
                  </a:rPr>
                  <a:t>必要，还可以</a:t>
                </a:r>
                <a:r>
                  <a:rPr lang="zh-CN" altLang="en-US" sz="2400" dirty="0" smtClean="0">
                    <a:latin typeface="华文中宋" panose="02010600040101010101" pitchFamily="2" charset="-122"/>
                  </a:rPr>
                  <a:t>使</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𝑛</m:t>
                        </m:r>
                      </m:e>
                      <m:sub>
                        <m:r>
                          <a:rPr lang="en-US" altLang="zh-CN" sz="2400" i="1">
                            <a:latin typeface="Cambria Math" panose="02040503050406030204" pitchFamily="18" charset="0"/>
                          </a:rPr>
                          <m:t>𝑖</m:t>
                        </m:r>
                      </m:sub>
                    </m:sSub>
                  </m:oMath>
                </a14:m>
                <a:r>
                  <a:rPr lang="zh-CN" altLang="en-US" sz="2400" dirty="0" smtClean="0">
                    <a:latin typeface="华文中宋" panose="02010600040101010101" pitchFamily="2" charset="-122"/>
                  </a:rPr>
                  <a:t>满足</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𝑛</m:t>
                        </m:r>
                      </m:e>
                      <m:sub>
                        <m:r>
                          <a:rPr lang="en-US" altLang="zh-CN" sz="2400" i="1">
                            <a:latin typeface="Cambria Math" panose="02040503050406030204" pitchFamily="18" charset="0"/>
                          </a:rPr>
                          <m:t>1</m:t>
                        </m:r>
                      </m:sub>
                    </m:sSub>
                    <m:r>
                      <a:rPr lang="en-US" altLang="zh-CN" sz="2400" i="1">
                        <a:latin typeface="Cambria Math" panose="02040503050406030204" pitchFamily="18" charset="0"/>
                        <a:ea typeface="Cambria Math" panose="02040503050406030204" pitchFamily="18" charset="0"/>
                      </a:rPr>
                      <m:t>&lt;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𝑛</m:t>
                        </m:r>
                      </m:e>
                      <m:sub>
                        <m:r>
                          <a:rPr lang="en-US" altLang="zh-CN" sz="2400" i="1">
                            <a:latin typeface="Cambria Math" panose="02040503050406030204" pitchFamily="18" charset="0"/>
                            <a:ea typeface="Cambria Math" panose="02040503050406030204" pitchFamily="18" charset="0"/>
                          </a:rPr>
                          <m:t>2</m:t>
                        </m:r>
                      </m:sub>
                    </m:sSub>
                    <m:r>
                      <a:rPr lang="en-US" altLang="zh-CN" sz="2400" i="1">
                        <a:latin typeface="Cambria Math" panose="02040503050406030204" pitchFamily="18" charset="0"/>
                        <a:ea typeface="Cambria Math" panose="02040503050406030204" pitchFamily="18" charset="0"/>
                      </a:rPr>
                      <m:t>&lt;⋯&lt;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𝑛</m:t>
                        </m:r>
                      </m:e>
                      <m:sub>
                        <m:r>
                          <a:rPr lang="en-US" altLang="zh-CN" sz="2400" i="1">
                            <a:latin typeface="Cambria Math" panose="02040503050406030204" pitchFamily="18" charset="0"/>
                            <a:ea typeface="Cambria Math" panose="02040503050406030204" pitchFamily="18" charset="0"/>
                          </a:rPr>
                          <m:t>𝑖</m:t>
                        </m:r>
                      </m:sub>
                    </m:sSub>
                    <m:r>
                      <a:rPr lang="en-US" altLang="zh-CN" sz="2400" i="1">
                        <a:latin typeface="Cambria Math" panose="02040503050406030204" pitchFamily="18" charset="0"/>
                        <a:ea typeface="Cambria Math" panose="02040503050406030204" pitchFamily="18" charset="0"/>
                      </a:rPr>
                      <m:t>&lt;⋯</m:t>
                    </m:r>
                  </m:oMath>
                </a14:m>
                <a:endParaRPr lang="zh-CN" altLang="en-US" sz="2400" dirty="0">
                  <a:ea typeface="宋体" panose="02010600030101010101" pitchFamily="2" charset="-122"/>
                </a:endParaRPr>
              </a:p>
              <a:p>
                <a:pPr algn="just"/>
                <a:endParaRPr lang="zh-CN" altLang="en-US" sz="2800" dirty="0">
                  <a:ea typeface="宋体" panose="02010600030101010101" pitchFamily="2" charset="-122"/>
                </a:endParaRPr>
              </a:p>
              <a:p>
                <a:pPr marL="0" indent="0"/>
                <a:endParaRPr lang="en-US" altLang="zh-CN" sz="2800" dirty="0"/>
              </a:p>
            </p:txBody>
          </p:sp>
        </mc:Choice>
        <mc:Fallback xmlns="">
          <p:sp>
            <p:nvSpPr>
              <p:cNvPr id="25603" name="Rectangle 3"/>
              <p:cNvSpPr>
                <a:spLocks noGrp="1" noRot="1" noChangeAspect="1" noMove="1" noResize="1" noEditPoints="1" noAdjustHandles="1" noChangeArrowheads="1" noChangeShapeType="1" noTextEdit="1"/>
              </p:cNvSpPr>
              <p:nvPr>
                <p:ph type="body" idx="1"/>
              </p:nvPr>
            </p:nvSpPr>
            <p:spPr>
              <a:xfrm>
                <a:off x="105568" y="173038"/>
                <a:ext cx="8858920" cy="6424314"/>
              </a:xfrm>
              <a:blipFill>
                <a:blip r:embed="rId2"/>
                <a:stretch>
                  <a:fillRect l="-1032" t="-3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749857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7651" name="Rectangle 3"/>
              <p:cNvSpPr>
                <a:spLocks noGrp="1" noChangeArrowheads="1"/>
              </p:cNvSpPr>
              <p:nvPr>
                <p:ph type="body" idx="1"/>
              </p:nvPr>
            </p:nvSpPr>
            <p:spPr>
              <a:xfrm>
                <a:off x="179388" y="260350"/>
                <a:ext cx="8713092" cy="6597650"/>
              </a:xfrm>
            </p:spPr>
            <p:txBody>
              <a:bodyPr/>
              <a:lstStyle/>
              <a:p>
                <a:pPr algn="just"/>
                <a:r>
                  <a:rPr lang="zh-CN" altLang="en-US" sz="2800" dirty="0" smtClean="0">
                    <a:latin typeface="华文中宋" panose="02010600040101010101" pitchFamily="2" charset="-122"/>
                  </a:rPr>
                  <a:t>于是</a:t>
                </a:r>
                <a:r>
                  <a:rPr lang="zh-CN" altLang="en-US" sz="2800" dirty="0">
                    <a:latin typeface="华文中宋" panose="02010600040101010101" pitchFamily="2" charset="-122"/>
                  </a:rPr>
                  <a:t>对任意的</a:t>
                </a:r>
                <a14:m>
                  <m:oMath xmlns:m="http://schemas.openxmlformats.org/officeDocument/2006/math">
                    <m:r>
                      <a:rPr lang="en-US" altLang="zh-CN" sz="2800" i="1" dirty="0" smtClean="0">
                        <a:latin typeface="Cambria Math" panose="02040503050406030204" pitchFamily="18" charset="0"/>
                      </a:rPr>
                      <m:t>𝑘</m:t>
                    </m:r>
                  </m:oMath>
                </a14:m>
                <a:r>
                  <a:rPr lang="zh-CN" altLang="en-US" sz="2800" dirty="0">
                    <a:latin typeface="华文中宋" panose="02010600040101010101" pitchFamily="2" charset="-122"/>
                  </a:rPr>
                  <a:t>，只要</a:t>
                </a:r>
                <a14:m>
                  <m:oMath xmlns:m="http://schemas.openxmlformats.org/officeDocument/2006/math">
                    <m:r>
                      <a:rPr lang="en-US" altLang="zh-CN" sz="2800" i="1">
                        <a:latin typeface="Cambria Math" panose="02040503050406030204" pitchFamily="18" charset="0"/>
                      </a:rPr>
                      <m:t>𝑖</m:t>
                    </m:r>
                    <m:r>
                      <a:rPr lang="en-US" altLang="zh-CN" sz="2800" b="0" i="1" smtClean="0">
                        <a:latin typeface="Cambria Math" panose="02040503050406030204" pitchFamily="18" charset="0"/>
                      </a:rPr>
                      <m:t>&gt;</m:t>
                    </m:r>
                    <m:r>
                      <a:rPr lang="en-US" altLang="zh-CN" sz="2800" i="1">
                        <a:latin typeface="Cambria Math" panose="02040503050406030204" pitchFamily="18" charset="0"/>
                      </a:rPr>
                      <m:t>𝑘</m:t>
                    </m:r>
                  </m:oMath>
                </a14:m>
                <a:r>
                  <a:rPr lang="zh-CN" altLang="en-US" sz="2800" dirty="0">
                    <a:latin typeface="华文中宋" panose="02010600040101010101" pitchFamily="2" charset="-122"/>
                  </a:rPr>
                  <a:t>，就有</a:t>
                </a:r>
                <a14:m>
                  <m:oMath xmlns:m="http://schemas.openxmlformats.org/officeDocument/2006/math">
                    <m:f>
                      <m:fPr>
                        <m:ctrlPr>
                          <a:rPr lang="en-US" altLang="zh-CN" sz="2800" b="0" i="1" smtClean="0">
                            <a:latin typeface="Cambria Math" panose="02040503050406030204" pitchFamily="18" charset="0"/>
                          </a:rPr>
                        </m:ctrlPr>
                      </m:fPr>
                      <m:num>
                        <m:r>
                          <a:rPr lang="en-US" altLang="zh-CN" sz="2800" b="0" i="0" smtClean="0">
                            <a:latin typeface="Cambria Math" panose="02040503050406030204" pitchFamily="18" charset="0"/>
                          </a:rPr>
                          <m:t>1</m:t>
                        </m:r>
                      </m:num>
                      <m:den>
                        <m:r>
                          <a:rPr lang="en-US" altLang="zh-CN" sz="2800" i="1">
                            <a:latin typeface="Cambria Math" panose="02040503050406030204" pitchFamily="18" charset="0"/>
                          </a:rPr>
                          <m:t>𝑖</m:t>
                        </m:r>
                      </m:den>
                    </m:f>
                    <m:r>
                      <a:rPr lang="en-US" altLang="zh-CN" sz="2800" b="0" i="1" smtClean="0">
                        <a:latin typeface="Cambria Math" panose="02040503050406030204" pitchFamily="18" charset="0"/>
                      </a:rPr>
                      <m:t>&lt;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1</m:t>
                        </m:r>
                      </m:num>
                      <m:den>
                        <m:r>
                          <a:rPr lang="en-US" altLang="zh-CN" sz="2800" i="1">
                            <a:latin typeface="Cambria Math" panose="02040503050406030204" pitchFamily="18" charset="0"/>
                          </a:rPr>
                          <m:t>𝑘</m:t>
                        </m:r>
                      </m:den>
                    </m:f>
                    <m:r>
                      <a:rPr lang="en-US" altLang="zh-CN" sz="2800" i="1">
                        <a:latin typeface="Cambria Math" panose="02040503050406030204" pitchFamily="18" charset="0"/>
                      </a:rPr>
                      <m:t> </m:t>
                    </m:r>
                  </m:oMath>
                </a14:m>
                <a:r>
                  <a:rPr lang="zh-CN" altLang="en-US" sz="2800" dirty="0">
                    <a:latin typeface="华文中宋" panose="02010600040101010101" pitchFamily="2" charset="-122"/>
                  </a:rPr>
                  <a:t>，从而</a:t>
                </a:r>
              </a:p>
              <a:p>
                <a:pPr algn="just"/>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rPr>
                        <m:t>𝑚𝐸</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e>
                          <m:d>
                            <m:dPr>
                              <m:begChr m:val="|"/>
                              <m:endChr m:val="|"/>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𝑓</m:t>
                                  </m:r>
                                </m:e>
                                <m: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𝑛</m:t>
                                      </m:r>
                                    </m:e>
                                    <m:sub>
                                      <m:r>
                                        <a:rPr lang="en-US" altLang="zh-CN" sz="2800" i="1">
                                          <a:latin typeface="Cambria Math" panose="02040503050406030204" pitchFamily="18" charset="0"/>
                                        </a:rPr>
                                        <m:t>𝑖</m:t>
                                      </m:r>
                                    </m:sub>
                                  </m:sSub>
                                </m:sub>
                              </m:sSub>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rPr>
                                <m:t>−</m:t>
                              </m:r>
                              <m:r>
                                <a:rPr lang="en-US" altLang="zh-CN" sz="2800" i="1">
                                  <a:latin typeface="Cambria Math" panose="02040503050406030204" pitchFamily="18" charset="0"/>
                                </a:rPr>
                                <m:t>𝑓</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e>
                          </m:d>
                          <m:r>
                            <a:rPr lang="en-US" altLang="zh-CN" sz="2800" i="1">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ea typeface="Cambria Math" panose="02040503050406030204" pitchFamily="18" charset="0"/>
                                </a:rPr>
                              </m:ctrlPr>
                            </m:fPr>
                            <m:num>
                              <m:r>
                                <a:rPr lang="en-US" altLang="zh-CN" sz="2800" i="1">
                                  <a:latin typeface="Cambria Math" panose="02040503050406030204" pitchFamily="18" charset="0"/>
                                  <a:ea typeface="Cambria Math" panose="02040503050406030204" pitchFamily="18" charset="0"/>
                                </a:rPr>
                                <m:t>1</m:t>
                              </m:r>
                            </m:num>
                            <m:den>
                              <m:r>
                                <a:rPr lang="en-US" altLang="zh-CN" sz="2800" i="1">
                                  <a:latin typeface="Cambria Math" panose="02040503050406030204" pitchFamily="18" charset="0"/>
                                  <a:ea typeface="Cambria Math" panose="02040503050406030204" pitchFamily="18" charset="0"/>
                                </a:rPr>
                                <m:t>𝑖</m:t>
                              </m:r>
                            </m:den>
                          </m:f>
                        </m:e>
                      </m:d>
                      <m:r>
                        <a:rPr lang="en-US" altLang="zh-CN" sz="2800" i="1">
                          <a:latin typeface="Cambria Math" panose="02040503050406030204" pitchFamily="18" charset="0"/>
                          <a:ea typeface="Cambria Math" panose="02040503050406030204" pitchFamily="18" charset="0"/>
                        </a:rPr>
                        <m:t>&lt;</m:t>
                      </m:r>
                      <m:f>
                        <m:fPr>
                          <m:ctrlPr>
                            <a:rPr lang="en-US" altLang="zh-CN" sz="2800" i="1">
                              <a:latin typeface="Cambria Math" panose="02040503050406030204" pitchFamily="18" charset="0"/>
                              <a:ea typeface="Cambria Math" panose="02040503050406030204" pitchFamily="18" charset="0"/>
                            </a:rPr>
                          </m:ctrlPr>
                        </m:fPr>
                        <m:num>
                          <m:r>
                            <a:rPr lang="en-US" altLang="zh-CN" sz="2800" i="1">
                              <a:latin typeface="Cambria Math" panose="02040503050406030204" pitchFamily="18" charset="0"/>
                              <a:ea typeface="Cambria Math" panose="02040503050406030204" pitchFamily="18" charset="0"/>
                            </a:rPr>
                            <m:t>1</m:t>
                          </m:r>
                        </m:num>
                        <m:den>
                          <m:sSup>
                            <m:sSupPr>
                              <m:ctrlPr>
                                <a:rPr lang="en-US" altLang="zh-CN" sz="2800" i="1">
                                  <a:latin typeface="Cambria Math" panose="02040503050406030204" pitchFamily="18" charset="0"/>
                                  <a:ea typeface="Cambria Math" panose="02040503050406030204" pitchFamily="18" charset="0"/>
                                </a:rPr>
                              </m:ctrlPr>
                            </m:sSupPr>
                            <m:e>
                              <m:r>
                                <a:rPr lang="en-US" altLang="zh-CN" sz="2800" i="1">
                                  <a:latin typeface="Cambria Math" panose="02040503050406030204" pitchFamily="18" charset="0"/>
                                  <a:ea typeface="Cambria Math" panose="02040503050406030204" pitchFamily="18" charset="0"/>
                                </a:rPr>
                                <m:t>2</m:t>
                              </m:r>
                            </m:e>
                            <m:sup>
                              <m:r>
                                <a:rPr lang="en-US" altLang="zh-CN" sz="2800" i="1">
                                  <a:latin typeface="Cambria Math" panose="02040503050406030204" pitchFamily="18" charset="0"/>
                                  <a:ea typeface="Cambria Math" panose="02040503050406030204" pitchFamily="18" charset="0"/>
                                </a:rPr>
                                <m:t>𝑖</m:t>
                              </m:r>
                            </m:sup>
                          </m:sSup>
                        </m:den>
                      </m:f>
                    </m:oMath>
                  </m:oMathPara>
                </a14:m>
                <a:endParaRPr lang="zh-CN" altLang="en-US" sz="2800" dirty="0">
                  <a:ea typeface="宋体" panose="02010600030101010101" pitchFamily="2" charset="-122"/>
                </a:endParaRPr>
              </a:p>
              <a:p>
                <a:pPr algn="just"/>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rPr>
                        <m:t>𝑚𝐸</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e>
                          <m:d>
                            <m:dPr>
                              <m:begChr m:val="|"/>
                              <m:endChr m:val="|"/>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𝑓</m:t>
                                  </m:r>
                                </m:e>
                                <m: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𝑛</m:t>
                                      </m:r>
                                    </m:e>
                                    <m:sub>
                                      <m:r>
                                        <a:rPr lang="en-US" altLang="zh-CN" sz="2800" i="1">
                                          <a:latin typeface="Cambria Math" panose="02040503050406030204" pitchFamily="18" charset="0"/>
                                        </a:rPr>
                                        <m:t>𝑖</m:t>
                                      </m:r>
                                    </m:sub>
                                  </m:sSub>
                                </m:sub>
                              </m:sSub>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rPr>
                                <m:t>−</m:t>
                              </m:r>
                              <m:r>
                                <a:rPr lang="en-US" altLang="zh-CN" sz="2800" i="1">
                                  <a:latin typeface="Cambria Math" panose="02040503050406030204" pitchFamily="18" charset="0"/>
                                </a:rPr>
                                <m:t>𝑓</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e>
                          </m:d>
                          <m:r>
                            <a:rPr lang="en-US" altLang="zh-CN" sz="2800" i="1">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ea typeface="Cambria Math" panose="02040503050406030204" pitchFamily="18" charset="0"/>
                                </a:rPr>
                              </m:ctrlPr>
                            </m:fPr>
                            <m:num>
                              <m:r>
                                <a:rPr lang="en-US" altLang="zh-CN" sz="2800" i="1">
                                  <a:latin typeface="Cambria Math" panose="02040503050406030204" pitchFamily="18" charset="0"/>
                                  <a:ea typeface="Cambria Math" panose="02040503050406030204" pitchFamily="18" charset="0"/>
                                </a:rPr>
                                <m:t>1</m:t>
                              </m:r>
                            </m:num>
                            <m:den>
                              <m:r>
                                <a:rPr lang="en-US" altLang="zh-CN" sz="2800" b="0" i="1" smtClean="0">
                                  <a:latin typeface="Cambria Math" panose="02040503050406030204" pitchFamily="18" charset="0"/>
                                  <a:ea typeface="Cambria Math" panose="02040503050406030204" pitchFamily="18" charset="0"/>
                                </a:rPr>
                                <m:t>𝑘</m:t>
                              </m:r>
                            </m:den>
                          </m:f>
                        </m:e>
                      </m:d>
                      <m:r>
                        <a:rPr lang="en-US" altLang="zh-CN" sz="2800" i="1" smtClean="0">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rPr>
                        <m:t>𝑚𝐸</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e>
                          <m:d>
                            <m:dPr>
                              <m:begChr m:val="|"/>
                              <m:endChr m:val="|"/>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𝑓</m:t>
                                  </m:r>
                                </m:e>
                                <m: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𝑛</m:t>
                                      </m:r>
                                    </m:e>
                                    <m:sub>
                                      <m:r>
                                        <a:rPr lang="en-US" altLang="zh-CN" sz="2800" i="1">
                                          <a:latin typeface="Cambria Math" panose="02040503050406030204" pitchFamily="18" charset="0"/>
                                        </a:rPr>
                                        <m:t>𝑖</m:t>
                                      </m:r>
                                    </m:sub>
                                  </m:sSub>
                                </m:sub>
                              </m:sSub>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rPr>
                                <m:t>−</m:t>
                              </m:r>
                              <m:r>
                                <a:rPr lang="en-US" altLang="zh-CN" sz="2800" i="1">
                                  <a:latin typeface="Cambria Math" panose="02040503050406030204" pitchFamily="18" charset="0"/>
                                </a:rPr>
                                <m:t>𝑓</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e>
                          </m:d>
                          <m:r>
                            <a:rPr lang="en-US" altLang="zh-CN" sz="2800" i="1">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ea typeface="Cambria Math" panose="02040503050406030204" pitchFamily="18" charset="0"/>
                                </a:rPr>
                              </m:ctrlPr>
                            </m:fPr>
                            <m:num>
                              <m:r>
                                <a:rPr lang="en-US" altLang="zh-CN" sz="2800" i="1">
                                  <a:latin typeface="Cambria Math" panose="02040503050406030204" pitchFamily="18" charset="0"/>
                                  <a:ea typeface="Cambria Math" panose="02040503050406030204" pitchFamily="18" charset="0"/>
                                </a:rPr>
                                <m:t>1</m:t>
                              </m:r>
                            </m:num>
                            <m:den>
                              <m:r>
                                <a:rPr lang="en-US" altLang="zh-CN" sz="2800" i="1">
                                  <a:latin typeface="Cambria Math" panose="02040503050406030204" pitchFamily="18" charset="0"/>
                                  <a:ea typeface="Cambria Math" panose="02040503050406030204" pitchFamily="18" charset="0"/>
                                </a:rPr>
                                <m:t>𝑖</m:t>
                              </m:r>
                            </m:den>
                          </m:f>
                        </m:e>
                      </m:d>
                      <m:r>
                        <a:rPr lang="en-US" altLang="zh-CN" sz="2800" i="1">
                          <a:latin typeface="Cambria Math" panose="02040503050406030204" pitchFamily="18" charset="0"/>
                          <a:ea typeface="Cambria Math" panose="02040503050406030204" pitchFamily="18" charset="0"/>
                        </a:rPr>
                        <m:t>&lt;</m:t>
                      </m:r>
                      <m:f>
                        <m:fPr>
                          <m:ctrlPr>
                            <a:rPr lang="en-US" altLang="zh-CN" sz="2800" i="1">
                              <a:latin typeface="Cambria Math" panose="02040503050406030204" pitchFamily="18" charset="0"/>
                              <a:ea typeface="Cambria Math" panose="02040503050406030204" pitchFamily="18" charset="0"/>
                            </a:rPr>
                          </m:ctrlPr>
                        </m:fPr>
                        <m:num>
                          <m:r>
                            <a:rPr lang="en-US" altLang="zh-CN" sz="2800" i="1">
                              <a:latin typeface="Cambria Math" panose="02040503050406030204" pitchFamily="18" charset="0"/>
                              <a:ea typeface="Cambria Math" panose="02040503050406030204" pitchFamily="18" charset="0"/>
                            </a:rPr>
                            <m:t>1</m:t>
                          </m:r>
                        </m:num>
                        <m:den>
                          <m:sSup>
                            <m:sSupPr>
                              <m:ctrlPr>
                                <a:rPr lang="en-US" altLang="zh-CN" sz="2800" i="1">
                                  <a:latin typeface="Cambria Math" panose="02040503050406030204" pitchFamily="18" charset="0"/>
                                  <a:ea typeface="Cambria Math" panose="02040503050406030204" pitchFamily="18" charset="0"/>
                                </a:rPr>
                              </m:ctrlPr>
                            </m:sSupPr>
                            <m:e>
                              <m:r>
                                <a:rPr lang="en-US" altLang="zh-CN" sz="2800" i="1">
                                  <a:latin typeface="Cambria Math" panose="02040503050406030204" pitchFamily="18" charset="0"/>
                                  <a:ea typeface="Cambria Math" panose="02040503050406030204" pitchFamily="18" charset="0"/>
                                </a:rPr>
                                <m:t>2</m:t>
                              </m:r>
                            </m:e>
                            <m:sup>
                              <m:r>
                                <a:rPr lang="en-US" altLang="zh-CN" sz="2800" i="1">
                                  <a:latin typeface="Cambria Math" panose="02040503050406030204" pitchFamily="18" charset="0"/>
                                  <a:ea typeface="Cambria Math" panose="02040503050406030204" pitchFamily="18" charset="0"/>
                                </a:rPr>
                                <m:t>𝑖</m:t>
                              </m:r>
                            </m:sup>
                          </m:sSup>
                        </m:den>
                      </m:f>
                    </m:oMath>
                  </m:oMathPara>
                </a14:m>
                <a:endParaRPr lang="zh-CN" altLang="en-US" sz="2800" dirty="0">
                  <a:latin typeface="华文中宋" panose="02010600040101010101" pitchFamily="2" charset="-122"/>
                </a:endParaRPr>
              </a:p>
              <a:p>
                <a:pPr algn="just"/>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rPr>
                        <m:t>𝑚</m:t>
                      </m:r>
                      <m:d>
                        <m:dPr>
                          <m:begChr m:val="["/>
                          <m:endChr m:val="]"/>
                          <m:ctrlPr>
                            <a:rPr lang="en-US" altLang="zh-CN" sz="2800" i="1" smtClean="0">
                              <a:latin typeface="Cambria Math" panose="02040503050406030204" pitchFamily="18" charset="0"/>
                            </a:rPr>
                          </m:ctrlPr>
                        </m:dPr>
                        <m:e>
                          <m:nary>
                            <m:naryPr>
                              <m:chr m:val="⋃"/>
                              <m:ctrlPr>
                                <a:rPr lang="en-US" altLang="zh-CN" sz="2800" i="1">
                                  <a:latin typeface="Cambria Math" panose="02040503050406030204" pitchFamily="18" charset="0"/>
                                </a:rPr>
                              </m:ctrlPr>
                            </m:naryPr>
                            <m:sub>
                              <m:r>
                                <a:rPr lang="en-US" altLang="zh-CN" sz="2800" i="1">
                                  <a:latin typeface="Cambria Math" panose="02040503050406030204" pitchFamily="18" charset="0"/>
                                </a:rPr>
                                <m:t>𝑖</m:t>
                              </m:r>
                              <m:r>
                                <a:rPr lang="en-US" altLang="zh-CN" sz="2800" i="1">
                                  <a:latin typeface="Cambria Math" panose="02040503050406030204" pitchFamily="18" charset="0"/>
                                </a:rPr>
                                <m:t>=</m:t>
                              </m:r>
                              <m:r>
                                <a:rPr lang="en-US" altLang="zh-CN" sz="2800" i="1">
                                  <a:latin typeface="Cambria Math" panose="02040503050406030204" pitchFamily="18" charset="0"/>
                                </a:rPr>
                                <m:t>𝑁</m:t>
                              </m:r>
                            </m:sub>
                            <m:sup>
                              <m:r>
                                <a:rPr lang="en-US" altLang="zh-CN" sz="2800" i="1">
                                  <a:latin typeface="Cambria Math" panose="02040503050406030204" pitchFamily="18" charset="0"/>
                                  <a:ea typeface="Cambria Math" panose="02040503050406030204" pitchFamily="18" charset="0"/>
                                </a:rPr>
                                <m:t>∞</m:t>
                              </m:r>
                            </m:sup>
                            <m:e>
                              <m:r>
                                <a:rPr lang="en-US" altLang="zh-CN" sz="2800" i="1">
                                  <a:latin typeface="Cambria Math" panose="02040503050406030204" pitchFamily="18" charset="0"/>
                                </a:rPr>
                                <m:t>𝐸</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e>
                                  <m:d>
                                    <m:dPr>
                                      <m:begChr m:val="|"/>
                                      <m:endChr m:val="|"/>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𝑓</m:t>
                                          </m:r>
                                        </m:e>
                                        <m: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𝑛</m:t>
                                              </m:r>
                                            </m:e>
                                            <m:sub>
                                              <m:r>
                                                <a:rPr lang="en-US" altLang="zh-CN" sz="2800" i="1">
                                                  <a:latin typeface="Cambria Math" panose="02040503050406030204" pitchFamily="18" charset="0"/>
                                                </a:rPr>
                                                <m:t>𝑖</m:t>
                                              </m:r>
                                            </m:sub>
                                          </m:sSub>
                                        </m:sub>
                                      </m:sSub>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rPr>
                                        <m:t>−</m:t>
                                      </m:r>
                                      <m:r>
                                        <a:rPr lang="en-US" altLang="zh-CN" sz="2800" i="1">
                                          <a:latin typeface="Cambria Math" panose="02040503050406030204" pitchFamily="18" charset="0"/>
                                        </a:rPr>
                                        <m:t>𝑓</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e>
                                  </m:d>
                                  <m:r>
                                    <a:rPr lang="en-US" altLang="zh-CN" sz="2800" i="1">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ea typeface="Cambria Math" panose="02040503050406030204" pitchFamily="18" charset="0"/>
                                        </a:rPr>
                                      </m:ctrlPr>
                                    </m:fPr>
                                    <m:num>
                                      <m:r>
                                        <a:rPr lang="en-US" altLang="zh-CN" sz="2800" i="1">
                                          <a:latin typeface="Cambria Math" panose="02040503050406030204" pitchFamily="18" charset="0"/>
                                          <a:ea typeface="Cambria Math" panose="02040503050406030204" pitchFamily="18" charset="0"/>
                                        </a:rPr>
                                        <m:t>1</m:t>
                                      </m:r>
                                    </m:num>
                                    <m:den>
                                      <m:r>
                                        <a:rPr lang="en-US" altLang="zh-CN" sz="2800" i="1">
                                          <a:latin typeface="Cambria Math" panose="02040503050406030204" pitchFamily="18" charset="0"/>
                                          <a:ea typeface="Cambria Math" panose="02040503050406030204" pitchFamily="18" charset="0"/>
                                        </a:rPr>
                                        <m:t>𝑘</m:t>
                                      </m:r>
                                    </m:den>
                                  </m:f>
                                </m:e>
                              </m:d>
                            </m:e>
                          </m:nary>
                        </m:e>
                      </m:d>
                      <m:r>
                        <a:rPr lang="zh-CN" altLang="en-US" sz="2400" i="1" smtClean="0">
                          <a:latin typeface="Cambria Math" panose="02040503050406030204" pitchFamily="18" charset="0"/>
                        </a:rPr>
                        <m:t>≤</m:t>
                      </m:r>
                      <m:nary>
                        <m:naryPr>
                          <m:chr m:val="∑"/>
                          <m:ctrlPr>
                            <a:rPr lang="zh-CN" altLang="en-US" sz="240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𝑁</m:t>
                          </m:r>
                        </m:sub>
                        <m:sup>
                          <m:r>
                            <a:rPr lang="en-US" altLang="zh-CN" sz="2400" i="1" smtClean="0">
                              <a:latin typeface="Cambria Math" panose="02040503050406030204" pitchFamily="18" charset="0"/>
                              <a:ea typeface="Cambria Math" panose="02040503050406030204" pitchFamily="18" charset="0"/>
                            </a:rPr>
                            <m:t>∞</m:t>
                          </m:r>
                        </m:sup>
                        <m:e>
                          <m:r>
                            <a:rPr lang="en-US" altLang="zh-CN" sz="2400" i="1">
                              <a:latin typeface="Cambria Math" panose="02040503050406030204" pitchFamily="18" charset="0"/>
                            </a:rPr>
                            <m:t>𝑚𝐸</m:t>
                          </m:r>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e>
                              <m:d>
                                <m:dPr>
                                  <m:begChr m:val="|"/>
                                  <m:endChr m:val="|"/>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𝑓</m:t>
                                      </m:r>
                                    </m:e>
                                    <m: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𝑛</m:t>
                                          </m:r>
                                        </m:e>
                                        <m:sub>
                                          <m:r>
                                            <a:rPr lang="en-US" altLang="zh-CN" sz="2400" i="1">
                                              <a:latin typeface="Cambria Math" panose="02040503050406030204" pitchFamily="18" charset="0"/>
                                            </a:rPr>
                                            <m:t>𝑖</m:t>
                                          </m:r>
                                        </m:sub>
                                      </m:sSub>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r>
                                    <a:rPr lang="en-US" altLang="zh-CN" sz="2400" i="1">
                                      <a:latin typeface="Cambria Math" panose="02040503050406030204" pitchFamily="18" charset="0"/>
                                    </a:rPr>
                                    <m:t>−</m:t>
                                  </m:r>
                                  <m:r>
                                    <a:rPr lang="en-US" altLang="zh-CN" sz="2400" i="1">
                                      <a:latin typeface="Cambria Math" panose="02040503050406030204" pitchFamily="18" charset="0"/>
                                    </a:rPr>
                                    <m:t>𝑓</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e>
                              </m:d>
                              <m:r>
                                <a:rPr lang="en-US" altLang="zh-CN" sz="2400" i="1">
                                  <a:latin typeface="Cambria Math" panose="02040503050406030204" pitchFamily="18" charset="0"/>
                                  <a:ea typeface="Cambria Math" panose="02040503050406030204" pitchFamily="18" charset="0"/>
                                </a:rPr>
                                <m:t>≥</m:t>
                              </m:r>
                              <m:f>
                                <m:fPr>
                                  <m:ctrlPr>
                                    <a:rPr lang="en-US" altLang="zh-CN" sz="2400" i="1">
                                      <a:latin typeface="Cambria Math" panose="02040503050406030204" pitchFamily="18" charset="0"/>
                                      <a:ea typeface="Cambria Math" panose="02040503050406030204" pitchFamily="18" charset="0"/>
                                    </a:rPr>
                                  </m:ctrlPr>
                                </m:fPr>
                                <m:num>
                                  <m:r>
                                    <a:rPr lang="en-US" altLang="zh-CN" sz="2400" i="1">
                                      <a:latin typeface="Cambria Math" panose="02040503050406030204" pitchFamily="18" charset="0"/>
                                      <a:ea typeface="Cambria Math" panose="02040503050406030204" pitchFamily="18" charset="0"/>
                                    </a:rPr>
                                    <m:t>1</m:t>
                                  </m:r>
                                </m:num>
                                <m:den>
                                  <m:r>
                                    <a:rPr lang="en-US" altLang="zh-CN" sz="2400" i="1">
                                      <a:latin typeface="Cambria Math" panose="02040503050406030204" pitchFamily="18" charset="0"/>
                                      <a:ea typeface="Cambria Math" panose="02040503050406030204" pitchFamily="18" charset="0"/>
                                    </a:rPr>
                                    <m:t>𝑘</m:t>
                                  </m:r>
                                </m:den>
                              </m:f>
                            </m:e>
                          </m:d>
                        </m:e>
                      </m:nary>
                      <m:r>
                        <a:rPr lang="en-US" altLang="zh-CN" sz="2400" i="1" smtClean="0">
                          <a:latin typeface="Cambria Math" panose="02040503050406030204" pitchFamily="18" charset="0"/>
                          <a:ea typeface="Cambria Math" panose="02040503050406030204" pitchFamily="18" charset="0"/>
                        </a:rPr>
                        <m:t>&lt;</m:t>
                      </m:r>
                      <m:f>
                        <m:fPr>
                          <m:ctrlPr>
                            <a:rPr lang="en-US" altLang="zh-CN" sz="2400" i="1" smtClean="0">
                              <a:latin typeface="Cambria Math" panose="02040503050406030204" pitchFamily="18" charset="0"/>
                              <a:ea typeface="Cambria Math" panose="02040503050406030204" pitchFamily="18" charset="0"/>
                            </a:rPr>
                          </m:ctrlPr>
                        </m:fPr>
                        <m:num>
                          <m:r>
                            <a:rPr lang="en-US" altLang="zh-CN" sz="2400" b="0" i="1" smtClean="0">
                              <a:latin typeface="Cambria Math" panose="02040503050406030204" pitchFamily="18" charset="0"/>
                              <a:ea typeface="Cambria Math" panose="02040503050406030204" pitchFamily="18" charset="0"/>
                            </a:rPr>
                            <m:t>1</m:t>
                          </m:r>
                        </m:num>
                        <m:den>
                          <m:sSup>
                            <m:sSupPr>
                              <m:ctrlPr>
                                <a:rPr lang="en-US" altLang="zh-CN" sz="2400" b="0" i="1" smtClean="0">
                                  <a:latin typeface="Cambria Math" panose="02040503050406030204" pitchFamily="18" charset="0"/>
                                  <a:ea typeface="Cambria Math" panose="02040503050406030204" pitchFamily="18" charset="0"/>
                                </a:rPr>
                              </m:ctrlPr>
                            </m:sSupPr>
                            <m:e>
                              <m:r>
                                <a:rPr lang="en-US" altLang="zh-CN" sz="2400" b="0" i="1" smtClean="0">
                                  <a:latin typeface="Cambria Math" panose="02040503050406030204" pitchFamily="18" charset="0"/>
                                  <a:ea typeface="Cambria Math" panose="02040503050406030204" pitchFamily="18" charset="0"/>
                                </a:rPr>
                                <m:t>2</m:t>
                              </m:r>
                            </m:e>
                            <m:sup>
                              <m:r>
                                <a:rPr lang="en-US" altLang="zh-CN" sz="2400" b="0" i="1" smtClean="0">
                                  <a:latin typeface="Cambria Math" panose="02040503050406030204" pitchFamily="18" charset="0"/>
                                  <a:ea typeface="Cambria Math" panose="02040503050406030204" pitchFamily="18" charset="0"/>
                                </a:rPr>
                                <m:t>𝑁</m:t>
                              </m:r>
                              <m:r>
                                <a:rPr lang="en-US" altLang="zh-CN" sz="2400" b="0" i="1" smtClean="0">
                                  <a:latin typeface="Cambria Math" panose="02040503050406030204" pitchFamily="18" charset="0"/>
                                  <a:ea typeface="Cambria Math" panose="02040503050406030204" pitchFamily="18" charset="0"/>
                                </a:rPr>
                                <m:t>−1</m:t>
                              </m:r>
                            </m:sup>
                          </m:sSup>
                        </m:den>
                      </m:f>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𝑁</m:t>
                      </m:r>
                      <m:r>
                        <a:rPr lang="en-US" altLang="zh-CN" sz="2400" b="0" i="1" smtClean="0">
                          <a:latin typeface="Cambria Math" panose="02040503050406030204" pitchFamily="18" charset="0"/>
                          <a:ea typeface="Cambria Math" panose="02040503050406030204" pitchFamily="18" charset="0"/>
                        </a:rPr>
                        <m:t>&gt;</m:t>
                      </m:r>
                      <m:r>
                        <a:rPr lang="en-US" altLang="zh-CN" sz="2400" b="0" i="1" smtClean="0">
                          <a:latin typeface="Cambria Math" panose="02040503050406030204" pitchFamily="18" charset="0"/>
                          <a:ea typeface="Cambria Math" panose="02040503050406030204" pitchFamily="18" charset="0"/>
                        </a:rPr>
                        <m:t>𝑘</m:t>
                      </m:r>
                      <m:r>
                        <a:rPr lang="en-US" altLang="zh-CN" sz="2400" b="0" i="1" smtClean="0">
                          <a:latin typeface="Cambria Math" panose="02040503050406030204" pitchFamily="18" charset="0"/>
                          <a:ea typeface="Cambria Math" panose="02040503050406030204" pitchFamily="18" charset="0"/>
                        </a:rPr>
                        <m:t>)</m:t>
                      </m:r>
                    </m:oMath>
                  </m:oMathPara>
                </a14:m>
                <a:endParaRPr lang="zh-CN" altLang="en-US" sz="2800" dirty="0">
                  <a:latin typeface="华文中宋" panose="02010600040101010101" pitchFamily="2" charset="-122"/>
                </a:endParaRPr>
              </a:p>
            </p:txBody>
          </p:sp>
        </mc:Choice>
        <mc:Fallback xmlns="">
          <p:sp>
            <p:nvSpPr>
              <p:cNvPr id="27651" name="Rectangle 3"/>
              <p:cNvSpPr>
                <a:spLocks noGrp="1" noRot="1" noChangeAspect="1" noMove="1" noResize="1" noEditPoints="1" noAdjustHandles="1" noChangeArrowheads="1" noChangeShapeType="1" noTextEdit="1"/>
              </p:cNvSpPr>
              <p:nvPr>
                <p:ph type="body" idx="1"/>
              </p:nvPr>
            </p:nvSpPr>
            <p:spPr>
              <a:xfrm>
                <a:off x="179388" y="260350"/>
                <a:ext cx="8713092" cy="6597650"/>
              </a:xfrm>
              <a:blipFill>
                <a:blip r:embed="rId2"/>
                <a:stretch>
                  <a:fillRect l="-13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783409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7651" name="Rectangle 3"/>
              <p:cNvSpPr>
                <a:spLocks noGrp="1" noChangeArrowheads="1"/>
              </p:cNvSpPr>
              <p:nvPr>
                <p:ph type="body" idx="1"/>
              </p:nvPr>
            </p:nvSpPr>
            <p:spPr>
              <a:xfrm>
                <a:off x="179388" y="260350"/>
                <a:ext cx="8964612" cy="6120978"/>
              </a:xfrm>
            </p:spPr>
            <p:txBody>
              <a:bodyPr/>
              <a:lstStyle/>
              <a:p>
                <a:pPr algn="just"/>
                <a:r>
                  <a:rPr lang="zh-CN" altLang="en-US" sz="2800" dirty="0" smtClean="0">
                    <a:latin typeface="华文中宋" panose="02010600040101010101" pitchFamily="2" charset="-122"/>
                  </a:rPr>
                  <a:t>这说明</a:t>
                </a:r>
                <a:endParaRPr lang="en-US" altLang="zh-CN" sz="2800" dirty="0" smtClean="0">
                  <a:latin typeface="华文中宋" panose="02010600040101010101" pitchFamily="2" charset="-122"/>
                </a:endParaRPr>
              </a:p>
              <a:p>
                <a:pPr algn="just"/>
                <a14:m>
                  <m:oMathPara xmlns:m="http://schemas.openxmlformats.org/officeDocument/2006/math">
                    <m:oMathParaPr>
                      <m:jc m:val="centerGroup"/>
                    </m:oMathParaPr>
                    <m:oMath xmlns:m="http://schemas.openxmlformats.org/officeDocument/2006/math">
                      <m:func>
                        <m:funcPr>
                          <m:ctrlPr>
                            <a:rPr lang="en-US" altLang="zh-CN" sz="2800" i="1" smtClean="0">
                              <a:latin typeface="Cambria Math" panose="02040503050406030204" pitchFamily="18" charset="0"/>
                            </a:rPr>
                          </m:ctrlPr>
                        </m:funcPr>
                        <m:fName>
                          <m:limLow>
                            <m:limLowPr>
                              <m:ctrlPr>
                                <a:rPr lang="en-US" altLang="zh-CN" sz="2800" i="1" smtClean="0">
                                  <a:latin typeface="Cambria Math" panose="02040503050406030204" pitchFamily="18" charset="0"/>
                                </a:rPr>
                              </m:ctrlPr>
                            </m:limLowPr>
                            <m:e>
                              <m:r>
                                <m:rPr>
                                  <m:sty m:val="p"/>
                                </m:rPr>
                                <a:rPr lang="en-US" altLang="zh-CN" sz="2800" i="0" smtClean="0">
                                  <a:latin typeface="Cambria Math" panose="02040503050406030204" pitchFamily="18" charset="0"/>
                                </a:rPr>
                                <m:t>lim</m:t>
                              </m:r>
                            </m:e>
                            <m:lim>
                              <m:r>
                                <a:rPr lang="en-US" altLang="zh-CN" sz="2800" b="0" i="1" smtClean="0">
                                  <a:latin typeface="Cambria Math" panose="02040503050406030204" pitchFamily="18" charset="0"/>
                                </a:rPr>
                                <m:t>𝑁</m:t>
                              </m:r>
                              <m:r>
                                <a:rPr lang="en-US" altLang="zh-CN" sz="2800" b="0" i="1" smtClean="0">
                                  <a:latin typeface="Cambria Math" panose="02040503050406030204" pitchFamily="18" charset="0"/>
                                  <a:ea typeface="Cambria Math" panose="02040503050406030204" pitchFamily="18" charset="0"/>
                                </a:rPr>
                                <m:t>→∞</m:t>
                              </m:r>
                            </m:lim>
                          </m:limLow>
                        </m:fName>
                        <m:e>
                          <m:r>
                            <a:rPr lang="en-US" altLang="zh-CN" sz="2800" i="1">
                              <a:latin typeface="Cambria Math" panose="02040503050406030204" pitchFamily="18" charset="0"/>
                            </a:rPr>
                            <m:t>𝑚</m:t>
                          </m:r>
                          <m:d>
                            <m:dPr>
                              <m:begChr m:val="["/>
                              <m:endChr m:val="]"/>
                              <m:ctrlPr>
                                <a:rPr lang="en-US" altLang="zh-CN" sz="2800" i="1">
                                  <a:latin typeface="Cambria Math" panose="02040503050406030204" pitchFamily="18" charset="0"/>
                                </a:rPr>
                              </m:ctrlPr>
                            </m:dPr>
                            <m:e>
                              <m:nary>
                                <m:naryPr>
                                  <m:chr m:val="⋃"/>
                                  <m:ctrlPr>
                                    <a:rPr lang="en-US" altLang="zh-CN" sz="2800" i="1">
                                      <a:latin typeface="Cambria Math" panose="02040503050406030204" pitchFamily="18" charset="0"/>
                                    </a:rPr>
                                  </m:ctrlPr>
                                </m:naryPr>
                                <m:sub>
                                  <m:r>
                                    <a:rPr lang="en-US" altLang="zh-CN" sz="2800" i="1">
                                      <a:latin typeface="Cambria Math" panose="02040503050406030204" pitchFamily="18" charset="0"/>
                                    </a:rPr>
                                    <m:t>𝑖</m:t>
                                  </m:r>
                                  <m:r>
                                    <a:rPr lang="en-US" altLang="zh-CN" sz="2800" i="1">
                                      <a:latin typeface="Cambria Math" panose="02040503050406030204" pitchFamily="18" charset="0"/>
                                    </a:rPr>
                                    <m:t>=</m:t>
                                  </m:r>
                                  <m:r>
                                    <a:rPr lang="en-US" altLang="zh-CN" sz="2800" i="1">
                                      <a:latin typeface="Cambria Math" panose="02040503050406030204" pitchFamily="18" charset="0"/>
                                    </a:rPr>
                                    <m:t>𝑁</m:t>
                                  </m:r>
                                </m:sub>
                                <m:sup>
                                  <m:r>
                                    <a:rPr lang="en-US" altLang="zh-CN" sz="2800" i="1">
                                      <a:latin typeface="Cambria Math" panose="02040503050406030204" pitchFamily="18" charset="0"/>
                                      <a:ea typeface="Cambria Math" panose="02040503050406030204" pitchFamily="18" charset="0"/>
                                    </a:rPr>
                                    <m:t>∞</m:t>
                                  </m:r>
                                </m:sup>
                                <m:e>
                                  <m:r>
                                    <a:rPr lang="en-US" altLang="zh-CN" sz="2800" i="1">
                                      <a:latin typeface="Cambria Math" panose="02040503050406030204" pitchFamily="18" charset="0"/>
                                    </a:rPr>
                                    <m:t>𝐸</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e>
                                      <m:d>
                                        <m:dPr>
                                          <m:begChr m:val="|"/>
                                          <m:endChr m:val="|"/>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𝑓</m:t>
                                              </m:r>
                                            </m:e>
                                            <m: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𝑛</m:t>
                                                  </m:r>
                                                </m:e>
                                                <m:sub>
                                                  <m:r>
                                                    <a:rPr lang="en-US" altLang="zh-CN" sz="2800" i="1">
                                                      <a:latin typeface="Cambria Math" panose="02040503050406030204" pitchFamily="18" charset="0"/>
                                                    </a:rPr>
                                                    <m:t>𝑖</m:t>
                                                  </m:r>
                                                </m:sub>
                                              </m:sSub>
                                            </m:sub>
                                          </m:sSub>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rPr>
                                            <m:t>−</m:t>
                                          </m:r>
                                          <m:r>
                                            <a:rPr lang="en-US" altLang="zh-CN" sz="2800" i="1">
                                              <a:latin typeface="Cambria Math" panose="02040503050406030204" pitchFamily="18" charset="0"/>
                                            </a:rPr>
                                            <m:t>𝑓</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e>
                                      </m:d>
                                      <m:r>
                                        <a:rPr lang="en-US" altLang="zh-CN" sz="2800" i="1">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ea typeface="Cambria Math" panose="02040503050406030204" pitchFamily="18" charset="0"/>
                                            </a:rPr>
                                          </m:ctrlPr>
                                        </m:fPr>
                                        <m:num>
                                          <m:r>
                                            <a:rPr lang="en-US" altLang="zh-CN" sz="2800" i="1">
                                              <a:latin typeface="Cambria Math" panose="02040503050406030204" pitchFamily="18" charset="0"/>
                                              <a:ea typeface="Cambria Math" panose="02040503050406030204" pitchFamily="18" charset="0"/>
                                            </a:rPr>
                                            <m:t>1</m:t>
                                          </m:r>
                                        </m:num>
                                        <m:den>
                                          <m:r>
                                            <a:rPr lang="en-US" altLang="zh-CN" sz="2800" i="1">
                                              <a:latin typeface="Cambria Math" panose="02040503050406030204" pitchFamily="18" charset="0"/>
                                              <a:ea typeface="Cambria Math" panose="02040503050406030204" pitchFamily="18" charset="0"/>
                                            </a:rPr>
                                            <m:t>𝑘</m:t>
                                          </m:r>
                                        </m:den>
                                      </m:f>
                                    </m:e>
                                  </m:d>
                                </m:e>
                              </m:nary>
                            </m:e>
                          </m:d>
                        </m:e>
                      </m:func>
                      <m:r>
                        <a:rPr lang="en-US" altLang="zh-CN" sz="2800" b="0" i="1" smtClean="0">
                          <a:latin typeface="Cambria Math" panose="02040503050406030204" pitchFamily="18" charset="0"/>
                        </a:rPr>
                        <m:t>=0</m:t>
                      </m:r>
                    </m:oMath>
                  </m:oMathPara>
                </a14:m>
                <a:endParaRPr lang="en-US" altLang="zh-CN" sz="2800" dirty="0" smtClean="0">
                  <a:latin typeface="华文中宋" panose="02010600040101010101" pitchFamily="2" charset="-122"/>
                </a:endParaRPr>
              </a:p>
              <a:p>
                <a:pPr algn="just"/>
                <a:r>
                  <a:rPr lang="zh-CN" altLang="en-US" sz="2800" dirty="0" smtClean="0">
                    <a:latin typeface="华文中宋" panose="02010600040101010101" pitchFamily="2" charset="-122"/>
                  </a:rPr>
                  <a:t>因此</a:t>
                </a:r>
                <a:endParaRPr lang="en-US" altLang="zh-CN" sz="2800" dirty="0" smtClean="0">
                  <a:latin typeface="华文中宋" panose="02010600040101010101" pitchFamily="2" charset="-122"/>
                </a:endParaRPr>
              </a:p>
              <a:p>
                <a:pPr algn="just"/>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rPr>
                        <m:t>𝑚</m:t>
                      </m:r>
                      <m:d>
                        <m:dPr>
                          <m:begChr m:val="["/>
                          <m:endChr m:val="]"/>
                          <m:ctrlPr>
                            <a:rPr lang="en-US" altLang="zh-CN" sz="2800" i="1">
                              <a:latin typeface="Cambria Math" panose="02040503050406030204" pitchFamily="18" charset="0"/>
                            </a:rPr>
                          </m:ctrlPr>
                        </m:dPr>
                        <m:e>
                          <m:nary>
                            <m:naryPr>
                              <m:chr m:val="⋂"/>
                              <m:ctrlPr>
                                <a:rPr lang="en-US" altLang="zh-CN" sz="2800" i="1">
                                  <a:latin typeface="Cambria Math" panose="02040503050406030204" pitchFamily="18" charset="0"/>
                                </a:rPr>
                              </m:ctrlPr>
                            </m:naryPr>
                            <m:sub>
                              <m:r>
                                <m:rPr>
                                  <m:brk m:alnAt="23"/>
                                </m:rPr>
                                <a:rPr lang="en-US" altLang="zh-CN" sz="2800" i="1">
                                  <a:latin typeface="Cambria Math" panose="02040503050406030204" pitchFamily="18" charset="0"/>
                                </a:rPr>
                                <m:t>𝑁</m:t>
                              </m:r>
                              <m:r>
                                <a:rPr lang="en-US" altLang="zh-CN" sz="2800" i="1">
                                  <a:latin typeface="Cambria Math" panose="02040503050406030204" pitchFamily="18" charset="0"/>
                                </a:rPr>
                                <m:t>=1</m:t>
                              </m:r>
                            </m:sub>
                            <m:sup>
                              <m:r>
                                <a:rPr lang="en-US" altLang="zh-CN" sz="2800" i="1">
                                  <a:latin typeface="Cambria Math" panose="02040503050406030204" pitchFamily="18" charset="0"/>
                                  <a:ea typeface="Cambria Math" panose="02040503050406030204" pitchFamily="18" charset="0"/>
                                </a:rPr>
                                <m:t>∞</m:t>
                              </m:r>
                            </m:sup>
                            <m:e>
                              <m:nary>
                                <m:naryPr>
                                  <m:chr m:val="⋃"/>
                                  <m:ctrlPr>
                                    <a:rPr lang="en-US" altLang="zh-CN" sz="2800" i="1">
                                      <a:latin typeface="Cambria Math" panose="02040503050406030204" pitchFamily="18" charset="0"/>
                                    </a:rPr>
                                  </m:ctrlPr>
                                </m:naryPr>
                                <m:sub>
                                  <m:r>
                                    <a:rPr lang="en-US" altLang="zh-CN" sz="2800" i="1">
                                      <a:latin typeface="Cambria Math" panose="02040503050406030204" pitchFamily="18" charset="0"/>
                                    </a:rPr>
                                    <m:t>𝑖</m:t>
                                  </m:r>
                                  <m:r>
                                    <a:rPr lang="en-US" altLang="zh-CN" sz="2800" i="1">
                                      <a:latin typeface="Cambria Math" panose="02040503050406030204" pitchFamily="18" charset="0"/>
                                    </a:rPr>
                                    <m:t>=</m:t>
                                  </m:r>
                                  <m:r>
                                    <a:rPr lang="en-US" altLang="zh-CN" sz="2800" i="1">
                                      <a:latin typeface="Cambria Math" panose="02040503050406030204" pitchFamily="18" charset="0"/>
                                    </a:rPr>
                                    <m:t>𝑁</m:t>
                                  </m:r>
                                </m:sub>
                                <m:sup>
                                  <m:r>
                                    <a:rPr lang="en-US" altLang="zh-CN" sz="2800" i="1">
                                      <a:latin typeface="Cambria Math" panose="02040503050406030204" pitchFamily="18" charset="0"/>
                                      <a:ea typeface="Cambria Math" panose="02040503050406030204" pitchFamily="18" charset="0"/>
                                    </a:rPr>
                                    <m:t>∞</m:t>
                                  </m:r>
                                </m:sup>
                                <m:e>
                                  <m:r>
                                    <a:rPr lang="en-US" altLang="zh-CN" sz="2800" i="1">
                                      <a:latin typeface="Cambria Math" panose="02040503050406030204" pitchFamily="18" charset="0"/>
                                    </a:rPr>
                                    <m:t>𝐸</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e>
                                      <m:d>
                                        <m:dPr>
                                          <m:begChr m:val="|"/>
                                          <m:endChr m:val="|"/>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𝑓</m:t>
                                              </m:r>
                                            </m:e>
                                            <m: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𝑛</m:t>
                                                  </m:r>
                                                </m:e>
                                                <m:sub>
                                                  <m:r>
                                                    <a:rPr lang="en-US" altLang="zh-CN" sz="2800" i="1">
                                                      <a:latin typeface="Cambria Math" panose="02040503050406030204" pitchFamily="18" charset="0"/>
                                                    </a:rPr>
                                                    <m:t>𝑖</m:t>
                                                  </m:r>
                                                </m:sub>
                                              </m:sSub>
                                            </m:sub>
                                          </m:sSub>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rPr>
                                            <m:t>−</m:t>
                                          </m:r>
                                          <m:r>
                                            <a:rPr lang="en-US" altLang="zh-CN" sz="2800" i="1">
                                              <a:latin typeface="Cambria Math" panose="02040503050406030204" pitchFamily="18" charset="0"/>
                                            </a:rPr>
                                            <m:t>𝑓</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e>
                                      </m:d>
                                      <m:r>
                                        <a:rPr lang="en-US" altLang="zh-CN" sz="2800" i="1">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ea typeface="Cambria Math" panose="02040503050406030204" pitchFamily="18" charset="0"/>
                                            </a:rPr>
                                          </m:ctrlPr>
                                        </m:fPr>
                                        <m:num>
                                          <m:r>
                                            <a:rPr lang="en-US" altLang="zh-CN" sz="2800" i="1">
                                              <a:latin typeface="Cambria Math" panose="02040503050406030204" pitchFamily="18" charset="0"/>
                                              <a:ea typeface="Cambria Math" panose="02040503050406030204" pitchFamily="18" charset="0"/>
                                            </a:rPr>
                                            <m:t>1</m:t>
                                          </m:r>
                                        </m:num>
                                        <m:den>
                                          <m:r>
                                            <a:rPr lang="en-US" altLang="zh-CN" sz="2800" i="1">
                                              <a:latin typeface="Cambria Math" panose="02040503050406030204" pitchFamily="18" charset="0"/>
                                              <a:ea typeface="Cambria Math" panose="02040503050406030204" pitchFamily="18" charset="0"/>
                                            </a:rPr>
                                            <m:t>𝑘</m:t>
                                          </m:r>
                                        </m:den>
                                      </m:f>
                                    </m:e>
                                  </m:d>
                                </m:e>
                              </m:nary>
                            </m:e>
                          </m:nary>
                        </m:e>
                      </m:d>
                      <m:r>
                        <a:rPr lang="en-US" altLang="zh-CN" sz="2800" i="1">
                          <a:latin typeface="Cambria Math" panose="02040503050406030204" pitchFamily="18" charset="0"/>
                          <a:ea typeface="Cambria Math" panose="02040503050406030204" pitchFamily="18" charset="0"/>
                        </a:rPr>
                        <m:t>=0</m:t>
                      </m:r>
                    </m:oMath>
                  </m:oMathPara>
                </a14:m>
                <a:endParaRPr lang="en-US" altLang="zh-CN" sz="2800" dirty="0" smtClean="0">
                  <a:ea typeface="宋体" panose="02010600030101010101" pitchFamily="2" charset="-122"/>
                </a:endParaRPr>
              </a:p>
              <a:p>
                <a:pPr algn="just"/>
                <a:r>
                  <a:rPr lang="zh-CN" altLang="en-US" sz="2800" dirty="0" smtClean="0">
                    <a:ea typeface="宋体" panose="02010600030101010101" pitchFamily="2" charset="-122"/>
                  </a:rPr>
                  <a:t>所以</a:t>
                </a:r>
                <a:endParaRPr lang="en-US" altLang="zh-CN" sz="2800" dirty="0" smtClean="0">
                  <a:ea typeface="宋体" panose="02010600030101010101" pitchFamily="2" charset="-122"/>
                </a:endParaRPr>
              </a:p>
              <a:p>
                <a:pPr algn="just"/>
                <a14:m>
                  <m:oMathPara xmlns:m="http://schemas.openxmlformats.org/officeDocument/2006/math">
                    <m:oMathParaPr>
                      <m:jc m:val="centerGroup"/>
                    </m:oMathParaPr>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𝑓</m:t>
                          </m:r>
                        </m:e>
                        <m: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𝑛</m:t>
                              </m:r>
                            </m:e>
                            <m:sub>
                              <m:r>
                                <a:rPr lang="en-US" altLang="zh-CN" sz="2800" i="1">
                                  <a:latin typeface="Cambria Math" panose="02040503050406030204" pitchFamily="18" charset="0"/>
                                </a:rPr>
                                <m:t>𝑖</m:t>
                              </m:r>
                            </m:sub>
                          </m:sSub>
                        </m:sub>
                      </m:sSub>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d>
                        <m:dPr>
                          <m:ctrlPr>
                            <a:rPr lang="en-US" altLang="zh-CN" sz="2800" i="1">
                              <a:latin typeface="Cambria Math" panose="02040503050406030204" pitchFamily="18" charset="0"/>
                              <a:ea typeface="Cambria Math" panose="02040503050406030204" pitchFamily="18" charset="0"/>
                            </a:rPr>
                          </m:ctrlPr>
                        </m:dPr>
                        <m:e>
                          <m:r>
                            <a:rPr lang="en-US" altLang="zh-CN" sz="2800" i="1">
                              <a:latin typeface="Cambria Math" panose="02040503050406030204" pitchFamily="18" charset="0"/>
                              <a:ea typeface="Cambria Math" panose="02040503050406030204" pitchFamily="18" charset="0"/>
                            </a:rPr>
                            <m:t>𝑥</m:t>
                          </m:r>
                        </m:e>
                      </m:d>
                      <m:r>
                        <a:rPr lang="en-US" altLang="zh-CN" sz="2800" i="1">
                          <a:latin typeface="Cambria Math" panose="02040503050406030204" pitchFamily="18" charset="0"/>
                          <a:ea typeface="Cambria Math" panose="02040503050406030204" pitchFamily="18" charset="0"/>
                        </a:rPr>
                        <m:t>  </m:t>
                      </m:r>
                      <m:r>
                        <a:rPr lang="en-US" altLang="zh-CN" sz="2800" i="1">
                          <a:latin typeface="Cambria Math" panose="02040503050406030204" pitchFamily="18" charset="0"/>
                          <a:ea typeface="Cambria Math" panose="02040503050406030204" pitchFamily="18" charset="0"/>
                        </a:rPr>
                        <m:t>𝑎</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𝑒</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𝐸</m:t>
                      </m:r>
                      <m:r>
                        <a:rPr lang="en-US" altLang="zh-CN" sz="2800" i="1">
                          <a:latin typeface="Cambria Math" panose="02040503050406030204" pitchFamily="18" charset="0"/>
                          <a:ea typeface="Cambria Math" panose="02040503050406030204" pitchFamily="18" charset="0"/>
                        </a:rPr>
                        <m:t>]</m:t>
                      </m:r>
                    </m:oMath>
                  </m:oMathPara>
                </a14:m>
                <a:endParaRPr lang="en-US" altLang="zh-CN" sz="2800" dirty="0">
                  <a:latin typeface="华文中宋" panose="02010600040101010101" pitchFamily="2" charset="-122"/>
                </a:endParaRPr>
              </a:p>
              <a:p>
                <a:pPr algn="just"/>
                <a:endParaRPr lang="zh-CN" altLang="en-US" sz="2800" dirty="0">
                  <a:ea typeface="宋体" panose="02010600030101010101" pitchFamily="2" charset="-122"/>
                </a:endParaRPr>
              </a:p>
            </p:txBody>
          </p:sp>
        </mc:Choice>
        <mc:Fallback xmlns="">
          <p:sp>
            <p:nvSpPr>
              <p:cNvPr id="27651" name="Rectangle 3"/>
              <p:cNvSpPr>
                <a:spLocks noGrp="1" noRot="1" noChangeAspect="1" noMove="1" noResize="1" noEditPoints="1" noAdjustHandles="1" noChangeArrowheads="1" noChangeShapeType="1" noTextEdit="1"/>
              </p:cNvSpPr>
              <p:nvPr>
                <p:ph type="body" idx="1"/>
              </p:nvPr>
            </p:nvSpPr>
            <p:spPr>
              <a:xfrm>
                <a:off x="179388" y="260350"/>
                <a:ext cx="8964612" cy="6120978"/>
              </a:xfrm>
              <a:blipFill>
                <a:blip r:embed="rId2"/>
                <a:stretch>
                  <a:fillRect l="-1360" t="-69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758315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5778" name="Rectangle 2"/>
              <p:cNvSpPr>
                <a:spLocks noGrp="1" noChangeArrowheads="1"/>
              </p:cNvSpPr>
              <p:nvPr>
                <p:ph type="body" idx="1"/>
              </p:nvPr>
            </p:nvSpPr>
            <p:spPr>
              <a:xfrm>
                <a:off x="386387" y="620688"/>
                <a:ext cx="8604448" cy="6048672"/>
              </a:xfrm>
            </p:spPr>
            <p:txBody>
              <a:bodyPr/>
              <a:lstStyle/>
              <a:p>
                <a:r>
                  <a:rPr lang="zh-CN" altLang="en-US" sz="2800" dirty="0" smtClean="0">
                    <a:latin typeface="华文中宋" panose="02010600040101010101" pitchFamily="2" charset="-122"/>
                  </a:rPr>
                  <a:t>下设</a:t>
                </a:r>
                <a14:m>
                  <m:oMath xmlns:m="http://schemas.openxmlformats.org/officeDocument/2006/math">
                    <m:r>
                      <a:rPr lang="en-US" altLang="zh-CN" sz="2800" b="0" i="1" smtClean="0">
                        <a:latin typeface="Cambria Math" panose="02040503050406030204" pitchFamily="18" charset="0"/>
                      </a:rPr>
                      <m:t>𝑚𝐸</m:t>
                    </m:r>
                    <m:r>
                      <a:rPr lang="en-US" altLang="zh-CN" sz="2800" b="0" i="1" smtClean="0">
                        <a:latin typeface="Cambria Math" panose="02040503050406030204" pitchFamily="18" charset="0"/>
                      </a:rPr>
                      <m:t>=+∞</m:t>
                    </m:r>
                  </m:oMath>
                </a14:m>
                <a:r>
                  <a:rPr lang="zh-CN" altLang="en-US" sz="2800" dirty="0" smtClean="0">
                    <a:latin typeface="华文中宋" panose="02010600040101010101" pitchFamily="2" charset="-122"/>
                  </a:rPr>
                  <a:t>，  令</a:t>
                </a:r>
                <a:endParaRPr lang="zh-CN" altLang="en-US" sz="2800" dirty="0">
                  <a:latin typeface="华文中宋" panose="02010600040101010101" pitchFamily="2" charset="-122"/>
                </a:endParaRPr>
              </a:p>
              <a:p>
                <a:pPr/>
                <a14:m>
                  <m:oMathPara xmlns:m="http://schemas.openxmlformats.org/officeDocument/2006/math">
                    <m:oMathParaPr>
                      <m:jc m:val="centerGroup"/>
                    </m:oMathParaPr>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𝐼</m:t>
                          </m:r>
                        </m:e>
                        <m:sub>
                          <m:r>
                            <a:rPr lang="en-US" altLang="zh-CN" sz="2800" b="0" i="1" smtClean="0">
                              <a:latin typeface="Cambria Math" panose="02040503050406030204" pitchFamily="18" charset="0"/>
                            </a:rPr>
                            <m:t>𝑚</m:t>
                          </m:r>
                        </m:sub>
                      </m:sSub>
                      <m:r>
                        <a:rPr lang="en-US" altLang="zh-CN" sz="2800" b="0" i="1" smtClean="0">
                          <a:latin typeface="Cambria Math" panose="02040503050406030204" pitchFamily="18" charset="0"/>
                        </a:rPr>
                        <m:t>=</m:t>
                      </m:r>
                      <m:d>
                        <m:dPr>
                          <m:begChr m:val="{"/>
                          <m:endChr m:val="}"/>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𝑥</m:t>
                          </m:r>
                          <m:r>
                            <a:rPr lang="en-US" altLang="zh-CN" sz="2800" b="0" i="1" smtClean="0">
                              <a:latin typeface="Cambria Math" panose="02040503050406030204" pitchFamily="18" charset="0"/>
                            </a:rPr>
                            <m:t>=</m:t>
                          </m:r>
                          <m:d>
                            <m:dPr>
                              <m:ctrlPr>
                                <a:rPr lang="en-US" altLang="zh-CN" sz="2800" b="0" i="1" smtClean="0">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𝑥</m:t>
                                  </m:r>
                                </m:e>
                                <m:sub>
                                  <m:r>
                                    <a:rPr lang="en-US" altLang="zh-CN" sz="2800" b="0" i="1" smtClean="0">
                                      <a:latin typeface="Cambria Math" panose="02040503050406030204" pitchFamily="18" charset="0"/>
                                    </a:rPr>
                                    <m:t>2</m:t>
                                  </m:r>
                                </m:sub>
                              </m:sSub>
                              <m:r>
                                <a:rPr lang="en-US" altLang="zh-CN" sz="2800" b="0" i="1" smtClean="0">
                                  <a:latin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m:t>
                              </m:r>
                              <m:sSub>
                                <m:sSubPr>
                                  <m:ctrlPr>
                                    <a:rPr lang="en-US" altLang="zh-CN" sz="2800" b="0" i="1" smtClean="0">
                                      <a:latin typeface="Cambria Math" panose="02040503050406030204" pitchFamily="18" charset="0"/>
                                      <a:ea typeface="Cambria Math" panose="02040503050406030204" pitchFamily="18" charset="0"/>
                                    </a:rPr>
                                  </m:ctrlPr>
                                </m:sSubPr>
                                <m:e>
                                  <m:r>
                                    <a:rPr lang="en-US" altLang="zh-CN" sz="2800" b="0" i="1" smtClean="0">
                                      <a:latin typeface="Cambria Math" panose="02040503050406030204" pitchFamily="18" charset="0"/>
                                      <a:ea typeface="Cambria Math" panose="02040503050406030204" pitchFamily="18" charset="0"/>
                                    </a:rPr>
                                    <m:t>𝑥</m:t>
                                  </m:r>
                                </m:e>
                                <m:sub>
                                  <m:r>
                                    <a:rPr lang="en-US" altLang="zh-CN" sz="2800" b="0" i="1" smtClean="0">
                                      <a:latin typeface="Cambria Math" panose="02040503050406030204" pitchFamily="18" charset="0"/>
                                      <a:ea typeface="Cambria Math" panose="02040503050406030204" pitchFamily="18" charset="0"/>
                                    </a:rPr>
                                    <m:t>𝑛</m:t>
                                  </m:r>
                                </m:sub>
                              </m:sSub>
                              <m:r>
                                <a:rPr lang="en-US" altLang="zh-CN" sz="2800" b="0" i="1" smtClean="0">
                                  <a:latin typeface="Cambria Math" panose="02040503050406030204" pitchFamily="18" charset="0"/>
                                  <a:ea typeface="Cambria Math" panose="02040503050406030204" pitchFamily="18" charset="0"/>
                                </a:rPr>
                                <m:t>|</m:t>
                              </m:r>
                              <m:d>
                                <m:dPr>
                                  <m:begChr m:val="|"/>
                                  <m:endChr m:val="|"/>
                                  <m:ctrlPr>
                                    <a:rPr lang="en-US" altLang="zh-CN" sz="2800" b="0" i="1" smtClean="0">
                                      <a:latin typeface="Cambria Math" panose="02040503050406030204" pitchFamily="18" charset="0"/>
                                      <a:ea typeface="Cambria Math" panose="02040503050406030204" pitchFamily="18" charset="0"/>
                                    </a:rPr>
                                  </m:ctrlPr>
                                </m:dPr>
                                <m:e>
                                  <m:sSub>
                                    <m:sSubPr>
                                      <m:ctrlPr>
                                        <a:rPr lang="en-US" altLang="zh-CN" sz="2800" b="0" i="1" smtClean="0">
                                          <a:latin typeface="Cambria Math" panose="02040503050406030204" pitchFamily="18" charset="0"/>
                                          <a:ea typeface="Cambria Math" panose="02040503050406030204" pitchFamily="18" charset="0"/>
                                        </a:rPr>
                                      </m:ctrlPr>
                                    </m:sSubPr>
                                    <m:e>
                                      <m:r>
                                        <a:rPr lang="en-US" altLang="zh-CN" sz="2800" b="0" i="1" smtClean="0">
                                          <a:latin typeface="Cambria Math" panose="02040503050406030204" pitchFamily="18" charset="0"/>
                                          <a:ea typeface="Cambria Math" panose="02040503050406030204" pitchFamily="18" charset="0"/>
                                        </a:rPr>
                                        <m:t>𝑥</m:t>
                                      </m:r>
                                    </m:e>
                                    <m:sub>
                                      <m:r>
                                        <a:rPr lang="en-US" altLang="zh-CN" sz="2800" b="0" i="1" smtClean="0">
                                          <a:latin typeface="Cambria Math" panose="02040503050406030204" pitchFamily="18" charset="0"/>
                                          <a:ea typeface="Cambria Math" panose="02040503050406030204" pitchFamily="18" charset="0"/>
                                        </a:rPr>
                                        <m:t>𝑖</m:t>
                                      </m:r>
                                    </m:sub>
                                  </m:sSub>
                                </m:e>
                              </m:d>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𝑚</m:t>
                              </m:r>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𝑖</m:t>
                              </m:r>
                              <m:r>
                                <a:rPr lang="en-US" altLang="zh-CN" sz="2800" b="0" i="1" smtClean="0">
                                  <a:latin typeface="Cambria Math" panose="02040503050406030204" pitchFamily="18" charset="0"/>
                                  <a:ea typeface="Cambria Math" panose="02040503050406030204" pitchFamily="18" charset="0"/>
                                </a:rPr>
                                <m:t>=1,⋯,</m:t>
                              </m:r>
                              <m:r>
                                <a:rPr lang="en-US" altLang="zh-CN" sz="2800" b="0" i="1" smtClean="0">
                                  <a:latin typeface="Cambria Math" panose="02040503050406030204" pitchFamily="18" charset="0"/>
                                  <a:ea typeface="Cambria Math" panose="02040503050406030204" pitchFamily="18" charset="0"/>
                                </a:rPr>
                                <m:t>𝑛</m:t>
                              </m:r>
                            </m:e>
                          </m:d>
                        </m:e>
                      </m:d>
                    </m:oMath>
                  </m:oMathPara>
                </a14:m>
                <a:endParaRPr lang="zh-CN" altLang="en-US" sz="2800" dirty="0">
                  <a:latin typeface="华文中宋" panose="02010600040101010101" pitchFamily="2" charset="-122"/>
                </a:endParaRPr>
              </a:p>
              <a:p>
                <a:pPr marL="0" indent="0"/>
                <a:r>
                  <a:rPr lang="zh-CN" altLang="en-US" sz="2800" dirty="0" smtClean="0">
                    <a:latin typeface="华文中宋" panose="02010600040101010101" pitchFamily="2" charset="-122"/>
                  </a:rPr>
                  <a:t>则</a:t>
                </a:r>
                <a14:m>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𝐸</m:t>
                        </m:r>
                      </m:e>
                      <m:sub>
                        <m:r>
                          <a:rPr lang="en-US" altLang="zh-CN" sz="2800" b="0" i="1" smtClean="0">
                            <a:latin typeface="Cambria Math" panose="02040503050406030204" pitchFamily="18" charset="0"/>
                          </a:rPr>
                          <m:t>𝑚</m:t>
                        </m:r>
                      </m:sub>
                    </m:sSub>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𝐸</m:t>
                    </m:r>
                    <m:r>
                      <a:rPr lang="en-US" altLang="zh-CN" sz="2800" b="0" i="1" smtClean="0">
                        <a:latin typeface="Cambria Math" panose="02040503050406030204" pitchFamily="18" charset="0"/>
                        <a:ea typeface="Cambria Math" panose="02040503050406030204" pitchFamily="18" charset="0"/>
                      </a:rPr>
                      <m:t>∩</m:t>
                    </m:r>
                    <m:sSub>
                      <m:sSubPr>
                        <m:ctrlPr>
                          <a:rPr lang="en-US" altLang="zh-CN" sz="2800" b="0" i="1" smtClean="0">
                            <a:latin typeface="Cambria Math" panose="02040503050406030204" pitchFamily="18" charset="0"/>
                            <a:ea typeface="Cambria Math" panose="02040503050406030204" pitchFamily="18" charset="0"/>
                          </a:rPr>
                        </m:ctrlPr>
                      </m:sSubPr>
                      <m:e>
                        <m:r>
                          <a:rPr lang="en-US" altLang="zh-CN" sz="2800" b="0" i="1" smtClean="0">
                            <a:latin typeface="Cambria Math" panose="02040503050406030204" pitchFamily="18" charset="0"/>
                            <a:ea typeface="Cambria Math" panose="02040503050406030204" pitchFamily="18" charset="0"/>
                          </a:rPr>
                          <m:t>𝐼</m:t>
                        </m:r>
                      </m:e>
                      <m:sub>
                        <m:r>
                          <a:rPr lang="en-US" altLang="zh-CN" sz="2800" b="0" i="1" smtClean="0">
                            <a:latin typeface="Cambria Math" panose="02040503050406030204" pitchFamily="18" charset="0"/>
                            <a:ea typeface="Cambria Math" panose="02040503050406030204" pitchFamily="18" charset="0"/>
                          </a:rPr>
                          <m:t>𝑚</m:t>
                        </m:r>
                      </m:sub>
                    </m:sSub>
                  </m:oMath>
                </a14:m>
                <a:r>
                  <a:rPr lang="zh-CN" altLang="en-US" sz="2800" dirty="0" smtClean="0">
                    <a:latin typeface="华文中宋" panose="02010600040101010101" pitchFamily="2" charset="-122"/>
                  </a:rPr>
                  <a:t>是</a:t>
                </a:r>
                <a:r>
                  <a:rPr lang="zh-CN" altLang="en-US" sz="2800" dirty="0">
                    <a:latin typeface="华文中宋" panose="02010600040101010101" pitchFamily="2" charset="-122"/>
                  </a:rPr>
                  <a:t>测度有限的可测集，且</a:t>
                </a:r>
                <a:r>
                  <a:rPr lang="zh-CN" altLang="en-US" sz="2800" dirty="0" smtClean="0">
                    <a:latin typeface="华文中宋" panose="02010600040101010101" pitchFamily="2" charset="-122"/>
                  </a:rPr>
                  <a:t>对任意</a:t>
                </a:r>
                <a14:m>
                  <m:oMath xmlns:m="http://schemas.openxmlformats.org/officeDocument/2006/math">
                    <m:r>
                      <a:rPr lang="en-US" altLang="zh-CN" sz="2800" i="1">
                        <a:latin typeface="Cambria Math" panose="02040503050406030204" pitchFamily="18" charset="0"/>
                      </a:rPr>
                      <m:t>𝑚</m:t>
                    </m:r>
                  </m:oMath>
                </a14:m>
                <a:r>
                  <a:rPr lang="en-US" altLang="zh-CN" sz="2800" dirty="0" smtClean="0">
                    <a:latin typeface="华文中宋" panose="02010600040101010101" pitchFamily="2" charset="-122"/>
                  </a:rPr>
                  <a:t>,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𝑓</m:t>
                        </m:r>
                      </m:e>
                      <m:sub>
                        <m:r>
                          <a:rPr lang="en-US" altLang="zh-CN" sz="2800" b="0" i="1" smtClean="0">
                            <a:latin typeface="Cambria Math" panose="02040503050406030204" pitchFamily="18" charset="0"/>
                          </a:rPr>
                          <m:t>𝑛</m:t>
                        </m:r>
                      </m:sub>
                    </m:sSub>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d>
                      <m:dPr>
                        <m:ctrlPr>
                          <a:rPr lang="en-US" altLang="zh-CN" sz="2800" i="1">
                            <a:latin typeface="Cambria Math" panose="02040503050406030204" pitchFamily="18" charset="0"/>
                            <a:ea typeface="Cambria Math" panose="02040503050406030204" pitchFamily="18" charset="0"/>
                          </a:rPr>
                        </m:ctrlPr>
                      </m:dPr>
                      <m:e>
                        <m:r>
                          <a:rPr lang="en-US" altLang="zh-CN" sz="2800" i="1">
                            <a:latin typeface="Cambria Math" panose="02040503050406030204" pitchFamily="18" charset="0"/>
                            <a:ea typeface="Cambria Math" panose="02040503050406030204" pitchFamily="18" charset="0"/>
                          </a:rPr>
                          <m:t>𝑥</m:t>
                        </m:r>
                      </m:e>
                    </m:d>
                    <m:r>
                      <a:rPr lang="en-US" altLang="zh-CN" sz="2800" i="1" smtClean="0">
                        <a:latin typeface="Cambria Math" panose="02040503050406030204" pitchFamily="18" charset="0"/>
                        <a:ea typeface="Cambria Math" panose="02040503050406030204" pitchFamily="18" charset="0"/>
                      </a:rPr>
                      <m:t>,</m:t>
                    </m:r>
                  </m:oMath>
                </a14:m>
                <a:r>
                  <a:rPr lang="zh-CN" altLang="en-US" sz="2800" dirty="0" smtClean="0">
                    <a:latin typeface="华文中宋" panose="02010600040101010101" pitchFamily="2" charset="-122"/>
                  </a:rPr>
                  <a:t> 由</a:t>
                </a:r>
                <a:r>
                  <a:rPr lang="zh-CN" altLang="en-US" sz="2800" dirty="0">
                    <a:latin typeface="华文中宋" panose="02010600040101010101" pitchFamily="2" charset="-122"/>
                  </a:rPr>
                  <a:t>前面的证明，</a:t>
                </a:r>
                <a:r>
                  <a:rPr lang="zh-CN" altLang="en-US" sz="2800" dirty="0" smtClean="0">
                    <a:latin typeface="华文中宋" panose="02010600040101010101" pitchFamily="2" charset="-122"/>
                  </a:rPr>
                  <a:t>对</a:t>
                </a:r>
                <a14:m>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𝐸</m:t>
                        </m:r>
                      </m:e>
                      <m:sub>
                        <m:r>
                          <a:rPr lang="en-US" altLang="zh-CN" sz="2800" b="0" i="1" smtClean="0">
                            <a:latin typeface="Cambria Math" panose="02040503050406030204" pitchFamily="18" charset="0"/>
                          </a:rPr>
                          <m:t>1</m:t>
                        </m:r>
                      </m:sub>
                    </m:sSub>
                  </m:oMath>
                </a14:m>
                <a:r>
                  <a:rPr lang="zh-CN" altLang="en-US" sz="2800" dirty="0" smtClean="0">
                    <a:latin typeface="华文中宋" panose="02010600040101010101" pitchFamily="2" charset="-122"/>
                  </a:rPr>
                  <a:t>存在</a:t>
                </a:r>
                <a14:m>
                  <m:oMath xmlns:m="http://schemas.openxmlformats.org/officeDocument/2006/math">
                    <m:d>
                      <m:dPr>
                        <m:begChr m:val="{"/>
                        <m:endChr m:val="}"/>
                        <m:ctrlPr>
                          <a:rPr lang="en-US" altLang="zh-CN" sz="2800" i="1" dirty="0" smtClean="0">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𝑓</m:t>
                            </m:r>
                          </m:e>
                          <m:sub>
                            <m:r>
                              <a:rPr lang="en-US" altLang="zh-CN" sz="2800" i="1">
                                <a:latin typeface="Cambria Math" panose="02040503050406030204" pitchFamily="18" charset="0"/>
                              </a:rPr>
                              <m:t>𝑛</m:t>
                            </m:r>
                          </m:sub>
                        </m:sSub>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e>
                    </m:d>
                  </m:oMath>
                </a14:m>
                <a:r>
                  <a:rPr lang="zh-CN" altLang="en-US" sz="2800" dirty="0" smtClean="0">
                    <a:latin typeface="华文中宋" panose="02010600040101010101" pitchFamily="2" charset="-122"/>
                  </a:rPr>
                  <a:t>的</a:t>
                </a:r>
                <a:r>
                  <a:rPr lang="zh-CN" altLang="en-US" sz="2800" dirty="0">
                    <a:latin typeface="华文中宋" panose="02010600040101010101" pitchFamily="2" charset="-122"/>
                  </a:rPr>
                  <a:t>子</a:t>
                </a:r>
                <a:r>
                  <a:rPr lang="zh-CN" altLang="en-US" sz="2800" dirty="0" smtClean="0">
                    <a:latin typeface="华文中宋" panose="02010600040101010101" pitchFamily="2" charset="-122"/>
                  </a:rPr>
                  <a:t>序列</a:t>
                </a:r>
                <a14:m>
                  <m:oMath xmlns:m="http://schemas.openxmlformats.org/officeDocument/2006/math">
                    <m:d>
                      <m:dPr>
                        <m:begChr m:val="{"/>
                        <m:endChr m:val="}"/>
                        <m:ctrlPr>
                          <a:rPr lang="en-US" altLang="zh-CN" sz="2800" i="1" dirty="0">
                            <a:latin typeface="Cambria Math" panose="02040503050406030204" pitchFamily="18" charset="0"/>
                          </a:rPr>
                        </m:ctrlPr>
                      </m:dPr>
                      <m:e>
                        <m:sSubSup>
                          <m:sSubSupPr>
                            <m:ctrlPr>
                              <a:rPr lang="en-US" altLang="zh-CN" sz="2800" b="0" i="1" smtClean="0">
                                <a:latin typeface="Cambria Math" panose="02040503050406030204" pitchFamily="18" charset="0"/>
                              </a:rPr>
                            </m:ctrlPr>
                          </m:sSubSupPr>
                          <m:e>
                            <m:r>
                              <a:rPr lang="en-US" altLang="zh-CN" sz="2800" i="1">
                                <a:latin typeface="Cambria Math" panose="02040503050406030204" pitchFamily="18" charset="0"/>
                              </a:rPr>
                              <m:t>𝑓</m:t>
                            </m:r>
                          </m:e>
                          <m:sub>
                            <m:r>
                              <a:rPr lang="en-US" altLang="zh-CN" sz="2800" i="1">
                                <a:latin typeface="Cambria Math" panose="02040503050406030204" pitchFamily="18" charset="0"/>
                              </a:rPr>
                              <m:t>𝑛</m:t>
                            </m:r>
                          </m:sub>
                          <m:sup>
                            <m:r>
                              <a:rPr lang="en-US" altLang="zh-CN" sz="2800" b="0" i="1" smtClean="0">
                                <a:latin typeface="Cambria Math" panose="02040503050406030204" pitchFamily="18" charset="0"/>
                              </a:rPr>
                              <m:t>1</m:t>
                            </m:r>
                          </m:sup>
                        </m:sSubSup>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e>
                    </m:d>
                  </m:oMath>
                </a14:m>
                <a:r>
                  <a:rPr lang="zh-CN" altLang="en-US" sz="2800" dirty="0" smtClean="0">
                    <a:latin typeface="华文中宋" panose="02010600040101010101" pitchFamily="2" charset="-122"/>
                  </a:rPr>
                  <a:t>使</a:t>
                </a:r>
                <a14:m>
                  <m:oMath xmlns:m="http://schemas.openxmlformats.org/officeDocument/2006/math">
                    <m:sSubSup>
                      <m:sSubSupPr>
                        <m:ctrlPr>
                          <a:rPr lang="en-US" altLang="zh-CN" sz="2800" b="0" i="1" smtClean="0">
                            <a:latin typeface="Cambria Math" panose="02040503050406030204" pitchFamily="18" charset="0"/>
                          </a:rPr>
                        </m:ctrlPr>
                      </m:sSubSupPr>
                      <m:e>
                        <m:r>
                          <a:rPr lang="en-US" altLang="zh-CN" sz="2800" i="1">
                            <a:latin typeface="Cambria Math" panose="02040503050406030204" pitchFamily="18" charset="0"/>
                          </a:rPr>
                          <m:t>𝑓</m:t>
                        </m:r>
                      </m:e>
                      <m:sub>
                        <m:r>
                          <a:rPr lang="en-US" altLang="zh-CN" sz="2800" i="1">
                            <a:latin typeface="Cambria Math" panose="02040503050406030204" pitchFamily="18" charset="0"/>
                          </a:rPr>
                          <m:t>𝑛</m:t>
                        </m:r>
                      </m:sub>
                      <m:sup>
                        <m:r>
                          <a:rPr lang="en-US" altLang="zh-CN" sz="2800" b="0" i="1" smtClean="0">
                            <a:latin typeface="Cambria Math" panose="02040503050406030204" pitchFamily="18" charset="0"/>
                          </a:rPr>
                          <m:t>1</m:t>
                        </m:r>
                      </m:sup>
                    </m:sSubSup>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d>
                      <m:dPr>
                        <m:ctrlPr>
                          <a:rPr lang="en-US" altLang="zh-CN" sz="2800" i="1">
                            <a:latin typeface="Cambria Math" panose="02040503050406030204" pitchFamily="18" charset="0"/>
                            <a:ea typeface="Cambria Math" panose="02040503050406030204" pitchFamily="18" charset="0"/>
                          </a:rPr>
                        </m:ctrlPr>
                      </m:dPr>
                      <m:e>
                        <m:r>
                          <a:rPr lang="en-US" altLang="zh-CN" sz="2800" i="1">
                            <a:latin typeface="Cambria Math" panose="02040503050406030204" pitchFamily="18" charset="0"/>
                            <a:ea typeface="Cambria Math" panose="02040503050406030204" pitchFamily="18" charset="0"/>
                          </a:rPr>
                          <m:t>𝑥</m:t>
                        </m:r>
                      </m:e>
                    </m:d>
                    <m:r>
                      <a:rPr lang="en-US" altLang="zh-CN" sz="2800" i="1">
                        <a:latin typeface="Cambria Math" panose="02040503050406030204" pitchFamily="18" charset="0"/>
                        <a:ea typeface="Cambria Math" panose="02040503050406030204" pitchFamily="18" charset="0"/>
                      </a:rPr>
                      <m:t>  </m:t>
                    </m:r>
                    <m:r>
                      <a:rPr lang="en-US" altLang="zh-CN" sz="2800" i="1">
                        <a:latin typeface="Cambria Math" panose="02040503050406030204" pitchFamily="18" charset="0"/>
                        <a:ea typeface="Cambria Math" panose="02040503050406030204" pitchFamily="18" charset="0"/>
                      </a:rPr>
                      <m:t>𝑎</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𝑒</m:t>
                    </m:r>
                    <m:r>
                      <a:rPr lang="en-US" altLang="zh-CN" sz="2800" i="1">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𝐸</m:t>
                        </m:r>
                      </m:e>
                      <m:sub>
                        <m:r>
                          <a:rPr lang="en-US" altLang="zh-CN" sz="2800" b="0" i="1" smtClean="0">
                            <a:latin typeface="Cambria Math" panose="02040503050406030204" pitchFamily="18" charset="0"/>
                            <a:ea typeface="Cambria Math" panose="02040503050406030204" pitchFamily="18" charset="0"/>
                          </a:rPr>
                          <m:t>1</m:t>
                        </m:r>
                      </m:sub>
                    </m:sSub>
                    <m:r>
                      <a:rPr lang="en-US" altLang="zh-CN" sz="2800" i="1">
                        <a:latin typeface="Cambria Math" panose="02040503050406030204" pitchFamily="18" charset="0"/>
                        <a:ea typeface="Cambria Math" panose="02040503050406030204" pitchFamily="18" charset="0"/>
                      </a:rPr>
                      <m:t>]</m:t>
                    </m:r>
                  </m:oMath>
                </a14:m>
                <a:r>
                  <a:rPr lang="en-US" altLang="zh-CN" sz="2800" dirty="0" smtClean="0"/>
                  <a:t> </a:t>
                </a:r>
                <a:r>
                  <a:rPr lang="zh-CN" altLang="en-US" sz="2800" dirty="0">
                    <a:latin typeface="华文中宋" panose="02010600040101010101" pitchFamily="2" charset="-122"/>
                  </a:rPr>
                  <a:t>，当然在每个</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𝐸</m:t>
                        </m:r>
                      </m:e>
                      <m:sub>
                        <m:r>
                          <a:rPr lang="en-US" altLang="zh-CN" sz="2800" i="1">
                            <a:latin typeface="Cambria Math" panose="02040503050406030204" pitchFamily="18" charset="0"/>
                          </a:rPr>
                          <m:t>𝑚</m:t>
                        </m:r>
                      </m:sub>
                    </m:sSub>
                  </m:oMath>
                </a14:m>
                <a:r>
                  <a:rPr lang="zh-CN" altLang="en-US" sz="2800" dirty="0">
                    <a:latin typeface="华文中宋" panose="02010600040101010101" pitchFamily="2" charset="-122"/>
                  </a:rPr>
                  <a:t>上仍有</a:t>
                </a:r>
                <a14:m>
                  <m:oMath xmlns:m="http://schemas.openxmlformats.org/officeDocument/2006/math">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𝑓</m:t>
                        </m:r>
                      </m:e>
                      <m:sub>
                        <m:r>
                          <a:rPr lang="en-US" altLang="zh-CN" sz="2800" i="1">
                            <a:latin typeface="Cambria Math" panose="02040503050406030204" pitchFamily="18" charset="0"/>
                          </a:rPr>
                          <m:t>𝑛</m:t>
                        </m:r>
                      </m:sub>
                      <m:sup>
                        <m:r>
                          <a:rPr lang="en-US" altLang="zh-CN" sz="2800" i="1">
                            <a:latin typeface="Cambria Math" panose="02040503050406030204" pitchFamily="18" charset="0"/>
                          </a:rPr>
                          <m:t>1</m:t>
                        </m:r>
                      </m:sup>
                    </m:sSubSup>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d>
                      <m:dPr>
                        <m:ctrlPr>
                          <a:rPr lang="en-US" altLang="zh-CN" sz="2800" i="1">
                            <a:latin typeface="Cambria Math" panose="02040503050406030204" pitchFamily="18" charset="0"/>
                            <a:ea typeface="Cambria Math" panose="02040503050406030204" pitchFamily="18" charset="0"/>
                          </a:rPr>
                        </m:ctrlPr>
                      </m:dPr>
                      <m:e>
                        <m:r>
                          <a:rPr lang="en-US" altLang="zh-CN" sz="2800" i="1">
                            <a:latin typeface="Cambria Math" panose="02040503050406030204" pitchFamily="18" charset="0"/>
                            <a:ea typeface="Cambria Math" panose="02040503050406030204" pitchFamily="18" charset="0"/>
                          </a:rPr>
                          <m:t>𝑥</m:t>
                        </m:r>
                      </m:e>
                    </m:d>
                    <m:r>
                      <a:rPr lang="en-US" altLang="zh-CN" sz="2800" i="1">
                        <a:latin typeface="Cambria Math" panose="02040503050406030204" pitchFamily="18" charset="0"/>
                        <a:ea typeface="Cambria Math" panose="02040503050406030204" pitchFamily="18" charset="0"/>
                      </a:rPr>
                      <m:t> </m:t>
                    </m:r>
                  </m:oMath>
                </a14:m>
                <a:r>
                  <a:rPr lang="zh-CN" altLang="en-US" sz="2800" dirty="0" smtClean="0">
                    <a:latin typeface="华文中宋" panose="02010600040101010101" pitchFamily="2" charset="-122"/>
                  </a:rPr>
                  <a:t>。</a:t>
                </a:r>
                <a:r>
                  <a:rPr lang="zh-CN" altLang="en-US" sz="2800" dirty="0">
                    <a:latin typeface="华文中宋" panose="02010600040101010101" pitchFamily="2" charset="-122"/>
                  </a:rPr>
                  <a:t>同理可从</a:t>
                </a:r>
                <a14:m>
                  <m:oMath xmlns:m="http://schemas.openxmlformats.org/officeDocument/2006/math">
                    <m:d>
                      <m:dPr>
                        <m:begChr m:val="{"/>
                        <m:endChr m:val="}"/>
                        <m:ctrlPr>
                          <a:rPr lang="en-US" altLang="zh-CN" sz="2800" i="1" dirty="0">
                            <a:latin typeface="Cambria Math" panose="02040503050406030204" pitchFamily="18" charset="0"/>
                          </a:rPr>
                        </m:ctrlPr>
                      </m:dPr>
                      <m:e>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𝑓</m:t>
                            </m:r>
                          </m:e>
                          <m:sub>
                            <m:r>
                              <a:rPr lang="en-US" altLang="zh-CN" sz="2800" i="1">
                                <a:latin typeface="Cambria Math" panose="02040503050406030204" pitchFamily="18" charset="0"/>
                              </a:rPr>
                              <m:t>𝑛</m:t>
                            </m:r>
                          </m:sub>
                          <m:sup>
                            <m:r>
                              <a:rPr lang="en-US" altLang="zh-CN" sz="2800" i="1">
                                <a:latin typeface="Cambria Math" panose="02040503050406030204" pitchFamily="18" charset="0"/>
                              </a:rPr>
                              <m:t>1</m:t>
                            </m:r>
                          </m:sup>
                        </m:sSubSup>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e>
                    </m:d>
                  </m:oMath>
                </a14:m>
                <a:r>
                  <a:rPr lang="zh-CN" altLang="en-US" sz="2800" dirty="0">
                    <a:latin typeface="华文中宋" panose="02010600040101010101" pitchFamily="2" charset="-122"/>
                  </a:rPr>
                  <a:t>中取子列</a:t>
                </a:r>
                <a14:m>
                  <m:oMath xmlns:m="http://schemas.openxmlformats.org/officeDocument/2006/math">
                    <m:d>
                      <m:dPr>
                        <m:begChr m:val="{"/>
                        <m:endChr m:val="}"/>
                        <m:ctrlPr>
                          <a:rPr lang="en-US" altLang="zh-CN" sz="2800" i="1" dirty="0">
                            <a:latin typeface="Cambria Math" panose="02040503050406030204" pitchFamily="18" charset="0"/>
                          </a:rPr>
                        </m:ctrlPr>
                      </m:dPr>
                      <m:e>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𝑓</m:t>
                            </m:r>
                          </m:e>
                          <m:sub>
                            <m:r>
                              <a:rPr lang="en-US" altLang="zh-CN" sz="2800" i="1">
                                <a:latin typeface="Cambria Math" panose="02040503050406030204" pitchFamily="18" charset="0"/>
                              </a:rPr>
                              <m:t>𝑛</m:t>
                            </m:r>
                          </m:sub>
                          <m:sup>
                            <m:r>
                              <a:rPr lang="en-US" altLang="zh-CN" sz="2800" b="0" i="1" smtClean="0">
                                <a:latin typeface="Cambria Math" panose="02040503050406030204" pitchFamily="18" charset="0"/>
                              </a:rPr>
                              <m:t>2</m:t>
                            </m:r>
                          </m:sup>
                        </m:sSubSup>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e>
                    </m:d>
                  </m:oMath>
                </a14:m>
                <a:r>
                  <a:rPr lang="zh-CN" altLang="en-US" sz="2800" dirty="0">
                    <a:latin typeface="华文中宋" panose="02010600040101010101" pitchFamily="2" charset="-122"/>
                  </a:rPr>
                  <a:t>，使</a:t>
                </a:r>
                <a14:m>
                  <m:oMath xmlns:m="http://schemas.openxmlformats.org/officeDocument/2006/math">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𝑓</m:t>
                        </m:r>
                      </m:e>
                      <m:sub>
                        <m:r>
                          <a:rPr lang="en-US" altLang="zh-CN" sz="2800" i="1">
                            <a:latin typeface="Cambria Math" panose="02040503050406030204" pitchFamily="18" charset="0"/>
                          </a:rPr>
                          <m:t>𝑛</m:t>
                        </m:r>
                      </m:sub>
                      <m:sup>
                        <m:r>
                          <a:rPr lang="en-US" altLang="zh-CN" sz="2800" b="0" i="1" smtClean="0">
                            <a:latin typeface="Cambria Math" panose="02040503050406030204" pitchFamily="18" charset="0"/>
                          </a:rPr>
                          <m:t>2</m:t>
                        </m:r>
                      </m:sup>
                    </m:sSubSup>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d>
                      <m:dPr>
                        <m:ctrlPr>
                          <a:rPr lang="en-US" altLang="zh-CN" sz="2800" i="1">
                            <a:latin typeface="Cambria Math" panose="02040503050406030204" pitchFamily="18" charset="0"/>
                            <a:ea typeface="Cambria Math" panose="02040503050406030204" pitchFamily="18" charset="0"/>
                          </a:rPr>
                        </m:ctrlPr>
                      </m:dPr>
                      <m:e>
                        <m:r>
                          <a:rPr lang="en-US" altLang="zh-CN" sz="2800" i="1">
                            <a:latin typeface="Cambria Math" panose="02040503050406030204" pitchFamily="18" charset="0"/>
                            <a:ea typeface="Cambria Math" panose="02040503050406030204" pitchFamily="18" charset="0"/>
                          </a:rPr>
                          <m:t>𝑥</m:t>
                        </m:r>
                      </m:e>
                    </m:d>
                    <m:r>
                      <a:rPr lang="en-US" altLang="zh-CN" sz="2800" i="1">
                        <a:latin typeface="Cambria Math" panose="02040503050406030204" pitchFamily="18" charset="0"/>
                        <a:ea typeface="Cambria Math" panose="02040503050406030204" pitchFamily="18" charset="0"/>
                      </a:rPr>
                      <m:t>  </m:t>
                    </m:r>
                    <m:r>
                      <a:rPr lang="en-US" altLang="zh-CN" sz="2800" i="1">
                        <a:latin typeface="Cambria Math" panose="02040503050406030204" pitchFamily="18" charset="0"/>
                        <a:ea typeface="Cambria Math" panose="02040503050406030204" pitchFamily="18" charset="0"/>
                      </a:rPr>
                      <m:t>𝑎</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𝑒</m:t>
                    </m:r>
                    <m:r>
                      <a:rPr lang="en-US" altLang="zh-CN" sz="2800" i="1">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𝐸</m:t>
                        </m:r>
                      </m:e>
                      <m:sub>
                        <m:r>
                          <a:rPr lang="en-US" altLang="zh-CN" sz="2800" b="0" i="1" smtClean="0">
                            <a:latin typeface="Cambria Math" panose="02040503050406030204" pitchFamily="18" charset="0"/>
                            <a:ea typeface="Cambria Math" panose="02040503050406030204" pitchFamily="18" charset="0"/>
                          </a:rPr>
                          <m:t>2</m:t>
                        </m:r>
                      </m:sub>
                    </m:sSub>
                    <m:r>
                      <a:rPr lang="en-US" altLang="zh-CN" sz="2800" i="1">
                        <a:latin typeface="Cambria Math" panose="02040503050406030204" pitchFamily="18" charset="0"/>
                        <a:ea typeface="Cambria Math" panose="02040503050406030204" pitchFamily="18" charset="0"/>
                      </a:rPr>
                      <m:t>]</m:t>
                    </m:r>
                  </m:oMath>
                </a14:m>
                <a:r>
                  <a:rPr lang="zh-CN" altLang="en-US" sz="2800" dirty="0">
                    <a:latin typeface="华文中宋" panose="02010600040101010101" pitchFamily="2" charset="-122"/>
                  </a:rPr>
                  <a:t>，依此类推，由归纳法可作出一串子序列</a:t>
                </a:r>
                <a14:m>
                  <m:oMath xmlns:m="http://schemas.openxmlformats.org/officeDocument/2006/math">
                    <m:d>
                      <m:dPr>
                        <m:begChr m:val="{"/>
                        <m:endChr m:val="}"/>
                        <m:ctrlPr>
                          <a:rPr lang="en-US" altLang="zh-CN" sz="2800" i="1" dirty="0">
                            <a:latin typeface="Cambria Math" panose="02040503050406030204" pitchFamily="18" charset="0"/>
                          </a:rPr>
                        </m:ctrlPr>
                      </m:dPr>
                      <m:e>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𝑓</m:t>
                            </m:r>
                          </m:e>
                          <m:sub>
                            <m:r>
                              <a:rPr lang="en-US" altLang="zh-CN" sz="2800" i="1">
                                <a:latin typeface="Cambria Math" panose="02040503050406030204" pitchFamily="18" charset="0"/>
                              </a:rPr>
                              <m:t>𝑛</m:t>
                            </m:r>
                          </m:sub>
                          <m:sup>
                            <m:r>
                              <a:rPr lang="en-US" altLang="zh-CN" sz="2800" b="0" i="1" smtClean="0">
                                <a:latin typeface="Cambria Math" panose="02040503050406030204" pitchFamily="18" charset="0"/>
                              </a:rPr>
                              <m:t>𝑚</m:t>
                            </m:r>
                          </m:sup>
                        </m:sSubSup>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e>
                    </m:d>
                  </m:oMath>
                </a14:m>
                <a:r>
                  <a:rPr lang="zh-CN" altLang="en-US" sz="2800" dirty="0">
                    <a:latin typeface="华文中宋" panose="02010600040101010101" pitchFamily="2" charset="-122"/>
                  </a:rPr>
                  <a:t>，任得对任意</a:t>
                </a:r>
                <a14:m>
                  <m:oMath xmlns:m="http://schemas.openxmlformats.org/officeDocument/2006/math">
                    <m:r>
                      <a:rPr lang="en-US" altLang="zh-CN" sz="2800" i="1" dirty="0" smtClean="0">
                        <a:latin typeface="Cambria Math" panose="02040503050406030204" pitchFamily="18" charset="0"/>
                      </a:rPr>
                      <m:t>𝑚</m:t>
                    </m:r>
                  </m:oMath>
                </a14:m>
                <a:r>
                  <a:rPr lang="zh-CN" altLang="en-US" sz="2800" dirty="0" smtClean="0">
                    <a:latin typeface="华文中宋" panose="02010600040101010101" pitchFamily="2" charset="-122"/>
                  </a:rPr>
                  <a:t>，</a:t>
                </a:r>
                <a14:m>
                  <m:oMath xmlns:m="http://schemas.openxmlformats.org/officeDocument/2006/math">
                    <m:d>
                      <m:dPr>
                        <m:begChr m:val="{"/>
                        <m:endChr m:val="}"/>
                        <m:ctrlPr>
                          <a:rPr lang="en-US" altLang="zh-CN" sz="2800" i="1" dirty="0">
                            <a:latin typeface="Cambria Math" panose="02040503050406030204" pitchFamily="18" charset="0"/>
                          </a:rPr>
                        </m:ctrlPr>
                      </m:dPr>
                      <m:e>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𝑓</m:t>
                            </m:r>
                          </m:e>
                          <m:sub>
                            <m:r>
                              <a:rPr lang="en-US" altLang="zh-CN" sz="2800" i="1">
                                <a:latin typeface="Cambria Math" panose="02040503050406030204" pitchFamily="18" charset="0"/>
                              </a:rPr>
                              <m:t>𝑛</m:t>
                            </m:r>
                          </m:sub>
                          <m:sup>
                            <m:r>
                              <a:rPr lang="en-US" altLang="zh-CN" sz="2800" i="1">
                                <a:latin typeface="Cambria Math" panose="02040503050406030204" pitchFamily="18" charset="0"/>
                              </a:rPr>
                              <m:t>𝑚</m:t>
                            </m:r>
                          </m:sup>
                        </m:sSubSup>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e>
                    </m:d>
                  </m:oMath>
                </a14:m>
                <a:r>
                  <a:rPr lang="zh-CN" altLang="en-US" sz="2800" dirty="0">
                    <a:latin typeface="华文中宋" panose="02010600040101010101" pitchFamily="2" charset="-122"/>
                  </a:rPr>
                  <a:t>是</a:t>
                </a:r>
                <a14:m>
                  <m:oMath xmlns:m="http://schemas.openxmlformats.org/officeDocument/2006/math">
                    <m:d>
                      <m:dPr>
                        <m:begChr m:val="{"/>
                        <m:endChr m:val="}"/>
                        <m:ctrlPr>
                          <a:rPr lang="en-US" altLang="zh-CN" sz="2800" i="1" dirty="0">
                            <a:latin typeface="Cambria Math" panose="02040503050406030204" pitchFamily="18" charset="0"/>
                          </a:rPr>
                        </m:ctrlPr>
                      </m:dPr>
                      <m:e>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𝑓</m:t>
                            </m:r>
                          </m:e>
                          <m:sub>
                            <m:r>
                              <a:rPr lang="en-US" altLang="zh-CN" sz="2800" i="1">
                                <a:latin typeface="Cambria Math" panose="02040503050406030204" pitchFamily="18" charset="0"/>
                              </a:rPr>
                              <m:t>𝑛</m:t>
                            </m:r>
                          </m:sub>
                          <m:sup>
                            <m:r>
                              <a:rPr lang="en-US" altLang="zh-CN" sz="2800" i="1">
                                <a:latin typeface="Cambria Math" panose="02040503050406030204" pitchFamily="18" charset="0"/>
                              </a:rPr>
                              <m:t>𝑚</m:t>
                            </m:r>
                            <m:r>
                              <a:rPr lang="en-US" altLang="zh-CN" sz="2800" b="0" i="1" smtClean="0">
                                <a:latin typeface="Cambria Math" panose="02040503050406030204" pitchFamily="18" charset="0"/>
                              </a:rPr>
                              <m:t>−1</m:t>
                            </m:r>
                          </m:sup>
                        </m:sSubSup>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e>
                    </m:d>
                  </m:oMath>
                </a14:m>
                <a:r>
                  <a:rPr lang="zh-CN" altLang="en-US" sz="2800" dirty="0" smtClean="0">
                    <a:latin typeface="华文中宋" panose="02010600040101010101" pitchFamily="2" charset="-122"/>
                  </a:rPr>
                  <a:t>的子序列</a:t>
                </a:r>
                <a:r>
                  <a:rPr lang="zh-CN" altLang="en-US" sz="2800" dirty="0">
                    <a:latin typeface="华文中宋" panose="02010600040101010101" pitchFamily="2" charset="-122"/>
                  </a:rPr>
                  <a:t>，</a:t>
                </a:r>
                <a:r>
                  <a:rPr lang="zh-CN" altLang="en-US" sz="2800" dirty="0" smtClean="0">
                    <a:latin typeface="华文中宋" panose="02010600040101010101" pitchFamily="2" charset="-122"/>
                  </a:rPr>
                  <a:t>且</a:t>
                </a:r>
                <a14:m>
                  <m:oMath xmlns:m="http://schemas.openxmlformats.org/officeDocument/2006/math">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𝑓</m:t>
                        </m:r>
                      </m:e>
                      <m:sub>
                        <m:r>
                          <a:rPr lang="en-US" altLang="zh-CN" sz="2800" i="1">
                            <a:latin typeface="Cambria Math" panose="02040503050406030204" pitchFamily="18" charset="0"/>
                          </a:rPr>
                          <m:t>𝑛</m:t>
                        </m:r>
                      </m:sub>
                      <m:sup>
                        <m:r>
                          <a:rPr lang="en-US" altLang="zh-CN" sz="2800" b="0" i="1" smtClean="0">
                            <a:latin typeface="Cambria Math" panose="02040503050406030204" pitchFamily="18" charset="0"/>
                          </a:rPr>
                          <m:t>𝑚</m:t>
                        </m:r>
                      </m:sup>
                    </m:sSubSup>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d>
                      <m:dPr>
                        <m:ctrlPr>
                          <a:rPr lang="en-US" altLang="zh-CN" sz="2800" i="1">
                            <a:latin typeface="Cambria Math" panose="02040503050406030204" pitchFamily="18" charset="0"/>
                            <a:ea typeface="Cambria Math" panose="02040503050406030204" pitchFamily="18" charset="0"/>
                          </a:rPr>
                        </m:ctrlPr>
                      </m:dPr>
                      <m:e>
                        <m:r>
                          <a:rPr lang="en-US" altLang="zh-CN" sz="2800" i="1">
                            <a:latin typeface="Cambria Math" panose="02040503050406030204" pitchFamily="18" charset="0"/>
                            <a:ea typeface="Cambria Math" panose="02040503050406030204" pitchFamily="18" charset="0"/>
                          </a:rPr>
                          <m:t>𝑥</m:t>
                        </m:r>
                      </m:e>
                    </m:d>
                    <m:r>
                      <a:rPr lang="en-US" altLang="zh-CN" sz="2800" i="1">
                        <a:latin typeface="Cambria Math" panose="02040503050406030204" pitchFamily="18" charset="0"/>
                        <a:ea typeface="Cambria Math" panose="02040503050406030204" pitchFamily="18" charset="0"/>
                      </a:rPr>
                      <m:t>  </m:t>
                    </m:r>
                    <m:r>
                      <a:rPr lang="en-US" altLang="zh-CN" sz="2800" i="1">
                        <a:latin typeface="Cambria Math" panose="02040503050406030204" pitchFamily="18" charset="0"/>
                        <a:ea typeface="Cambria Math" panose="02040503050406030204" pitchFamily="18" charset="0"/>
                      </a:rPr>
                      <m:t>𝑎</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𝑒</m:t>
                    </m:r>
                    <m:r>
                      <a:rPr lang="en-US" altLang="zh-CN" sz="2800" i="1">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𝐸</m:t>
                        </m:r>
                      </m:e>
                      <m:sub>
                        <m:r>
                          <a:rPr lang="en-US" altLang="zh-CN" sz="2800" i="1">
                            <a:latin typeface="Cambria Math" panose="02040503050406030204" pitchFamily="18" charset="0"/>
                            <a:ea typeface="Cambria Math" panose="02040503050406030204" pitchFamily="18" charset="0"/>
                          </a:rPr>
                          <m:t>𝑚</m:t>
                        </m:r>
                      </m:sub>
                    </m:sSub>
                    <m:r>
                      <a:rPr lang="en-US" altLang="zh-CN" sz="2800" i="1">
                        <a:latin typeface="Cambria Math" panose="02040503050406030204" pitchFamily="18" charset="0"/>
                        <a:ea typeface="Cambria Math" panose="02040503050406030204" pitchFamily="18" charset="0"/>
                      </a:rPr>
                      <m:t>]</m:t>
                    </m:r>
                  </m:oMath>
                </a14:m>
                <a:r>
                  <a:rPr lang="zh-CN" altLang="en-US" sz="2800" dirty="0" smtClean="0">
                    <a:latin typeface="华文中宋" panose="02010600040101010101" pitchFamily="2" charset="-122"/>
                  </a:rPr>
                  <a:t>。令</a:t>
                </a:r>
                <a:endParaRPr lang="en-US" altLang="zh-CN" sz="2800" dirty="0" smtClean="0">
                  <a:latin typeface="华文中宋" panose="02010600040101010101" pitchFamily="2" charset="-122"/>
                </a:endParaRPr>
              </a:p>
              <a:p>
                <a:pPr marL="0" indent="0"/>
                <a14:m>
                  <m:oMathPara xmlns:m="http://schemas.openxmlformats.org/officeDocument/2006/math">
                    <m:oMathParaPr>
                      <m:jc m:val="centerGroup"/>
                    </m:oMathParaPr>
                    <m:oMath xmlns:m="http://schemas.openxmlformats.org/officeDocument/2006/math">
                      <m:sSub>
                        <m:sSubPr>
                          <m:ctrlPr>
                            <a:rPr lang="en-US" altLang="zh-CN" sz="2800" b="0" i="1" smtClean="0">
                              <a:latin typeface="Cambria Math" panose="02040503050406030204" pitchFamily="18" charset="0"/>
                            </a:rPr>
                          </m:ctrlPr>
                        </m:sSubPr>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𝑓</m:t>
                              </m:r>
                            </m:e>
                            <m:sub>
                              <m:r>
                                <a:rPr lang="en-US" altLang="zh-CN" sz="2800" b="0" i="1" smtClean="0">
                                  <a:latin typeface="Cambria Math" panose="02040503050406030204" pitchFamily="18" charset="0"/>
                                </a:rPr>
                                <m:t>𝑛</m:t>
                              </m:r>
                            </m:sub>
                          </m:sSub>
                        </m:e>
                        <m:sub>
                          <m:r>
                            <a:rPr lang="en-US" altLang="zh-CN" sz="2800" b="0" i="1" smtClean="0">
                              <a:latin typeface="Cambria Math" panose="02040503050406030204" pitchFamily="18" charset="0"/>
                            </a:rPr>
                            <m:t>𝑖</m:t>
                          </m:r>
                        </m:sub>
                      </m:sSub>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𝑥</m:t>
                          </m:r>
                        </m:e>
                      </m:d>
                      <m:r>
                        <a:rPr lang="en-US" altLang="zh-CN" sz="2800" b="0" i="1" smtClean="0">
                          <a:latin typeface="Cambria Math" panose="02040503050406030204" pitchFamily="18" charset="0"/>
                        </a:rPr>
                        <m:t>=</m:t>
                      </m:r>
                      <m:sSubSup>
                        <m:sSubSupPr>
                          <m:ctrlPr>
                            <a:rPr lang="en-US" altLang="zh-CN" sz="2800" b="0" i="1" smtClean="0">
                              <a:latin typeface="Cambria Math" panose="02040503050406030204" pitchFamily="18" charset="0"/>
                            </a:rPr>
                          </m:ctrlPr>
                        </m:sSubSupPr>
                        <m:e>
                          <m:r>
                            <a:rPr lang="en-US" altLang="zh-CN" sz="2800" b="0" i="1" smtClean="0">
                              <a:latin typeface="Cambria Math" panose="02040503050406030204" pitchFamily="18" charset="0"/>
                            </a:rPr>
                            <m:t>𝑓</m:t>
                          </m:r>
                        </m:e>
                        <m:sub>
                          <m:r>
                            <a:rPr lang="en-US" altLang="zh-CN" sz="2800" b="0" i="1" smtClean="0">
                              <a:latin typeface="Cambria Math" panose="02040503050406030204" pitchFamily="18" charset="0"/>
                            </a:rPr>
                            <m:t>𝑖</m:t>
                          </m:r>
                        </m:sub>
                        <m:sup>
                          <m:r>
                            <a:rPr lang="en-US" altLang="zh-CN" sz="2800" b="0" i="1" smtClean="0">
                              <a:latin typeface="Cambria Math" panose="02040503050406030204" pitchFamily="18" charset="0"/>
                            </a:rPr>
                            <m:t>𝑖</m:t>
                          </m:r>
                        </m:sup>
                      </m:sSubSup>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𝑥</m:t>
                          </m:r>
                        </m:e>
                      </m:d>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=1,2,⋯</m:t>
                      </m:r>
                    </m:oMath>
                  </m:oMathPara>
                </a14:m>
                <a:endParaRPr lang="zh-CN" altLang="en-US" sz="2800" dirty="0"/>
              </a:p>
              <a:p>
                <a:pPr marL="0" indent="0"/>
                <a:endParaRPr lang="zh-CN" altLang="en-US" sz="2800" dirty="0"/>
              </a:p>
            </p:txBody>
          </p:sp>
        </mc:Choice>
        <mc:Fallback xmlns="">
          <p:sp>
            <p:nvSpPr>
              <p:cNvPr id="75778" name="Rectangle 2"/>
              <p:cNvSpPr>
                <a:spLocks noGrp="1" noRot="1" noChangeAspect="1" noMove="1" noResize="1" noEditPoints="1" noAdjustHandles="1" noChangeArrowheads="1" noChangeShapeType="1" noTextEdit="1"/>
              </p:cNvSpPr>
              <p:nvPr>
                <p:ph type="body" idx="1"/>
              </p:nvPr>
            </p:nvSpPr>
            <p:spPr>
              <a:xfrm>
                <a:off x="386387" y="620688"/>
                <a:ext cx="8604448" cy="6048672"/>
              </a:xfrm>
              <a:blipFill>
                <a:blip r:embed="rId2"/>
                <a:stretch>
                  <a:fillRect l="-1416" t="-706" r="-55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345252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2771" name="Rectangle 3"/>
              <p:cNvSpPr>
                <a:spLocks noGrp="1" noChangeArrowheads="1"/>
              </p:cNvSpPr>
              <p:nvPr>
                <p:ph type="body" idx="1"/>
              </p:nvPr>
            </p:nvSpPr>
            <p:spPr>
              <a:xfrm>
                <a:off x="179388" y="836612"/>
                <a:ext cx="8857108" cy="5832475"/>
              </a:xfrm>
            </p:spPr>
            <p:txBody>
              <a:bodyPr/>
              <a:lstStyle/>
              <a:p>
                <a:r>
                  <a:rPr lang="zh-CN" altLang="en-US" sz="2800" dirty="0" smtClean="0">
                    <a:latin typeface="华文中宋" panose="02010600040101010101" pitchFamily="2" charset="-122"/>
                  </a:rPr>
                  <a:t>则</a:t>
                </a:r>
                <a14:m>
                  <m:oMath xmlns:m="http://schemas.openxmlformats.org/officeDocument/2006/math">
                    <m:d>
                      <m:dPr>
                        <m:begChr m:val="{"/>
                        <m:endChr m:val="}"/>
                        <m:ctrlPr>
                          <a:rPr lang="en-US" altLang="zh-CN" sz="2800" i="1" smtClean="0">
                            <a:latin typeface="Cambria Math" panose="02040503050406030204" pitchFamily="18" charset="0"/>
                          </a:rPr>
                        </m:ctrlPr>
                      </m:dPr>
                      <m:e>
                        <m:sSub>
                          <m:sSubPr>
                            <m:ctrlPr>
                              <a:rPr lang="en-US" altLang="zh-CN" sz="2800" i="1">
                                <a:latin typeface="Cambria Math" panose="02040503050406030204" pitchFamily="18" charset="0"/>
                              </a:rPr>
                            </m:ctrlPr>
                          </m:sSub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𝑓</m:t>
                                </m:r>
                              </m:e>
                              <m:sub>
                                <m:r>
                                  <a:rPr lang="en-US" altLang="zh-CN" sz="2800" i="1">
                                    <a:latin typeface="Cambria Math" panose="02040503050406030204" pitchFamily="18" charset="0"/>
                                  </a:rPr>
                                  <m:t>𝑛</m:t>
                                </m:r>
                              </m:sub>
                            </m:sSub>
                          </m:e>
                          <m:sub>
                            <m:r>
                              <a:rPr lang="en-US" altLang="zh-CN" sz="2800" i="1">
                                <a:latin typeface="Cambria Math" panose="02040503050406030204" pitchFamily="18" charset="0"/>
                              </a:rPr>
                              <m:t>𝑖</m:t>
                            </m:r>
                          </m:sub>
                        </m:sSub>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e>
                    </m:d>
                  </m:oMath>
                </a14:m>
                <a:r>
                  <a:rPr lang="zh-CN" altLang="en-US" sz="2800" dirty="0" smtClean="0">
                    <a:latin typeface="华文中宋" panose="02010600040101010101" pitchFamily="2" charset="-122"/>
                  </a:rPr>
                  <a:t>显然</a:t>
                </a:r>
                <a:r>
                  <a:rPr lang="zh-CN" altLang="en-US" sz="2800" dirty="0">
                    <a:latin typeface="华文中宋" panose="02010600040101010101" pitchFamily="2" charset="-122"/>
                  </a:rPr>
                  <a:t>仍是</a:t>
                </a:r>
                <a14:m>
                  <m:oMath xmlns:m="http://schemas.openxmlformats.org/officeDocument/2006/math">
                    <m:d>
                      <m:dPr>
                        <m:begChr m:val="{"/>
                        <m:endChr m:val="}"/>
                        <m:ctrlPr>
                          <a:rPr lang="en-US" altLang="zh-CN" sz="2800" i="1" dirty="0">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𝑓</m:t>
                            </m:r>
                          </m:e>
                          <m:sub>
                            <m:r>
                              <a:rPr lang="en-US" altLang="zh-CN" sz="2800" i="1">
                                <a:latin typeface="Cambria Math" panose="02040503050406030204" pitchFamily="18" charset="0"/>
                              </a:rPr>
                              <m:t>𝑛</m:t>
                            </m:r>
                          </m:sub>
                        </m:sSub>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e>
                    </m:d>
                  </m:oMath>
                </a14:m>
                <a:r>
                  <a:rPr lang="zh-CN" altLang="en-US" sz="2800" dirty="0">
                    <a:latin typeface="华文中宋" panose="02010600040101010101" pitchFamily="2" charset="-122"/>
                  </a:rPr>
                  <a:t>的子序列。</a:t>
                </a:r>
              </a:p>
              <a:p>
                <a:pPr marL="0" indent="0"/>
                <a:r>
                  <a:rPr lang="zh-CN" altLang="en-US" sz="2800" dirty="0"/>
                  <a:t>设</a:t>
                </a:r>
                <a14:m>
                  <m:oMath xmlns:m="http://schemas.openxmlformats.org/officeDocument/2006/math">
                    <m:sSubSup>
                      <m:sSubSupPr>
                        <m:ctrlPr>
                          <a:rPr lang="en-US" altLang="zh-CN" sz="2800" b="0" i="1" smtClean="0">
                            <a:latin typeface="Cambria Math" panose="02040503050406030204" pitchFamily="18" charset="0"/>
                          </a:rPr>
                        </m:ctrlPr>
                      </m:sSubSupPr>
                      <m:e>
                        <m:r>
                          <a:rPr lang="en-US" altLang="zh-CN" sz="2800" b="0" i="1" smtClean="0">
                            <a:latin typeface="Cambria Math" panose="02040503050406030204" pitchFamily="18" charset="0"/>
                          </a:rPr>
                          <m:t>𝐸</m:t>
                        </m:r>
                      </m:e>
                      <m:sub>
                        <m:r>
                          <a:rPr lang="en-US" altLang="zh-CN" sz="2800" b="0" i="1" smtClean="0">
                            <a:latin typeface="Cambria Math" panose="02040503050406030204" pitchFamily="18" charset="0"/>
                          </a:rPr>
                          <m:t>𝑚</m:t>
                        </m:r>
                      </m:sub>
                      <m:sup>
                        <m:r>
                          <a:rPr lang="en-US" altLang="zh-CN" sz="2800" b="0" i="1" smtClean="0">
                            <a:latin typeface="Cambria Math" panose="02040503050406030204" pitchFamily="18" charset="0"/>
                          </a:rPr>
                          <m:t>0</m:t>
                        </m:r>
                      </m:sup>
                    </m:sSubSup>
                    <m:r>
                      <a:rPr lang="en-US" altLang="zh-CN" sz="2800" b="0" i="1" smtClean="0">
                        <a:latin typeface="Cambria Math" panose="02040503050406030204" pitchFamily="18" charset="0"/>
                      </a:rPr>
                      <m:t>=</m:t>
                    </m:r>
                    <m:d>
                      <m:dPr>
                        <m:begChr m:val="{"/>
                        <m:endChr m:val="}"/>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𝑥</m:t>
                        </m:r>
                        <m:r>
                          <a:rPr lang="en-US" altLang="zh-CN" sz="2800" b="0" i="1" smtClean="0">
                            <a:latin typeface="Cambria Math" panose="02040503050406030204" pitchFamily="18" charset="0"/>
                            <a:ea typeface="Cambria Math" panose="02040503050406030204" pitchFamily="18" charset="0"/>
                          </a:rPr>
                          <m:t>∈</m:t>
                        </m:r>
                        <m:sSub>
                          <m:sSubPr>
                            <m:ctrlPr>
                              <a:rPr lang="en-US" altLang="zh-CN" sz="2800" b="0" i="1" smtClean="0">
                                <a:latin typeface="Cambria Math" panose="02040503050406030204" pitchFamily="18" charset="0"/>
                                <a:ea typeface="Cambria Math" panose="02040503050406030204" pitchFamily="18" charset="0"/>
                              </a:rPr>
                            </m:ctrlPr>
                          </m:sSubPr>
                          <m:e>
                            <m:r>
                              <a:rPr lang="en-US" altLang="zh-CN" sz="2800" b="0" i="1" smtClean="0">
                                <a:latin typeface="Cambria Math" panose="02040503050406030204" pitchFamily="18" charset="0"/>
                                <a:ea typeface="Cambria Math" panose="02040503050406030204" pitchFamily="18" charset="0"/>
                              </a:rPr>
                              <m:t>𝐸</m:t>
                            </m:r>
                          </m:e>
                          <m:sub>
                            <m:r>
                              <a:rPr lang="en-US" altLang="zh-CN" sz="2800" b="0" i="1" smtClean="0">
                                <a:latin typeface="Cambria Math" panose="02040503050406030204" pitchFamily="18" charset="0"/>
                                <a:ea typeface="Cambria Math" panose="02040503050406030204" pitchFamily="18" charset="0"/>
                              </a:rPr>
                              <m:t>𝑚</m:t>
                            </m:r>
                          </m:sub>
                        </m:sSub>
                        <m:r>
                          <a:rPr lang="en-US" altLang="zh-CN" sz="2800" b="0" i="1" smtClean="0">
                            <a:latin typeface="Cambria Math" panose="02040503050406030204" pitchFamily="18" charset="0"/>
                            <a:ea typeface="Cambria Math" panose="02040503050406030204" pitchFamily="18" charset="0"/>
                          </a:rPr>
                          <m:t>|</m:t>
                        </m:r>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𝑓</m:t>
                            </m:r>
                          </m:e>
                          <m:sub>
                            <m:r>
                              <a:rPr lang="en-US" altLang="zh-CN" sz="2800" i="1">
                                <a:latin typeface="Cambria Math" panose="02040503050406030204" pitchFamily="18" charset="0"/>
                              </a:rPr>
                              <m:t>𝑛</m:t>
                            </m:r>
                          </m:sub>
                          <m:sup>
                            <m:r>
                              <a:rPr lang="en-US" altLang="zh-CN" sz="2800" i="1">
                                <a:latin typeface="Cambria Math" panose="02040503050406030204" pitchFamily="18" charset="0"/>
                              </a:rPr>
                              <m:t>𝑚</m:t>
                            </m:r>
                          </m:sup>
                        </m:sSubSup>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smtClean="0">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d>
                          <m:dPr>
                            <m:ctrlPr>
                              <a:rPr lang="en-US" altLang="zh-CN" sz="2800" i="1">
                                <a:latin typeface="Cambria Math" panose="02040503050406030204" pitchFamily="18" charset="0"/>
                                <a:ea typeface="Cambria Math" panose="02040503050406030204" pitchFamily="18" charset="0"/>
                              </a:rPr>
                            </m:ctrlPr>
                          </m:dPr>
                          <m:e>
                            <m:r>
                              <a:rPr lang="en-US" altLang="zh-CN" sz="2800" i="1">
                                <a:latin typeface="Cambria Math" panose="02040503050406030204" pitchFamily="18" charset="0"/>
                                <a:ea typeface="Cambria Math" panose="02040503050406030204" pitchFamily="18" charset="0"/>
                              </a:rPr>
                              <m:t>𝑥</m:t>
                            </m:r>
                          </m:e>
                        </m:d>
                      </m:e>
                    </m:d>
                  </m:oMath>
                </a14:m>
                <a:r>
                  <a:rPr lang="en-US" altLang="zh-CN" sz="2800" dirty="0" smtClean="0">
                    <a:latin typeface="华文中宋" panose="02010600040101010101" pitchFamily="2" charset="-122"/>
                  </a:rPr>
                  <a:t>,</a:t>
                </a:r>
                <a14:m>
                  <m:oMath xmlns:m="http://schemas.openxmlformats.org/officeDocument/2006/math">
                    <m:r>
                      <a:rPr lang="en-US" altLang="zh-CN" sz="2800" b="0" i="1" dirty="0" smtClean="0">
                        <a:latin typeface="Cambria Math" panose="02040503050406030204" pitchFamily="18" charset="0"/>
                      </a:rPr>
                      <m:t> </m:t>
                    </m:r>
                    <m:sSub>
                      <m:sSubPr>
                        <m:ctrlPr>
                          <a:rPr lang="en-US" altLang="zh-CN" sz="2800" b="0" i="1" dirty="0" smtClean="0">
                            <a:latin typeface="Cambria Math" panose="02040503050406030204" pitchFamily="18" charset="0"/>
                          </a:rPr>
                        </m:ctrlPr>
                      </m:sSubPr>
                      <m:e>
                        <m:r>
                          <a:rPr lang="en-US" altLang="zh-CN" sz="2800" b="0" i="1" dirty="0" smtClean="0">
                            <a:latin typeface="Cambria Math" panose="02040503050406030204" pitchFamily="18" charset="0"/>
                          </a:rPr>
                          <m:t>𝐸</m:t>
                        </m:r>
                      </m:e>
                      <m:sub>
                        <m:r>
                          <a:rPr lang="en-US" altLang="zh-CN" sz="2800" b="0" i="1" dirty="0" smtClean="0">
                            <a:latin typeface="Cambria Math" panose="02040503050406030204" pitchFamily="18" charset="0"/>
                          </a:rPr>
                          <m:t>0</m:t>
                        </m:r>
                      </m:sub>
                    </m:sSub>
                    <m:r>
                      <a:rPr lang="en-US" altLang="zh-CN" sz="2800" b="0" i="1" dirty="0" smtClean="0">
                        <a:latin typeface="Cambria Math" panose="02040503050406030204" pitchFamily="18" charset="0"/>
                      </a:rPr>
                      <m:t>=</m:t>
                    </m:r>
                    <m:nary>
                      <m:naryPr>
                        <m:chr m:val="⋃"/>
                        <m:supHide m:val="on"/>
                        <m:ctrlPr>
                          <a:rPr lang="en-US" altLang="zh-CN" sz="2800" b="0" i="1" dirty="0" smtClean="0">
                            <a:latin typeface="Cambria Math" panose="02040503050406030204" pitchFamily="18" charset="0"/>
                          </a:rPr>
                        </m:ctrlPr>
                      </m:naryPr>
                      <m:sub>
                        <m:r>
                          <m:rPr>
                            <m:brk m:alnAt="7"/>
                          </m:rPr>
                          <a:rPr lang="en-US" altLang="zh-CN" sz="2800" b="0" i="1" dirty="0" smtClean="0">
                            <a:latin typeface="Cambria Math" panose="02040503050406030204" pitchFamily="18" charset="0"/>
                          </a:rPr>
                          <m:t>𝑚</m:t>
                        </m:r>
                      </m:sub>
                      <m:sup/>
                      <m:e>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𝐸</m:t>
                            </m:r>
                          </m:e>
                          <m:sub>
                            <m:r>
                              <a:rPr lang="en-US" altLang="zh-CN" sz="2800" i="1">
                                <a:latin typeface="Cambria Math" panose="02040503050406030204" pitchFamily="18" charset="0"/>
                              </a:rPr>
                              <m:t>𝑚</m:t>
                            </m:r>
                          </m:sub>
                          <m:sup>
                            <m:r>
                              <a:rPr lang="en-US" altLang="zh-CN" sz="2800" i="1">
                                <a:latin typeface="Cambria Math" panose="02040503050406030204" pitchFamily="18" charset="0"/>
                              </a:rPr>
                              <m:t>0</m:t>
                            </m:r>
                          </m:sup>
                        </m:sSubSup>
                      </m:e>
                    </m:nary>
                  </m:oMath>
                </a14:m>
                <a:r>
                  <a:rPr lang="en-US" altLang="zh-CN" sz="2800" dirty="0" smtClean="0">
                    <a:latin typeface="华文中宋" panose="02010600040101010101" pitchFamily="2" charset="-122"/>
                  </a:rPr>
                  <a:t>,</a:t>
                </a:r>
                <a:r>
                  <a:rPr lang="zh-CN" altLang="en-US" sz="2800" dirty="0" smtClean="0">
                    <a:latin typeface="华文中宋" panose="02010600040101010101" pitchFamily="2" charset="-122"/>
                  </a:rPr>
                  <a:t>则</a:t>
                </a:r>
                <a14:m>
                  <m:oMath xmlns:m="http://schemas.openxmlformats.org/officeDocument/2006/math">
                    <m:r>
                      <a:rPr lang="en-US" altLang="zh-CN" sz="2800" b="0" i="1" smtClean="0">
                        <a:latin typeface="Cambria Math" panose="02040503050406030204" pitchFamily="18" charset="0"/>
                      </a:rPr>
                      <m:t>𝑚</m:t>
                    </m:r>
                    <m:sSub>
                      <m:sSubPr>
                        <m:ctrlPr>
                          <a:rPr lang="en-US" altLang="zh-CN" sz="2800" i="1" dirty="0">
                            <a:latin typeface="Cambria Math" panose="02040503050406030204" pitchFamily="18" charset="0"/>
                          </a:rPr>
                        </m:ctrlPr>
                      </m:sSubPr>
                      <m:e>
                        <m:r>
                          <a:rPr lang="en-US" altLang="zh-CN" sz="2800" i="1" dirty="0">
                            <a:latin typeface="Cambria Math" panose="02040503050406030204" pitchFamily="18" charset="0"/>
                          </a:rPr>
                          <m:t>𝐸</m:t>
                        </m:r>
                      </m:e>
                      <m:sub>
                        <m:r>
                          <a:rPr lang="en-US" altLang="zh-CN" sz="2800" i="1" dirty="0">
                            <a:latin typeface="Cambria Math" panose="02040503050406030204" pitchFamily="18" charset="0"/>
                          </a:rPr>
                          <m:t>0</m:t>
                        </m:r>
                      </m:sub>
                    </m:sSub>
                    <m:r>
                      <a:rPr lang="en-US" altLang="zh-CN" sz="2800" b="0" i="1" smtClean="0">
                        <a:latin typeface="Cambria Math" panose="02040503050406030204" pitchFamily="18" charset="0"/>
                      </a:rPr>
                      <m:t>=0</m:t>
                    </m:r>
                  </m:oMath>
                </a14:m>
                <a:r>
                  <a:rPr lang="zh-CN" altLang="en-US" sz="2800" dirty="0">
                    <a:latin typeface="华文中宋" panose="02010600040101010101" pitchFamily="2" charset="-122"/>
                  </a:rPr>
                  <a:t>，且对</a:t>
                </a:r>
                <a:r>
                  <a:rPr lang="zh-CN" altLang="en-US" sz="2800" dirty="0" smtClean="0">
                    <a:latin typeface="华文中宋" panose="02010600040101010101" pitchFamily="2" charset="-122"/>
                  </a:rPr>
                  <a:t>任意</a:t>
                </a:r>
                <a14:m>
                  <m:oMath xmlns:m="http://schemas.openxmlformats.org/officeDocument/2006/math">
                    <m:r>
                      <a:rPr lang="en-US" altLang="zh-CN" sz="2800" b="0" i="1" smtClean="0">
                        <a:latin typeface="Cambria Math" panose="02040503050406030204" pitchFamily="18" charset="0"/>
                      </a:rPr>
                      <m:t>𝑥</m:t>
                    </m:r>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𝐸</m:t>
                    </m:r>
                    <m:r>
                      <a:rPr lang="en-US" altLang="zh-CN" sz="2800" b="0" i="1" smtClean="0">
                        <a:latin typeface="Cambria Math" panose="02040503050406030204" pitchFamily="18" charset="0"/>
                        <a:ea typeface="Cambria Math" panose="02040503050406030204" pitchFamily="18" charset="0"/>
                      </a:rPr>
                      <m:t>−</m:t>
                    </m:r>
                    <m:sSub>
                      <m:sSubPr>
                        <m:ctrlPr>
                          <a:rPr lang="en-US" altLang="zh-CN" sz="2800" b="0" i="1" smtClean="0">
                            <a:latin typeface="Cambria Math" panose="02040503050406030204" pitchFamily="18" charset="0"/>
                            <a:ea typeface="Cambria Math" panose="02040503050406030204" pitchFamily="18" charset="0"/>
                          </a:rPr>
                        </m:ctrlPr>
                      </m:sSubPr>
                      <m:e>
                        <m:r>
                          <a:rPr lang="en-US" altLang="zh-CN" sz="2800" b="0" i="1" smtClean="0">
                            <a:latin typeface="Cambria Math" panose="02040503050406030204" pitchFamily="18" charset="0"/>
                            <a:ea typeface="Cambria Math" panose="02040503050406030204" pitchFamily="18" charset="0"/>
                          </a:rPr>
                          <m:t>𝐸</m:t>
                        </m:r>
                      </m:e>
                      <m:sub>
                        <m:r>
                          <a:rPr lang="en-US" altLang="zh-CN" sz="2800" b="0" i="1" smtClean="0">
                            <a:latin typeface="Cambria Math" panose="02040503050406030204" pitchFamily="18" charset="0"/>
                            <a:ea typeface="Cambria Math" panose="02040503050406030204" pitchFamily="18" charset="0"/>
                          </a:rPr>
                          <m:t>0</m:t>
                        </m:r>
                      </m:sub>
                    </m:sSub>
                  </m:oMath>
                </a14:m>
                <a:r>
                  <a:rPr lang="zh-CN" altLang="en-US" sz="2800" dirty="0" smtClean="0">
                    <a:latin typeface="华文中宋" panose="02010600040101010101" pitchFamily="2" charset="-122"/>
                  </a:rPr>
                  <a:t>，</a:t>
                </a:r>
                <a:r>
                  <a:rPr lang="zh-CN" altLang="en-US" sz="2800" dirty="0">
                    <a:latin typeface="华文中宋" panose="02010600040101010101" pitchFamily="2" charset="-122"/>
                  </a:rPr>
                  <a:t>存在</a:t>
                </a:r>
                <a14:m>
                  <m:oMath xmlns:m="http://schemas.openxmlformats.org/officeDocument/2006/math">
                    <m:r>
                      <a:rPr lang="en-US" altLang="zh-CN" sz="2800" i="1" dirty="0" smtClean="0">
                        <a:latin typeface="Cambria Math" panose="02040503050406030204" pitchFamily="18" charset="0"/>
                      </a:rPr>
                      <m:t>𝑀</m:t>
                    </m:r>
                  </m:oMath>
                </a14:m>
                <a:r>
                  <a:rPr lang="zh-CN" altLang="en-US" sz="2800" dirty="0">
                    <a:latin typeface="华文中宋" panose="02010600040101010101" pitchFamily="2" charset="-122"/>
                  </a:rPr>
                  <a:t>，</a:t>
                </a:r>
                <a:r>
                  <a:rPr lang="zh-CN" altLang="en-US" sz="2800" dirty="0" smtClean="0">
                    <a:latin typeface="华文中宋" panose="02010600040101010101" pitchFamily="2" charset="-122"/>
                  </a:rPr>
                  <a:t>使得</a:t>
                </a:r>
                <a14:m>
                  <m:oMath xmlns:m="http://schemas.openxmlformats.org/officeDocument/2006/math">
                    <m:r>
                      <a:rPr lang="en-US" altLang="zh-CN" sz="2800" b="0" i="1" smtClean="0">
                        <a:latin typeface="Cambria Math" panose="02040503050406030204" pitchFamily="18" charset="0"/>
                      </a:rPr>
                      <m:t>𝑚</m:t>
                    </m:r>
                    <m:r>
                      <a:rPr lang="en-US" altLang="zh-CN" sz="2800" b="0" i="1" smtClean="0">
                        <a:latin typeface="Cambria Math" panose="02040503050406030204" pitchFamily="18" charset="0"/>
                      </a:rPr>
                      <m:t>&gt;</m:t>
                    </m:r>
                    <m:r>
                      <a:rPr lang="en-US" altLang="zh-CN" sz="2800" b="0" i="1" smtClean="0">
                        <a:latin typeface="Cambria Math" panose="02040503050406030204" pitchFamily="18" charset="0"/>
                      </a:rPr>
                      <m:t>𝑀</m:t>
                    </m:r>
                  </m:oMath>
                </a14:m>
                <a:r>
                  <a:rPr lang="zh-CN" altLang="en-US" sz="2800" dirty="0" smtClean="0">
                    <a:latin typeface="华文中宋" panose="02010600040101010101" pitchFamily="2" charset="-122"/>
                  </a:rPr>
                  <a:t>时</a:t>
                </a:r>
                <a:r>
                  <a:rPr lang="zh-CN" altLang="en-US" sz="2800" dirty="0">
                    <a:latin typeface="华文中宋" panose="02010600040101010101" pitchFamily="2" charset="-122"/>
                  </a:rPr>
                  <a:t>，</a:t>
                </a:r>
                <a14:m>
                  <m:oMath xmlns:m="http://schemas.openxmlformats.org/officeDocument/2006/math">
                    <m:r>
                      <a:rPr lang="en-US" altLang="zh-CN" sz="2800" i="1">
                        <a:latin typeface="Cambria Math" panose="02040503050406030204" pitchFamily="18" charset="0"/>
                      </a:rPr>
                      <m:t>𝑥</m:t>
                    </m:r>
                    <m:r>
                      <a:rPr lang="en-US" altLang="zh-CN" sz="2800" i="1">
                        <a:latin typeface="Cambria Math" panose="02040503050406030204" pitchFamily="18" charset="0"/>
                        <a:ea typeface="Cambria Math" panose="02040503050406030204" pitchFamily="18" charset="0"/>
                      </a:rPr>
                      <m:t>∈</m:t>
                    </m:r>
                    <m:sSub>
                      <m:sSubPr>
                        <m:ctrlPr>
                          <a:rPr lang="en-US" altLang="zh-CN" sz="2800" b="0" i="1" smtClean="0">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𝐸</m:t>
                        </m:r>
                      </m:e>
                      <m:sub>
                        <m:r>
                          <a:rPr lang="en-US" altLang="zh-CN" sz="2800" b="0" i="1" smtClean="0">
                            <a:latin typeface="Cambria Math" panose="02040503050406030204" pitchFamily="18" charset="0"/>
                            <a:ea typeface="Cambria Math" panose="02040503050406030204" pitchFamily="18" charset="0"/>
                          </a:rPr>
                          <m:t>𝑚</m:t>
                        </m:r>
                      </m:sub>
                    </m:sSub>
                    <m:r>
                      <a:rPr lang="en-US" altLang="zh-CN" sz="2800" i="1">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𝐸</m:t>
                        </m:r>
                      </m:e>
                      <m:sub>
                        <m:r>
                          <a:rPr lang="en-US" altLang="zh-CN" sz="2800" i="1">
                            <a:latin typeface="Cambria Math" panose="02040503050406030204" pitchFamily="18" charset="0"/>
                            <a:ea typeface="Cambria Math" panose="02040503050406030204" pitchFamily="18" charset="0"/>
                          </a:rPr>
                          <m:t>0</m:t>
                        </m:r>
                      </m:sub>
                    </m:sSub>
                  </m:oMath>
                </a14:m>
                <a:r>
                  <a:rPr lang="zh-CN" altLang="en-US" sz="2800" dirty="0">
                    <a:latin typeface="华文中宋" panose="02010600040101010101" pitchFamily="2" charset="-122"/>
                  </a:rPr>
                  <a:t>，于是</a:t>
                </a:r>
                <a14:m>
                  <m:oMath xmlns:m="http://schemas.openxmlformats.org/officeDocument/2006/math">
                    <m:sSubSup>
                      <m:sSubSupPr>
                        <m:ctrlPr>
                          <a:rPr lang="en-US" altLang="zh-CN" sz="2800" b="0" i="1" smtClean="0">
                            <a:latin typeface="Cambria Math" panose="02040503050406030204" pitchFamily="18" charset="0"/>
                          </a:rPr>
                        </m:ctrlPr>
                      </m:sSubSupPr>
                      <m:e>
                        <m:r>
                          <a:rPr lang="en-US" altLang="zh-CN" sz="2800" i="1">
                            <a:latin typeface="Cambria Math" panose="02040503050406030204" pitchFamily="18" charset="0"/>
                          </a:rPr>
                          <m:t>𝑓</m:t>
                        </m:r>
                      </m:e>
                      <m:sub>
                        <m:r>
                          <a:rPr lang="en-US" altLang="zh-CN" sz="2800" b="0" i="1" smtClean="0">
                            <a:latin typeface="Cambria Math" panose="02040503050406030204" pitchFamily="18" charset="0"/>
                          </a:rPr>
                          <m:t>𝑛</m:t>
                        </m:r>
                      </m:sub>
                      <m:sup>
                        <m:r>
                          <a:rPr lang="en-US" altLang="zh-CN" sz="2800" b="0" i="1" smtClean="0">
                            <a:latin typeface="Cambria Math" panose="02040503050406030204" pitchFamily="18" charset="0"/>
                          </a:rPr>
                          <m:t>𝑚</m:t>
                        </m:r>
                      </m:sup>
                    </m:sSubSup>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d>
                      <m:dPr>
                        <m:ctrlPr>
                          <a:rPr lang="en-US" altLang="zh-CN" sz="2800" i="1">
                            <a:latin typeface="Cambria Math" panose="02040503050406030204" pitchFamily="18" charset="0"/>
                            <a:ea typeface="Cambria Math" panose="02040503050406030204" pitchFamily="18" charset="0"/>
                          </a:rPr>
                        </m:ctrlPr>
                      </m:dPr>
                      <m:e>
                        <m:r>
                          <a:rPr lang="en-US" altLang="zh-CN" sz="2800" i="1">
                            <a:latin typeface="Cambria Math" panose="02040503050406030204" pitchFamily="18" charset="0"/>
                            <a:ea typeface="Cambria Math" panose="02040503050406030204" pitchFamily="18" charset="0"/>
                          </a:rPr>
                          <m:t>𝑥</m:t>
                        </m:r>
                      </m:e>
                    </m:d>
                  </m:oMath>
                </a14:m>
                <a:r>
                  <a:rPr lang="zh-CN" altLang="en-US" sz="2800" dirty="0"/>
                  <a:t>，</a:t>
                </a:r>
                <a:r>
                  <a:rPr lang="zh-CN" altLang="en-US" sz="2800" dirty="0">
                    <a:latin typeface="华文中宋" panose="02010600040101010101" pitchFamily="2" charset="-122"/>
                  </a:rPr>
                  <a:t>显然</a:t>
                </a:r>
                <a:r>
                  <a:rPr lang="zh-CN" altLang="en-US" sz="2800" dirty="0" smtClean="0">
                    <a:latin typeface="华文中宋" panose="02010600040101010101" pitchFamily="2" charset="-122"/>
                  </a:rPr>
                  <a:t>当</a:t>
                </a:r>
                <a14:m>
                  <m:oMath xmlns:m="http://schemas.openxmlformats.org/officeDocument/2006/math">
                    <m: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&gt;</m:t>
                    </m:r>
                    <m:r>
                      <a:rPr lang="en-US" altLang="zh-CN" sz="2800" b="0" i="1" smtClean="0">
                        <a:latin typeface="Cambria Math" panose="02040503050406030204" pitchFamily="18" charset="0"/>
                      </a:rPr>
                      <m:t>𝑚</m:t>
                    </m:r>
                  </m:oMath>
                </a14:m>
                <a:r>
                  <a:rPr lang="zh-CN" altLang="en-US" sz="2800" dirty="0" smtClean="0">
                    <a:latin typeface="华文中宋" panose="02010600040101010101" pitchFamily="2" charset="-122"/>
                  </a:rPr>
                  <a:t>时</a:t>
                </a:r>
                <a:r>
                  <a:rPr lang="zh-CN" altLang="en-US" sz="2800" dirty="0">
                    <a:latin typeface="华文中宋" panose="02010600040101010101" pitchFamily="2" charset="-122"/>
                  </a:rPr>
                  <a:t>，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𝑓</m:t>
                        </m:r>
                      </m:e>
                      <m: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𝑛</m:t>
                            </m:r>
                          </m:e>
                          <m:sub>
                            <m:r>
                              <a:rPr lang="en-US" altLang="zh-CN" sz="2800" i="1">
                                <a:latin typeface="Cambria Math" panose="02040503050406030204" pitchFamily="18" charset="0"/>
                              </a:rPr>
                              <m:t>𝑖</m:t>
                            </m:r>
                          </m:sub>
                        </m:sSub>
                      </m:sub>
                    </m:sSub>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oMath>
                </a14:m>
                <a:r>
                  <a:rPr lang="zh-CN" altLang="en-US" sz="2800" dirty="0" smtClean="0">
                    <a:latin typeface="华文中宋" panose="02010600040101010101" pitchFamily="2" charset="-122"/>
                  </a:rPr>
                  <a:t>是</a:t>
                </a:r>
                <a14:m>
                  <m:oMath xmlns:m="http://schemas.openxmlformats.org/officeDocument/2006/math">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𝑓</m:t>
                        </m:r>
                      </m:e>
                      <m:sub>
                        <m:r>
                          <a:rPr lang="en-US" altLang="zh-CN" sz="2800" i="1">
                            <a:latin typeface="Cambria Math" panose="02040503050406030204" pitchFamily="18" charset="0"/>
                          </a:rPr>
                          <m:t>𝑛</m:t>
                        </m:r>
                      </m:sub>
                      <m:sup>
                        <m:r>
                          <a:rPr lang="en-US" altLang="zh-CN" sz="2800" i="1">
                            <a:latin typeface="Cambria Math" panose="02040503050406030204" pitchFamily="18" charset="0"/>
                          </a:rPr>
                          <m:t>𝑚</m:t>
                        </m:r>
                      </m:sup>
                    </m:sSubSup>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oMath>
                </a14:m>
                <a:r>
                  <a:rPr lang="zh-CN" altLang="en-US" sz="2800" dirty="0" smtClean="0">
                    <a:latin typeface="华文中宋" panose="02010600040101010101" pitchFamily="2" charset="-122"/>
                  </a:rPr>
                  <a:t>的</a:t>
                </a:r>
                <a:r>
                  <a:rPr lang="zh-CN" altLang="en-US" sz="2800" dirty="0">
                    <a:latin typeface="华文中宋" panose="02010600040101010101" pitchFamily="2" charset="-122"/>
                  </a:rPr>
                  <a:t>子序列，故</a:t>
                </a:r>
                <a:r>
                  <a:rPr lang="zh-CN" altLang="en-US" sz="2800" dirty="0" smtClean="0">
                    <a:latin typeface="华文中宋" panose="02010600040101010101" pitchFamily="2" charset="-122"/>
                  </a:rPr>
                  <a:t>也有</a:t>
                </a:r>
                <a14:m>
                  <m:oMath xmlns:m="http://schemas.openxmlformats.org/officeDocument/2006/math">
                    <m:sSub>
                      <m:sSubPr>
                        <m:ctrlPr>
                          <a:rPr lang="en-US" altLang="zh-CN" i="1">
                            <a:latin typeface="Cambria Math" panose="02040503050406030204" pitchFamily="18" charset="0"/>
                          </a:rPr>
                        </m:ctrlPr>
                      </m:sSubPr>
                      <m:e>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𝑛</m:t>
                            </m:r>
                          </m:sub>
                        </m:sSub>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𝑓</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𝑥</m:t>
                        </m:r>
                      </m:e>
                    </m:d>
                  </m:oMath>
                </a14:m>
                <a:endParaRPr lang="en-US" altLang="zh-CN" dirty="0" smtClean="0">
                  <a:latin typeface="华文中宋" panose="02010600040101010101" pitchFamily="2" charset="-122"/>
                </a:endParaRPr>
              </a:p>
              <a:p>
                <a:pPr algn="just"/>
                <a:r>
                  <a:rPr lang="zh-CN" altLang="en-US" dirty="0">
                    <a:latin typeface="华文中宋" panose="02010600040101010101" pitchFamily="2" charset="-122"/>
                  </a:rPr>
                  <a:t>即</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𝑖</m:t>
                            </m:r>
                          </m:sub>
                        </m:sSub>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𝑓</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𝑥</m:t>
                        </m:r>
                      </m:e>
                    </m:d>
                    <m:r>
                      <a:rPr lang="en-US" altLang="zh-CN"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𝑎</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𝑒</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𝐸</m:t>
                    </m:r>
                    <m:r>
                      <a:rPr lang="en-US" altLang="zh-CN" i="1">
                        <a:latin typeface="Cambria Math" panose="02040503050406030204" pitchFamily="18" charset="0"/>
                        <a:ea typeface="Cambria Math" panose="02040503050406030204" pitchFamily="18" charset="0"/>
                      </a:rPr>
                      <m:t>]</m:t>
                    </m:r>
                  </m:oMath>
                </a14:m>
                <a:r>
                  <a:rPr lang="zh-CN" altLang="en-US" dirty="0">
                    <a:latin typeface="华文中宋" panose="02010600040101010101" pitchFamily="2" charset="-122"/>
                  </a:rPr>
                  <a:t>。证毕。</a:t>
                </a:r>
              </a:p>
              <a:p>
                <a:pPr marL="0" indent="0" algn="just"/>
                <a:r>
                  <a:rPr lang="zh-CN" altLang="en-US" b="1" dirty="0">
                    <a:solidFill>
                      <a:srgbClr val="00FF00"/>
                    </a:solidFill>
                    <a:latin typeface="华文中宋" panose="02010600040101010101" pitchFamily="2" charset="-122"/>
                  </a:rPr>
                  <a:t>问题</a:t>
                </a:r>
                <a:r>
                  <a:rPr lang="en-US" altLang="zh-CN" b="1" dirty="0">
                    <a:solidFill>
                      <a:srgbClr val="00FF00"/>
                    </a:solidFill>
                    <a:latin typeface="华文中宋" panose="02010600040101010101" pitchFamily="2" charset="-122"/>
                  </a:rPr>
                  <a:t>3</a:t>
                </a:r>
                <a:r>
                  <a:rPr lang="zh-CN" altLang="en-US" b="1" dirty="0">
                    <a:solidFill>
                      <a:srgbClr val="00FF00"/>
                    </a:solidFill>
                    <a:latin typeface="华文中宋" panose="02010600040101010101" pitchFamily="2" charset="-122"/>
                  </a:rPr>
                  <a:t>：一个依测度收敛的函数列是否有唯一的极限？如果极限不唯一，这些极限有什么</a:t>
                </a:r>
                <a:r>
                  <a:rPr lang="zh-CN" altLang="en-US" b="1" dirty="0" smtClean="0">
                    <a:solidFill>
                      <a:srgbClr val="00FF00"/>
                    </a:solidFill>
                    <a:latin typeface="华文中宋" panose="02010600040101010101" pitchFamily="2" charset="-122"/>
                  </a:rPr>
                  <a:t>关系</a:t>
                </a:r>
                <a:r>
                  <a:rPr lang="zh-CN" altLang="en-US" b="1" dirty="0">
                    <a:solidFill>
                      <a:srgbClr val="00FF00"/>
                    </a:solidFill>
                    <a:latin typeface="华文中宋" panose="02010600040101010101" pitchFamily="2" charset="-122"/>
                  </a:rPr>
                  <a:t>？</a:t>
                </a:r>
                <a:endParaRPr lang="zh-CN" altLang="en-US" dirty="0">
                  <a:ea typeface="宋体" panose="02010600030101010101" pitchFamily="2" charset="-122"/>
                </a:endParaRPr>
              </a:p>
              <a:p>
                <a:pPr algn="just"/>
                <a:endParaRPr lang="zh-CN" altLang="en-US" dirty="0">
                  <a:latin typeface="华文中宋" panose="02010600040101010101" pitchFamily="2" charset="-122"/>
                </a:endParaRPr>
              </a:p>
            </p:txBody>
          </p:sp>
        </mc:Choice>
        <mc:Fallback xmlns="">
          <p:sp>
            <p:nvSpPr>
              <p:cNvPr id="32771" name="Rectangle 3"/>
              <p:cNvSpPr>
                <a:spLocks noGrp="1" noRot="1" noChangeAspect="1" noMove="1" noResize="1" noEditPoints="1" noAdjustHandles="1" noChangeArrowheads="1" noChangeShapeType="1" noTextEdit="1"/>
              </p:cNvSpPr>
              <p:nvPr>
                <p:ph type="body" idx="1"/>
              </p:nvPr>
            </p:nvSpPr>
            <p:spPr>
              <a:xfrm>
                <a:off x="179388" y="836612"/>
                <a:ext cx="8857108" cy="5832475"/>
              </a:xfrm>
              <a:blipFill>
                <a:blip r:embed="rId2"/>
                <a:stretch>
                  <a:fillRect l="-1721" r="-17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493932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5843" name="Rectangle 3"/>
              <p:cNvSpPr>
                <a:spLocks noGrp="1" noChangeArrowheads="1"/>
              </p:cNvSpPr>
              <p:nvPr>
                <p:ph type="body" idx="1"/>
              </p:nvPr>
            </p:nvSpPr>
            <p:spPr>
              <a:xfrm>
                <a:off x="539552" y="836712"/>
                <a:ext cx="8280920" cy="4114800"/>
              </a:xfrm>
            </p:spPr>
            <p:txBody>
              <a:bodyPr/>
              <a:lstStyle/>
              <a:p>
                <a:pPr marL="0" indent="0" algn="just"/>
                <a:r>
                  <a:rPr lang="zh-CN" altLang="en-US" dirty="0" smtClean="0"/>
                  <a:t>三．依测度收敛函数列极限的唯一性</a:t>
                </a:r>
                <a:endParaRPr lang="zh-CN" altLang="en-US" dirty="0">
                  <a:latin typeface="华文中宋" panose="02010600040101010101" pitchFamily="2" charset="-122"/>
                </a:endParaRPr>
              </a:p>
              <a:p>
                <a:pPr marL="0" indent="0" algn="just"/>
                <a:r>
                  <a:rPr lang="zh-CN" altLang="en-US" dirty="0">
                    <a:latin typeface="华文中宋" panose="02010600040101010101" pitchFamily="2" charset="-122"/>
                  </a:rPr>
                  <a:t>     下面的定理说明：依测度收敛的可测函数序列在几乎处处相等意义下有唯一的极限</a:t>
                </a:r>
                <a:r>
                  <a:rPr lang="zh-CN" altLang="en-US" dirty="0" smtClean="0">
                    <a:latin typeface="华文中宋" panose="02010600040101010101" pitchFamily="2" charset="-122"/>
                  </a:rPr>
                  <a:t>。</a:t>
                </a:r>
                <a:endParaRPr lang="en-US" altLang="zh-CN" dirty="0" smtClean="0">
                  <a:latin typeface="华文中宋" panose="02010600040101010101" pitchFamily="2" charset="-122"/>
                </a:endParaRPr>
              </a:p>
              <a:p>
                <a:pPr marL="0" indent="0" algn="just">
                  <a:buFontTx/>
                  <a:buNone/>
                </a:pPr>
                <a:r>
                  <a:rPr lang="en-US" altLang="zh-CN" dirty="0">
                    <a:latin typeface="华文中宋" panose="02010600040101010101" pitchFamily="2" charset="-122"/>
                  </a:rPr>
                  <a:t> </a:t>
                </a:r>
                <a:r>
                  <a:rPr lang="zh-CN" altLang="en-US" dirty="0">
                    <a:latin typeface="华文中宋" panose="02010600040101010101" pitchFamily="2" charset="-122"/>
                  </a:rPr>
                  <a:t>定理</a:t>
                </a:r>
                <a:r>
                  <a:rPr lang="en-US" altLang="zh-CN" dirty="0">
                    <a:latin typeface="华文中宋" panose="02010600040101010101" pitchFamily="2" charset="-122"/>
                  </a:rPr>
                  <a:t>6  </a:t>
                </a:r>
                <a:r>
                  <a:rPr lang="zh-CN" altLang="en-US" dirty="0">
                    <a:latin typeface="华文中宋" panose="02010600040101010101" pitchFamily="2" charset="-122"/>
                  </a:rPr>
                  <a:t>设</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𝑛</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a:latin typeface="华文中宋" panose="02010600040101010101" pitchFamily="2" charset="-122"/>
                  </a:rPr>
                  <a:t>是</a:t>
                </a:r>
                <a14:m>
                  <m:oMath xmlns:m="http://schemas.openxmlformats.org/officeDocument/2006/math">
                    <m:r>
                      <a:rPr lang="en-US" altLang="zh-CN" i="1" dirty="0" smtClean="0">
                        <a:latin typeface="Cambria Math" panose="02040503050406030204" pitchFamily="18" charset="0"/>
                      </a:rPr>
                      <m:t>𝐸</m:t>
                    </m:r>
                  </m:oMath>
                </a14:m>
                <a:r>
                  <a:rPr lang="zh-CN" altLang="en-US" dirty="0">
                    <a:latin typeface="华文中宋" panose="02010600040101010101" pitchFamily="2" charset="-122"/>
                  </a:rPr>
                  <a:t>上的可测函数，若</a:t>
                </a:r>
              </a:p>
              <a:p>
                <a:pPr marL="0" indent="0" algn="just">
                  <a:buFontTx/>
                  <a:buNone/>
                </a:pPr>
                <a:r>
                  <a:rPr lang="zh-CN" altLang="en-US" dirty="0">
                    <a:latin typeface="华文中宋" panose="02010600040101010101" pitchFamily="2" charset="-122"/>
                  </a:rPr>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𝑛</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𝑓</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𝑥</m:t>
                        </m:r>
                      </m:e>
                    </m:d>
                  </m:oMath>
                </a14:m>
                <a:r>
                  <a:rPr lang="zh-CN" altLang="en-US" dirty="0" smtClean="0">
                    <a:latin typeface="华文中宋" panose="02010600040101010101" pitchFamily="2" charset="-122"/>
                  </a:rPr>
                  <a:t>，</a:t>
                </a:r>
                <a:r>
                  <a:rPr lang="zh-CN" altLang="en-US" dirty="0">
                    <a:latin typeface="华文中宋" panose="02010600040101010101" pitchFamily="2" charset="-122"/>
                  </a:rPr>
                  <a:t>且</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𝑛</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𝑔</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𝑥</m:t>
                        </m:r>
                      </m:e>
                    </m:d>
                  </m:oMath>
                </a14:m>
                <a:r>
                  <a:rPr lang="zh-CN" altLang="en-US" dirty="0">
                    <a:latin typeface="华文中宋" panose="02010600040101010101" pitchFamily="2" charset="-122"/>
                  </a:rPr>
                  <a:t>，</a:t>
                </a:r>
                <a:r>
                  <a:rPr lang="zh-CN" altLang="en-US" dirty="0" smtClean="0">
                    <a:latin typeface="华文中宋" panose="02010600040101010101" pitchFamily="2" charset="-122"/>
                  </a:rPr>
                  <a:t>则</a:t>
                </a:r>
                <a:endParaRPr lang="en-US" altLang="zh-CN" dirty="0" smtClean="0">
                  <a:latin typeface="华文中宋" panose="02010600040101010101" pitchFamily="2" charset="-122"/>
                </a:endParaRPr>
              </a:p>
              <a:p>
                <a:pPr marL="0" indent="0" algn="just">
                  <a:buFontTx/>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rPr>
                        <m:t>𝑓</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𝑥</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𝑔</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𝑎</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𝑒</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𝐸</m:t>
                      </m:r>
                      <m:r>
                        <a:rPr lang="en-US" altLang="zh-CN" i="1">
                          <a:latin typeface="Cambria Math" panose="02040503050406030204" pitchFamily="18" charset="0"/>
                          <a:ea typeface="Cambria Math" panose="02040503050406030204" pitchFamily="18" charset="0"/>
                        </a:rPr>
                        <m:t>]</m:t>
                      </m:r>
                    </m:oMath>
                  </m:oMathPara>
                </a14:m>
                <a:endParaRPr lang="zh-CN" altLang="en-US" dirty="0">
                  <a:latin typeface="华文中宋" panose="02010600040101010101" pitchFamily="2" charset="-122"/>
                </a:endParaRPr>
              </a:p>
            </p:txBody>
          </p:sp>
        </mc:Choice>
        <mc:Fallback xmlns="">
          <p:sp>
            <p:nvSpPr>
              <p:cNvPr id="35843" name="Rectangle 3"/>
              <p:cNvSpPr>
                <a:spLocks noGrp="1" noRot="1" noChangeAspect="1" noMove="1" noResize="1" noEditPoints="1" noAdjustHandles="1" noChangeArrowheads="1" noChangeShapeType="1" noTextEdit="1"/>
              </p:cNvSpPr>
              <p:nvPr>
                <p:ph type="body" idx="1"/>
              </p:nvPr>
            </p:nvSpPr>
            <p:spPr>
              <a:xfrm>
                <a:off x="539552" y="836712"/>
                <a:ext cx="8280920" cy="4114800"/>
              </a:xfrm>
              <a:blipFill>
                <a:blip r:embed="rId2"/>
                <a:stretch>
                  <a:fillRect l="-1915" t="-1185" r="-1841"/>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6867" name="Rectangle 3"/>
              <p:cNvSpPr>
                <a:spLocks noGrp="1" noChangeArrowheads="1"/>
              </p:cNvSpPr>
              <p:nvPr>
                <p:ph type="body" idx="1"/>
              </p:nvPr>
            </p:nvSpPr>
            <p:spPr>
              <a:xfrm>
                <a:off x="12527" y="332656"/>
                <a:ext cx="9036496" cy="6264696"/>
              </a:xfrm>
            </p:spPr>
            <p:txBody>
              <a:bodyPr/>
              <a:lstStyle/>
              <a:p>
                <a:r>
                  <a:rPr lang="zh-CN" altLang="en-US" sz="2800" dirty="0" smtClean="0">
                    <a:latin typeface="华文中宋" panose="02010600040101010101" pitchFamily="2" charset="-122"/>
                  </a:rPr>
                  <a:t>证明</a:t>
                </a:r>
                <a:r>
                  <a:rPr lang="zh-CN" altLang="en-US" sz="2800" dirty="0">
                    <a:latin typeface="华文中宋" panose="02010600040101010101" pitchFamily="2" charset="-122"/>
                  </a:rPr>
                  <a:t>：</a:t>
                </a:r>
                <a:r>
                  <a:rPr lang="zh-CN" altLang="en-US" sz="2800" dirty="0" smtClean="0">
                    <a:latin typeface="华文中宋" panose="02010600040101010101" pitchFamily="2" charset="-122"/>
                  </a:rPr>
                  <a:t>因</a:t>
                </a:r>
                <a14:m>
                  <m:oMath xmlns:m="http://schemas.openxmlformats.org/officeDocument/2006/math">
                    <m:d>
                      <m:dPr>
                        <m:begChr m:val="|"/>
                        <m:endChr m:val="|"/>
                        <m:ctrlPr>
                          <a:rPr lang="en-US" altLang="zh-CN" sz="2800" i="1" smtClean="0">
                            <a:latin typeface="Cambria Math" panose="02040503050406030204" pitchFamily="18" charset="0"/>
                          </a:rPr>
                        </m:ctrlPr>
                      </m:dPr>
                      <m:e>
                        <m:r>
                          <a:rPr lang="en-US" altLang="zh-CN" sz="2800" i="1">
                            <a:latin typeface="Cambria Math" panose="02040503050406030204" pitchFamily="18" charset="0"/>
                          </a:rPr>
                          <m:t>𝑓</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rPr>
                          <m:t>−</m:t>
                        </m:r>
                        <m:r>
                          <a:rPr lang="en-US" altLang="zh-CN" sz="2800" i="1">
                            <a:latin typeface="Cambria Math" panose="02040503050406030204" pitchFamily="18" charset="0"/>
                          </a:rPr>
                          <m:t>𝑔</m:t>
                        </m:r>
                        <m:r>
                          <a:rPr lang="en-US" altLang="zh-CN" sz="2800" i="1">
                            <a:latin typeface="Cambria Math" panose="02040503050406030204" pitchFamily="18" charset="0"/>
                          </a:rPr>
                          <m:t>(</m:t>
                        </m:r>
                        <m:r>
                          <a:rPr lang="en-US" altLang="zh-CN" sz="2800" i="1">
                            <a:latin typeface="Cambria Math" panose="02040503050406030204" pitchFamily="18" charset="0"/>
                          </a:rPr>
                          <m:t>𝑥</m:t>
                        </m:r>
                        <m:r>
                          <a:rPr lang="en-US" altLang="zh-CN" sz="2800" i="1">
                            <a:latin typeface="Cambria Math" panose="02040503050406030204" pitchFamily="18" charset="0"/>
                          </a:rPr>
                          <m:t>)</m:t>
                        </m:r>
                      </m:e>
                    </m:d>
                    <m:r>
                      <a:rPr lang="en-US" altLang="zh-CN" sz="2800" i="1">
                        <a:latin typeface="Cambria Math" panose="02040503050406030204" pitchFamily="18" charset="0"/>
                        <a:ea typeface="Cambria Math" panose="02040503050406030204" pitchFamily="18" charset="0"/>
                      </a:rPr>
                      <m:t>≤</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𝑓</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𝑓</m:t>
                            </m:r>
                          </m:e>
                          <m:sub>
                            <m:r>
                              <a:rPr lang="en-US" altLang="zh-CN" sz="2800" b="0" i="1" smtClean="0">
                                <a:latin typeface="Cambria Math" panose="02040503050406030204" pitchFamily="18" charset="0"/>
                              </a:rPr>
                              <m:t>𝑛</m:t>
                            </m:r>
                          </m:sub>
                        </m:sSub>
                        <m:r>
                          <a:rPr lang="en-US" altLang="zh-CN" sz="2800" i="1">
                            <a:latin typeface="Cambria Math" panose="02040503050406030204" pitchFamily="18" charset="0"/>
                          </a:rPr>
                          <m:t>(</m:t>
                        </m:r>
                        <m:r>
                          <a:rPr lang="en-US" altLang="zh-CN" sz="2800" i="1">
                            <a:latin typeface="Cambria Math" panose="02040503050406030204" pitchFamily="18" charset="0"/>
                          </a:rPr>
                          <m:t>𝑥</m:t>
                        </m:r>
                        <m:r>
                          <a:rPr lang="en-US" altLang="zh-CN" sz="2800" i="1">
                            <a:latin typeface="Cambria Math" panose="02040503050406030204" pitchFamily="18" charset="0"/>
                          </a:rPr>
                          <m:t>)</m:t>
                        </m:r>
                      </m:e>
                    </m:d>
                  </m:oMath>
                </a14:m>
                <a:r>
                  <a:rPr lang="en-US" altLang="zh-CN" sz="2800" dirty="0" smtClean="0">
                    <a:latin typeface="华文中宋" panose="02010600040101010101" pitchFamily="2" charset="-122"/>
                  </a:rPr>
                  <a:t>+</a:t>
                </a:r>
                <a14:m>
                  <m:oMath xmlns:m="http://schemas.openxmlformats.org/officeDocument/2006/math">
                    <m:d>
                      <m:dPr>
                        <m:begChr m:val="|"/>
                        <m:endChr m:val="|"/>
                        <m:ctrlPr>
                          <a:rPr lang="en-US" altLang="zh-CN" sz="2800" i="1">
                            <a:latin typeface="Cambria Math" panose="02040503050406030204" pitchFamily="18" charset="0"/>
                          </a:rPr>
                        </m:ctrlPr>
                      </m:dPr>
                      <m:e>
                        <m:sSub>
                          <m:sSubPr>
                            <m:ctrlPr>
                              <a:rPr lang="en-US" altLang="zh-CN" sz="2800" b="0" i="1" smtClean="0">
                                <a:latin typeface="Cambria Math" panose="02040503050406030204" pitchFamily="18" charset="0"/>
                              </a:rPr>
                            </m:ctrlPr>
                          </m:sSubPr>
                          <m:e>
                            <m:r>
                              <a:rPr lang="en-US" altLang="zh-CN" sz="2800" i="1">
                                <a:latin typeface="Cambria Math" panose="02040503050406030204" pitchFamily="18" charset="0"/>
                              </a:rPr>
                              <m:t>𝑓</m:t>
                            </m:r>
                          </m:e>
                          <m:sub>
                            <m:r>
                              <a:rPr lang="en-US" altLang="zh-CN" sz="2800" b="0" i="1" smtClean="0">
                                <a:latin typeface="Cambria Math" panose="02040503050406030204" pitchFamily="18" charset="0"/>
                              </a:rPr>
                              <m:t>𝑛</m:t>
                            </m:r>
                          </m:sub>
                        </m:sSub>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rPr>
                          <m:t>−</m:t>
                        </m:r>
                        <m:r>
                          <a:rPr lang="en-US" altLang="zh-CN" sz="2800" i="1">
                            <a:latin typeface="Cambria Math" panose="02040503050406030204" pitchFamily="18" charset="0"/>
                          </a:rPr>
                          <m:t>𝑔</m:t>
                        </m:r>
                        <m:r>
                          <a:rPr lang="en-US" altLang="zh-CN" sz="2800" i="1">
                            <a:latin typeface="Cambria Math" panose="02040503050406030204" pitchFamily="18" charset="0"/>
                          </a:rPr>
                          <m:t>(</m:t>
                        </m:r>
                        <m:r>
                          <a:rPr lang="en-US" altLang="zh-CN" sz="2800" i="1">
                            <a:latin typeface="Cambria Math" panose="02040503050406030204" pitchFamily="18" charset="0"/>
                          </a:rPr>
                          <m:t>𝑥</m:t>
                        </m:r>
                        <m:r>
                          <a:rPr lang="en-US" altLang="zh-CN" sz="2800" i="1">
                            <a:latin typeface="Cambria Math" panose="02040503050406030204" pitchFamily="18" charset="0"/>
                          </a:rPr>
                          <m:t>)</m:t>
                        </m:r>
                      </m:e>
                    </m:d>
                    <m:r>
                      <a:rPr lang="en-US" altLang="zh-CN" sz="2800" i="1" smtClean="0">
                        <a:latin typeface="Cambria Math" panose="02040503050406030204" pitchFamily="18" charset="0"/>
                      </a:rPr>
                      <m:t>,</m:t>
                    </m:r>
                  </m:oMath>
                </a14:m>
                <a:endParaRPr lang="en-US" altLang="zh-CN" sz="2800" dirty="0" smtClean="0">
                  <a:latin typeface="华文中宋" panose="02010600040101010101" pitchFamily="2" charset="-122"/>
                </a:endParaRPr>
              </a:p>
              <a:p>
                <a:r>
                  <a:rPr lang="zh-CN" altLang="en-US" sz="2800" dirty="0" smtClean="0">
                    <a:latin typeface="华文中宋" panose="02010600040101010101" pitchFamily="2" charset="-122"/>
                  </a:rPr>
                  <a:t>所以</a:t>
                </a:r>
                <a:r>
                  <a:rPr lang="zh-CN" altLang="en-US" sz="2800" dirty="0">
                    <a:latin typeface="华文中宋" panose="02010600040101010101" pitchFamily="2" charset="-122"/>
                  </a:rPr>
                  <a:t>对</a:t>
                </a:r>
                <a:r>
                  <a:rPr lang="zh-CN" altLang="en-US" sz="2800" dirty="0" smtClean="0">
                    <a:latin typeface="华文中宋" panose="02010600040101010101" pitchFamily="2" charset="-122"/>
                  </a:rPr>
                  <a:t>任意</a:t>
                </a:r>
                <a:r>
                  <a:rPr lang="zh-CN" altLang="en-US" sz="2800" dirty="0">
                    <a:latin typeface="华文中宋" panose="02010600040101010101" pitchFamily="2" charset="-122"/>
                  </a:rPr>
                  <a:t>正整数</a:t>
                </a:r>
                <a14:m>
                  <m:oMath xmlns:m="http://schemas.openxmlformats.org/officeDocument/2006/math">
                    <m:r>
                      <a:rPr lang="en-US" altLang="zh-CN" sz="2800" i="1" dirty="0" smtClean="0">
                        <a:latin typeface="Cambria Math" panose="02040503050406030204" pitchFamily="18" charset="0"/>
                      </a:rPr>
                      <m:t>𝑘</m:t>
                    </m:r>
                  </m:oMath>
                </a14:m>
                <a:r>
                  <a:rPr lang="zh-CN" altLang="en-US" sz="2800" dirty="0">
                    <a:latin typeface="华文中宋" panose="02010600040101010101" pitchFamily="2" charset="-122"/>
                  </a:rPr>
                  <a:t>，</a:t>
                </a:r>
                <a:r>
                  <a:rPr lang="zh-CN" altLang="en-US" sz="2800" dirty="0" smtClean="0"/>
                  <a:t>有</a:t>
                </a:r>
                <a:endParaRPr lang="en-US" altLang="zh-CN" sz="2800" dirty="0" smtClean="0"/>
              </a:p>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𝐸</m:t>
                      </m:r>
                      <m:d>
                        <m:dPr>
                          <m:begChr m:val="{"/>
                          <m:endChr m:val="}"/>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𝑥</m:t>
                          </m:r>
                          <m:r>
                            <a:rPr lang="en-US" altLang="zh-CN" sz="2800" b="0" i="1" smtClean="0">
                              <a:latin typeface="Cambria Math" panose="02040503050406030204" pitchFamily="18" charset="0"/>
                            </a:rPr>
                            <m:t>|</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𝑓</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rPr>
                                <m:t>−</m:t>
                              </m:r>
                              <m:r>
                                <a:rPr lang="en-US" altLang="zh-CN" sz="2800" i="1">
                                  <a:latin typeface="Cambria Math" panose="02040503050406030204" pitchFamily="18" charset="0"/>
                                </a:rPr>
                                <m:t>𝑔</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e>
                          </m:d>
                          <m:r>
                            <a:rPr lang="en-US" altLang="zh-CN" sz="2800" i="1" smtClean="0">
                              <a:latin typeface="Cambria Math" panose="02040503050406030204" pitchFamily="18" charset="0"/>
                              <a:ea typeface="Cambria Math" panose="02040503050406030204" pitchFamily="18" charset="0"/>
                            </a:rPr>
                            <m:t>≥</m:t>
                          </m:r>
                          <m:f>
                            <m:fPr>
                              <m:ctrlPr>
                                <a:rPr lang="en-US" altLang="zh-CN" sz="2800" b="0" i="1" smtClean="0">
                                  <a:latin typeface="Cambria Math" panose="02040503050406030204" pitchFamily="18" charset="0"/>
                                  <a:ea typeface="Cambria Math" panose="02040503050406030204" pitchFamily="18" charset="0"/>
                                </a:rPr>
                              </m:ctrlPr>
                            </m:fPr>
                            <m:num>
                              <m:r>
                                <a:rPr lang="en-US" altLang="zh-CN" sz="2800" b="0" i="1" smtClean="0">
                                  <a:latin typeface="Cambria Math" panose="02040503050406030204" pitchFamily="18" charset="0"/>
                                  <a:ea typeface="Cambria Math" panose="02040503050406030204" pitchFamily="18" charset="0"/>
                                </a:rPr>
                                <m:t>1</m:t>
                              </m:r>
                            </m:num>
                            <m:den>
                              <m:r>
                                <a:rPr lang="en-US" altLang="zh-CN" sz="2800" b="0" i="1" smtClean="0">
                                  <a:latin typeface="Cambria Math" panose="02040503050406030204" pitchFamily="18" charset="0"/>
                                  <a:ea typeface="Cambria Math" panose="02040503050406030204" pitchFamily="18" charset="0"/>
                                </a:rPr>
                                <m:t>𝑘</m:t>
                              </m:r>
                            </m:den>
                          </m:f>
                        </m:e>
                      </m:d>
                      <m:r>
                        <a:rPr lang="en-US" altLang="zh-CN" sz="2800" b="0" i="1" smtClean="0">
                          <a:latin typeface="Cambria Math" panose="02040503050406030204" pitchFamily="18" charset="0"/>
                          <a:ea typeface="Cambria Math" panose="02040503050406030204" pitchFamily="18" charset="0"/>
                        </a:rPr>
                        <m:t>⊂</m:t>
                      </m:r>
                    </m:oMath>
                  </m:oMathPara>
                </a14:m>
                <a:endParaRPr lang="en-US" altLang="zh-CN" sz="2800" b="0" i="1"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rPr>
                        <m:t>𝐸</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𝑥</m:t>
                          </m:r>
                          <m:r>
                            <a:rPr lang="en-US" altLang="zh-CN" sz="2800" i="1">
                              <a:latin typeface="Cambria Math" panose="02040503050406030204" pitchFamily="18" charset="0"/>
                            </a:rPr>
                            <m:t>|</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𝑓</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𝑓</m:t>
                                  </m:r>
                                </m:e>
                                <m:sub>
                                  <m:r>
                                    <a:rPr lang="en-US" altLang="zh-CN" sz="2800" i="1">
                                      <a:latin typeface="Cambria Math" panose="02040503050406030204" pitchFamily="18" charset="0"/>
                                    </a:rPr>
                                    <m:t>𝑛</m:t>
                                  </m:r>
                                </m:sub>
                              </m:sSub>
                              <m:r>
                                <a:rPr lang="en-US" altLang="zh-CN" sz="2800" i="1">
                                  <a:latin typeface="Cambria Math" panose="02040503050406030204" pitchFamily="18" charset="0"/>
                                </a:rPr>
                                <m:t>(</m:t>
                              </m:r>
                              <m:r>
                                <a:rPr lang="en-US" altLang="zh-CN" sz="2800" i="1">
                                  <a:latin typeface="Cambria Math" panose="02040503050406030204" pitchFamily="18" charset="0"/>
                                </a:rPr>
                                <m:t>𝑥</m:t>
                              </m:r>
                              <m:r>
                                <a:rPr lang="en-US" altLang="zh-CN" sz="2800" i="1">
                                  <a:latin typeface="Cambria Math" panose="02040503050406030204" pitchFamily="18" charset="0"/>
                                </a:rPr>
                                <m:t>)</m:t>
                              </m:r>
                            </m:e>
                          </m:d>
                          <m:r>
                            <a:rPr lang="en-US" altLang="zh-CN" sz="2800" i="1">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ea typeface="Cambria Math" panose="02040503050406030204" pitchFamily="18" charset="0"/>
                                </a:rPr>
                              </m:ctrlPr>
                            </m:fPr>
                            <m:num>
                              <m:r>
                                <a:rPr lang="en-US" altLang="zh-CN" sz="2800" i="1">
                                  <a:latin typeface="Cambria Math" panose="02040503050406030204" pitchFamily="18" charset="0"/>
                                  <a:ea typeface="Cambria Math" panose="02040503050406030204" pitchFamily="18" charset="0"/>
                                </a:rPr>
                                <m:t>1</m:t>
                              </m:r>
                            </m:num>
                            <m:den>
                              <m:r>
                                <a:rPr lang="en-US" altLang="zh-CN" sz="2800" b="0" i="1" smtClean="0">
                                  <a:latin typeface="Cambria Math" panose="02040503050406030204" pitchFamily="18" charset="0"/>
                                  <a:ea typeface="Cambria Math" panose="02040503050406030204" pitchFamily="18" charset="0"/>
                                </a:rPr>
                                <m:t>2</m:t>
                              </m:r>
                              <m:r>
                                <a:rPr lang="en-US" altLang="zh-CN" sz="2800" i="1">
                                  <a:latin typeface="Cambria Math" panose="02040503050406030204" pitchFamily="18" charset="0"/>
                                  <a:ea typeface="Cambria Math" panose="02040503050406030204" pitchFamily="18" charset="0"/>
                                </a:rPr>
                                <m:t>𝑘</m:t>
                              </m:r>
                            </m:den>
                          </m:f>
                        </m:e>
                      </m:d>
                      <m:r>
                        <a:rPr lang="en-US" altLang="zh-CN" sz="2800" i="1" smtClean="0">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rPr>
                        <m:t>𝐸</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𝑥</m:t>
                          </m:r>
                          <m:r>
                            <a:rPr lang="en-US" altLang="zh-CN" sz="2800" i="1">
                              <a:latin typeface="Cambria Math" panose="02040503050406030204" pitchFamily="18" charset="0"/>
                            </a:rPr>
                            <m:t>|</m:t>
                          </m:r>
                          <m:d>
                            <m:dPr>
                              <m:begChr m:val="|"/>
                              <m:endChr m:val="|"/>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𝑓</m:t>
                                  </m:r>
                                </m:e>
                                <m:sub>
                                  <m:r>
                                    <a:rPr lang="en-US" altLang="zh-CN" sz="2800" i="1">
                                      <a:latin typeface="Cambria Math" panose="02040503050406030204" pitchFamily="18" charset="0"/>
                                    </a:rPr>
                                    <m:t>𝑛</m:t>
                                  </m:r>
                                </m:sub>
                              </m:sSub>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𝑔</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𝑥</m:t>
                              </m:r>
                              <m:r>
                                <a:rPr lang="en-US" altLang="zh-CN" sz="2800" b="0" i="1" smtClean="0">
                                  <a:latin typeface="Cambria Math" panose="02040503050406030204" pitchFamily="18" charset="0"/>
                                </a:rPr>
                                <m:t>)</m:t>
                              </m:r>
                            </m:e>
                          </m:d>
                          <m:r>
                            <a:rPr lang="en-US" altLang="zh-CN" sz="2800" i="1">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ea typeface="Cambria Math" panose="02040503050406030204" pitchFamily="18" charset="0"/>
                                </a:rPr>
                              </m:ctrlPr>
                            </m:fPr>
                            <m:num>
                              <m:r>
                                <a:rPr lang="en-US" altLang="zh-CN" sz="2800" i="1">
                                  <a:latin typeface="Cambria Math" panose="02040503050406030204" pitchFamily="18" charset="0"/>
                                  <a:ea typeface="Cambria Math" panose="02040503050406030204" pitchFamily="18" charset="0"/>
                                </a:rPr>
                                <m:t>1</m:t>
                              </m:r>
                            </m:num>
                            <m:den>
                              <m:r>
                                <a:rPr lang="en-US" altLang="zh-CN" sz="2800" i="1">
                                  <a:latin typeface="Cambria Math" panose="02040503050406030204" pitchFamily="18" charset="0"/>
                                  <a:ea typeface="Cambria Math" panose="02040503050406030204" pitchFamily="18" charset="0"/>
                                </a:rPr>
                                <m:t>2</m:t>
                              </m:r>
                              <m:r>
                                <a:rPr lang="en-US" altLang="zh-CN" sz="2800" i="1">
                                  <a:latin typeface="Cambria Math" panose="02040503050406030204" pitchFamily="18" charset="0"/>
                                  <a:ea typeface="Cambria Math" panose="02040503050406030204" pitchFamily="18" charset="0"/>
                                </a:rPr>
                                <m:t>𝑘</m:t>
                              </m:r>
                            </m:den>
                          </m:f>
                        </m:e>
                      </m:d>
                    </m:oMath>
                  </m:oMathPara>
                </a14:m>
                <a:endParaRPr lang="en-US" altLang="zh-CN" sz="2800" dirty="0" smtClean="0"/>
              </a:p>
              <a:p>
                <a:r>
                  <a:rPr lang="zh-CN" altLang="en-US" sz="2800" dirty="0" smtClean="0"/>
                  <a:t>而根据</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𝑓</m:t>
                        </m:r>
                      </m:e>
                      <m:sub>
                        <m:r>
                          <a:rPr lang="en-US" altLang="zh-CN" sz="2800" i="1">
                            <a:latin typeface="Cambria Math" panose="02040503050406030204" pitchFamily="18" charset="0"/>
                          </a:rPr>
                          <m:t>𝑛</m:t>
                        </m:r>
                      </m:sub>
                    </m:sSub>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d>
                      <m:dPr>
                        <m:ctrlPr>
                          <a:rPr lang="en-US" altLang="zh-CN" sz="2800" i="1">
                            <a:latin typeface="Cambria Math" panose="02040503050406030204" pitchFamily="18" charset="0"/>
                            <a:ea typeface="Cambria Math" panose="02040503050406030204" pitchFamily="18" charset="0"/>
                          </a:rPr>
                        </m:ctrlPr>
                      </m:dPr>
                      <m:e>
                        <m:r>
                          <a:rPr lang="en-US" altLang="zh-CN" sz="2800" i="1">
                            <a:latin typeface="Cambria Math" panose="02040503050406030204" pitchFamily="18" charset="0"/>
                            <a:ea typeface="Cambria Math" panose="02040503050406030204" pitchFamily="18" charset="0"/>
                          </a:rPr>
                          <m:t>𝑥</m:t>
                        </m:r>
                      </m:e>
                    </m:d>
                  </m:oMath>
                </a14:m>
                <a:r>
                  <a:rPr lang="zh-CN" altLang="en-US" sz="2800" dirty="0" smtClean="0">
                    <a:latin typeface="华文中宋" panose="02010600040101010101" pitchFamily="2" charset="-122"/>
                  </a:rPr>
                  <a:t>且</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𝑓</m:t>
                        </m:r>
                      </m:e>
                      <m:sub>
                        <m:r>
                          <a:rPr lang="en-US" altLang="zh-CN" sz="2800" i="1">
                            <a:latin typeface="Cambria Math" panose="02040503050406030204" pitchFamily="18" charset="0"/>
                          </a:rPr>
                          <m:t>𝑛</m:t>
                        </m:r>
                      </m:sub>
                    </m:sSub>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𝑔</m:t>
                    </m:r>
                    <m:d>
                      <m:dPr>
                        <m:ctrlPr>
                          <a:rPr lang="en-US" altLang="zh-CN" sz="2800" i="1">
                            <a:latin typeface="Cambria Math" panose="02040503050406030204" pitchFamily="18" charset="0"/>
                            <a:ea typeface="Cambria Math" panose="02040503050406030204" pitchFamily="18" charset="0"/>
                          </a:rPr>
                        </m:ctrlPr>
                      </m:dPr>
                      <m:e>
                        <m:r>
                          <a:rPr lang="en-US" altLang="zh-CN" sz="2800" i="1">
                            <a:latin typeface="Cambria Math" panose="02040503050406030204" pitchFamily="18" charset="0"/>
                            <a:ea typeface="Cambria Math" panose="02040503050406030204" pitchFamily="18" charset="0"/>
                          </a:rPr>
                          <m:t>𝑥</m:t>
                        </m:r>
                      </m:e>
                    </m:d>
                  </m:oMath>
                </a14:m>
                <a:endParaRPr lang="en-US" altLang="zh-CN" sz="2800" dirty="0" smtClean="0"/>
              </a:p>
              <a:p>
                <a:pPr/>
                <a14:m>
                  <m:oMathPara xmlns:m="http://schemas.openxmlformats.org/officeDocument/2006/math">
                    <m:oMathParaPr>
                      <m:jc m:val="centerGroup"/>
                    </m:oMathParaPr>
                    <m:oMath xmlns:m="http://schemas.openxmlformats.org/officeDocument/2006/math">
                      <m:func>
                        <m:funcPr>
                          <m:ctrlPr>
                            <a:rPr lang="en-US" altLang="zh-CN" sz="2800" i="1" smtClean="0">
                              <a:latin typeface="Cambria Math" panose="02040503050406030204" pitchFamily="18" charset="0"/>
                            </a:rPr>
                          </m:ctrlPr>
                        </m:funcPr>
                        <m:fName>
                          <m:limLow>
                            <m:limLowPr>
                              <m:ctrlPr>
                                <a:rPr lang="en-US" altLang="zh-CN" sz="2800" i="1" smtClean="0">
                                  <a:latin typeface="Cambria Math" panose="02040503050406030204" pitchFamily="18" charset="0"/>
                                </a:rPr>
                              </m:ctrlPr>
                            </m:limLowPr>
                            <m:e>
                              <m:r>
                                <m:rPr>
                                  <m:sty m:val="p"/>
                                </m:rPr>
                                <a:rPr lang="en-US" altLang="zh-CN" sz="2800" i="0" smtClean="0">
                                  <a:latin typeface="Cambria Math" panose="02040503050406030204" pitchFamily="18" charset="0"/>
                                </a:rPr>
                                <m:t>lim</m:t>
                              </m:r>
                            </m:e>
                            <m:lim>
                              <m:r>
                                <a:rPr lang="en-US" altLang="zh-CN" sz="2800" b="0" i="1" smtClean="0">
                                  <a:latin typeface="Cambria Math" panose="02040503050406030204" pitchFamily="18" charset="0"/>
                                </a:rPr>
                                <m:t>𝑛</m:t>
                              </m:r>
                              <m:r>
                                <a:rPr lang="en-US" altLang="zh-CN" sz="2800" b="0" i="1" smtClean="0">
                                  <a:latin typeface="Cambria Math" panose="02040503050406030204" pitchFamily="18" charset="0"/>
                                  <a:ea typeface="Cambria Math" panose="02040503050406030204" pitchFamily="18" charset="0"/>
                                </a:rPr>
                                <m:t>→∞</m:t>
                              </m:r>
                            </m:lim>
                          </m:limLow>
                        </m:fName>
                        <m:e>
                          <m:r>
                            <a:rPr lang="en-US" altLang="zh-CN" sz="2800" b="0" i="1" smtClean="0">
                              <a:latin typeface="Cambria Math" panose="02040503050406030204" pitchFamily="18" charset="0"/>
                            </a:rPr>
                            <m:t>𝑚</m:t>
                          </m:r>
                          <m:r>
                            <a:rPr lang="en-US" altLang="zh-CN" sz="2800" i="1">
                              <a:latin typeface="Cambria Math" panose="02040503050406030204" pitchFamily="18" charset="0"/>
                            </a:rPr>
                            <m:t>𝐸</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𝑥</m:t>
                              </m:r>
                              <m:r>
                                <a:rPr lang="en-US" altLang="zh-CN" sz="2800" i="1">
                                  <a:latin typeface="Cambria Math" panose="02040503050406030204" pitchFamily="18" charset="0"/>
                                </a:rPr>
                                <m:t>|</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𝑓</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𝑓</m:t>
                                      </m:r>
                                    </m:e>
                                    <m:sub>
                                      <m:r>
                                        <a:rPr lang="en-US" altLang="zh-CN" sz="2800" i="1">
                                          <a:latin typeface="Cambria Math" panose="02040503050406030204" pitchFamily="18" charset="0"/>
                                        </a:rPr>
                                        <m:t>𝑛</m:t>
                                      </m:r>
                                    </m:sub>
                                  </m:sSub>
                                  <m:r>
                                    <a:rPr lang="en-US" altLang="zh-CN" sz="2800" i="1">
                                      <a:latin typeface="Cambria Math" panose="02040503050406030204" pitchFamily="18" charset="0"/>
                                    </a:rPr>
                                    <m:t>(</m:t>
                                  </m:r>
                                  <m:r>
                                    <a:rPr lang="en-US" altLang="zh-CN" sz="2800" i="1">
                                      <a:latin typeface="Cambria Math" panose="02040503050406030204" pitchFamily="18" charset="0"/>
                                    </a:rPr>
                                    <m:t>𝑥</m:t>
                                  </m:r>
                                  <m:r>
                                    <a:rPr lang="en-US" altLang="zh-CN" sz="2800" i="1">
                                      <a:latin typeface="Cambria Math" panose="02040503050406030204" pitchFamily="18" charset="0"/>
                                    </a:rPr>
                                    <m:t>)</m:t>
                                  </m:r>
                                </m:e>
                              </m:d>
                              <m:r>
                                <a:rPr lang="en-US" altLang="zh-CN" sz="2800" i="1">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ea typeface="Cambria Math" panose="02040503050406030204" pitchFamily="18" charset="0"/>
                                    </a:rPr>
                                  </m:ctrlPr>
                                </m:fPr>
                                <m:num>
                                  <m:r>
                                    <a:rPr lang="en-US" altLang="zh-CN" sz="2800" i="1">
                                      <a:latin typeface="Cambria Math" panose="02040503050406030204" pitchFamily="18" charset="0"/>
                                      <a:ea typeface="Cambria Math" panose="02040503050406030204" pitchFamily="18" charset="0"/>
                                    </a:rPr>
                                    <m:t>1</m:t>
                                  </m:r>
                                </m:num>
                                <m:den>
                                  <m:r>
                                    <a:rPr lang="en-US" altLang="zh-CN" sz="2800" i="1">
                                      <a:latin typeface="Cambria Math" panose="02040503050406030204" pitchFamily="18" charset="0"/>
                                      <a:ea typeface="Cambria Math" panose="02040503050406030204" pitchFamily="18" charset="0"/>
                                    </a:rPr>
                                    <m:t>2</m:t>
                                  </m:r>
                                  <m:r>
                                    <a:rPr lang="en-US" altLang="zh-CN" sz="2800" i="1">
                                      <a:latin typeface="Cambria Math" panose="02040503050406030204" pitchFamily="18" charset="0"/>
                                      <a:ea typeface="Cambria Math" panose="02040503050406030204" pitchFamily="18" charset="0"/>
                                    </a:rPr>
                                    <m:t>𝑘</m:t>
                                  </m:r>
                                </m:den>
                              </m:f>
                            </m:e>
                          </m:d>
                        </m:e>
                      </m:func>
                      <m:r>
                        <a:rPr lang="en-US" altLang="zh-CN" sz="2800" b="0" i="1" smtClean="0">
                          <a:latin typeface="Cambria Math" panose="02040503050406030204" pitchFamily="18" charset="0"/>
                        </a:rPr>
                        <m:t>=0</m:t>
                      </m:r>
                    </m:oMath>
                  </m:oMathPara>
                </a14:m>
                <a:endParaRPr lang="en-US" altLang="zh-CN" sz="2800" dirty="0" smtClean="0"/>
              </a:p>
              <a:p>
                <a:pPr/>
                <a14:m>
                  <m:oMathPara xmlns:m="http://schemas.openxmlformats.org/officeDocument/2006/math">
                    <m:oMathParaPr>
                      <m:jc m:val="centerGroup"/>
                    </m:oMathParaPr>
                    <m:oMath xmlns:m="http://schemas.openxmlformats.org/officeDocument/2006/math">
                      <m:func>
                        <m:funcPr>
                          <m:ctrlPr>
                            <a:rPr lang="en-US" altLang="zh-CN" sz="2800" i="1">
                              <a:latin typeface="Cambria Math" panose="02040503050406030204" pitchFamily="18" charset="0"/>
                            </a:rPr>
                          </m:ctrlPr>
                        </m:funcPr>
                        <m:fName>
                          <m:limLow>
                            <m:limLowPr>
                              <m:ctrlPr>
                                <a:rPr lang="en-US" altLang="zh-CN" sz="2800" i="1">
                                  <a:latin typeface="Cambria Math" panose="02040503050406030204" pitchFamily="18" charset="0"/>
                                </a:rPr>
                              </m:ctrlPr>
                            </m:limLowPr>
                            <m:e>
                              <m:r>
                                <m:rPr>
                                  <m:sty m:val="p"/>
                                </m:rPr>
                                <a:rPr lang="en-US" altLang="zh-CN" sz="2800">
                                  <a:latin typeface="Cambria Math" panose="02040503050406030204" pitchFamily="18" charset="0"/>
                                </a:rPr>
                                <m:t>lim</m:t>
                              </m:r>
                            </m:e>
                            <m:lim>
                              <m:r>
                                <a:rPr lang="en-US" altLang="zh-CN" sz="2800" i="1">
                                  <a:latin typeface="Cambria Math" panose="02040503050406030204" pitchFamily="18" charset="0"/>
                                </a:rPr>
                                <m:t>𝑛</m:t>
                              </m:r>
                              <m:r>
                                <a:rPr lang="en-US" altLang="zh-CN" sz="2800" i="1">
                                  <a:latin typeface="Cambria Math" panose="02040503050406030204" pitchFamily="18" charset="0"/>
                                  <a:ea typeface="Cambria Math" panose="02040503050406030204" pitchFamily="18" charset="0"/>
                                </a:rPr>
                                <m:t>→∞</m:t>
                              </m:r>
                            </m:lim>
                          </m:limLow>
                        </m:fName>
                        <m:e>
                          <m:r>
                            <a:rPr lang="en-US" altLang="zh-CN" sz="2800" i="1">
                              <a:latin typeface="Cambria Math" panose="02040503050406030204" pitchFamily="18" charset="0"/>
                            </a:rPr>
                            <m:t>𝑚𝐸</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𝑥</m:t>
                              </m:r>
                              <m:r>
                                <a:rPr lang="en-US" altLang="zh-CN" sz="2800" i="1">
                                  <a:latin typeface="Cambria Math" panose="02040503050406030204" pitchFamily="18" charset="0"/>
                                </a:rPr>
                                <m:t>|</m:t>
                              </m:r>
                              <m:d>
                                <m:dPr>
                                  <m:begChr m:val="|"/>
                                  <m:endChr m:val="|"/>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𝑓</m:t>
                                      </m:r>
                                    </m:e>
                                    <m:sub>
                                      <m:r>
                                        <a:rPr lang="en-US" altLang="zh-CN" sz="2800" i="1">
                                          <a:latin typeface="Cambria Math" panose="02040503050406030204" pitchFamily="18" charset="0"/>
                                        </a:rPr>
                                        <m:t>𝑛</m:t>
                                      </m:r>
                                    </m:sub>
                                  </m:sSub>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rPr>
                                    <m:t>−</m:t>
                                  </m:r>
                                  <m:r>
                                    <a:rPr lang="en-US" altLang="zh-CN" sz="2800" i="1">
                                      <a:latin typeface="Cambria Math" panose="02040503050406030204" pitchFamily="18" charset="0"/>
                                    </a:rPr>
                                    <m:t>𝑔</m:t>
                                  </m:r>
                                  <m:r>
                                    <a:rPr lang="en-US" altLang="zh-CN" sz="2800" i="1">
                                      <a:latin typeface="Cambria Math" panose="02040503050406030204" pitchFamily="18" charset="0"/>
                                    </a:rPr>
                                    <m:t>(</m:t>
                                  </m:r>
                                  <m:r>
                                    <a:rPr lang="en-US" altLang="zh-CN" sz="2800" i="1">
                                      <a:latin typeface="Cambria Math" panose="02040503050406030204" pitchFamily="18" charset="0"/>
                                    </a:rPr>
                                    <m:t>𝑥</m:t>
                                  </m:r>
                                  <m:r>
                                    <a:rPr lang="en-US" altLang="zh-CN" sz="2800" i="1">
                                      <a:latin typeface="Cambria Math" panose="02040503050406030204" pitchFamily="18" charset="0"/>
                                    </a:rPr>
                                    <m:t>)</m:t>
                                  </m:r>
                                </m:e>
                              </m:d>
                              <m:r>
                                <a:rPr lang="en-US" altLang="zh-CN" sz="2800" i="1">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ea typeface="Cambria Math" panose="02040503050406030204" pitchFamily="18" charset="0"/>
                                    </a:rPr>
                                  </m:ctrlPr>
                                </m:fPr>
                                <m:num>
                                  <m:r>
                                    <a:rPr lang="en-US" altLang="zh-CN" sz="2800" i="1">
                                      <a:latin typeface="Cambria Math" panose="02040503050406030204" pitchFamily="18" charset="0"/>
                                      <a:ea typeface="Cambria Math" panose="02040503050406030204" pitchFamily="18" charset="0"/>
                                    </a:rPr>
                                    <m:t>1</m:t>
                                  </m:r>
                                </m:num>
                                <m:den>
                                  <m:r>
                                    <a:rPr lang="en-US" altLang="zh-CN" sz="2800" i="1">
                                      <a:latin typeface="Cambria Math" panose="02040503050406030204" pitchFamily="18" charset="0"/>
                                      <a:ea typeface="Cambria Math" panose="02040503050406030204" pitchFamily="18" charset="0"/>
                                    </a:rPr>
                                    <m:t>2</m:t>
                                  </m:r>
                                  <m:r>
                                    <a:rPr lang="en-US" altLang="zh-CN" sz="2800" i="1">
                                      <a:latin typeface="Cambria Math" panose="02040503050406030204" pitchFamily="18" charset="0"/>
                                      <a:ea typeface="Cambria Math" panose="02040503050406030204" pitchFamily="18" charset="0"/>
                                    </a:rPr>
                                    <m:t>𝑘</m:t>
                                  </m:r>
                                </m:den>
                              </m:f>
                            </m:e>
                          </m:d>
                        </m:e>
                      </m:func>
                      <m:r>
                        <a:rPr lang="en-US" altLang="zh-CN" sz="2800" i="1">
                          <a:latin typeface="Cambria Math" panose="02040503050406030204" pitchFamily="18" charset="0"/>
                        </a:rPr>
                        <m:t>=0</m:t>
                      </m:r>
                    </m:oMath>
                  </m:oMathPara>
                </a14:m>
                <a:endParaRPr lang="zh-CN" altLang="en-US" sz="2800" dirty="0"/>
              </a:p>
              <a:p>
                <a:endParaRPr lang="zh-CN" altLang="en-US" sz="2800" dirty="0"/>
              </a:p>
            </p:txBody>
          </p:sp>
        </mc:Choice>
        <mc:Fallback xmlns="">
          <p:sp>
            <p:nvSpPr>
              <p:cNvPr id="36867" name="Rectangle 3"/>
              <p:cNvSpPr>
                <a:spLocks noGrp="1" noRot="1" noChangeAspect="1" noMove="1" noResize="1" noEditPoints="1" noAdjustHandles="1" noChangeArrowheads="1" noChangeShapeType="1" noTextEdit="1"/>
              </p:cNvSpPr>
              <p:nvPr>
                <p:ph type="body" idx="1"/>
              </p:nvPr>
            </p:nvSpPr>
            <p:spPr>
              <a:xfrm>
                <a:off x="12527" y="332656"/>
                <a:ext cx="9036496" cy="6264696"/>
              </a:xfrm>
              <a:blipFill>
                <a:blip r:embed="rId2"/>
                <a:stretch>
                  <a:fillRect l="-1350" t="-682"/>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8915" name="Rectangle 3"/>
              <p:cNvSpPr>
                <a:spLocks noGrp="1" noChangeArrowheads="1"/>
              </p:cNvSpPr>
              <p:nvPr>
                <p:ph type="body" idx="1"/>
              </p:nvPr>
            </p:nvSpPr>
            <p:spPr>
              <a:xfrm>
                <a:off x="251520" y="836712"/>
                <a:ext cx="8741905" cy="5256584"/>
              </a:xfrm>
            </p:spPr>
            <p:txBody>
              <a:bodyPr/>
              <a:lstStyle/>
              <a:p>
                <a:r>
                  <a:rPr lang="zh-CN" altLang="en-US" sz="2800" dirty="0" smtClean="0"/>
                  <a:t>所以</a:t>
                </a:r>
                <a:endParaRPr lang="en-US" altLang="zh-CN" sz="2800" dirty="0" smtClean="0"/>
              </a:p>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𝑚</m:t>
                      </m:r>
                      <m:r>
                        <a:rPr lang="en-US" altLang="zh-CN" sz="2800" i="1">
                          <a:latin typeface="Cambria Math" panose="02040503050406030204" pitchFamily="18" charset="0"/>
                        </a:rPr>
                        <m:t>𝐸</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𝑥</m:t>
                          </m:r>
                          <m:r>
                            <a:rPr lang="en-US" altLang="zh-CN" sz="2800" i="1">
                              <a:latin typeface="Cambria Math" panose="02040503050406030204" pitchFamily="18" charset="0"/>
                            </a:rPr>
                            <m:t>|</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𝑓</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rPr>
                                <m:t>−</m:t>
                              </m:r>
                              <m:r>
                                <a:rPr lang="en-US" altLang="zh-CN" sz="2800" i="1">
                                  <a:latin typeface="Cambria Math" panose="02040503050406030204" pitchFamily="18" charset="0"/>
                                </a:rPr>
                                <m:t>𝑔</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e>
                          </m:d>
                          <m:r>
                            <a:rPr lang="en-US" altLang="zh-CN" sz="2800" i="1">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ea typeface="Cambria Math" panose="02040503050406030204" pitchFamily="18" charset="0"/>
                                </a:rPr>
                              </m:ctrlPr>
                            </m:fPr>
                            <m:num>
                              <m:r>
                                <a:rPr lang="en-US" altLang="zh-CN" sz="2800" i="1">
                                  <a:latin typeface="Cambria Math" panose="02040503050406030204" pitchFamily="18" charset="0"/>
                                  <a:ea typeface="Cambria Math" panose="02040503050406030204" pitchFamily="18" charset="0"/>
                                </a:rPr>
                                <m:t>1</m:t>
                              </m:r>
                            </m:num>
                            <m:den>
                              <m:r>
                                <a:rPr lang="en-US" altLang="zh-CN" sz="2800" i="1">
                                  <a:latin typeface="Cambria Math" panose="02040503050406030204" pitchFamily="18" charset="0"/>
                                  <a:ea typeface="Cambria Math" panose="02040503050406030204" pitchFamily="18" charset="0"/>
                                </a:rPr>
                                <m:t>𝑘</m:t>
                              </m:r>
                            </m:den>
                          </m:f>
                        </m:e>
                      </m:d>
                      <m:r>
                        <a:rPr lang="en-US" altLang="zh-CN" sz="2800" b="0" i="1" smtClean="0">
                          <a:latin typeface="Cambria Math" panose="02040503050406030204" pitchFamily="18" charset="0"/>
                          <a:ea typeface="Cambria Math" panose="02040503050406030204" pitchFamily="18" charset="0"/>
                        </a:rPr>
                        <m:t>=0</m:t>
                      </m:r>
                    </m:oMath>
                  </m:oMathPara>
                </a14:m>
                <a:endParaRPr lang="en-US" altLang="zh-CN" sz="2800" b="0" dirty="0" smtClean="0">
                  <a:ea typeface="Cambria Math" panose="02040503050406030204" pitchFamily="18" charset="0"/>
                </a:endParaRPr>
              </a:p>
              <a:p>
                <a:r>
                  <a:rPr lang="zh-CN" altLang="en-US" sz="2800" dirty="0"/>
                  <a:t>由于</a:t>
                </a:r>
              </a:p>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𝐸</m:t>
                      </m:r>
                      <m:d>
                        <m:dPr>
                          <m:begChr m:val="{"/>
                          <m:endChr m:val="}"/>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𝑥</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𝑓</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𝑥</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𝑔</m:t>
                          </m:r>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𝑥</m:t>
                          </m:r>
                          <m:r>
                            <a:rPr lang="en-US" altLang="zh-CN" sz="2800" b="0" i="1" smtClean="0">
                              <a:latin typeface="Cambria Math" panose="02040503050406030204" pitchFamily="18" charset="0"/>
                              <a:ea typeface="Cambria Math" panose="02040503050406030204" pitchFamily="18" charset="0"/>
                            </a:rPr>
                            <m:t>)</m:t>
                          </m:r>
                        </m:e>
                      </m:d>
                      <m:r>
                        <a:rPr lang="en-US" altLang="zh-CN" sz="2800" b="0" i="1" smtClean="0">
                          <a:latin typeface="Cambria Math" panose="02040503050406030204" pitchFamily="18" charset="0"/>
                        </a:rPr>
                        <m:t>=</m:t>
                      </m:r>
                      <m:nary>
                        <m:naryPr>
                          <m:chr m:val="⋃"/>
                          <m:ctrlPr>
                            <a:rPr lang="en-US" altLang="zh-CN" sz="2800" b="0" i="1" smtClean="0">
                              <a:latin typeface="Cambria Math" panose="02040503050406030204" pitchFamily="18" charset="0"/>
                            </a:rPr>
                          </m:ctrlPr>
                        </m:naryPr>
                        <m:sub>
                          <m:r>
                            <m:rPr>
                              <m:brk m:alnAt="23"/>
                            </m:rPr>
                            <a:rPr lang="en-US" altLang="zh-CN" sz="2800" b="0" i="1" smtClean="0">
                              <a:latin typeface="Cambria Math" panose="02040503050406030204" pitchFamily="18" charset="0"/>
                            </a:rPr>
                            <m:t>𝑘</m:t>
                          </m:r>
                          <m:r>
                            <a:rPr lang="en-US" altLang="zh-CN" sz="2800" b="0" i="1" smtClean="0">
                              <a:latin typeface="Cambria Math" panose="02040503050406030204" pitchFamily="18" charset="0"/>
                            </a:rPr>
                            <m:t>=1</m:t>
                          </m:r>
                        </m:sub>
                        <m:sup>
                          <m:r>
                            <a:rPr lang="en-US" altLang="zh-CN" sz="2800" b="0" i="1" smtClean="0">
                              <a:latin typeface="Cambria Math" panose="02040503050406030204" pitchFamily="18" charset="0"/>
                              <a:ea typeface="Cambria Math" panose="02040503050406030204" pitchFamily="18" charset="0"/>
                            </a:rPr>
                            <m:t>∞</m:t>
                          </m:r>
                        </m:sup>
                        <m:e>
                          <m:r>
                            <a:rPr lang="en-US" altLang="zh-CN" sz="2800" i="1">
                              <a:latin typeface="Cambria Math" panose="02040503050406030204" pitchFamily="18" charset="0"/>
                            </a:rPr>
                            <m:t>𝐸</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𝑥</m:t>
                              </m:r>
                              <m:r>
                                <a:rPr lang="en-US" altLang="zh-CN" sz="2800" i="1">
                                  <a:latin typeface="Cambria Math" panose="02040503050406030204" pitchFamily="18" charset="0"/>
                                </a:rPr>
                                <m:t>|</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𝑓</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rPr>
                                    <m:t>−</m:t>
                                  </m:r>
                                  <m:r>
                                    <a:rPr lang="en-US" altLang="zh-CN" sz="2800" i="1">
                                      <a:latin typeface="Cambria Math" panose="02040503050406030204" pitchFamily="18" charset="0"/>
                                    </a:rPr>
                                    <m:t>𝑔</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e>
                              </m:d>
                              <m:r>
                                <a:rPr lang="en-US" altLang="zh-CN" sz="2800" i="1">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ea typeface="Cambria Math" panose="02040503050406030204" pitchFamily="18" charset="0"/>
                                    </a:rPr>
                                  </m:ctrlPr>
                                </m:fPr>
                                <m:num>
                                  <m:r>
                                    <a:rPr lang="en-US" altLang="zh-CN" sz="2800" i="1">
                                      <a:latin typeface="Cambria Math" panose="02040503050406030204" pitchFamily="18" charset="0"/>
                                      <a:ea typeface="Cambria Math" panose="02040503050406030204" pitchFamily="18" charset="0"/>
                                    </a:rPr>
                                    <m:t>1</m:t>
                                  </m:r>
                                </m:num>
                                <m:den>
                                  <m:r>
                                    <a:rPr lang="en-US" altLang="zh-CN" sz="2800" i="1">
                                      <a:latin typeface="Cambria Math" panose="02040503050406030204" pitchFamily="18" charset="0"/>
                                      <a:ea typeface="Cambria Math" panose="02040503050406030204" pitchFamily="18" charset="0"/>
                                    </a:rPr>
                                    <m:t>𝑘</m:t>
                                  </m:r>
                                </m:den>
                              </m:f>
                            </m:e>
                          </m:d>
                        </m:e>
                      </m:nary>
                    </m:oMath>
                  </m:oMathPara>
                </a14:m>
                <a:endParaRPr lang="zh-CN" altLang="en-US" sz="2800" dirty="0"/>
              </a:p>
              <a:p>
                <a:r>
                  <a:rPr lang="zh-CN" altLang="en-US" sz="2800" dirty="0"/>
                  <a:t>故</a:t>
                </a:r>
                <a:endParaRPr lang="en-US" altLang="zh-CN" sz="2800" dirty="0" smtClean="0"/>
              </a:p>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𝑚</m:t>
                      </m:r>
                      <m:r>
                        <a:rPr lang="en-US" altLang="zh-CN" sz="2800" i="1">
                          <a:latin typeface="Cambria Math" panose="02040503050406030204" pitchFamily="18" charset="0"/>
                        </a:rPr>
                        <m:t>𝐸</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𝑥</m:t>
                          </m:r>
                          <m:r>
                            <a:rPr lang="en-US" altLang="zh-CN" sz="2800" i="1">
                              <a:latin typeface="Cambria Math" panose="02040503050406030204" pitchFamily="18" charset="0"/>
                            </a:rPr>
                            <m:t>|</m:t>
                          </m:r>
                          <m:r>
                            <a:rPr lang="en-US" altLang="zh-CN" sz="2800" i="1">
                              <a:latin typeface="Cambria Math" panose="02040503050406030204" pitchFamily="18" charset="0"/>
                            </a:rPr>
                            <m:t>𝑓</m:t>
                          </m:r>
                          <m:r>
                            <a:rPr lang="en-US" altLang="zh-CN" sz="2800" i="1">
                              <a:latin typeface="Cambria Math" panose="02040503050406030204" pitchFamily="18" charset="0"/>
                            </a:rPr>
                            <m:t>(</m:t>
                          </m:r>
                          <m:r>
                            <a:rPr lang="en-US" altLang="zh-CN" sz="2800" i="1">
                              <a:latin typeface="Cambria Math" panose="02040503050406030204" pitchFamily="18" charset="0"/>
                            </a:rPr>
                            <m:t>𝑥</m:t>
                          </m:r>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𝑔</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𝑥</m:t>
                          </m:r>
                          <m:r>
                            <a:rPr lang="en-US" altLang="zh-CN" sz="2800" i="1">
                              <a:latin typeface="Cambria Math" panose="02040503050406030204" pitchFamily="18" charset="0"/>
                              <a:ea typeface="Cambria Math" panose="02040503050406030204" pitchFamily="18" charset="0"/>
                            </a:rPr>
                            <m:t>)</m:t>
                          </m:r>
                        </m:e>
                      </m:d>
                      <m:r>
                        <a:rPr lang="en-US" altLang="zh-CN" sz="2800" i="1">
                          <a:latin typeface="Cambria Math" panose="02040503050406030204" pitchFamily="18" charset="0"/>
                        </a:rPr>
                        <m:t>=</m:t>
                      </m:r>
                      <m:r>
                        <a:rPr lang="en-US" altLang="zh-CN" sz="2800" b="0" i="1" smtClean="0">
                          <a:latin typeface="Cambria Math" panose="02040503050406030204" pitchFamily="18" charset="0"/>
                        </a:rPr>
                        <m:t>0.</m:t>
                      </m:r>
                    </m:oMath>
                  </m:oMathPara>
                </a14:m>
                <a:endParaRPr lang="zh-CN" altLang="en-US" sz="2800" dirty="0"/>
              </a:p>
              <a:p>
                <a:r>
                  <a:rPr lang="zh-CN" altLang="en-US" sz="2800" dirty="0"/>
                  <a:t>换言之，</a:t>
                </a:r>
                <a14:m>
                  <m:oMath xmlns:m="http://schemas.openxmlformats.org/officeDocument/2006/math">
                    <m:r>
                      <a:rPr lang="en-US" altLang="zh-CN" sz="2800" i="1">
                        <a:latin typeface="Cambria Math" panose="02040503050406030204" pitchFamily="18" charset="0"/>
                        <a:ea typeface="Cambria Math" panose="02040503050406030204" pitchFamily="18" charset="0"/>
                      </a:rPr>
                      <m:t>𝑓</m:t>
                    </m:r>
                    <m:d>
                      <m:dPr>
                        <m:ctrlPr>
                          <a:rPr lang="en-US" altLang="zh-CN" sz="2800" i="1">
                            <a:latin typeface="Cambria Math" panose="02040503050406030204" pitchFamily="18" charset="0"/>
                            <a:ea typeface="Cambria Math" panose="02040503050406030204" pitchFamily="18" charset="0"/>
                          </a:rPr>
                        </m:ctrlPr>
                      </m:dPr>
                      <m:e>
                        <m:r>
                          <a:rPr lang="en-US" altLang="zh-CN" sz="2800" i="1">
                            <a:latin typeface="Cambria Math" panose="02040503050406030204" pitchFamily="18" charset="0"/>
                            <a:ea typeface="Cambria Math" panose="02040503050406030204" pitchFamily="18" charset="0"/>
                          </a:rPr>
                          <m:t>𝑥</m:t>
                        </m:r>
                      </m:e>
                    </m:d>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𝑔</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𝑥</m:t>
                    </m:r>
                    <m:r>
                      <a:rPr lang="en-US" altLang="zh-CN" sz="2800" i="1">
                        <a:latin typeface="Cambria Math" panose="02040503050406030204" pitchFamily="18" charset="0"/>
                        <a:ea typeface="Cambria Math" panose="02040503050406030204" pitchFamily="18" charset="0"/>
                      </a:rPr>
                      <m:t>) </m:t>
                    </m:r>
                    <m:r>
                      <a:rPr lang="en-US" altLang="zh-CN" sz="2800" i="1">
                        <a:latin typeface="Cambria Math" panose="02040503050406030204" pitchFamily="18" charset="0"/>
                        <a:ea typeface="Cambria Math" panose="02040503050406030204" pitchFamily="18" charset="0"/>
                      </a:rPr>
                      <m:t>𝑎</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𝑒</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𝐸</m:t>
                    </m:r>
                    <m:r>
                      <a:rPr lang="en-US" altLang="zh-CN" sz="2800" i="1">
                        <a:latin typeface="Cambria Math" panose="02040503050406030204" pitchFamily="18" charset="0"/>
                        <a:ea typeface="Cambria Math" panose="02040503050406030204" pitchFamily="18" charset="0"/>
                      </a:rPr>
                      <m:t>]</m:t>
                    </m:r>
                  </m:oMath>
                </a14:m>
                <a:r>
                  <a:rPr lang="zh-CN" altLang="en-US" sz="2800" dirty="0"/>
                  <a:t>，证</a:t>
                </a:r>
                <a:r>
                  <a:rPr lang="zh-CN" altLang="en-US" sz="2800" dirty="0" smtClean="0"/>
                  <a:t>毕</a:t>
                </a:r>
                <a:r>
                  <a:rPr lang="en-US" altLang="zh-CN" sz="2800" dirty="0" smtClean="0"/>
                  <a:t>!</a:t>
                </a:r>
                <a:endParaRPr lang="zh-CN" altLang="en-US" sz="2800" dirty="0" smtClean="0"/>
              </a:p>
            </p:txBody>
          </p:sp>
        </mc:Choice>
        <mc:Fallback xmlns="">
          <p:sp>
            <p:nvSpPr>
              <p:cNvPr id="38915" name="Rectangle 3"/>
              <p:cNvSpPr>
                <a:spLocks noGrp="1" noRot="1" noChangeAspect="1" noMove="1" noResize="1" noEditPoints="1" noAdjustHandles="1" noChangeArrowheads="1" noChangeShapeType="1" noTextEdit="1"/>
              </p:cNvSpPr>
              <p:nvPr>
                <p:ph type="body" idx="1"/>
              </p:nvPr>
            </p:nvSpPr>
            <p:spPr>
              <a:xfrm>
                <a:off x="251520" y="836712"/>
                <a:ext cx="8741905" cy="5256584"/>
              </a:xfrm>
              <a:blipFill>
                <a:blip r:embed="rId2"/>
                <a:stretch>
                  <a:fillRect l="-1395" t="-695" b="-2202"/>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type="body" idx="1"/>
          </p:nvPr>
        </p:nvSpPr>
        <p:spPr/>
        <p:txBody>
          <a:bodyPr/>
          <a:lstStyle/>
          <a:p>
            <a:r>
              <a:rPr lang="zh-CN" altLang="en-US" u="sng" dirty="0" smtClean="0">
                <a:latin typeface="华文中宋" panose="02010600040101010101" pitchFamily="2" charset="-122"/>
              </a:rPr>
              <a:t>作业</a:t>
            </a:r>
            <a:r>
              <a:rPr lang="zh-CN" altLang="en-US" dirty="0" smtClean="0">
                <a:latin typeface="华文中宋" panose="02010600040101010101" pitchFamily="2" charset="-122"/>
              </a:rPr>
              <a:t>：</a:t>
            </a:r>
            <a:r>
              <a:rPr lang="en-US" altLang="zh-CN" dirty="0" smtClean="0">
                <a:latin typeface="华文中宋" panose="02010600040101010101" pitchFamily="2" charset="-122"/>
              </a:rPr>
              <a:t>P125</a:t>
            </a:r>
          </a:p>
          <a:p>
            <a:r>
              <a:rPr lang="en-US" altLang="zh-CN" smtClean="0">
                <a:latin typeface="华文中宋" panose="02010600040101010101" pitchFamily="2" charset="-122"/>
              </a:rPr>
              <a:t>1, 4, 6, 7, 8</a:t>
            </a:r>
            <a:endParaRPr lang="en-US" altLang="zh-CN" dirty="0" smtClean="0"/>
          </a:p>
          <a:p>
            <a:endParaRPr lang="zh-CN" altLang="zh-C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075" name="Rectangle 3"/>
              <p:cNvSpPr>
                <a:spLocks noGrp="1" noChangeArrowheads="1"/>
              </p:cNvSpPr>
              <p:nvPr>
                <p:ph type="body" idx="1"/>
              </p:nvPr>
            </p:nvSpPr>
            <p:spPr>
              <a:xfrm>
                <a:off x="179512" y="332656"/>
                <a:ext cx="8856984" cy="5688632"/>
              </a:xfrm>
            </p:spPr>
            <p:txBody>
              <a:bodyPr/>
              <a:lstStyle/>
              <a:p>
                <a:pPr algn="just">
                  <a:lnSpc>
                    <a:spcPct val="105000"/>
                  </a:lnSpc>
                </a:pPr>
                <a:r>
                  <a:rPr lang="zh-CN" altLang="en-US" sz="3000" dirty="0" smtClean="0"/>
                  <a:t>一．</a:t>
                </a:r>
                <a:r>
                  <a:rPr lang="en-US" altLang="zh-CN" sz="3000" dirty="0" smtClean="0"/>
                  <a:t>Lusin</a:t>
                </a:r>
                <a:r>
                  <a:rPr lang="zh-CN" altLang="en-US" sz="3000" dirty="0" smtClean="0"/>
                  <a:t>定理</a:t>
                </a:r>
                <a:endParaRPr lang="en-US" altLang="zh-CN" sz="3000" dirty="0" smtClean="0"/>
              </a:p>
              <a:p>
                <a:pPr algn="just">
                  <a:lnSpc>
                    <a:spcPct val="105000"/>
                  </a:lnSpc>
                </a:pPr>
                <a:r>
                  <a:rPr lang="zh-CN" altLang="en-US" sz="3000" dirty="0" smtClean="0"/>
                  <a:t>设</a:t>
                </a:r>
                <a14:m>
                  <m:oMath xmlns:m="http://schemas.openxmlformats.org/officeDocument/2006/math">
                    <m:r>
                      <a:rPr lang="en-US" altLang="zh-CN" sz="3000" i="1">
                        <a:latin typeface="Cambria Math" panose="02040503050406030204" pitchFamily="18" charset="0"/>
                      </a:rPr>
                      <m:t>𝑓</m:t>
                    </m:r>
                    <m:d>
                      <m:dPr>
                        <m:ctrlPr>
                          <a:rPr lang="en-US" altLang="zh-CN" sz="3000" i="1">
                            <a:latin typeface="Cambria Math" panose="02040503050406030204" pitchFamily="18" charset="0"/>
                          </a:rPr>
                        </m:ctrlPr>
                      </m:dPr>
                      <m:e>
                        <m:r>
                          <a:rPr lang="en-US" altLang="zh-CN" sz="3000" i="1">
                            <a:latin typeface="Cambria Math" panose="02040503050406030204" pitchFamily="18" charset="0"/>
                          </a:rPr>
                          <m:t>𝑥</m:t>
                        </m:r>
                      </m:e>
                    </m:d>
                  </m:oMath>
                </a14:m>
                <a:r>
                  <a:rPr lang="zh-CN" altLang="en-US" sz="3000" dirty="0" smtClean="0">
                    <a:latin typeface="华文中宋" panose="02010600040101010101" pitchFamily="2" charset="-122"/>
                  </a:rPr>
                  <a:t>是</a:t>
                </a:r>
                <a14:m>
                  <m:oMath xmlns:m="http://schemas.openxmlformats.org/officeDocument/2006/math">
                    <m:r>
                      <a:rPr lang="en-US" altLang="zh-CN" sz="3000" i="1" dirty="0">
                        <a:latin typeface="Cambria Math" panose="02040503050406030204" pitchFamily="18" charset="0"/>
                      </a:rPr>
                      <m:t>𝐸</m:t>
                    </m:r>
                    <m:r>
                      <a:rPr lang="en-US" altLang="zh-CN" sz="3000" i="1" dirty="0" smtClean="0">
                        <a:latin typeface="Cambria Math" panose="02040503050406030204" pitchFamily="18" charset="0"/>
                        <a:ea typeface="Cambria Math" panose="02040503050406030204" pitchFamily="18" charset="0"/>
                      </a:rPr>
                      <m:t>⊂</m:t>
                    </m:r>
                    <m:sSup>
                      <m:sSupPr>
                        <m:ctrlPr>
                          <a:rPr lang="en-US" altLang="zh-CN" sz="3000" b="0" i="1" dirty="0" smtClean="0">
                            <a:latin typeface="Cambria Math" panose="02040503050406030204" pitchFamily="18" charset="0"/>
                            <a:ea typeface="Cambria Math" panose="02040503050406030204" pitchFamily="18" charset="0"/>
                          </a:rPr>
                        </m:ctrlPr>
                      </m:sSupPr>
                      <m:e>
                        <m:r>
                          <a:rPr lang="en-US" altLang="zh-CN" sz="3000" b="0" i="1" dirty="0" smtClean="0">
                            <a:latin typeface="Cambria Math" panose="02040503050406030204" pitchFamily="18" charset="0"/>
                            <a:ea typeface="Cambria Math" panose="02040503050406030204" pitchFamily="18" charset="0"/>
                          </a:rPr>
                          <m:t>𝑅</m:t>
                        </m:r>
                      </m:e>
                      <m:sup>
                        <m:r>
                          <a:rPr lang="en-US" altLang="zh-CN" sz="3000" b="0" i="1" dirty="0" smtClean="0">
                            <a:latin typeface="Cambria Math" panose="02040503050406030204" pitchFamily="18" charset="0"/>
                            <a:ea typeface="Cambria Math" panose="02040503050406030204" pitchFamily="18" charset="0"/>
                          </a:rPr>
                          <m:t>𝑛</m:t>
                        </m:r>
                      </m:sup>
                    </m:sSup>
                  </m:oMath>
                </a14:m>
                <a:r>
                  <a:rPr lang="zh-CN" altLang="en-US" sz="3000" dirty="0">
                    <a:latin typeface="华文中宋" panose="02010600040101010101" pitchFamily="2" charset="-122"/>
                  </a:rPr>
                  <a:t>上几乎处处有限的可测函数</a:t>
                </a:r>
                <a:r>
                  <a:rPr lang="zh-CN" altLang="en-US" sz="3000" dirty="0" smtClean="0">
                    <a:latin typeface="华文中宋" panose="02010600040101010101" pitchFamily="2" charset="-122"/>
                  </a:rPr>
                  <a:t>，则对于</a:t>
                </a:r>
                <a:r>
                  <a:rPr lang="zh-CN" altLang="en-US" sz="3000" dirty="0">
                    <a:latin typeface="华文中宋" panose="02010600040101010101" pitchFamily="2" charset="-122"/>
                  </a:rPr>
                  <a:t>任意</a:t>
                </a:r>
                <a14:m>
                  <m:oMath xmlns:m="http://schemas.openxmlformats.org/officeDocument/2006/math">
                    <m:r>
                      <a:rPr lang="zh-CN" altLang="en-US" sz="3000" i="1" smtClean="0">
                        <a:latin typeface="Cambria Math" panose="02040503050406030204" pitchFamily="18" charset="0"/>
                      </a:rPr>
                      <m:t>𝛿</m:t>
                    </m:r>
                    <m:r>
                      <a:rPr lang="en-US" altLang="zh-CN" sz="3000" i="1">
                        <a:latin typeface="Cambria Math" panose="02040503050406030204" pitchFamily="18" charset="0"/>
                        <a:ea typeface="Cambria Math" panose="02040503050406030204" pitchFamily="18" charset="0"/>
                      </a:rPr>
                      <m:t>&gt;0</m:t>
                    </m:r>
                  </m:oMath>
                </a14:m>
                <a:r>
                  <a:rPr lang="zh-CN" altLang="en-US" sz="3000" dirty="0" smtClean="0">
                    <a:latin typeface="华文中宋" panose="02010600040101010101" pitchFamily="2" charset="-122"/>
                  </a:rPr>
                  <a:t>，存在</a:t>
                </a:r>
                <a14:m>
                  <m:oMath xmlns:m="http://schemas.openxmlformats.org/officeDocument/2006/math">
                    <m:r>
                      <a:rPr lang="en-US" altLang="zh-CN" sz="3000" i="1" dirty="0" smtClean="0">
                        <a:latin typeface="Cambria Math" panose="02040503050406030204" pitchFamily="18" charset="0"/>
                      </a:rPr>
                      <m:t>𝐸</m:t>
                    </m:r>
                  </m:oMath>
                </a14:m>
                <a:r>
                  <a:rPr lang="zh-CN" altLang="en-US" sz="3000" dirty="0" smtClean="0">
                    <a:latin typeface="华文中宋" panose="02010600040101010101" pitchFamily="2" charset="-122"/>
                  </a:rPr>
                  <a:t>中闭集</a:t>
                </a:r>
                <a14:m>
                  <m:oMath xmlns:m="http://schemas.openxmlformats.org/officeDocument/2006/math">
                    <m:r>
                      <a:rPr lang="en-US" altLang="zh-CN" sz="3000" b="0" i="1" dirty="0" smtClean="0">
                        <a:latin typeface="Cambria Math" panose="02040503050406030204" pitchFamily="18" charset="0"/>
                      </a:rPr>
                      <m:t>𝐹</m:t>
                    </m:r>
                  </m:oMath>
                </a14:m>
                <a:r>
                  <a:rPr lang="zh-CN" altLang="en-US" sz="3000" dirty="0" smtClean="0">
                    <a:latin typeface="华文中宋" panose="02010600040101010101" pitchFamily="2" charset="-122"/>
                  </a:rPr>
                  <a:t>，</a:t>
                </a:r>
                <a14:m>
                  <m:oMath xmlns:m="http://schemas.openxmlformats.org/officeDocument/2006/math">
                    <m:r>
                      <a:rPr lang="en-US" altLang="zh-CN" sz="3000" b="0" i="1" dirty="0" smtClean="0">
                        <a:latin typeface="Cambria Math" panose="02040503050406030204" pitchFamily="18" charset="0"/>
                      </a:rPr>
                      <m:t>𝑚</m:t>
                    </m:r>
                    <m:r>
                      <a:rPr lang="en-US" altLang="zh-CN" sz="3000" b="0" i="1" dirty="0" smtClean="0">
                        <a:latin typeface="Cambria Math" panose="02040503050406030204" pitchFamily="18" charset="0"/>
                      </a:rPr>
                      <m:t>(</m:t>
                    </m:r>
                    <m:r>
                      <a:rPr lang="en-US" altLang="zh-CN" sz="3000" b="0" i="1" dirty="0" smtClean="0">
                        <a:latin typeface="Cambria Math" panose="02040503050406030204" pitchFamily="18" charset="0"/>
                      </a:rPr>
                      <m:t>𝐸</m:t>
                    </m:r>
                    <m:r>
                      <a:rPr lang="en-US" altLang="zh-CN" sz="3000" b="0" i="1" dirty="0" smtClean="0">
                        <a:latin typeface="Cambria Math" panose="02040503050406030204" pitchFamily="18" charset="0"/>
                      </a:rPr>
                      <m:t>−</m:t>
                    </m:r>
                    <m:r>
                      <a:rPr lang="en-US" altLang="zh-CN" sz="3000" b="0" i="1" dirty="0" smtClean="0">
                        <a:latin typeface="Cambria Math" panose="02040503050406030204" pitchFamily="18" charset="0"/>
                      </a:rPr>
                      <m:t>𝐹</m:t>
                    </m:r>
                    <m:r>
                      <a:rPr lang="en-US" altLang="zh-CN" sz="3000" b="0" i="1" dirty="0" smtClean="0">
                        <a:latin typeface="Cambria Math" panose="02040503050406030204" pitchFamily="18" charset="0"/>
                      </a:rPr>
                      <m:t>)&lt;</m:t>
                    </m:r>
                    <m:r>
                      <a:rPr lang="zh-CN" altLang="en-US" sz="3000" b="0" i="1" dirty="0" smtClean="0">
                        <a:latin typeface="Cambria Math" panose="02040503050406030204" pitchFamily="18" charset="0"/>
                        <a:ea typeface="Cambria Math" panose="02040503050406030204" pitchFamily="18" charset="0"/>
                      </a:rPr>
                      <m:t>𝛿</m:t>
                    </m:r>
                  </m:oMath>
                </a14:m>
                <a:r>
                  <a:rPr lang="en-US" altLang="zh-CN" sz="3000" dirty="0" smtClean="0">
                    <a:latin typeface="华文中宋" panose="02010600040101010101" pitchFamily="2" charset="-122"/>
                  </a:rPr>
                  <a:t>, </a:t>
                </a:r>
                <a:r>
                  <a:rPr lang="zh-CN" altLang="en-US" sz="3000" dirty="0" smtClean="0">
                    <a:latin typeface="华文中宋" panose="02010600040101010101" pitchFamily="2" charset="-122"/>
                  </a:rPr>
                  <a:t>使得</a:t>
                </a:r>
                <a14:m>
                  <m:oMath xmlns:m="http://schemas.openxmlformats.org/officeDocument/2006/math">
                    <m:r>
                      <a:rPr lang="en-US" altLang="zh-CN" sz="3000" i="1" smtClean="0">
                        <a:latin typeface="Cambria Math" panose="02040503050406030204" pitchFamily="18" charset="0"/>
                      </a:rPr>
                      <m:t>𝑓</m:t>
                    </m:r>
                    <m:d>
                      <m:dPr>
                        <m:ctrlPr>
                          <a:rPr lang="en-US" altLang="zh-CN" sz="3000" i="1">
                            <a:latin typeface="Cambria Math" panose="02040503050406030204" pitchFamily="18" charset="0"/>
                          </a:rPr>
                        </m:ctrlPr>
                      </m:dPr>
                      <m:e>
                        <m:r>
                          <a:rPr lang="en-US" altLang="zh-CN" sz="3000" i="1">
                            <a:latin typeface="Cambria Math" panose="02040503050406030204" pitchFamily="18" charset="0"/>
                          </a:rPr>
                          <m:t>𝑥</m:t>
                        </m:r>
                      </m:e>
                    </m:d>
                  </m:oMath>
                </a14:m>
                <a:r>
                  <a:rPr lang="zh-CN" altLang="en-US" sz="3000" dirty="0" smtClean="0"/>
                  <a:t>在</a:t>
                </a:r>
                <a14:m>
                  <m:oMath xmlns:m="http://schemas.openxmlformats.org/officeDocument/2006/math">
                    <m:r>
                      <a:rPr lang="en-US" altLang="zh-CN" sz="3000" b="0" i="1" dirty="0" smtClean="0">
                        <a:latin typeface="Cambria Math" panose="02040503050406030204" pitchFamily="18" charset="0"/>
                      </a:rPr>
                      <m:t>𝐹</m:t>
                    </m:r>
                  </m:oMath>
                </a14:m>
                <a:r>
                  <a:rPr lang="zh-CN" altLang="en-US" sz="3000" dirty="0" smtClean="0"/>
                  <a:t>上是连续函数。</a:t>
                </a:r>
                <a:endParaRPr lang="en-US" altLang="zh-CN" sz="3000" dirty="0" smtClean="0"/>
              </a:p>
              <a:p>
                <a:pPr algn="just">
                  <a:lnSpc>
                    <a:spcPct val="105000"/>
                  </a:lnSpc>
                </a:pPr>
                <a:r>
                  <a:rPr lang="zh-CN" altLang="en-US" sz="3000" dirty="0" smtClean="0"/>
                  <a:t>证明（略）</a:t>
                </a:r>
                <a:endParaRPr lang="en-US" altLang="zh-CN" sz="3000" dirty="0" smtClean="0"/>
              </a:p>
              <a:p>
                <a:pPr algn="just">
                  <a:lnSpc>
                    <a:spcPct val="105000"/>
                  </a:lnSpc>
                </a:pPr>
                <a:r>
                  <a:rPr lang="en-US" altLang="zh-CN" sz="3000" dirty="0" smtClean="0">
                    <a:latin typeface="华文中宋" panose="02010600040101010101" pitchFamily="2" charset="-122"/>
                  </a:rPr>
                  <a:t>Lusin</a:t>
                </a:r>
                <a:r>
                  <a:rPr lang="zh-CN" altLang="en-US" sz="3000" dirty="0" smtClean="0">
                    <a:latin typeface="华文中宋" panose="02010600040101010101" pitchFamily="2" charset="-122"/>
                  </a:rPr>
                  <a:t>定理</a:t>
                </a:r>
                <a:r>
                  <a:rPr lang="zh-CN" altLang="en-US" sz="3000" dirty="0">
                    <a:latin typeface="华文中宋" panose="02010600040101010101" pitchFamily="2" charset="-122"/>
                  </a:rPr>
                  <a:t>实际是说，任意可测函数都可以用连续函数在某种意义下逼近。我们可以将</a:t>
                </a:r>
                <a:r>
                  <a:rPr lang="zh-CN" altLang="en-US" sz="3000" dirty="0" smtClean="0">
                    <a:latin typeface="华文中宋" panose="02010600040101010101" pitchFamily="2" charset="-122"/>
                  </a:rPr>
                  <a:t>定理改</a:t>
                </a:r>
                <a:r>
                  <a:rPr lang="zh-CN" altLang="en-US" sz="3000" dirty="0">
                    <a:latin typeface="华文中宋" panose="02010600040101010101" pitchFamily="2" charset="-122"/>
                  </a:rPr>
                  <a:t>述成：若</a:t>
                </a:r>
                <a14:m>
                  <m:oMath xmlns:m="http://schemas.openxmlformats.org/officeDocument/2006/math">
                    <m:r>
                      <a:rPr lang="en-US" altLang="zh-CN" sz="3000" i="1" smtClean="0">
                        <a:latin typeface="Cambria Math" panose="02040503050406030204" pitchFamily="18" charset="0"/>
                      </a:rPr>
                      <m:t>𝑓</m:t>
                    </m:r>
                    <m:d>
                      <m:dPr>
                        <m:ctrlPr>
                          <a:rPr lang="en-US" altLang="zh-CN" sz="3000" i="1">
                            <a:latin typeface="Cambria Math" panose="02040503050406030204" pitchFamily="18" charset="0"/>
                          </a:rPr>
                        </m:ctrlPr>
                      </m:dPr>
                      <m:e>
                        <m:r>
                          <a:rPr lang="en-US" altLang="zh-CN" sz="3000" i="1">
                            <a:latin typeface="Cambria Math" panose="02040503050406030204" pitchFamily="18" charset="0"/>
                          </a:rPr>
                          <m:t>𝑥</m:t>
                        </m:r>
                      </m:e>
                    </m:d>
                  </m:oMath>
                </a14:m>
                <a:r>
                  <a:rPr lang="zh-CN" altLang="en-US" sz="3000" dirty="0">
                    <a:latin typeface="华文中宋" panose="02010600040101010101" pitchFamily="2" charset="-122"/>
                  </a:rPr>
                  <a:t>是</a:t>
                </a:r>
                <a14:m>
                  <m:oMath xmlns:m="http://schemas.openxmlformats.org/officeDocument/2006/math">
                    <m:r>
                      <a:rPr lang="en-US" altLang="zh-CN" sz="3000" i="1" dirty="0" smtClean="0">
                        <a:latin typeface="Cambria Math" panose="02040503050406030204" pitchFamily="18" charset="0"/>
                      </a:rPr>
                      <m:t>𝐸</m:t>
                    </m:r>
                  </m:oMath>
                </a14:m>
                <a:r>
                  <a:rPr lang="zh-CN" altLang="en-US" sz="3000" dirty="0">
                    <a:latin typeface="华文中宋" panose="02010600040101010101" pitchFamily="2" charset="-122"/>
                  </a:rPr>
                  <a:t>上的可测函数，则对任意</a:t>
                </a:r>
                <a14:m>
                  <m:oMath xmlns:m="http://schemas.openxmlformats.org/officeDocument/2006/math">
                    <m:r>
                      <a:rPr lang="zh-CN" altLang="en-US" sz="3000" i="1" smtClean="0">
                        <a:latin typeface="Cambria Math" panose="02040503050406030204" pitchFamily="18" charset="0"/>
                      </a:rPr>
                      <m:t>𝜀</m:t>
                    </m:r>
                    <m:r>
                      <a:rPr lang="en-US" altLang="zh-CN" sz="3000" i="1">
                        <a:latin typeface="Cambria Math" panose="02040503050406030204" pitchFamily="18" charset="0"/>
                        <a:ea typeface="Cambria Math" panose="02040503050406030204" pitchFamily="18" charset="0"/>
                      </a:rPr>
                      <m:t>&gt;0 </m:t>
                    </m:r>
                  </m:oMath>
                </a14:m>
                <a:r>
                  <a:rPr lang="zh-CN" altLang="en-US" sz="3000" dirty="0">
                    <a:latin typeface="华文中宋" panose="02010600040101010101" pitchFamily="2" charset="-122"/>
                  </a:rPr>
                  <a:t>，存在</a:t>
                </a:r>
                <a14:m>
                  <m:oMath xmlns:m="http://schemas.openxmlformats.org/officeDocument/2006/math">
                    <m:sSup>
                      <m:sSupPr>
                        <m:ctrlPr>
                          <a:rPr lang="en-US" altLang="zh-CN" sz="3000" b="0" i="1" dirty="0" smtClean="0">
                            <a:latin typeface="Cambria Math" panose="02040503050406030204" pitchFamily="18" charset="0"/>
                            <a:ea typeface="Cambria Math" panose="02040503050406030204" pitchFamily="18" charset="0"/>
                          </a:rPr>
                        </m:ctrlPr>
                      </m:sSupPr>
                      <m:e>
                        <m:r>
                          <a:rPr lang="en-US" altLang="zh-CN" sz="3000" b="0" i="1" dirty="0" smtClean="0">
                            <a:latin typeface="Cambria Math" panose="02040503050406030204" pitchFamily="18" charset="0"/>
                            <a:ea typeface="Cambria Math" panose="02040503050406030204" pitchFamily="18" charset="0"/>
                          </a:rPr>
                          <m:t>𝑅</m:t>
                        </m:r>
                      </m:e>
                      <m:sup>
                        <m:r>
                          <a:rPr lang="en-US" altLang="zh-CN" sz="3000" b="0" i="1" dirty="0" smtClean="0">
                            <a:latin typeface="Cambria Math" panose="02040503050406030204" pitchFamily="18" charset="0"/>
                            <a:ea typeface="Cambria Math" panose="02040503050406030204" pitchFamily="18" charset="0"/>
                          </a:rPr>
                          <m:t>𝑛</m:t>
                        </m:r>
                      </m:sup>
                    </m:sSup>
                  </m:oMath>
                </a14:m>
                <a:r>
                  <a:rPr lang="zh-CN" altLang="en-US" sz="3000" dirty="0">
                    <a:latin typeface="华文中宋" panose="02010600040101010101" pitchFamily="2" charset="-122"/>
                  </a:rPr>
                  <a:t>上的</a:t>
                </a:r>
                <a:r>
                  <a:rPr lang="zh-CN" altLang="en-US" sz="3000" dirty="0" smtClean="0">
                    <a:latin typeface="华文中宋" panose="02010600040101010101" pitchFamily="2" charset="-122"/>
                  </a:rPr>
                  <a:t>连续函数</a:t>
                </a:r>
                <a14:m>
                  <m:oMath xmlns:m="http://schemas.openxmlformats.org/officeDocument/2006/math">
                    <m:r>
                      <a:rPr lang="en-US" altLang="zh-CN" sz="3000" i="1" dirty="0">
                        <a:latin typeface="Cambria Math" panose="02040503050406030204" pitchFamily="18" charset="0"/>
                      </a:rPr>
                      <m:t>𝑔</m:t>
                    </m:r>
                    <m:d>
                      <m:dPr>
                        <m:ctrlPr>
                          <a:rPr lang="en-US" altLang="zh-CN" sz="3000" i="1">
                            <a:latin typeface="Cambria Math" panose="02040503050406030204" pitchFamily="18" charset="0"/>
                          </a:rPr>
                        </m:ctrlPr>
                      </m:dPr>
                      <m:e>
                        <m:r>
                          <a:rPr lang="en-US" altLang="zh-CN" sz="3000" i="1">
                            <a:latin typeface="Cambria Math" panose="02040503050406030204" pitchFamily="18" charset="0"/>
                          </a:rPr>
                          <m:t>𝑥</m:t>
                        </m:r>
                      </m:e>
                    </m:d>
                  </m:oMath>
                </a14:m>
                <a:r>
                  <a:rPr lang="zh-CN" altLang="en-US" sz="3000" dirty="0">
                    <a:latin typeface="华文中宋" panose="02010600040101010101" pitchFamily="2" charset="-122"/>
                  </a:rPr>
                  <a:t>，</a:t>
                </a:r>
                <a:r>
                  <a:rPr lang="zh-CN" altLang="en-US" sz="3000" dirty="0" smtClean="0">
                    <a:latin typeface="华文中宋" panose="02010600040101010101" pitchFamily="2" charset="-122"/>
                  </a:rPr>
                  <a:t>使得</a:t>
                </a:r>
                <a:endParaRPr lang="en-US" altLang="zh-CN" sz="3000" dirty="0" smtClean="0">
                  <a:latin typeface="华文中宋" panose="02010600040101010101" pitchFamily="2" charset="-122"/>
                </a:endParaRPr>
              </a:p>
              <a:p>
                <a:pPr>
                  <a:lnSpc>
                    <a:spcPct val="105000"/>
                  </a:lnSpc>
                </a:pPr>
                <a14:m>
                  <m:oMathPara xmlns:m="http://schemas.openxmlformats.org/officeDocument/2006/math">
                    <m:oMathParaPr>
                      <m:jc m:val="centerGroup"/>
                    </m:oMathParaPr>
                    <m:oMath xmlns:m="http://schemas.openxmlformats.org/officeDocument/2006/math">
                      <m:r>
                        <a:rPr lang="en-US" altLang="zh-CN" sz="3000" b="0" i="1" smtClean="0">
                          <a:latin typeface="Cambria Math" panose="02040503050406030204" pitchFamily="18" charset="0"/>
                        </a:rPr>
                        <m:t>𝑚𝐸</m:t>
                      </m:r>
                      <m:d>
                        <m:dPr>
                          <m:begChr m:val="{"/>
                          <m:endChr m:val="}"/>
                          <m:ctrlPr>
                            <a:rPr lang="en-US" altLang="zh-CN" sz="3000" b="0" i="1" smtClean="0">
                              <a:latin typeface="Cambria Math" panose="02040503050406030204" pitchFamily="18" charset="0"/>
                            </a:rPr>
                          </m:ctrlPr>
                        </m:dPr>
                        <m:e>
                          <m:r>
                            <a:rPr lang="en-US" altLang="zh-CN" sz="3000" b="0" i="1" smtClean="0">
                              <a:latin typeface="Cambria Math" panose="02040503050406030204" pitchFamily="18" charset="0"/>
                            </a:rPr>
                            <m:t>𝑥</m:t>
                          </m:r>
                        </m:e>
                        <m:e>
                          <m:r>
                            <a:rPr lang="en-US" altLang="zh-CN" sz="3000" b="0" i="1" smtClean="0">
                              <a:latin typeface="Cambria Math" panose="02040503050406030204" pitchFamily="18" charset="0"/>
                            </a:rPr>
                            <m:t>𝑓</m:t>
                          </m:r>
                          <m:d>
                            <m:dPr>
                              <m:ctrlPr>
                                <a:rPr lang="en-US" altLang="zh-CN" sz="3000" b="0" i="1" smtClean="0">
                                  <a:latin typeface="Cambria Math" panose="02040503050406030204" pitchFamily="18" charset="0"/>
                                </a:rPr>
                              </m:ctrlPr>
                            </m:dPr>
                            <m:e>
                              <m:r>
                                <a:rPr lang="en-US" altLang="zh-CN" sz="3000" b="0" i="1" smtClean="0">
                                  <a:latin typeface="Cambria Math" panose="02040503050406030204" pitchFamily="18" charset="0"/>
                                </a:rPr>
                                <m:t>𝑥</m:t>
                              </m:r>
                            </m:e>
                          </m:d>
                          <m:r>
                            <a:rPr lang="en-US" altLang="zh-CN" sz="3000" b="0" i="1" smtClean="0">
                              <a:latin typeface="Cambria Math" panose="02040503050406030204" pitchFamily="18" charset="0"/>
                              <a:ea typeface="Cambria Math" panose="02040503050406030204" pitchFamily="18" charset="0"/>
                            </a:rPr>
                            <m:t>≠</m:t>
                          </m:r>
                          <m:r>
                            <a:rPr lang="en-US" altLang="zh-CN" sz="3000" b="0" i="1" smtClean="0">
                              <a:latin typeface="Cambria Math" panose="02040503050406030204" pitchFamily="18" charset="0"/>
                              <a:ea typeface="Cambria Math" panose="02040503050406030204" pitchFamily="18" charset="0"/>
                            </a:rPr>
                            <m:t>𝑔</m:t>
                          </m:r>
                          <m:d>
                            <m:dPr>
                              <m:ctrlPr>
                                <a:rPr lang="en-US" altLang="zh-CN" sz="3000" b="0" i="1" smtClean="0">
                                  <a:latin typeface="Cambria Math" panose="02040503050406030204" pitchFamily="18" charset="0"/>
                                  <a:ea typeface="Cambria Math" panose="02040503050406030204" pitchFamily="18" charset="0"/>
                                </a:rPr>
                              </m:ctrlPr>
                            </m:dPr>
                            <m:e>
                              <m:r>
                                <a:rPr lang="en-US" altLang="zh-CN" sz="3000" b="0" i="1" smtClean="0">
                                  <a:latin typeface="Cambria Math" panose="02040503050406030204" pitchFamily="18" charset="0"/>
                                  <a:ea typeface="Cambria Math" panose="02040503050406030204" pitchFamily="18" charset="0"/>
                                </a:rPr>
                                <m:t>𝑥</m:t>
                              </m:r>
                            </m:e>
                          </m:d>
                        </m:e>
                      </m:d>
                      <m:r>
                        <a:rPr lang="en-US" altLang="zh-CN" sz="3000" b="0" i="1" smtClean="0">
                          <a:latin typeface="Cambria Math" panose="02040503050406030204" pitchFamily="18" charset="0"/>
                          <a:ea typeface="Cambria Math" panose="02040503050406030204" pitchFamily="18" charset="0"/>
                        </a:rPr>
                        <m:t>&lt;</m:t>
                      </m:r>
                      <m:r>
                        <a:rPr lang="zh-CN" altLang="en-US" sz="3000" b="0" i="1" smtClean="0">
                          <a:latin typeface="Cambria Math" panose="02040503050406030204" pitchFamily="18" charset="0"/>
                          <a:ea typeface="Cambria Math" panose="02040503050406030204" pitchFamily="18" charset="0"/>
                        </a:rPr>
                        <m:t>𝜀</m:t>
                      </m:r>
                      <m:r>
                        <a:rPr lang="en-US" altLang="zh-CN" sz="3000" b="0" i="1" smtClean="0">
                          <a:latin typeface="Cambria Math" panose="02040503050406030204" pitchFamily="18" charset="0"/>
                          <a:ea typeface="Cambria Math" panose="02040503050406030204" pitchFamily="18" charset="0"/>
                        </a:rPr>
                        <m:t>.</m:t>
                      </m:r>
                    </m:oMath>
                  </m:oMathPara>
                </a14:m>
                <a:endParaRPr lang="zh-CN" altLang="en-US" sz="3000" dirty="0"/>
              </a:p>
            </p:txBody>
          </p:sp>
        </mc:Choice>
        <mc:Fallback xmlns="">
          <p:sp>
            <p:nvSpPr>
              <p:cNvPr id="3075" name="Rectangle 3"/>
              <p:cNvSpPr>
                <a:spLocks noGrp="1" noRot="1" noChangeAspect="1" noMove="1" noResize="1" noEditPoints="1" noAdjustHandles="1" noChangeArrowheads="1" noChangeShapeType="1" noTextEdit="1"/>
              </p:cNvSpPr>
              <p:nvPr>
                <p:ph type="body" idx="1"/>
              </p:nvPr>
            </p:nvSpPr>
            <p:spPr>
              <a:xfrm>
                <a:off x="179512" y="332656"/>
                <a:ext cx="8856984" cy="5688632"/>
              </a:xfrm>
              <a:blipFill>
                <a:blip r:embed="rId2"/>
                <a:stretch>
                  <a:fillRect l="-1583" t="-1501" r="-16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339967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099" name="Rectangle 3"/>
              <p:cNvSpPr>
                <a:spLocks noGrp="1" noChangeArrowheads="1"/>
              </p:cNvSpPr>
              <p:nvPr>
                <p:ph type="body" idx="1"/>
              </p:nvPr>
            </p:nvSpPr>
            <p:spPr>
              <a:xfrm>
                <a:off x="165455" y="665510"/>
                <a:ext cx="8964488" cy="5787826"/>
              </a:xfrm>
            </p:spPr>
            <p:txBody>
              <a:bodyPr/>
              <a:lstStyle/>
              <a:p>
                <a:pPr algn="just"/>
                <a:r>
                  <a:rPr lang="zh-CN" altLang="en-US" sz="3000" dirty="0" smtClean="0">
                    <a:latin typeface="华文中宋" panose="02010600040101010101" pitchFamily="2" charset="-122"/>
                  </a:rPr>
                  <a:t>注意到</a:t>
                </a:r>
              </a:p>
              <a:p>
                <a:pPr algn="just"/>
                <a14:m>
                  <m:oMathPara xmlns:m="http://schemas.openxmlformats.org/officeDocument/2006/math">
                    <m:oMathParaPr>
                      <m:jc m:val="centerGroup"/>
                    </m:oMathParaPr>
                    <m:oMath xmlns:m="http://schemas.openxmlformats.org/officeDocument/2006/math">
                      <m:r>
                        <a:rPr lang="en-US" altLang="zh-CN" sz="3000" b="0" i="1" smtClean="0">
                          <a:latin typeface="Cambria Math" panose="02040503050406030204" pitchFamily="18" charset="0"/>
                        </a:rPr>
                        <m:t>𝐸</m:t>
                      </m:r>
                      <m:d>
                        <m:dPr>
                          <m:begChr m:val="{"/>
                          <m:endChr m:val="}"/>
                          <m:ctrlPr>
                            <a:rPr lang="en-US" altLang="zh-CN" sz="3000" b="0" i="1" smtClean="0">
                              <a:latin typeface="Cambria Math" panose="02040503050406030204" pitchFamily="18" charset="0"/>
                            </a:rPr>
                          </m:ctrlPr>
                        </m:dPr>
                        <m:e>
                          <m:r>
                            <a:rPr lang="en-US" altLang="zh-CN" sz="3000" b="0" i="1" smtClean="0">
                              <a:latin typeface="Cambria Math" panose="02040503050406030204" pitchFamily="18" charset="0"/>
                            </a:rPr>
                            <m:t>𝑥</m:t>
                          </m:r>
                        </m:e>
                        <m:e>
                          <m:r>
                            <a:rPr lang="en-US" altLang="zh-CN" sz="3000" b="0" i="1" smtClean="0">
                              <a:latin typeface="Cambria Math" panose="02040503050406030204" pitchFamily="18" charset="0"/>
                            </a:rPr>
                            <m:t>𝑓</m:t>
                          </m:r>
                          <m:d>
                            <m:dPr>
                              <m:ctrlPr>
                                <a:rPr lang="en-US" altLang="zh-CN" sz="3000" b="0" i="1" smtClean="0">
                                  <a:latin typeface="Cambria Math" panose="02040503050406030204" pitchFamily="18" charset="0"/>
                                </a:rPr>
                              </m:ctrlPr>
                            </m:dPr>
                            <m:e>
                              <m:r>
                                <a:rPr lang="en-US" altLang="zh-CN" sz="3000" b="0" i="1" smtClean="0">
                                  <a:latin typeface="Cambria Math" panose="02040503050406030204" pitchFamily="18" charset="0"/>
                                </a:rPr>
                                <m:t>𝑥</m:t>
                              </m:r>
                            </m:e>
                          </m:d>
                          <m:r>
                            <a:rPr lang="en-US" altLang="zh-CN" sz="3000" b="0" i="1" smtClean="0">
                              <a:latin typeface="Cambria Math" panose="02040503050406030204" pitchFamily="18" charset="0"/>
                              <a:ea typeface="Cambria Math" panose="02040503050406030204" pitchFamily="18" charset="0"/>
                            </a:rPr>
                            <m:t>≠</m:t>
                          </m:r>
                          <m:r>
                            <a:rPr lang="en-US" altLang="zh-CN" sz="3000" b="0" i="1" smtClean="0">
                              <a:latin typeface="Cambria Math" panose="02040503050406030204" pitchFamily="18" charset="0"/>
                              <a:ea typeface="Cambria Math" panose="02040503050406030204" pitchFamily="18" charset="0"/>
                            </a:rPr>
                            <m:t>𝑔</m:t>
                          </m:r>
                          <m:d>
                            <m:dPr>
                              <m:ctrlPr>
                                <a:rPr lang="en-US" altLang="zh-CN" sz="3000" b="0" i="1" smtClean="0">
                                  <a:latin typeface="Cambria Math" panose="02040503050406030204" pitchFamily="18" charset="0"/>
                                  <a:ea typeface="Cambria Math" panose="02040503050406030204" pitchFamily="18" charset="0"/>
                                </a:rPr>
                              </m:ctrlPr>
                            </m:dPr>
                            <m:e>
                              <m:r>
                                <a:rPr lang="en-US" altLang="zh-CN" sz="3000" b="0" i="1" smtClean="0">
                                  <a:latin typeface="Cambria Math" panose="02040503050406030204" pitchFamily="18" charset="0"/>
                                  <a:ea typeface="Cambria Math" panose="02040503050406030204" pitchFamily="18" charset="0"/>
                                </a:rPr>
                                <m:t>𝑥</m:t>
                              </m:r>
                            </m:e>
                          </m:d>
                        </m:e>
                      </m:d>
                      <m:r>
                        <a:rPr lang="en-US" altLang="zh-CN" sz="3000" b="0" i="1" smtClean="0">
                          <a:latin typeface="Cambria Math" panose="02040503050406030204" pitchFamily="18" charset="0"/>
                          <a:ea typeface="Cambria Math" panose="02040503050406030204" pitchFamily="18" charset="0"/>
                        </a:rPr>
                        <m:t>=</m:t>
                      </m:r>
                      <m:nary>
                        <m:naryPr>
                          <m:chr m:val="⋃"/>
                          <m:ctrlPr>
                            <a:rPr lang="en-US" altLang="zh-CN" sz="3000" b="0" i="1" smtClean="0">
                              <a:latin typeface="Cambria Math" panose="02040503050406030204" pitchFamily="18" charset="0"/>
                              <a:ea typeface="Cambria Math" panose="02040503050406030204" pitchFamily="18" charset="0"/>
                            </a:rPr>
                          </m:ctrlPr>
                        </m:naryPr>
                        <m:sub>
                          <m:r>
                            <m:rPr>
                              <m:brk m:alnAt="23"/>
                            </m:rPr>
                            <a:rPr lang="en-US" altLang="zh-CN" sz="3000" b="0" i="1" smtClean="0">
                              <a:latin typeface="Cambria Math" panose="02040503050406030204" pitchFamily="18" charset="0"/>
                              <a:ea typeface="Cambria Math" panose="02040503050406030204" pitchFamily="18" charset="0"/>
                            </a:rPr>
                            <m:t>𝑛</m:t>
                          </m:r>
                          <m:r>
                            <a:rPr lang="en-US" altLang="zh-CN" sz="3000" b="0" i="1" smtClean="0">
                              <a:latin typeface="Cambria Math" panose="02040503050406030204" pitchFamily="18" charset="0"/>
                              <a:ea typeface="Cambria Math" panose="02040503050406030204" pitchFamily="18" charset="0"/>
                            </a:rPr>
                            <m:t>=1</m:t>
                          </m:r>
                        </m:sub>
                        <m:sup>
                          <m:r>
                            <a:rPr lang="en-US" altLang="zh-CN" sz="3000" b="0" i="1" smtClean="0">
                              <a:latin typeface="Cambria Math" panose="02040503050406030204" pitchFamily="18" charset="0"/>
                              <a:ea typeface="Cambria Math" panose="02040503050406030204" pitchFamily="18" charset="0"/>
                            </a:rPr>
                            <m:t>∞</m:t>
                          </m:r>
                        </m:sup>
                        <m:e>
                          <m:r>
                            <a:rPr lang="en-US" altLang="zh-CN" sz="3000" b="0" i="1" smtClean="0">
                              <a:latin typeface="Cambria Math" panose="02040503050406030204" pitchFamily="18" charset="0"/>
                            </a:rPr>
                            <m:t>𝐸</m:t>
                          </m:r>
                          <m:d>
                            <m:dPr>
                              <m:begChr m:val="{"/>
                              <m:endChr m:val="}"/>
                              <m:ctrlPr>
                                <a:rPr lang="en-US" altLang="zh-CN" sz="3000" b="0" i="1" smtClean="0">
                                  <a:latin typeface="Cambria Math" panose="02040503050406030204" pitchFamily="18" charset="0"/>
                                </a:rPr>
                              </m:ctrlPr>
                            </m:dPr>
                            <m:e>
                              <m:r>
                                <a:rPr lang="en-US" altLang="zh-CN" sz="3000" b="0" i="1" smtClean="0">
                                  <a:latin typeface="Cambria Math" panose="02040503050406030204" pitchFamily="18" charset="0"/>
                                </a:rPr>
                                <m:t>𝑥</m:t>
                              </m:r>
                            </m:e>
                            <m:e>
                              <m:d>
                                <m:dPr>
                                  <m:begChr m:val="|"/>
                                  <m:endChr m:val="|"/>
                                  <m:ctrlPr>
                                    <a:rPr lang="en-US" altLang="zh-CN" sz="3000" b="0" i="1" smtClean="0">
                                      <a:latin typeface="Cambria Math" panose="02040503050406030204" pitchFamily="18" charset="0"/>
                                    </a:rPr>
                                  </m:ctrlPr>
                                </m:dPr>
                                <m:e>
                                  <m:r>
                                    <a:rPr lang="en-US" altLang="zh-CN" sz="3000" b="0" i="1" smtClean="0">
                                      <a:latin typeface="Cambria Math" panose="02040503050406030204" pitchFamily="18" charset="0"/>
                                    </a:rPr>
                                    <m:t>𝑓</m:t>
                                  </m:r>
                                  <m:d>
                                    <m:dPr>
                                      <m:ctrlPr>
                                        <a:rPr lang="en-US" altLang="zh-CN" sz="3000" b="0" i="1" smtClean="0">
                                          <a:latin typeface="Cambria Math" panose="02040503050406030204" pitchFamily="18" charset="0"/>
                                        </a:rPr>
                                      </m:ctrlPr>
                                    </m:dPr>
                                    <m:e>
                                      <m:r>
                                        <a:rPr lang="en-US" altLang="zh-CN" sz="3000" b="0" i="1" smtClean="0">
                                          <a:latin typeface="Cambria Math" panose="02040503050406030204" pitchFamily="18" charset="0"/>
                                        </a:rPr>
                                        <m:t>𝑥</m:t>
                                      </m:r>
                                    </m:e>
                                  </m:d>
                                  <m:r>
                                    <a:rPr lang="en-US" altLang="zh-CN" sz="3000" b="0" i="1" smtClean="0">
                                      <a:latin typeface="Cambria Math" panose="02040503050406030204" pitchFamily="18" charset="0"/>
                                      <a:ea typeface="Cambria Math" panose="02040503050406030204" pitchFamily="18" charset="0"/>
                                    </a:rPr>
                                    <m:t>−</m:t>
                                  </m:r>
                                  <m:r>
                                    <a:rPr lang="en-US" altLang="zh-CN" sz="3000" b="0" i="1" smtClean="0">
                                      <a:latin typeface="Cambria Math" panose="02040503050406030204" pitchFamily="18" charset="0"/>
                                      <a:ea typeface="Cambria Math" panose="02040503050406030204" pitchFamily="18" charset="0"/>
                                    </a:rPr>
                                    <m:t>𝑔</m:t>
                                  </m:r>
                                  <m:d>
                                    <m:dPr>
                                      <m:ctrlPr>
                                        <a:rPr lang="en-US" altLang="zh-CN" sz="3000" b="0" i="1" smtClean="0">
                                          <a:latin typeface="Cambria Math" panose="02040503050406030204" pitchFamily="18" charset="0"/>
                                          <a:ea typeface="Cambria Math" panose="02040503050406030204" pitchFamily="18" charset="0"/>
                                        </a:rPr>
                                      </m:ctrlPr>
                                    </m:dPr>
                                    <m:e>
                                      <m:r>
                                        <a:rPr lang="en-US" altLang="zh-CN" sz="3000" b="0" i="1" smtClean="0">
                                          <a:latin typeface="Cambria Math" panose="02040503050406030204" pitchFamily="18" charset="0"/>
                                          <a:ea typeface="Cambria Math" panose="02040503050406030204" pitchFamily="18" charset="0"/>
                                        </a:rPr>
                                        <m:t>𝑥</m:t>
                                      </m:r>
                                    </m:e>
                                  </m:d>
                                </m:e>
                              </m:d>
                              <m:r>
                                <a:rPr lang="en-US" altLang="zh-CN" sz="3000" b="0" i="1" smtClean="0">
                                  <a:latin typeface="Cambria Math" panose="02040503050406030204" pitchFamily="18" charset="0"/>
                                  <a:ea typeface="Cambria Math" panose="02040503050406030204" pitchFamily="18" charset="0"/>
                                </a:rPr>
                                <m:t>≥</m:t>
                              </m:r>
                              <m:f>
                                <m:fPr>
                                  <m:ctrlPr>
                                    <a:rPr lang="en-US" altLang="zh-CN" sz="3000" b="0" i="1" smtClean="0">
                                      <a:latin typeface="Cambria Math" panose="02040503050406030204" pitchFamily="18" charset="0"/>
                                      <a:ea typeface="Cambria Math" panose="02040503050406030204" pitchFamily="18" charset="0"/>
                                    </a:rPr>
                                  </m:ctrlPr>
                                </m:fPr>
                                <m:num>
                                  <m:r>
                                    <a:rPr lang="en-US" altLang="zh-CN" sz="3000" b="0" i="1" smtClean="0">
                                      <a:latin typeface="Cambria Math" panose="02040503050406030204" pitchFamily="18" charset="0"/>
                                      <a:ea typeface="Cambria Math" panose="02040503050406030204" pitchFamily="18" charset="0"/>
                                    </a:rPr>
                                    <m:t>1</m:t>
                                  </m:r>
                                </m:num>
                                <m:den>
                                  <m:r>
                                    <a:rPr lang="en-US" altLang="zh-CN" sz="3000" b="0" i="1" smtClean="0">
                                      <a:latin typeface="Cambria Math" panose="02040503050406030204" pitchFamily="18" charset="0"/>
                                      <a:ea typeface="Cambria Math" panose="02040503050406030204" pitchFamily="18" charset="0"/>
                                    </a:rPr>
                                    <m:t>𝑛</m:t>
                                  </m:r>
                                </m:den>
                              </m:f>
                            </m:e>
                          </m:d>
                        </m:e>
                      </m:nary>
                    </m:oMath>
                  </m:oMathPara>
                </a14:m>
                <a:endParaRPr lang="zh-CN" altLang="en-US" sz="3000" dirty="0">
                  <a:latin typeface="华文中宋" panose="02010600040101010101" pitchFamily="2" charset="-122"/>
                </a:endParaRPr>
              </a:p>
              <a:p>
                <a:pPr algn="just"/>
                <a:r>
                  <a:rPr lang="zh-CN" altLang="en-US" sz="3000" dirty="0">
                    <a:latin typeface="华文中宋" panose="02010600040101010101" pitchFamily="2" charset="-122"/>
                  </a:rPr>
                  <a:t>所以对任意</a:t>
                </a:r>
                <a14:m>
                  <m:oMath xmlns:m="http://schemas.openxmlformats.org/officeDocument/2006/math">
                    <m:r>
                      <a:rPr lang="en-US" altLang="zh-CN" sz="3000" i="1" dirty="0" smtClean="0">
                        <a:latin typeface="Cambria Math" panose="02040503050406030204" pitchFamily="18" charset="0"/>
                      </a:rPr>
                      <m:t>𝑛</m:t>
                    </m:r>
                  </m:oMath>
                </a14:m>
                <a:r>
                  <a:rPr lang="zh-CN" altLang="en-US" sz="3000" dirty="0">
                    <a:latin typeface="华文中宋" panose="02010600040101010101" pitchFamily="2" charset="-122"/>
                  </a:rPr>
                  <a:t>，有</a:t>
                </a:r>
                <a14:m>
                  <m:oMath xmlns:m="http://schemas.openxmlformats.org/officeDocument/2006/math">
                    <m:r>
                      <a:rPr lang="en-US" altLang="zh-CN" sz="3000" b="0" i="1" smtClean="0">
                        <a:latin typeface="Cambria Math" panose="02040503050406030204" pitchFamily="18" charset="0"/>
                      </a:rPr>
                      <m:t>𝑚𝐸</m:t>
                    </m:r>
                    <m:d>
                      <m:dPr>
                        <m:begChr m:val="{"/>
                        <m:endChr m:val="}"/>
                        <m:ctrlPr>
                          <a:rPr lang="en-US" altLang="zh-CN" sz="3000" b="0" i="1" smtClean="0">
                            <a:latin typeface="Cambria Math" panose="02040503050406030204" pitchFamily="18" charset="0"/>
                          </a:rPr>
                        </m:ctrlPr>
                      </m:dPr>
                      <m:e>
                        <m:r>
                          <a:rPr lang="en-US" altLang="zh-CN" sz="3000" b="0" i="1" smtClean="0">
                            <a:latin typeface="Cambria Math" panose="02040503050406030204" pitchFamily="18" charset="0"/>
                          </a:rPr>
                          <m:t>𝑥</m:t>
                        </m:r>
                      </m:e>
                      <m:e>
                        <m:d>
                          <m:dPr>
                            <m:begChr m:val="|"/>
                            <m:endChr m:val="|"/>
                            <m:ctrlPr>
                              <a:rPr lang="en-US" altLang="zh-CN" sz="3000" b="0" i="1" smtClean="0">
                                <a:latin typeface="Cambria Math" panose="02040503050406030204" pitchFamily="18" charset="0"/>
                              </a:rPr>
                            </m:ctrlPr>
                          </m:dPr>
                          <m:e>
                            <m:r>
                              <a:rPr lang="en-US" altLang="zh-CN" sz="3000" b="0" i="1" smtClean="0">
                                <a:latin typeface="Cambria Math" panose="02040503050406030204" pitchFamily="18" charset="0"/>
                              </a:rPr>
                              <m:t>𝑓</m:t>
                            </m:r>
                            <m:d>
                              <m:dPr>
                                <m:ctrlPr>
                                  <a:rPr lang="en-US" altLang="zh-CN" sz="3000" b="0" i="1" smtClean="0">
                                    <a:latin typeface="Cambria Math" panose="02040503050406030204" pitchFamily="18" charset="0"/>
                                  </a:rPr>
                                </m:ctrlPr>
                              </m:dPr>
                              <m:e>
                                <m:r>
                                  <a:rPr lang="en-US" altLang="zh-CN" sz="3000" b="0" i="1" smtClean="0">
                                    <a:latin typeface="Cambria Math" panose="02040503050406030204" pitchFamily="18" charset="0"/>
                                  </a:rPr>
                                  <m:t>𝑥</m:t>
                                </m:r>
                              </m:e>
                            </m:d>
                            <m:r>
                              <a:rPr lang="en-US" altLang="zh-CN" sz="3000" b="0" i="1" smtClean="0">
                                <a:latin typeface="Cambria Math" panose="02040503050406030204" pitchFamily="18" charset="0"/>
                                <a:ea typeface="Cambria Math" panose="02040503050406030204" pitchFamily="18" charset="0"/>
                              </a:rPr>
                              <m:t>−</m:t>
                            </m:r>
                            <m:r>
                              <a:rPr lang="en-US" altLang="zh-CN" sz="3000" b="0" i="1" smtClean="0">
                                <a:latin typeface="Cambria Math" panose="02040503050406030204" pitchFamily="18" charset="0"/>
                                <a:ea typeface="Cambria Math" panose="02040503050406030204" pitchFamily="18" charset="0"/>
                              </a:rPr>
                              <m:t>𝑔</m:t>
                            </m:r>
                            <m:d>
                              <m:dPr>
                                <m:ctrlPr>
                                  <a:rPr lang="en-US" altLang="zh-CN" sz="3000" b="0" i="1" smtClean="0">
                                    <a:latin typeface="Cambria Math" panose="02040503050406030204" pitchFamily="18" charset="0"/>
                                    <a:ea typeface="Cambria Math" panose="02040503050406030204" pitchFamily="18" charset="0"/>
                                  </a:rPr>
                                </m:ctrlPr>
                              </m:dPr>
                              <m:e>
                                <m:r>
                                  <a:rPr lang="en-US" altLang="zh-CN" sz="3000" b="0" i="1" smtClean="0">
                                    <a:latin typeface="Cambria Math" panose="02040503050406030204" pitchFamily="18" charset="0"/>
                                    <a:ea typeface="Cambria Math" panose="02040503050406030204" pitchFamily="18" charset="0"/>
                                  </a:rPr>
                                  <m:t>𝑥</m:t>
                                </m:r>
                              </m:e>
                            </m:d>
                          </m:e>
                        </m:d>
                        <m:r>
                          <a:rPr lang="en-US" altLang="zh-CN" sz="3000" b="0" i="1" smtClean="0">
                            <a:latin typeface="Cambria Math" panose="02040503050406030204" pitchFamily="18" charset="0"/>
                            <a:ea typeface="Cambria Math" panose="02040503050406030204" pitchFamily="18" charset="0"/>
                          </a:rPr>
                          <m:t>≥</m:t>
                        </m:r>
                        <m:f>
                          <m:fPr>
                            <m:ctrlPr>
                              <a:rPr lang="en-US" altLang="zh-CN" sz="3000" b="0" i="1" smtClean="0">
                                <a:latin typeface="Cambria Math" panose="02040503050406030204" pitchFamily="18" charset="0"/>
                                <a:ea typeface="Cambria Math" panose="02040503050406030204" pitchFamily="18" charset="0"/>
                              </a:rPr>
                            </m:ctrlPr>
                          </m:fPr>
                          <m:num>
                            <m:r>
                              <a:rPr lang="en-US" altLang="zh-CN" sz="3000" b="0" i="1" smtClean="0">
                                <a:latin typeface="Cambria Math" panose="02040503050406030204" pitchFamily="18" charset="0"/>
                                <a:ea typeface="Cambria Math" panose="02040503050406030204" pitchFamily="18" charset="0"/>
                              </a:rPr>
                              <m:t>1</m:t>
                            </m:r>
                          </m:num>
                          <m:den>
                            <m:r>
                              <a:rPr lang="en-US" altLang="zh-CN" sz="3000" b="0" i="1" smtClean="0">
                                <a:latin typeface="Cambria Math" panose="02040503050406030204" pitchFamily="18" charset="0"/>
                                <a:ea typeface="Cambria Math" panose="02040503050406030204" pitchFamily="18" charset="0"/>
                              </a:rPr>
                              <m:t>𝑛</m:t>
                            </m:r>
                          </m:den>
                        </m:f>
                      </m:e>
                    </m:d>
                    <m:r>
                      <a:rPr lang="en-US" altLang="zh-CN" sz="3000" b="0" i="1" smtClean="0">
                        <a:latin typeface="Cambria Math" panose="02040503050406030204" pitchFamily="18" charset="0"/>
                        <a:ea typeface="Cambria Math" panose="02040503050406030204" pitchFamily="18" charset="0"/>
                      </a:rPr>
                      <m:t>&lt;</m:t>
                    </m:r>
                    <m:r>
                      <a:rPr lang="zh-CN" altLang="en-US" sz="3000" b="0" i="1" smtClean="0">
                        <a:latin typeface="Cambria Math" panose="02040503050406030204" pitchFamily="18" charset="0"/>
                        <a:ea typeface="Cambria Math" panose="02040503050406030204" pitchFamily="18" charset="0"/>
                      </a:rPr>
                      <m:t>𝜀</m:t>
                    </m:r>
                  </m:oMath>
                </a14:m>
                <a:r>
                  <a:rPr lang="en-US" altLang="zh-CN" sz="3000" dirty="0" smtClean="0">
                    <a:latin typeface="华文中宋" panose="02010600040101010101" pitchFamily="2" charset="-122"/>
                  </a:rPr>
                  <a:t>.</a:t>
                </a:r>
                <a:endParaRPr lang="zh-CN" altLang="en-US" sz="3000" dirty="0">
                  <a:latin typeface="华文中宋" panose="02010600040101010101" pitchFamily="2" charset="-122"/>
                </a:endParaRPr>
              </a:p>
              <a:p>
                <a:pPr algn="just"/>
                <a:r>
                  <a:rPr lang="zh-CN" altLang="en-US" sz="3000" dirty="0">
                    <a:latin typeface="华文中宋" panose="02010600040101010101" pitchFamily="2" charset="-122"/>
                  </a:rPr>
                  <a:t>进一步，对任意</a:t>
                </a:r>
                <a14:m>
                  <m:oMath xmlns:m="http://schemas.openxmlformats.org/officeDocument/2006/math">
                    <m:r>
                      <a:rPr lang="zh-CN" altLang="en-US" sz="3000" i="1" smtClean="0">
                        <a:latin typeface="Cambria Math" panose="02040503050406030204" pitchFamily="18" charset="0"/>
                      </a:rPr>
                      <m:t>𝛿</m:t>
                    </m:r>
                    <m:r>
                      <a:rPr lang="en-US" altLang="zh-CN" sz="3000" i="1">
                        <a:latin typeface="Cambria Math" panose="02040503050406030204" pitchFamily="18" charset="0"/>
                        <a:ea typeface="Cambria Math" panose="02040503050406030204" pitchFamily="18" charset="0"/>
                      </a:rPr>
                      <m:t>&gt;0 </m:t>
                    </m:r>
                  </m:oMath>
                </a14:m>
                <a:r>
                  <a:rPr lang="zh-CN" altLang="en-US" sz="3000" dirty="0">
                    <a:latin typeface="华文中宋" panose="02010600040101010101" pitchFamily="2" charset="-122"/>
                  </a:rPr>
                  <a:t>，有</a:t>
                </a:r>
              </a:p>
              <a:p>
                <a:pPr algn="just"/>
                <a14:m>
                  <m:oMathPara xmlns:m="http://schemas.openxmlformats.org/officeDocument/2006/math">
                    <m:oMathParaPr>
                      <m:jc m:val="centerGroup"/>
                    </m:oMathParaPr>
                    <m:oMath xmlns:m="http://schemas.openxmlformats.org/officeDocument/2006/math">
                      <m:r>
                        <a:rPr lang="en-US" altLang="zh-CN" sz="3000" b="0" i="1" smtClean="0">
                          <a:latin typeface="Cambria Math" panose="02040503050406030204" pitchFamily="18" charset="0"/>
                        </a:rPr>
                        <m:t>𝑚𝐸</m:t>
                      </m:r>
                      <m:d>
                        <m:dPr>
                          <m:begChr m:val="{"/>
                          <m:endChr m:val="}"/>
                          <m:ctrlPr>
                            <a:rPr lang="en-US" altLang="zh-CN" sz="3000" b="0" i="1" smtClean="0">
                              <a:latin typeface="Cambria Math" panose="02040503050406030204" pitchFamily="18" charset="0"/>
                            </a:rPr>
                          </m:ctrlPr>
                        </m:dPr>
                        <m:e>
                          <m:r>
                            <a:rPr lang="en-US" altLang="zh-CN" sz="3000" b="0" i="1" smtClean="0">
                              <a:latin typeface="Cambria Math" panose="02040503050406030204" pitchFamily="18" charset="0"/>
                            </a:rPr>
                            <m:t>𝑥</m:t>
                          </m:r>
                        </m:e>
                        <m:e>
                          <m:d>
                            <m:dPr>
                              <m:begChr m:val="|"/>
                              <m:endChr m:val="|"/>
                              <m:ctrlPr>
                                <a:rPr lang="en-US" altLang="zh-CN" sz="3000" b="0" i="1" smtClean="0">
                                  <a:latin typeface="Cambria Math" panose="02040503050406030204" pitchFamily="18" charset="0"/>
                                </a:rPr>
                              </m:ctrlPr>
                            </m:dPr>
                            <m:e>
                              <m:r>
                                <a:rPr lang="en-US" altLang="zh-CN" sz="3000" b="0" i="1" smtClean="0">
                                  <a:latin typeface="Cambria Math" panose="02040503050406030204" pitchFamily="18" charset="0"/>
                                </a:rPr>
                                <m:t>𝑓</m:t>
                              </m:r>
                              <m:d>
                                <m:dPr>
                                  <m:ctrlPr>
                                    <a:rPr lang="en-US" altLang="zh-CN" sz="3000" b="0" i="1" smtClean="0">
                                      <a:latin typeface="Cambria Math" panose="02040503050406030204" pitchFamily="18" charset="0"/>
                                    </a:rPr>
                                  </m:ctrlPr>
                                </m:dPr>
                                <m:e>
                                  <m:r>
                                    <a:rPr lang="en-US" altLang="zh-CN" sz="3000" b="0" i="1" smtClean="0">
                                      <a:latin typeface="Cambria Math" panose="02040503050406030204" pitchFamily="18" charset="0"/>
                                    </a:rPr>
                                    <m:t>𝑥</m:t>
                                  </m:r>
                                </m:e>
                              </m:d>
                              <m:r>
                                <a:rPr lang="en-US" altLang="zh-CN" sz="3000" b="0" i="1" smtClean="0">
                                  <a:latin typeface="Cambria Math" panose="02040503050406030204" pitchFamily="18" charset="0"/>
                                  <a:ea typeface="Cambria Math" panose="02040503050406030204" pitchFamily="18" charset="0"/>
                                </a:rPr>
                                <m:t>−</m:t>
                              </m:r>
                              <m:r>
                                <a:rPr lang="en-US" altLang="zh-CN" sz="3000" b="0" i="1" smtClean="0">
                                  <a:latin typeface="Cambria Math" panose="02040503050406030204" pitchFamily="18" charset="0"/>
                                  <a:ea typeface="Cambria Math" panose="02040503050406030204" pitchFamily="18" charset="0"/>
                                </a:rPr>
                                <m:t>𝑔</m:t>
                              </m:r>
                              <m:d>
                                <m:dPr>
                                  <m:ctrlPr>
                                    <a:rPr lang="en-US" altLang="zh-CN" sz="3000" b="0" i="1" smtClean="0">
                                      <a:latin typeface="Cambria Math" panose="02040503050406030204" pitchFamily="18" charset="0"/>
                                      <a:ea typeface="Cambria Math" panose="02040503050406030204" pitchFamily="18" charset="0"/>
                                    </a:rPr>
                                  </m:ctrlPr>
                                </m:dPr>
                                <m:e>
                                  <m:r>
                                    <a:rPr lang="en-US" altLang="zh-CN" sz="3000" b="0" i="1" smtClean="0">
                                      <a:latin typeface="Cambria Math" panose="02040503050406030204" pitchFamily="18" charset="0"/>
                                      <a:ea typeface="Cambria Math" panose="02040503050406030204" pitchFamily="18" charset="0"/>
                                    </a:rPr>
                                    <m:t>𝑥</m:t>
                                  </m:r>
                                </m:e>
                              </m:d>
                            </m:e>
                          </m:d>
                          <m:r>
                            <a:rPr lang="en-US" altLang="zh-CN" sz="3000" b="0" i="1" smtClean="0">
                              <a:latin typeface="Cambria Math" panose="02040503050406030204" pitchFamily="18" charset="0"/>
                              <a:ea typeface="Cambria Math" panose="02040503050406030204" pitchFamily="18" charset="0"/>
                            </a:rPr>
                            <m:t>≥</m:t>
                          </m:r>
                          <m:r>
                            <a:rPr lang="zh-CN" altLang="en-US" sz="3000" i="1" smtClean="0">
                              <a:latin typeface="Cambria Math" panose="02040503050406030204" pitchFamily="18" charset="0"/>
                            </a:rPr>
                            <m:t>𝛿</m:t>
                          </m:r>
                        </m:e>
                      </m:d>
                      <m:r>
                        <a:rPr lang="en-US" altLang="zh-CN" sz="3000" b="0" i="1" smtClean="0">
                          <a:latin typeface="Cambria Math" panose="02040503050406030204" pitchFamily="18" charset="0"/>
                          <a:ea typeface="Cambria Math" panose="02040503050406030204" pitchFamily="18" charset="0"/>
                        </a:rPr>
                        <m:t>&lt;</m:t>
                      </m:r>
                      <m:r>
                        <a:rPr lang="zh-CN" altLang="en-US" sz="3000" b="0" i="1" smtClean="0">
                          <a:latin typeface="Cambria Math" panose="02040503050406030204" pitchFamily="18" charset="0"/>
                          <a:ea typeface="Cambria Math" panose="02040503050406030204" pitchFamily="18" charset="0"/>
                        </a:rPr>
                        <m:t>𝜀</m:t>
                      </m:r>
                    </m:oMath>
                  </m:oMathPara>
                </a14:m>
                <a:endParaRPr lang="zh-CN" altLang="en-US" sz="3000" dirty="0">
                  <a:latin typeface="华文中宋" panose="02010600040101010101" pitchFamily="2" charset="-122"/>
                </a:endParaRPr>
              </a:p>
              <a:p>
                <a:pPr algn="just"/>
                <a:r>
                  <a:rPr lang="zh-CN" altLang="en-US" sz="3000" dirty="0" smtClean="0">
                    <a:latin typeface="华文中宋" panose="02010600040101010101" pitchFamily="2" charset="-122"/>
                  </a:rPr>
                  <a:t>取</a:t>
                </a:r>
                <a14:m>
                  <m:oMath xmlns:m="http://schemas.openxmlformats.org/officeDocument/2006/math">
                    <m:sSub>
                      <m:sSubPr>
                        <m:ctrlPr>
                          <a:rPr lang="en-US" altLang="zh-CN" sz="3000" b="0" i="1" smtClean="0">
                            <a:latin typeface="Cambria Math" panose="02040503050406030204" pitchFamily="18" charset="0"/>
                          </a:rPr>
                        </m:ctrlPr>
                      </m:sSubPr>
                      <m:e>
                        <m:r>
                          <a:rPr lang="zh-CN" altLang="en-US" sz="3000" i="1" smtClean="0">
                            <a:latin typeface="Cambria Math" panose="02040503050406030204" pitchFamily="18" charset="0"/>
                          </a:rPr>
                          <m:t>𝜀</m:t>
                        </m:r>
                      </m:e>
                      <m:sub>
                        <m:r>
                          <a:rPr lang="en-US" altLang="zh-CN" sz="3000" b="0" i="1" smtClean="0">
                            <a:latin typeface="Cambria Math" panose="02040503050406030204" pitchFamily="18" charset="0"/>
                          </a:rPr>
                          <m:t>𝑛</m:t>
                        </m:r>
                      </m:sub>
                    </m:sSub>
                    <m:r>
                      <a:rPr lang="en-US" altLang="zh-CN" sz="3000" b="0" i="1" smtClean="0">
                        <a:latin typeface="Cambria Math" panose="02040503050406030204" pitchFamily="18" charset="0"/>
                        <a:ea typeface="Cambria Math" panose="02040503050406030204" pitchFamily="18" charset="0"/>
                      </a:rPr>
                      <m:t>↓0</m:t>
                    </m:r>
                  </m:oMath>
                </a14:m>
                <a:r>
                  <a:rPr lang="zh-CN" altLang="en-US" sz="3000" dirty="0" smtClean="0">
                    <a:latin typeface="华文中宋" panose="02010600040101010101" pitchFamily="2" charset="-122"/>
                  </a:rPr>
                  <a:t>，</a:t>
                </a:r>
                <a:r>
                  <a:rPr lang="zh-CN" altLang="en-US" sz="3000" dirty="0">
                    <a:latin typeface="华文中宋" panose="02010600040101010101" pitchFamily="2" charset="-122"/>
                  </a:rPr>
                  <a:t>则存在</a:t>
                </a:r>
                <a14:m>
                  <m:oMath xmlns:m="http://schemas.openxmlformats.org/officeDocument/2006/math">
                    <m:sSup>
                      <m:sSupPr>
                        <m:ctrlPr>
                          <a:rPr lang="en-US" altLang="zh-CN" sz="3000" b="0" i="1" dirty="0" smtClean="0">
                            <a:latin typeface="Cambria Math" panose="02040503050406030204" pitchFamily="18" charset="0"/>
                            <a:ea typeface="Cambria Math" panose="02040503050406030204" pitchFamily="18" charset="0"/>
                          </a:rPr>
                        </m:ctrlPr>
                      </m:sSupPr>
                      <m:e>
                        <m:r>
                          <a:rPr lang="en-US" altLang="zh-CN" sz="3000" b="0" i="1" dirty="0" smtClean="0">
                            <a:latin typeface="Cambria Math" panose="02040503050406030204" pitchFamily="18" charset="0"/>
                            <a:ea typeface="Cambria Math" panose="02040503050406030204" pitchFamily="18" charset="0"/>
                          </a:rPr>
                          <m:t>𝑅</m:t>
                        </m:r>
                      </m:e>
                      <m:sup>
                        <m:r>
                          <a:rPr lang="en-US" altLang="zh-CN" sz="3000" b="0" i="1" dirty="0" smtClean="0">
                            <a:latin typeface="Cambria Math" panose="02040503050406030204" pitchFamily="18" charset="0"/>
                            <a:ea typeface="Cambria Math" panose="02040503050406030204" pitchFamily="18" charset="0"/>
                          </a:rPr>
                          <m:t>𝑛</m:t>
                        </m:r>
                      </m:sup>
                    </m:sSup>
                  </m:oMath>
                </a14:m>
                <a:r>
                  <a:rPr lang="zh-CN" altLang="en-US" sz="3000" dirty="0">
                    <a:latin typeface="华文中宋" panose="02010600040101010101" pitchFamily="2" charset="-122"/>
                  </a:rPr>
                  <a:t>上的</a:t>
                </a:r>
                <a:r>
                  <a:rPr lang="zh-CN" altLang="en-US" sz="3000" dirty="0" smtClean="0">
                    <a:latin typeface="华文中宋" panose="02010600040101010101" pitchFamily="2" charset="-122"/>
                  </a:rPr>
                  <a:t>连续函数</a:t>
                </a:r>
                <a14:m>
                  <m:oMath xmlns:m="http://schemas.openxmlformats.org/officeDocument/2006/math">
                    <m:sSub>
                      <m:sSubPr>
                        <m:ctrlPr>
                          <a:rPr lang="en-US" altLang="zh-CN" sz="3000" b="0" i="1" smtClean="0">
                            <a:latin typeface="Cambria Math" panose="02040503050406030204" pitchFamily="18" charset="0"/>
                          </a:rPr>
                        </m:ctrlPr>
                      </m:sSubPr>
                      <m:e>
                        <m:r>
                          <a:rPr lang="en-US" altLang="zh-CN" sz="3000" b="0" i="1" smtClean="0">
                            <a:latin typeface="Cambria Math" panose="02040503050406030204" pitchFamily="18" charset="0"/>
                          </a:rPr>
                          <m:t>𝑔</m:t>
                        </m:r>
                      </m:e>
                      <m:sub>
                        <m:r>
                          <a:rPr lang="en-US" altLang="zh-CN" sz="3000" b="0" i="1" smtClean="0">
                            <a:latin typeface="Cambria Math" panose="02040503050406030204" pitchFamily="18" charset="0"/>
                          </a:rPr>
                          <m:t>𝑛</m:t>
                        </m:r>
                      </m:sub>
                    </m:sSub>
                    <m:r>
                      <a:rPr lang="en-US" altLang="zh-CN" sz="3000" b="0" i="1" smtClean="0">
                        <a:latin typeface="Cambria Math" panose="02040503050406030204" pitchFamily="18" charset="0"/>
                      </a:rPr>
                      <m:t>(</m:t>
                    </m:r>
                    <m:r>
                      <a:rPr lang="en-US" altLang="zh-CN" sz="3000" b="0" i="1" smtClean="0">
                        <a:latin typeface="Cambria Math" panose="02040503050406030204" pitchFamily="18" charset="0"/>
                      </a:rPr>
                      <m:t>𝑥</m:t>
                    </m:r>
                    <m:r>
                      <a:rPr lang="en-US" altLang="zh-CN" sz="3000" b="0" i="1" smtClean="0">
                        <a:latin typeface="Cambria Math" panose="02040503050406030204" pitchFamily="18" charset="0"/>
                      </a:rPr>
                      <m:t>)</m:t>
                    </m:r>
                  </m:oMath>
                </a14:m>
                <a:r>
                  <a:rPr lang="zh-CN" altLang="en-US" sz="3000" dirty="0" smtClean="0">
                    <a:latin typeface="华文中宋" panose="02010600040101010101" pitchFamily="2" charset="-122"/>
                  </a:rPr>
                  <a:t>，使</a:t>
                </a:r>
                <a:r>
                  <a:rPr lang="zh-CN" altLang="en-US" sz="3000" dirty="0">
                    <a:latin typeface="华文中宋" panose="02010600040101010101" pitchFamily="2" charset="-122"/>
                  </a:rPr>
                  <a:t>得</a:t>
                </a:r>
                <a:endParaRPr lang="en-US" altLang="zh-CN" sz="3000" dirty="0" smtClean="0">
                  <a:latin typeface="华文中宋" panose="02010600040101010101" pitchFamily="2" charset="-122"/>
                </a:endParaRPr>
              </a:p>
              <a:p>
                <a:pPr algn="just"/>
                <a14:m>
                  <m:oMathPara xmlns:m="http://schemas.openxmlformats.org/officeDocument/2006/math">
                    <m:oMathParaPr>
                      <m:jc m:val="centerGroup"/>
                    </m:oMathParaPr>
                    <m:oMath xmlns:m="http://schemas.openxmlformats.org/officeDocument/2006/math">
                      <m:r>
                        <a:rPr lang="en-US" altLang="zh-CN" sz="3000" b="0" i="1" smtClean="0">
                          <a:latin typeface="Cambria Math" panose="02040503050406030204" pitchFamily="18" charset="0"/>
                        </a:rPr>
                        <m:t>𝑚𝐸</m:t>
                      </m:r>
                      <m:d>
                        <m:dPr>
                          <m:begChr m:val="{"/>
                          <m:endChr m:val="}"/>
                          <m:ctrlPr>
                            <a:rPr lang="en-US" altLang="zh-CN" sz="3000" b="0" i="1" smtClean="0">
                              <a:latin typeface="Cambria Math" panose="02040503050406030204" pitchFamily="18" charset="0"/>
                            </a:rPr>
                          </m:ctrlPr>
                        </m:dPr>
                        <m:e>
                          <m:r>
                            <a:rPr lang="en-US" altLang="zh-CN" sz="3000" b="0" i="1" smtClean="0">
                              <a:latin typeface="Cambria Math" panose="02040503050406030204" pitchFamily="18" charset="0"/>
                            </a:rPr>
                            <m:t>𝑥</m:t>
                          </m:r>
                        </m:e>
                        <m:e>
                          <m:d>
                            <m:dPr>
                              <m:begChr m:val="|"/>
                              <m:endChr m:val="|"/>
                              <m:ctrlPr>
                                <a:rPr lang="en-US" altLang="zh-CN" sz="3000" b="0" i="1" smtClean="0">
                                  <a:latin typeface="Cambria Math" panose="02040503050406030204" pitchFamily="18" charset="0"/>
                                </a:rPr>
                              </m:ctrlPr>
                            </m:dPr>
                            <m:e>
                              <m:r>
                                <a:rPr lang="en-US" altLang="zh-CN" sz="3000" b="0" i="1" smtClean="0">
                                  <a:latin typeface="Cambria Math" panose="02040503050406030204" pitchFamily="18" charset="0"/>
                                </a:rPr>
                                <m:t>𝑓</m:t>
                              </m:r>
                              <m:d>
                                <m:dPr>
                                  <m:ctrlPr>
                                    <a:rPr lang="en-US" altLang="zh-CN" sz="3000" b="0" i="1" smtClean="0">
                                      <a:latin typeface="Cambria Math" panose="02040503050406030204" pitchFamily="18" charset="0"/>
                                    </a:rPr>
                                  </m:ctrlPr>
                                </m:dPr>
                                <m:e>
                                  <m:r>
                                    <a:rPr lang="en-US" altLang="zh-CN" sz="3000" b="0" i="1" smtClean="0">
                                      <a:latin typeface="Cambria Math" panose="02040503050406030204" pitchFamily="18" charset="0"/>
                                    </a:rPr>
                                    <m:t>𝑥</m:t>
                                  </m:r>
                                </m:e>
                              </m:d>
                              <m:r>
                                <a:rPr lang="en-US" altLang="zh-CN" sz="3000" b="0" i="1" smtClean="0">
                                  <a:latin typeface="Cambria Math" panose="02040503050406030204" pitchFamily="18" charset="0"/>
                                  <a:ea typeface="Cambria Math" panose="02040503050406030204" pitchFamily="18" charset="0"/>
                                </a:rPr>
                                <m:t>−</m:t>
                              </m:r>
                              <m:sSub>
                                <m:sSubPr>
                                  <m:ctrlPr>
                                    <a:rPr lang="en-US" altLang="zh-CN" sz="3000" b="0" i="1" smtClean="0">
                                      <a:latin typeface="Cambria Math" panose="02040503050406030204" pitchFamily="18" charset="0"/>
                                      <a:ea typeface="Cambria Math" panose="02040503050406030204" pitchFamily="18" charset="0"/>
                                    </a:rPr>
                                  </m:ctrlPr>
                                </m:sSubPr>
                                <m:e>
                                  <m:r>
                                    <a:rPr lang="en-US" altLang="zh-CN" sz="3000" b="0" i="1" smtClean="0">
                                      <a:latin typeface="Cambria Math" panose="02040503050406030204" pitchFamily="18" charset="0"/>
                                      <a:ea typeface="Cambria Math" panose="02040503050406030204" pitchFamily="18" charset="0"/>
                                    </a:rPr>
                                    <m:t>𝑔</m:t>
                                  </m:r>
                                </m:e>
                                <m:sub>
                                  <m:r>
                                    <a:rPr lang="en-US" altLang="zh-CN" sz="3000" b="0" i="1" smtClean="0">
                                      <a:latin typeface="Cambria Math" panose="02040503050406030204" pitchFamily="18" charset="0"/>
                                      <a:ea typeface="Cambria Math" panose="02040503050406030204" pitchFamily="18" charset="0"/>
                                    </a:rPr>
                                    <m:t>𝑛</m:t>
                                  </m:r>
                                </m:sub>
                              </m:sSub>
                              <m:d>
                                <m:dPr>
                                  <m:ctrlPr>
                                    <a:rPr lang="en-US" altLang="zh-CN" sz="3000" b="0" i="1" smtClean="0">
                                      <a:latin typeface="Cambria Math" panose="02040503050406030204" pitchFamily="18" charset="0"/>
                                      <a:ea typeface="Cambria Math" panose="02040503050406030204" pitchFamily="18" charset="0"/>
                                    </a:rPr>
                                  </m:ctrlPr>
                                </m:dPr>
                                <m:e>
                                  <m:r>
                                    <a:rPr lang="en-US" altLang="zh-CN" sz="3000" b="0" i="1" smtClean="0">
                                      <a:latin typeface="Cambria Math" panose="02040503050406030204" pitchFamily="18" charset="0"/>
                                      <a:ea typeface="Cambria Math" panose="02040503050406030204" pitchFamily="18" charset="0"/>
                                    </a:rPr>
                                    <m:t>𝑥</m:t>
                                  </m:r>
                                </m:e>
                              </m:d>
                            </m:e>
                          </m:d>
                          <m:r>
                            <a:rPr lang="en-US" altLang="zh-CN" sz="3000" b="0" i="1" smtClean="0">
                              <a:latin typeface="Cambria Math" panose="02040503050406030204" pitchFamily="18" charset="0"/>
                              <a:ea typeface="Cambria Math" panose="02040503050406030204" pitchFamily="18" charset="0"/>
                            </a:rPr>
                            <m:t>≥</m:t>
                          </m:r>
                          <m:r>
                            <a:rPr lang="zh-CN" altLang="en-US" sz="3000" i="1" smtClean="0">
                              <a:latin typeface="Cambria Math" panose="02040503050406030204" pitchFamily="18" charset="0"/>
                            </a:rPr>
                            <m:t>𝛿</m:t>
                          </m:r>
                        </m:e>
                      </m:d>
                      <m:r>
                        <a:rPr lang="en-US" altLang="zh-CN" sz="3000" b="0" i="1" smtClean="0">
                          <a:latin typeface="Cambria Math" panose="02040503050406030204" pitchFamily="18" charset="0"/>
                          <a:ea typeface="Cambria Math" panose="02040503050406030204" pitchFamily="18" charset="0"/>
                        </a:rPr>
                        <m:t>&lt;</m:t>
                      </m:r>
                      <m:sSub>
                        <m:sSubPr>
                          <m:ctrlPr>
                            <a:rPr lang="en-US" altLang="zh-CN" sz="3000" b="0" i="1" smtClean="0">
                              <a:latin typeface="Cambria Math" panose="02040503050406030204" pitchFamily="18" charset="0"/>
                              <a:ea typeface="Cambria Math" panose="02040503050406030204" pitchFamily="18" charset="0"/>
                            </a:rPr>
                          </m:ctrlPr>
                        </m:sSubPr>
                        <m:e>
                          <m:r>
                            <a:rPr lang="zh-CN" altLang="en-US" sz="3000" b="0" i="1" smtClean="0">
                              <a:latin typeface="Cambria Math" panose="02040503050406030204" pitchFamily="18" charset="0"/>
                              <a:ea typeface="Cambria Math" panose="02040503050406030204" pitchFamily="18" charset="0"/>
                            </a:rPr>
                            <m:t>𝜀</m:t>
                          </m:r>
                        </m:e>
                        <m:sub>
                          <m:r>
                            <a:rPr lang="en-US" altLang="zh-CN" sz="3000" b="0" i="1" smtClean="0">
                              <a:latin typeface="Cambria Math" panose="02040503050406030204" pitchFamily="18" charset="0"/>
                              <a:ea typeface="Cambria Math" panose="02040503050406030204" pitchFamily="18" charset="0"/>
                            </a:rPr>
                            <m:t>𝑛</m:t>
                          </m:r>
                        </m:sub>
                      </m:sSub>
                      <m:r>
                        <a:rPr lang="en-US" altLang="zh-CN" sz="3000" b="0" i="1" smtClean="0">
                          <a:latin typeface="Cambria Math" panose="02040503050406030204" pitchFamily="18" charset="0"/>
                          <a:ea typeface="Cambria Math" panose="02040503050406030204" pitchFamily="18" charset="0"/>
                        </a:rPr>
                        <m:t>→0</m:t>
                      </m:r>
                      <m:r>
                        <a:rPr lang="zh-CN" altLang="en-US" sz="3000" i="1">
                          <a:latin typeface="Cambria Math" panose="02040503050406030204" pitchFamily="18" charset="0"/>
                          <a:ea typeface="Cambria Math" panose="02040503050406030204" pitchFamily="18" charset="0"/>
                        </a:rPr>
                        <m:t>（</m:t>
                      </m:r>
                      <m:r>
                        <a:rPr lang="en-US" altLang="zh-CN" sz="3000" i="1" smtClean="0">
                          <a:latin typeface="Cambria Math" panose="02040503050406030204" pitchFamily="18" charset="0"/>
                          <a:ea typeface="Cambria Math" panose="02040503050406030204" pitchFamily="18" charset="0"/>
                        </a:rPr>
                        <m:t>𝑛</m:t>
                      </m:r>
                      <m:r>
                        <a:rPr lang="en-US" altLang="zh-CN" sz="3000" i="1" smtClean="0">
                          <a:latin typeface="Cambria Math" panose="02040503050406030204" pitchFamily="18" charset="0"/>
                          <a:ea typeface="Cambria Math" panose="02040503050406030204" pitchFamily="18" charset="0"/>
                        </a:rPr>
                        <m:t>→∞）</m:t>
                      </m:r>
                    </m:oMath>
                  </m:oMathPara>
                </a14:m>
                <a:endParaRPr lang="zh-CN" altLang="en-US" sz="3000" dirty="0">
                  <a:latin typeface="华文中宋" panose="02010600040101010101" pitchFamily="2" charset="-122"/>
                </a:endParaRPr>
              </a:p>
            </p:txBody>
          </p:sp>
        </mc:Choice>
        <mc:Fallback xmlns="">
          <p:sp>
            <p:nvSpPr>
              <p:cNvPr id="4099" name="Rectangle 3"/>
              <p:cNvSpPr>
                <a:spLocks noGrp="1" noRot="1" noChangeAspect="1" noMove="1" noResize="1" noEditPoints="1" noAdjustHandles="1" noChangeArrowheads="1" noChangeShapeType="1" noTextEdit="1"/>
              </p:cNvSpPr>
              <p:nvPr>
                <p:ph type="body" idx="1"/>
              </p:nvPr>
            </p:nvSpPr>
            <p:spPr>
              <a:xfrm>
                <a:off x="165455" y="665510"/>
                <a:ext cx="8964488" cy="5787826"/>
              </a:xfrm>
              <a:blipFill>
                <a:blip r:embed="rId2"/>
                <a:stretch>
                  <a:fillRect l="-1564" t="-842"/>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147" name="Rectangle 3"/>
              <p:cNvSpPr>
                <a:spLocks noGrp="1" noChangeArrowheads="1"/>
              </p:cNvSpPr>
              <p:nvPr>
                <p:ph type="body" idx="1"/>
              </p:nvPr>
            </p:nvSpPr>
            <p:spPr>
              <a:xfrm>
                <a:off x="107504" y="1052736"/>
                <a:ext cx="8928992" cy="5400600"/>
              </a:xfrm>
            </p:spPr>
            <p:txBody>
              <a:bodyPr/>
              <a:lstStyle/>
              <a:p>
                <a:pPr marL="0" indent="0"/>
                <a:r>
                  <a:rPr lang="en-US" altLang="zh-CN" sz="3000" dirty="0">
                    <a:latin typeface="华文中宋" panose="02010600040101010101" pitchFamily="2" charset="-122"/>
                  </a:rPr>
                  <a:t>  </a:t>
                </a:r>
                <a:r>
                  <a:rPr lang="zh-CN" altLang="en-US" sz="3000" dirty="0" smtClean="0">
                    <a:latin typeface="华文中宋" panose="02010600040101010101" pitchFamily="2" charset="-122"/>
                  </a:rPr>
                  <a:t>这种</a:t>
                </a:r>
                <a:r>
                  <a:rPr lang="zh-CN" altLang="en-US" sz="3000" dirty="0">
                    <a:latin typeface="华文中宋" panose="02010600040101010101" pitchFamily="2" charset="-122"/>
                  </a:rPr>
                  <a:t>收敛性与前面的几乎处处收敛</a:t>
                </a:r>
                <a:r>
                  <a:rPr lang="zh-CN" altLang="en-US" sz="3000" dirty="0" smtClean="0">
                    <a:latin typeface="华文中宋" panose="02010600040101010101" pitchFamily="2" charset="-122"/>
                  </a:rPr>
                  <a:t>概念</a:t>
                </a:r>
                <a:r>
                  <a:rPr lang="zh-CN" altLang="en-US" sz="3000" dirty="0">
                    <a:latin typeface="华文中宋" panose="02010600040101010101" pitchFamily="2" charset="-122"/>
                  </a:rPr>
                  <a:t>是</a:t>
                </a:r>
                <a:r>
                  <a:rPr lang="zh-CN" altLang="en-US" sz="3000" dirty="0" smtClean="0">
                    <a:latin typeface="华文中宋" panose="02010600040101010101" pitchFamily="2" charset="-122"/>
                  </a:rPr>
                  <a:t>不同</a:t>
                </a:r>
                <a:r>
                  <a:rPr lang="zh-CN" altLang="en-US" sz="3000" dirty="0">
                    <a:latin typeface="华文中宋" panose="02010600040101010101" pitchFamily="2" charset="-122"/>
                  </a:rPr>
                  <a:t>的。我们称它为</a:t>
                </a:r>
                <a:r>
                  <a:rPr lang="zh-CN" altLang="en-US" sz="3000" dirty="0" smtClean="0">
                    <a:latin typeface="华文中宋" panose="02010600040101010101" pitchFamily="2" charset="-122"/>
                  </a:rPr>
                  <a:t>依测度收敛。</a:t>
                </a:r>
                <a:endParaRPr lang="zh-CN" altLang="en-US" sz="3000" dirty="0">
                  <a:latin typeface="华文中宋" panose="02010600040101010101" pitchFamily="2" charset="-122"/>
                </a:endParaRPr>
              </a:p>
              <a:p>
                <a:pPr marL="0" indent="0"/>
                <a:r>
                  <a:rPr lang="zh-CN" altLang="en-US" sz="3000" dirty="0" smtClean="0">
                    <a:latin typeface="华文中宋" panose="02010600040101010101" pitchFamily="2" charset="-122"/>
                  </a:rPr>
                  <a:t>定义</a:t>
                </a:r>
                <a:r>
                  <a:rPr lang="en-US" altLang="zh-CN" sz="3000" dirty="0" smtClean="0">
                    <a:latin typeface="华文中宋" panose="02010600040101010101" pitchFamily="2" charset="-122"/>
                  </a:rPr>
                  <a:t>1: </a:t>
                </a:r>
                <a:r>
                  <a:rPr lang="zh-CN" altLang="en-US" sz="3000" dirty="0" smtClean="0">
                    <a:latin typeface="华文中宋" panose="02010600040101010101" pitchFamily="2" charset="-122"/>
                  </a:rPr>
                  <a:t>设</a:t>
                </a:r>
                <a14:m>
                  <m:oMath xmlns:m="http://schemas.openxmlformats.org/officeDocument/2006/math">
                    <m:r>
                      <a:rPr lang="en-US" altLang="zh-CN" sz="3000" i="1" dirty="0">
                        <a:latin typeface="Cambria Math" panose="02040503050406030204" pitchFamily="18" charset="0"/>
                      </a:rPr>
                      <m:t>𝐸</m:t>
                    </m:r>
                  </m:oMath>
                </a14:m>
                <a:r>
                  <a:rPr lang="zh-CN" altLang="en-US" sz="3000" dirty="0">
                    <a:latin typeface="华文中宋" panose="02010600040101010101" pitchFamily="2" charset="-122"/>
                  </a:rPr>
                  <a:t>是可测集，</a:t>
                </a:r>
                <a14:m>
                  <m:oMath xmlns:m="http://schemas.openxmlformats.org/officeDocument/2006/math">
                    <m:r>
                      <a:rPr lang="en-US" altLang="zh-CN" sz="3000" i="1">
                        <a:latin typeface="Cambria Math" panose="02040503050406030204" pitchFamily="18" charset="0"/>
                      </a:rPr>
                      <m:t>𝑓</m:t>
                    </m:r>
                    <m:d>
                      <m:dPr>
                        <m:ctrlPr>
                          <a:rPr lang="en-US" altLang="zh-CN" sz="3000" i="1">
                            <a:latin typeface="Cambria Math" panose="02040503050406030204" pitchFamily="18" charset="0"/>
                          </a:rPr>
                        </m:ctrlPr>
                      </m:dPr>
                      <m:e>
                        <m:r>
                          <a:rPr lang="en-US" altLang="zh-CN" sz="3000" i="1">
                            <a:latin typeface="Cambria Math" panose="02040503050406030204" pitchFamily="18" charset="0"/>
                          </a:rPr>
                          <m:t>𝑥</m:t>
                        </m:r>
                      </m:e>
                    </m:d>
                    <m:r>
                      <a:rPr lang="en-US" altLang="zh-CN" sz="3000" i="1">
                        <a:latin typeface="Cambria Math" panose="02040503050406030204" pitchFamily="18" charset="0"/>
                      </a:rPr>
                      <m:t>, </m:t>
                    </m:r>
                    <m:sSubSup>
                      <m:sSubSupPr>
                        <m:ctrlPr>
                          <a:rPr lang="en-US" altLang="zh-CN" sz="3000" i="1">
                            <a:latin typeface="Cambria Math" panose="02040503050406030204" pitchFamily="18" charset="0"/>
                          </a:rPr>
                        </m:ctrlPr>
                      </m:sSubSupPr>
                      <m:e>
                        <m:d>
                          <m:dPr>
                            <m:begChr m:val="{"/>
                            <m:endChr m:val="}"/>
                            <m:ctrlPr>
                              <a:rPr lang="en-US" altLang="zh-CN" sz="3000" i="1">
                                <a:latin typeface="Cambria Math" panose="02040503050406030204" pitchFamily="18" charset="0"/>
                              </a:rPr>
                            </m:ctrlPr>
                          </m:dPr>
                          <m:e>
                            <m:sSub>
                              <m:sSubPr>
                                <m:ctrlPr>
                                  <a:rPr lang="en-US" altLang="zh-CN" sz="3000" i="1">
                                    <a:latin typeface="Cambria Math" panose="02040503050406030204" pitchFamily="18" charset="0"/>
                                  </a:rPr>
                                </m:ctrlPr>
                              </m:sSubPr>
                              <m:e>
                                <m:r>
                                  <a:rPr lang="en-US" altLang="zh-CN" sz="3000" i="1">
                                    <a:latin typeface="Cambria Math" panose="02040503050406030204" pitchFamily="18" charset="0"/>
                                  </a:rPr>
                                  <m:t>𝑓</m:t>
                                </m:r>
                              </m:e>
                              <m:sub>
                                <m:r>
                                  <a:rPr lang="en-US" altLang="zh-CN" sz="3000" i="1">
                                    <a:latin typeface="Cambria Math" panose="02040503050406030204" pitchFamily="18" charset="0"/>
                                  </a:rPr>
                                  <m:t>𝑛</m:t>
                                </m:r>
                              </m:sub>
                            </m:sSub>
                            <m:r>
                              <a:rPr lang="en-US" altLang="zh-CN" sz="3000" i="1">
                                <a:latin typeface="Cambria Math" panose="02040503050406030204" pitchFamily="18" charset="0"/>
                              </a:rPr>
                              <m:t>(</m:t>
                            </m:r>
                            <m:r>
                              <a:rPr lang="en-US" altLang="zh-CN" sz="3000" i="1">
                                <a:latin typeface="Cambria Math" panose="02040503050406030204" pitchFamily="18" charset="0"/>
                              </a:rPr>
                              <m:t>𝑥</m:t>
                            </m:r>
                            <m:r>
                              <a:rPr lang="en-US" altLang="zh-CN" sz="3000" i="1">
                                <a:latin typeface="Cambria Math" panose="02040503050406030204" pitchFamily="18" charset="0"/>
                              </a:rPr>
                              <m:t>)</m:t>
                            </m:r>
                          </m:e>
                        </m:d>
                      </m:e>
                      <m:sub>
                        <m:r>
                          <a:rPr lang="en-US" altLang="zh-CN" sz="3000" i="1">
                            <a:latin typeface="Cambria Math" panose="02040503050406030204" pitchFamily="18" charset="0"/>
                          </a:rPr>
                          <m:t>𝑛</m:t>
                        </m:r>
                        <m:r>
                          <a:rPr lang="en-US" altLang="zh-CN" sz="3000" i="1">
                            <a:latin typeface="Cambria Math" panose="02040503050406030204" pitchFamily="18" charset="0"/>
                          </a:rPr>
                          <m:t>=1</m:t>
                        </m:r>
                      </m:sub>
                      <m:sup>
                        <m:r>
                          <a:rPr lang="en-US" altLang="zh-CN" sz="3000" i="1">
                            <a:latin typeface="Cambria Math" panose="02040503050406030204" pitchFamily="18" charset="0"/>
                            <a:ea typeface="Cambria Math" panose="02040503050406030204" pitchFamily="18" charset="0"/>
                          </a:rPr>
                          <m:t>∞</m:t>
                        </m:r>
                      </m:sup>
                    </m:sSubSup>
                  </m:oMath>
                </a14:m>
                <a:r>
                  <a:rPr lang="zh-CN" altLang="en-US" sz="3000" dirty="0">
                    <a:latin typeface="华文中宋" panose="02010600040101010101" pitchFamily="2" charset="-122"/>
                  </a:rPr>
                  <a:t>都是</a:t>
                </a:r>
                <a14:m>
                  <m:oMath xmlns:m="http://schemas.openxmlformats.org/officeDocument/2006/math">
                    <m:r>
                      <a:rPr lang="en-US" altLang="zh-CN" sz="3000" i="1" dirty="0">
                        <a:latin typeface="Cambria Math" panose="02040503050406030204" pitchFamily="18" charset="0"/>
                      </a:rPr>
                      <m:t>𝐸</m:t>
                    </m:r>
                  </m:oMath>
                </a14:m>
                <a:r>
                  <a:rPr lang="zh-CN" altLang="en-US" sz="3000" dirty="0">
                    <a:latin typeface="华文中宋" panose="02010600040101010101" pitchFamily="2" charset="-122"/>
                  </a:rPr>
                  <a:t>上几乎处处有限的可测函数，如果对于任意</a:t>
                </a:r>
                <a14:m>
                  <m:oMath xmlns:m="http://schemas.openxmlformats.org/officeDocument/2006/math">
                    <m:r>
                      <a:rPr lang="zh-CN" altLang="en-US" sz="3000" i="1">
                        <a:latin typeface="Cambria Math" panose="02040503050406030204" pitchFamily="18" charset="0"/>
                      </a:rPr>
                      <m:t>𝜀</m:t>
                    </m:r>
                    <m:r>
                      <a:rPr lang="en-US" altLang="zh-CN" sz="3000" i="1">
                        <a:latin typeface="Cambria Math" panose="02040503050406030204" pitchFamily="18" charset="0"/>
                        <a:ea typeface="Cambria Math" panose="02040503050406030204" pitchFamily="18" charset="0"/>
                      </a:rPr>
                      <m:t>&gt;0</m:t>
                    </m:r>
                  </m:oMath>
                </a14:m>
                <a:r>
                  <a:rPr lang="zh-CN" altLang="en-US" sz="3000" dirty="0">
                    <a:latin typeface="华文中宋" panose="02010600040101010101" pitchFamily="2" charset="-122"/>
                  </a:rPr>
                  <a:t>，都有</a:t>
                </a:r>
              </a:p>
              <a:p>
                <a:pPr marL="0" indent="0" algn="just"/>
                <a14:m>
                  <m:oMathPara xmlns:m="http://schemas.openxmlformats.org/officeDocument/2006/math">
                    <m:oMathParaPr>
                      <m:jc m:val="centerGroup"/>
                    </m:oMathParaPr>
                    <m:oMath xmlns:m="http://schemas.openxmlformats.org/officeDocument/2006/math">
                      <m:func>
                        <m:funcPr>
                          <m:ctrlPr>
                            <a:rPr lang="en-US" altLang="zh-CN" sz="3000" i="1">
                              <a:latin typeface="Cambria Math" panose="02040503050406030204" pitchFamily="18" charset="0"/>
                            </a:rPr>
                          </m:ctrlPr>
                        </m:funcPr>
                        <m:fName>
                          <m:limLow>
                            <m:limLowPr>
                              <m:ctrlPr>
                                <a:rPr lang="en-US" altLang="zh-CN" sz="3000" i="1">
                                  <a:latin typeface="Cambria Math" panose="02040503050406030204" pitchFamily="18" charset="0"/>
                                </a:rPr>
                              </m:ctrlPr>
                            </m:limLowPr>
                            <m:e>
                              <m:r>
                                <m:rPr>
                                  <m:sty m:val="p"/>
                                </m:rPr>
                                <a:rPr lang="en-US" altLang="zh-CN" sz="3000">
                                  <a:latin typeface="Cambria Math" panose="02040503050406030204" pitchFamily="18" charset="0"/>
                                </a:rPr>
                                <m:t>lim</m:t>
                              </m:r>
                            </m:e>
                            <m:lim>
                              <m:r>
                                <a:rPr lang="en-US" altLang="zh-CN" sz="3000" i="1">
                                  <a:latin typeface="Cambria Math" panose="02040503050406030204" pitchFamily="18" charset="0"/>
                                </a:rPr>
                                <m:t>𝑛</m:t>
                              </m:r>
                              <m:r>
                                <a:rPr lang="en-US" altLang="zh-CN" sz="3000" i="1">
                                  <a:latin typeface="Cambria Math" panose="02040503050406030204" pitchFamily="18" charset="0"/>
                                  <a:ea typeface="Cambria Math" panose="02040503050406030204" pitchFamily="18" charset="0"/>
                                </a:rPr>
                                <m:t>→∞</m:t>
                              </m:r>
                            </m:lim>
                          </m:limLow>
                        </m:fName>
                        <m:e>
                          <m:r>
                            <a:rPr lang="en-US" altLang="zh-CN" sz="3000" i="1">
                              <a:latin typeface="Cambria Math" panose="02040503050406030204" pitchFamily="18" charset="0"/>
                            </a:rPr>
                            <m:t>𝑚𝐸</m:t>
                          </m:r>
                          <m:d>
                            <m:dPr>
                              <m:begChr m:val="{"/>
                              <m:endChr m:val="}"/>
                              <m:ctrlPr>
                                <a:rPr lang="en-US" altLang="zh-CN" sz="3000" i="1">
                                  <a:latin typeface="Cambria Math" panose="02040503050406030204" pitchFamily="18" charset="0"/>
                                </a:rPr>
                              </m:ctrlPr>
                            </m:dPr>
                            <m:e>
                              <m:r>
                                <a:rPr lang="en-US" altLang="zh-CN" sz="3000" i="1">
                                  <a:latin typeface="Cambria Math" panose="02040503050406030204" pitchFamily="18" charset="0"/>
                                </a:rPr>
                                <m:t>𝑥</m:t>
                              </m:r>
                              <m:r>
                                <a:rPr lang="en-US" altLang="zh-CN" sz="3000" i="1">
                                  <a:latin typeface="Cambria Math" panose="02040503050406030204" pitchFamily="18" charset="0"/>
                                </a:rPr>
                                <m:t>|</m:t>
                              </m:r>
                              <m:d>
                                <m:dPr>
                                  <m:begChr m:val="|"/>
                                  <m:endChr m:val="|"/>
                                  <m:ctrlPr>
                                    <a:rPr lang="en-US" altLang="zh-CN" sz="3000" i="1">
                                      <a:latin typeface="Cambria Math" panose="02040503050406030204" pitchFamily="18" charset="0"/>
                                    </a:rPr>
                                  </m:ctrlPr>
                                </m:dPr>
                                <m:e>
                                  <m:sSub>
                                    <m:sSubPr>
                                      <m:ctrlPr>
                                        <a:rPr lang="en-US" altLang="zh-CN" sz="3000" i="1">
                                          <a:latin typeface="Cambria Math" panose="02040503050406030204" pitchFamily="18" charset="0"/>
                                        </a:rPr>
                                      </m:ctrlPr>
                                    </m:sSubPr>
                                    <m:e>
                                      <m:r>
                                        <a:rPr lang="en-US" altLang="zh-CN" sz="3000" i="1">
                                          <a:latin typeface="Cambria Math" panose="02040503050406030204" pitchFamily="18" charset="0"/>
                                        </a:rPr>
                                        <m:t>𝑓</m:t>
                                      </m:r>
                                    </m:e>
                                    <m:sub>
                                      <m:r>
                                        <a:rPr lang="en-US" altLang="zh-CN" sz="3000" i="1">
                                          <a:latin typeface="Cambria Math" panose="02040503050406030204" pitchFamily="18" charset="0"/>
                                        </a:rPr>
                                        <m:t>𝑛</m:t>
                                      </m:r>
                                    </m:sub>
                                  </m:sSub>
                                  <m:d>
                                    <m:dPr>
                                      <m:ctrlPr>
                                        <a:rPr lang="en-US" altLang="zh-CN" sz="3000" i="1">
                                          <a:latin typeface="Cambria Math" panose="02040503050406030204" pitchFamily="18" charset="0"/>
                                        </a:rPr>
                                      </m:ctrlPr>
                                    </m:dPr>
                                    <m:e>
                                      <m:r>
                                        <a:rPr lang="en-US" altLang="zh-CN" sz="3000" i="1">
                                          <a:latin typeface="Cambria Math" panose="02040503050406030204" pitchFamily="18" charset="0"/>
                                        </a:rPr>
                                        <m:t>𝑥</m:t>
                                      </m:r>
                                    </m:e>
                                  </m:d>
                                  <m:r>
                                    <a:rPr lang="en-US" altLang="zh-CN" sz="3000" i="1">
                                      <a:latin typeface="Cambria Math" panose="02040503050406030204" pitchFamily="18" charset="0"/>
                                    </a:rPr>
                                    <m:t>−</m:t>
                                  </m:r>
                                  <m:r>
                                    <a:rPr lang="en-US" altLang="zh-CN" sz="3000" i="1">
                                      <a:latin typeface="Cambria Math" panose="02040503050406030204" pitchFamily="18" charset="0"/>
                                      <a:ea typeface="Cambria Math" panose="02040503050406030204" pitchFamily="18" charset="0"/>
                                    </a:rPr>
                                    <m:t>𝑓</m:t>
                                  </m:r>
                                  <m:r>
                                    <a:rPr lang="en-US" altLang="zh-CN" sz="3000" i="1">
                                      <a:latin typeface="Cambria Math" panose="02040503050406030204" pitchFamily="18" charset="0"/>
                                      <a:ea typeface="Cambria Math" panose="02040503050406030204" pitchFamily="18" charset="0"/>
                                    </a:rPr>
                                    <m:t>(</m:t>
                                  </m:r>
                                  <m:r>
                                    <a:rPr lang="en-US" altLang="zh-CN" sz="3000" i="1">
                                      <a:latin typeface="Cambria Math" panose="02040503050406030204" pitchFamily="18" charset="0"/>
                                      <a:ea typeface="Cambria Math" panose="02040503050406030204" pitchFamily="18" charset="0"/>
                                    </a:rPr>
                                    <m:t>𝑥</m:t>
                                  </m:r>
                                  <m:r>
                                    <a:rPr lang="en-US" altLang="zh-CN" sz="3000" i="1">
                                      <a:latin typeface="Cambria Math" panose="02040503050406030204" pitchFamily="18" charset="0"/>
                                      <a:ea typeface="Cambria Math" panose="02040503050406030204" pitchFamily="18" charset="0"/>
                                    </a:rPr>
                                    <m:t>)</m:t>
                                  </m:r>
                                  <m:r>
                                    <m:rPr>
                                      <m:nor/>
                                    </m:rPr>
                                    <a:rPr lang="zh-CN" altLang="en-US" sz="3000" dirty="0">
                                      <a:latin typeface="华文中宋" panose="02010600040101010101" pitchFamily="2" charset="-122"/>
                                    </a:rPr>
                                    <m:t> </m:t>
                                  </m:r>
                                </m:e>
                              </m:d>
                              <m:r>
                                <a:rPr lang="en-US" altLang="zh-CN" sz="3000" i="1">
                                  <a:latin typeface="Cambria Math" panose="02040503050406030204" pitchFamily="18" charset="0"/>
                                  <a:ea typeface="Cambria Math" panose="02040503050406030204" pitchFamily="18" charset="0"/>
                                </a:rPr>
                                <m:t>&gt;</m:t>
                              </m:r>
                              <m:r>
                                <a:rPr lang="zh-CN" altLang="en-US" sz="3000" i="1">
                                  <a:latin typeface="Cambria Math" panose="02040503050406030204" pitchFamily="18" charset="0"/>
                                  <a:ea typeface="Cambria Math" panose="02040503050406030204" pitchFamily="18" charset="0"/>
                                </a:rPr>
                                <m:t>𝜀</m:t>
                              </m:r>
                            </m:e>
                          </m:d>
                          <m:r>
                            <a:rPr lang="en-US" altLang="zh-CN" sz="3000" i="1">
                              <a:latin typeface="Cambria Math" panose="02040503050406030204" pitchFamily="18" charset="0"/>
                            </a:rPr>
                            <m:t>=0</m:t>
                          </m:r>
                        </m:e>
                      </m:func>
                    </m:oMath>
                  </m:oMathPara>
                </a14:m>
                <a:endParaRPr lang="zh-CN" altLang="en-US" sz="3000" dirty="0">
                  <a:latin typeface="华文中宋" panose="02010600040101010101" pitchFamily="2" charset="-122"/>
                </a:endParaRPr>
              </a:p>
              <a:p>
                <a:pPr marL="0" indent="0" algn="just"/>
                <a:r>
                  <a:rPr lang="zh-CN" altLang="en-US" sz="3000" dirty="0" smtClean="0">
                    <a:latin typeface="华文中宋" panose="02010600040101010101" pitchFamily="2" charset="-122"/>
                  </a:rPr>
                  <a:t>则</a:t>
                </a:r>
                <a:r>
                  <a:rPr lang="zh-CN" altLang="en-US" sz="3000" dirty="0">
                    <a:latin typeface="华文中宋" panose="02010600040101010101" pitchFamily="2" charset="-122"/>
                  </a:rPr>
                  <a:t>称</a:t>
                </a:r>
                <a14:m>
                  <m:oMath xmlns:m="http://schemas.openxmlformats.org/officeDocument/2006/math">
                    <m:sSub>
                      <m:sSubPr>
                        <m:ctrlPr>
                          <a:rPr lang="en-US" altLang="zh-CN" sz="3000" i="1">
                            <a:solidFill>
                              <a:srgbClr val="FF0000"/>
                            </a:solidFill>
                            <a:latin typeface="Cambria Math" panose="02040503050406030204" pitchFamily="18" charset="0"/>
                          </a:rPr>
                        </m:ctrlPr>
                      </m:sSubPr>
                      <m:e>
                        <m:r>
                          <a:rPr lang="en-US" altLang="zh-CN" sz="3000" i="1">
                            <a:solidFill>
                              <a:srgbClr val="FF0000"/>
                            </a:solidFill>
                            <a:latin typeface="Cambria Math" panose="02040503050406030204" pitchFamily="18" charset="0"/>
                          </a:rPr>
                          <m:t>𝑓</m:t>
                        </m:r>
                      </m:e>
                      <m:sub>
                        <m:r>
                          <a:rPr lang="en-US" altLang="zh-CN" sz="3000" i="1">
                            <a:solidFill>
                              <a:srgbClr val="FF0000"/>
                            </a:solidFill>
                            <a:latin typeface="Cambria Math" panose="02040503050406030204" pitchFamily="18" charset="0"/>
                          </a:rPr>
                          <m:t>𝑛</m:t>
                        </m:r>
                      </m:sub>
                    </m:sSub>
                    <m:r>
                      <a:rPr lang="en-US" altLang="zh-CN" sz="3000" i="1">
                        <a:solidFill>
                          <a:srgbClr val="FF0000"/>
                        </a:solidFill>
                        <a:latin typeface="Cambria Math" panose="02040503050406030204" pitchFamily="18" charset="0"/>
                      </a:rPr>
                      <m:t>(</m:t>
                    </m:r>
                    <m:r>
                      <a:rPr lang="en-US" altLang="zh-CN" sz="3000" i="1">
                        <a:solidFill>
                          <a:srgbClr val="FF0000"/>
                        </a:solidFill>
                        <a:latin typeface="Cambria Math" panose="02040503050406030204" pitchFamily="18" charset="0"/>
                      </a:rPr>
                      <m:t>𝑥</m:t>
                    </m:r>
                    <m:r>
                      <a:rPr lang="en-US" altLang="zh-CN" sz="3000" i="1">
                        <a:solidFill>
                          <a:srgbClr val="FF0000"/>
                        </a:solidFill>
                        <a:latin typeface="Cambria Math" panose="02040503050406030204" pitchFamily="18" charset="0"/>
                      </a:rPr>
                      <m:t>)</m:t>
                    </m:r>
                  </m:oMath>
                </a14:m>
                <a:r>
                  <a:rPr lang="zh-CN" altLang="en-US" sz="3000" dirty="0">
                    <a:solidFill>
                      <a:srgbClr val="FF0000"/>
                    </a:solidFill>
                    <a:latin typeface="华文中宋" panose="02010600040101010101" pitchFamily="2" charset="-122"/>
                  </a:rPr>
                  <a:t>在</a:t>
                </a:r>
                <a14:m>
                  <m:oMath xmlns:m="http://schemas.openxmlformats.org/officeDocument/2006/math">
                    <m:r>
                      <a:rPr lang="en-US" altLang="zh-CN" sz="3000" i="1" dirty="0">
                        <a:solidFill>
                          <a:srgbClr val="FF0000"/>
                        </a:solidFill>
                        <a:latin typeface="Cambria Math" panose="02040503050406030204" pitchFamily="18" charset="0"/>
                      </a:rPr>
                      <m:t>𝐸</m:t>
                    </m:r>
                  </m:oMath>
                </a14:m>
                <a:r>
                  <a:rPr lang="zh-CN" altLang="en-US" sz="3000" dirty="0">
                    <a:solidFill>
                      <a:srgbClr val="FF0000"/>
                    </a:solidFill>
                    <a:latin typeface="华文中宋" panose="02010600040101010101" pitchFamily="2" charset="-122"/>
                  </a:rPr>
                  <a:t>上依测度收敛到</a:t>
                </a:r>
                <a14:m>
                  <m:oMath xmlns:m="http://schemas.openxmlformats.org/officeDocument/2006/math">
                    <m:r>
                      <a:rPr lang="en-US" altLang="zh-CN" sz="3000" i="1">
                        <a:solidFill>
                          <a:srgbClr val="FF0000"/>
                        </a:solidFill>
                        <a:latin typeface="Cambria Math" panose="02040503050406030204" pitchFamily="18" charset="0"/>
                      </a:rPr>
                      <m:t>𝑓</m:t>
                    </m:r>
                    <m:d>
                      <m:dPr>
                        <m:ctrlPr>
                          <a:rPr lang="en-US" altLang="zh-CN" sz="3000" i="1">
                            <a:solidFill>
                              <a:srgbClr val="FF0000"/>
                            </a:solidFill>
                            <a:latin typeface="Cambria Math" panose="02040503050406030204" pitchFamily="18" charset="0"/>
                          </a:rPr>
                        </m:ctrlPr>
                      </m:dPr>
                      <m:e>
                        <m:r>
                          <a:rPr lang="en-US" altLang="zh-CN" sz="3000" i="1">
                            <a:solidFill>
                              <a:srgbClr val="FF0000"/>
                            </a:solidFill>
                            <a:latin typeface="Cambria Math" panose="02040503050406030204" pitchFamily="18" charset="0"/>
                          </a:rPr>
                          <m:t>𝑥</m:t>
                        </m:r>
                      </m:e>
                    </m:d>
                  </m:oMath>
                </a14:m>
                <a:r>
                  <a:rPr lang="zh-CN" altLang="en-US" sz="3000" dirty="0" smtClean="0">
                    <a:latin typeface="华文中宋" panose="02010600040101010101" pitchFamily="2" charset="-122"/>
                  </a:rPr>
                  <a:t>，</a:t>
                </a:r>
                <a:endParaRPr lang="en-US" altLang="zh-CN" sz="3000" dirty="0" smtClean="0">
                  <a:latin typeface="华文中宋" panose="02010600040101010101" pitchFamily="2" charset="-122"/>
                </a:endParaRPr>
              </a:p>
              <a:p>
                <a:pPr marL="0" indent="0" algn="just"/>
                <a:r>
                  <a:rPr lang="zh-CN" altLang="en-US" sz="3000" dirty="0" smtClean="0">
                    <a:latin typeface="华文中宋" panose="02010600040101010101" pitchFamily="2" charset="-122"/>
                  </a:rPr>
                  <a:t>记</a:t>
                </a:r>
                <a:r>
                  <a:rPr lang="zh-CN" altLang="en-US" sz="3000" dirty="0">
                    <a:latin typeface="华文中宋" panose="02010600040101010101" pitchFamily="2" charset="-122"/>
                  </a:rPr>
                  <a:t>作</a:t>
                </a:r>
                <a14:m>
                  <m:oMath xmlns:m="http://schemas.openxmlformats.org/officeDocument/2006/math">
                    <m:sSub>
                      <m:sSubPr>
                        <m:ctrlPr>
                          <a:rPr lang="en-US" altLang="zh-CN" sz="3000" i="1">
                            <a:latin typeface="Cambria Math" panose="02040503050406030204" pitchFamily="18" charset="0"/>
                          </a:rPr>
                        </m:ctrlPr>
                      </m:sSubPr>
                      <m:e>
                        <m:r>
                          <a:rPr lang="en-US" altLang="zh-CN" sz="3000" i="1">
                            <a:latin typeface="Cambria Math" panose="02040503050406030204" pitchFamily="18" charset="0"/>
                          </a:rPr>
                          <m:t>𝑓</m:t>
                        </m:r>
                      </m:e>
                      <m:sub>
                        <m:r>
                          <a:rPr lang="en-US" altLang="zh-CN" sz="3000" i="1">
                            <a:latin typeface="Cambria Math" panose="02040503050406030204" pitchFamily="18" charset="0"/>
                          </a:rPr>
                          <m:t>𝑛</m:t>
                        </m:r>
                      </m:sub>
                    </m:sSub>
                    <m:r>
                      <a:rPr lang="en-US" altLang="zh-CN" sz="3000" i="1">
                        <a:latin typeface="Cambria Math" panose="02040503050406030204" pitchFamily="18" charset="0"/>
                      </a:rPr>
                      <m:t>(</m:t>
                    </m:r>
                    <m:r>
                      <a:rPr lang="en-US" altLang="zh-CN" sz="3000" i="1">
                        <a:latin typeface="Cambria Math" panose="02040503050406030204" pitchFamily="18" charset="0"/>
                      </a:rPr>
                      <m:t>𝑥</m:t>
                    </m:r>
                    <m:r>
                      <a:rPr lang="en-US" altLang="zh-CN" sz="3000" i="1">
                        <a:latin typeface="Cambria Math" panose="02040503050406030204" pitchFamily="18" charset="0"/>
                      </a:rPr>
                      <m:t>)⇒</m:t>
                    </m:r>
                    <m:r>
                      <a:rPr lang="en-US" altLang="zh-CN" sz="3000" i="1">
                        <a:latin typeface="Cambria Math" panose="02040503050406030204" pitchFamily="18" charset="0"/>
                        <a:ea typeface="Cambria Math" panose="02040503050406030204" pitchFamily="18" charset="0"/>
                      </a:rPr>
                      <m:t>𝑓</m:t>
                    </m:r>
                    <m:r>
                      <a:rPr lang="en-US" altLang="zh-CN" sz="3000" i="1">
                        <a:latin typeface="Cambria Math" panose="02040503050406030204" pitchFamily="18" charset="0"/>
                        <a:ea typeface="Cambria Math" panose="02040503050406030204" pitchFamily="18" charset="0"/>
                      </a:rPr>
                      <m:t>(</m:t>
                    </m:r>
                    <m:r>
                      <a:rPr lang="en-US" altLang="zh-CN" sz="3000" i="1">
                        <a:latin typeface="Cambria Math" panose="02040503050406030204" pitchFamily="18" charset="0"/>
                        <a:ea typeface="Cambria Math" panose="02040503050406030204" pitchFamily="18" charset="0"/>
                      </a:rPr>
                      <m:t>𝑥</m:t>
                    </m:r>
                    <m:r>
                      <a:rPr lang="en-US" altLang="zh-CN" sz="3000" i="1">
                        <a:latin typeface="Cambria Math" panose="02040503050406030204" pitchFamily="18" charset="0"/>
                        <a:ea typeface="Cambria Math" panose="02040503050406030204" pitchFamily="18" charset="0"/>
                      </a:rPr>
                      <m:t>)</m:t>
                    </m:r>
                  </m:oMath>
                </a14:m>
                <a:r>
                  <a:rPr lang="en-US" altLang="zh-CN" sz="3000" dirty="0" smtClean="0">
                    <a:latin typeface="华文中宋" panose="02010600040101010101" pitchFamily="2" charset="-122"/>
                  </a:rPr>
                  <a:t>.</a:t>
                </a:r>
              </a:p>
              <a:p>
                <a:pPr algn="just"/>
                <a:endParaRPr lang="en-US" altLang="zh-CN" sz="3000" dirty="0">
                  <a:latin typeface="华文中宋" panose="02010600040101010101" pitchFamily="2" charset="-122"/>
                </a:endParaRPr>
              </a:p>
              <a:p>
                <a:pPr algn="just"/>
                <a:r>
                  <a:rPr lang="zh-CN" altLang="en-US" sz="3000" dirty="0" smtClean="0">
                    <a:latin typeface="华文中宋" panose="02010600040101010101" pitchFamily="2" charset="-122"/>
                  </a:rPr>
                  <a:t>下面的定理说明：几乎处处收敛蕴含依测度收敛。</a:t>
                </a:r>
              </a:p>
            </p:txBody>
          </p:sp>
        </mc:Choice>
        <mc:Fallback xmlns="">
          <p:sp>
            <p:nvSpPr>
              <p:cNvPr id="6147" name="Rectangle 3"/>
              <p:cNvSpPr>
                <a:spLocks noGrp="1" noRot="1" noChangeAspect="1" noMove="1" noResize="1" noEditPoints="1" noAdjustHandles="1" noChangeArrowheads="1" noChangeShapeType="1" noTextEdit="1"/>
              </p:cNvSpPr>
              <p:nvPr>
                <p:ph type="body" idx="1"/>
              </p:nvPr>
            </p:nvSpPr>
            <p:spPr>
              <a:xfrm>
                <a:off x="107504" y="1052736"/>
                <a:ext cx="8928992" cy="5400600"/>
              </a:xfrm>
              <a:blipFill>
                <a:blip r:embed="rId2"/>
                <a:stretch>
                  <a:fillRect l="-1639" t="-903" r="-478" b="-3499"/>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315" name="Rectangle 3"/>
              <p:cNvSpPr>
                <a:spLocks noGrp="1" noChangeArrowheads="1"/>
              </p:cNvSpPr>
              <p:nvPr>
                <p:ph type="body" idx="1"/>
              </p:nvPr>
            </p:nvSpPr>
            <p:spPr>
              <a:xfrm>
                <a:off x="251520" y="188640"/>
                <a:ext cx="8712968" cy="6552728"/>
              </a:xfrm>
            </p:spPr>
            <p:txBody>
              <a:bodyPr/>
              <a:lstStyle/>
              <a:p>
                <a:pPr algn="just"/>
                <a:r>
                  <a:rPr lang="zh-CN" altLang="en-US" sz="3000" dirty="0" smtClean="0">
                    <a:latin typeface="华文中宋" panose="02010600040101010101" pitchFamily="2" charset="-122"/>
                  </a:rPr>
                  <a:t>定理（</a:t>
                </a:r>
                <a:r>
                  <a:rPr lang="en-US" altLang="zh-CN" sz="3000" dirty="0" smtClean="0">
                    <a:solidFill>
                      <a:srgbClr val="FFFFFF"/>
                    </a:solidFill>
                  </a:rPr>
                  <a:t>Lebesgue</a:t>
                </a:r>
                <a:r>
                  <a:rPr lang="zh-CN" altLang="en-US" sz="3000" dirty="0">
                    <a:latin typeface="华文中宋" panose="02010600040101010101" pitchFamily="2" charset="-122"/>
                  </a:rPr>
                  <a:t>定理</a:t>
                </a:r>
                <a:r>
                  <a:rPr lang="zh-CN" altLang="en-US" sz="3000" dirty="0" smtClean="0">
                    <a:latin typeface="华文中宋" panose="02010600040101010101" pitchFamily="2" charset="-122"/>
                  </a:rPr>
                  <a:t>）设</a:t>
                </a:r>
                <a14:m>
                  <m:oMath xmlns:m="http://schemas.openxmlformats.org/officeDocument/2006/math">
                    <m:r>
                      <a:rPr lang="en-US" altLang="zh-CN" sz="3000" i="1" dirty="0">
                        <a:latin typeface="Cambria Math" panose="02040503050406030204" pitchFamily="18" charset="0"/>
                      </a:rPr>
                      <m:t>𝐸</m:t>
                    </m:r>
                  </m:oMath>
                </a14:m>
                <a:r>
                  <a:rPr lang="zh-CN" altLang="en-US" sz="3000" dirty="0">
                    <a:latin typeface="华文中宋" panose="02010600040101010101" pitchFamily="2" charset="-122"/>
                  </a:rPr>
                  <a:t>是测度有限的可测集</a:t>
                </a:r>
                <a:r>
                  <a:rPr lang="en-US" altLang="zh-CN" sz="3000" dirty="0" smtClean="0">
                    <a:latin typeface="华文中宋" panose="02010600040101010101" pitchFamily="2" charset="-122"/>
                  </a:rPr>
                  <a:t>,</a:t>
                </a:r>
                <a:r>
                  <a:rPr lang="zh-CN" altLang="en-US" sz="3000" dirty="0" smtClean="0">
                    <a:latin typeface="华文中宋" panose="02010600040101010101" pitchFamily="2" charset="-122"/>
                  </a:rPr>
                  <a:t> </a:t>
                </a:r>
                <a14:m>
                  <m:oMath xmlns:m="http://schemas.openxmlformats.org/officeDocument/2006/math">
                    <m:r>
                      <a:rPr lang="en-US" altLang="zh-CN" sz="3000" i="1">
                        <a:latin typeface="Cambria Math" panose="02040503050406030204" pitchFamily="18" charset="0"/>
                      </a:rPr>
                      <m:t>𝑓</m:t>
                    </m:r>
                    <m:d>
                      <m:dPr>
                        <m:ctrlPr>
                          <a:rPr lang="en-US" altLang="zh-CN" sz="3000" i="1">
                            <a:latin typeface="Cambria Math" panose="02040503050406030204" pitchFamily="18" charset="0"/>
                          </a:rPr>
                        </m:ctrlPr>
                      </m:dPr>
                      <m:e>
                        <m:r>
                          <a:rPr lang="en-US" altLang="zh-CN" sz="3000" i="1">
                            <a:latin typeface="Cambria Math" panose="02040503050406030204" pitchFamily="18" charset="0"/>
                          </a:rPr>
                          <m:t>𝑥</m:t>
                        </m:r>
                      </m:e>
                    </m:d>
                    <m:r>
                      <a:rPr lang="en-US" altLang="zh-CN" sz="3000" i="1">
                        <a:latin typeface="Cambria Math" panose="02040503050406030204" pitchFamily="18" charset="0"/>
                      </a:rPr>
                      <m:t>, </m:t>
                    </m:r>
                    <m:sSubSup>
                      <m:sSubSupPr>
                        <m:ctrlPr>
                          <a:rPr lang="en-US" altLang="zh-CN" sz="3000" i="1">
                            <a:latin typeface="Cambria Math" panose="02040503050406030204" pitchFamily="18" charset="0"/>
                          </a:rPr>
                        </m:ctrlPr>
                      </m:sSubSupPr>
                      <m:e>
                        <m:d>
                          <m:dPr>
                            <m:begChr m:val="{"/>
                            <m:endChr m:val="}"/>
                            <m:ctrlPr>
                              <a:rPr lang="en-US" altLang="zh-CN" sz="3000" i="1">
                                <a:latin typeface="Cambria Math" panose="02040503050406030204" pitchFamily="18" charset="0"/>
                              </a:rPr>
                            </m:ctrlPr>
                          </m:dPr>
                          <m:e>
                            <m:sSub>
                              <m:sSubPr>
                                <m:ctrlPr>
                                  <a:rPr lang="en-US" altLang="zh-CN" sz="3000" i="1">
                                    <a:latin typeface="Cambria Math" panose="02040503050406030204" pitchFamily="18" charset="0"/>
                                  </a:rPr>
                                </m:ctrlPr>
                              </m:sSubPr>
                              <m:e>
                                <m:r>
                                  <a:rPr lang="en-US" altLang="zh-CN" sz="3000" i="1">
                                    <a:latin typeface="Cambria Math" panose="02040503050406030204" pitchFamily="18" charset="0"/>
                                  </a:rPr>
                                  <m:t>𝑓</m:t>
                                </m:r>
                              </m:e>
                              <m:sub>
                                <m:r>
                                  <a:rPr lang="en-US" altLang="zh-CN" sz="3000" i="1">
                                    <a:latin typeface="Cambria Math" panose="02040503050406030204" pitchFamily="18" charset="0"/>
                                  </a:rPr>
                                  <m:t>𝑛</m:t>
                                </m:r>
                              </m:sub>
                            </m:sSub>
                            <m:r>
                              <a:rPr lang="en-US" altLang="zh-CN" sz="3000" i="1">
                                <a:latin typeface="Cambria Math" panose="02040503050406030204" pitchFamily="18" charset="0"/>
                              </a:rPr>
                              <m:t>(</m:t>
                            </m:r>
                            <m:r>
                              <a:rPr lang="en-US" altLang="zh-CN" sz="3000" i="1">
                                <a:latin typeface="Cambria Math" panose="02040503050406030204" pitchFamily="18" charset="0"/>
                              </a:rPr>
                              <m:t>𝑥</m:t>
                            </m:r>
                            <m:r>
                              <a:rPr lang="en-US" altLang="zh-CN" sz="3000" i="1">
                                <a:latin typeface="Cambria Math" panose="02040503050406030204" pitchFamily="18" charset="0"/>
                              </a:rPr>
                              <m:t>)</m:t>
                            </m:r>
                          </m:e>
                        </m:d>
                      </m:e>
                      <m:sub>
                        <m:r>
                          <a:rPr lang="en-US" altLang="zh-CN" sz="3000" i="1">
                            <a:latin typeface="Cambria Math" panose="02040503050406030204" pitchFamily="18" charset="0"/>
                          </a:rPr>
                          <m:t>𝑛</m:t>
                        </m:r>
                        <m:r>
                          <a:rPr lang="en-US" altLang="zh-CN" sz="3000" i="1">
                            <a:latin typeface="Cambria Math" panose="02040503050406030204" pitchFamily="18" charset="0"/>
                          </a:rPr>
                          <m:t>=1</m:t>
                        </m:r>
                      </m:sub>
                      <m:sup>
                        <m:r>
                          <a:rPr lang="en-US" altLang="zh-CN" sz="3000" i="1">
                            <a:latin typeface="Cambria Math" panose="02040503050406030204" pitchFamily="18" charset="0"/>
                            <a:ea typeface="Cambria Math" panose="02040503050406030204" pitchFamily="18" charset="0"/>
                          </a:rPr>
                          <m:t>∞</m:t>
                        </m:r>
                      </m:sup>
                    </m:sSubSup>
                  </m:oMath>
                </a14:m>
                <a:r>
                  <a:rPr lang="zh-CN" altLang="en-US" sz="3000" dirty="0">
                    <a:latin typeface="华文中宋" panose="02010600040101010101" pitchFamily="2" charset="-122"/>
                  </a:rPr>
                  <a:t>是</a:t>
                </a:r>
                <a14:m>
                  <m:oMath xmlns:m="http://schemas.openxmlformats.org/officeDocument/2006/math">
                    <m:r>
                      <a:rPr lang="en-US" altLang="zh-CN" sz="3000" i="1" dirty="0">
                        <a:latin typeface="Cambria Math" panose="02040503050406030204" pitchFamily="18" charset="0"/>
                      </a:rPr>
                      <m:t>𝐸</m:t>
                    </m:r>
                  </m:oMath>
                </a14:m>
                <a:r>
                  <a:rPr lang="zh-CN" altLang="en-US" sz="3000" dirty="0">
                    <a:latin typeface="华文中宋" panose="02010600040101010101" pitchFamily="2" charset="-122"/>
                  </a:rPr>
                  <a:t>上几乎处处有限的可测函数，</a:t>
                </a:r>
                <a:r>
                  <a:rPr lang="zh-CN" altLang="en-US" sz="3000" dirty="0" smtClean="0">
                    <a:latin typeface="华文中宋" panose="02010600040101010101" pitchFamily="2" charset="-122"/>
                  </a:rPr>
                  <a:t>若  </a:t>
                </a:r>
                <a14:m>
                  <m:oMath xmlns:m="http://schemas.openxmlformats.org/officeDocument/2006/math">
                    <m:sSub>
                      <m:sSubPr>
                        <m:ctrlPr>
                          <a:rPr lang="en-US" altLang="zh-CN" sz="3000" i="1">
                            <a:latin typeface="Cambria Math" panose="02040503050406030204" pitchFamily="18" charset="0"/>
                          </a:rPr>
                        </m:ctrlPr>
                      </m:sSubPr>
                      <m:e>
                        <m:r>
                          <a:rPr lang="en-US" altLang="zh-CN" sz="3000" i="1">
                            <a:latin typeface="Cambria Math" panose="02040503050406030204" pitchFamily="18" charset="0"/>
                          </a:rPr>
                          <m:t>𝑓</m:t>
                        </m:r>
                      </m:e>
                      <m:sub>
                        <m:r>
                          <a:rPr lang="en-US" altLang="zh-CN" sz="3000" i="1">
                            <a:latin typeface="Cambria Math" panose="02040503050406030204" pitchFamily="18" charset="0"/>
                          </a:rPr>
                          <m:t>𝑛</m:t>
                        </m:r>
                      </m:sub>
                    </m:sSub>
                    <m:d>
                      <m:dPr>
                        <m:ctrlPr>
                          <a:rPr lang="en-US" altLang="zh-CN" sz="3000" i="1">
                            <a:latin typeface="Cambria Math" panose="02040503050406030204" pitchFamily="18" charset="0"/>
                          </a:rPr>
                        </m:ctrlPr>
                      </m:dPr>
                      <m:e>
                        <m:r>
                          <a:rPr lang="en-US" altLang="zh-CN" sz="3000" i="1">
                            <a:latin typeface="Cambria Math" panose="02040503050406030204" pitchFamily="18" charset="0"/>
                          </a:rPr>
                          <m:t>𝑥</m:t>
                        </m:r>
                      </m:e>
                    </m:d>
                    <m:r>
                      <a:rPr lang="en-US" altLang="zh-CN" sz="3000" i="1">
                        <a:latin typeface="Cambria Math" panose="02040503050406030204" pitchFamily="18" charset="0"/>
                        <a:ea typeface="Cambria Math" panose="02040503050406030204" pitchFamily="18" charset="0"/>
                      </a:rPr>
                      <m:t>→</m:t>
                    </m:r>
                    <m:r>
                      <a:rPr lang="en-US" altLang="zh-CN" sz="3000" i="1">
                        <a:latin typeface="Cambria Math" panose="02040503050406030204" pitchFamily="18" charset="0"/>
                        <a:ea typeface="Cambria Math" panose="02040503050406030204" pitchFamily="18" charset="0"/>
                      </a:rPr>
                      <m:t>𝑓</m:t>
                    </m:r>
                    <m:d>
                      <m:dPr>
                        <m:ctrlPr>
                          <a:rPr lang="en-US" altLang="zh-CN" sz="3000" i="1">
                            <a:latin typeface="Cambria Math" panose="02040503050406030204" pitchFamily="18" charset="0"/>
                            <a:ea typeface="Cambria Math" panose="02040503050406030204" pitchFamily="18" charset="0"/>
                          </a:rPr>
                        </m:ctrlPr>
                      </m:dPr>
                      <m:e>
                        <m:r>
                          <a:rPr lang="en-US" altLang="zh-CN" sz="3000" i="1">
                            <a:latin typeface="Cambria Math" panose="02040503050406030204" pitchFamily="18" charset="0"/>
                            <a:ea typeface="Cambria Math" panose="02040503050406030204" pitchFamily="18" charset="0"/>
                          </a:rPr>
                          <m:t>𝑥</m:t>
                        </m:r>
                      </m:e>
                    </m:d>
                    <m:r>
                      <a:rPr lang="en-US" altLang="zh-CN" sz="3000" i="1">
                        <a:latin typeface="Cambria Math" panose="02040503050406030204" pitchFamily="18" charset="0"/>
                        <a:ea typeface="Cambria Math" panose="02040503050406030204" pitchFamily="18" charset="0"/>
                      </a:rPr>
                      <m:t>  </m:t>
                    </m:r>
                    <m:r>
                      <a:rPr lang="en-US" altLang="zh-CN" sz="3000" i="1">
                        <a:latin typeface="Cambria Math" panose="02040503050406030204" pitchFamily="18" charset="0"/>
                        <a:ea typeface="Cambria Math" panose="02040503050406030204" pitchFamily="18" charset="0"/>
                      </a:rPr>
                      <m:t>𝑎</m:t>
                    </m:r>
                    <m:r>
                      <a:rPr lang="en-US" altLang="zh-CN" sz="3000" i="1">
                        <a:latin typeface="Cambria Math" panose="02040503050406030204" pitchFamily="18" charset="0"/>
                        <a:ea typeface="Cambria Math" panose="02040503050406030204" pitchFamily="18" charset="0"/>
                      </a:rPr>
                      <m:t>.</m:t>
                    </m:r>
                    <m:r>
                      <a:rPr lang="en-US" altLang="zh-CN" sz="3000" i="1">
                        <a:latin typeface="Cambria Math" panose="02040503050406030204" pitchFamily="18" charset="0"/>
                        <a:ea typeface="Cambria Math" panose="02040503050406030204" pitchFamily="18" charset="0"/>
                      </a:rPr>
                      <m:t>𝑒</m:t>
                    </m:r>
                    <m:r>
                      <a:rPr lang="en-US" altLang="zh-CN" sz="3000" i="1">
                        <a:latin typeface="Cambria Math" panose="02040503050406030204" pitchFamily="18" charset="0"/>
                        <a:ea typeface="Cambria Math" panose="02040503050406030204" pitchFamily="18" charset="0"/>
                      </a:rPr>
                      <m:t>.[</m:t>
                    </m:r>
                    <m:r>
                      <a:rPr lang="en-US" altLang="zh-CN" sz="3000" i="1">
                        <a:latin typeface="Cambria Math" panose="02040503050406030204" pitchFamily="18" charset="0"/>
                        <a:ea typeface="Cambria Math" panose="02040503050406030204" pitchFamily="18" charset="0"/>
                      </a:rPr>
                      <m:t>𝐸</m:t>
                    </m:r>
                    <m:r>
                      <a:rPr lang="en-US" altLang="zh-CN" sz="3000" i="1">
                        <a:latin typeface="Cambria Math" panose="02040503050406030204" pitchFamily="18" charset="0"/>
                        <a:ea typeface="Cambria Math" panose="02040503050406030204" pitchFamily="18" charset="0"/>
                      </a:rPr>
                      <m:t>]</m:t>
                    </m:r>
                  </m:oMath>
                </a14:m>
                <a:r>
                  <a:rPr lang="en-US" altLang="zh-CN" sz="3000" dirty="0">
                    <a:latin typeface="华文中宋" panose="02010600040101010101" pitchFamily="2" charset="-122"/>
                  </a:rPr>
                  <a:t>,</a:t>
                </a:r>
                <a:r>
                  <a:rPr lang="zh-CN" altLang="en-US" sz="3000" dirty="0">
                    <a:latin typeface="华文中宋" panose="02010600040101010101" pitchFamily="2" charset="-122"/>
                  </a:rPr>
                  <a:t> 则必有</a:t>
                </a:r>
                <a14:m>
                  <m:oMath xmlns:m="http://schemas.openxmlformats.org/officeDocument/2006/math">
                    <m:sSub>
                      <m:sSubPr>
                        <m:ctrlPr>
                          <a:rPr lang="en-US" altLang="zh-CN" sz="3000" i="1">
                            <a:latin typeface="Cambria Math" panose="02040503050406030204" pitchFamily="18" charset="0"/>
                          </a:rPr>
                        </m:ctrlPr>
                      </m:sSubPr>
                      <m:e>
                        <m:r>
                          <a:rPr lang="en-US" altLang="zh-CN" sz="3000" i="1">
                            <a:latin typeface="Cambria Math" panose="02040503050406030204" pitchFamily="18" charset="0"/>
                          </a:rPr>
                          <m:t>𝑓</m:t>
                        </m:r>
                      </m:e>
                      <m:sub>
                        <m:r>
                          <a:rPr lang="en-US" altLang="zh-CN" sz="3000" i="1">
                            <a:latin typeface="Cambria Math" panose="02040503050406030204" pitchFamily="18" charset="0"/>
                          </a:rPr>
                          <m:t>𝑛</m:t>
                        </m:r>
                      </m:sub>
                    </m:sSub>
                    <m:r>
                      <a:rPr lang="en-US" altLang="zh-CN" sz="3000" i="1">
                        <a:latin typeface="Cambria Math" panose="02040503050406030204" pitchFamily="18" charset="0"/>
                      </a:rPr>
                      <m:t>(</m:t>
                    </m:r>
                    <m:r>
                      <a:rPr lang="en-US" altLang="zh-CN" sz="3000" i="1">
                        <a:latin typeface="Cambria Math" panose="02040503050406030204" pitchFamily="18" charset="0"/>
                      </a:rPr>
                      <m:t>𝑥</m:t>
                    </m:r>
                    <m:r>
                      <a:rPr lang="en-US" altLang="zh-CN" sz="3000" i="1">
                        <a:latin typeface="Cambria Math" panose="02040503050406030204" pitchFamily="18" charset="0"/>
                      </a:rPr>
                      <m:t>)⇒</m:t>
                    </m:r>
                    <m:r>
                      <a:rPr lang="en-US" altLang="zh-CN" sz="3000" i="1">
                        <a:latin typeface="Cambria Math" panose="02040503050406030204" pitchFamily="18" charset="0"/>
                        <a:ea typeface="Cambria Math" panose="02040503050406030204" pitchFamily="18" charset="0"/>
                      </a:rPr>
                      <m:t>𝑓</m:t>
                    </m:r>
                    <m:r>
                      <a:rPr lang="en-US" altLang="zh-CN" sz="3000" i="1">
                        <a:latin typeface="Cambria Math" panose="02040503050406030204" pitchFamily="18" charset="0"/>
                        <a:ea typeface="Cambria Math" panose="02040503050406030204" pitchFamily="18" charset="0"/>
                      </a:rPr>
                      <m:t>(</m:t>
                    </m:r>
                    <m:r>
                      <a:rPr lang="en-US" altLang="zh-CN" sz="3000" i="1">
                        <a:latin typeface="Cambria Math" panose="02040503050406030204" pitchFamily="18" charset="0"/>
                        <a:ea typeface="Cambria Math" panose="02040503050406030204" pitchFamily="18" charset="0"/>
                      </a:rPr>
                      <m:t>𝑥</m:t>
                    </m:r>
                    <m:r>
                      <a:rPr lang="en-US" altLang="zh-CN" sz="3000" i="1">
                        <a:latin typeface="Cambria Math" panose="02040503050406030204" pitchFamily="18" charset="0"/>
                        <a:ea typeface="Cambria Math" panose="02040503050406030204" pitchFamily="18" charset="0"/>
                      </a:rPr>
                      <m:t>)</m:t>
                    </m:r>
                  </m:oMath>
                </a14:m>
                <a:endParaRPr lang="en-US" altLang="zh-CN" sz="3000" dirty="0">
                  <a:latin typeface="华文中宋" panose="02010600040101010101" pitchFamily="2" charset="-122"/>
                </a:endParaRPr>
              </a:p>
              <a:p>
                <a:r>
                  <a:rPr lang="zh-CN" altLang="en-US" sz="3000" dirty="0">
                    <a:solidFill>
                      <a:schemeClr val="folHlink"/>
                    </a:solidFill>
                    <a:latin typeface="华文中宋" panose="02010600040101010101" pitchFamily="2" charset="-122"/>
                  </a:rPr>
                  <a:t>证明：</a:t>
                </a:r>
                <a:r>
                  <a:rPr lang="zh-CN" altLang="en-US" sz="3000" dirty="0">
                    <a:latin typeface="华文中宋" panose="02010600040101010101" pitchFamily="2" charset="-122"/>
                  </a:rPr>
                  <a:t>由叶果洛夫定理，对任意</a:t>
                </a:r>
                <a14:m>
                  <m:oMath xmlns:m="http://schemas.openxmlformats.org/officeDocument/2006/math">
                    <m:r>
                      <a:rPr lang="zh-CN" altLang="en-US" sz="3000" i="1">
                        <a:latin typeface="Cambria Math" panose="02040503050406030204" pitchFamily="18" charset="0"/>
                      </a:rPr>
                      <m:t>𝛿</m:t>
                    </m:r>
                    <m:r>
                      <a:rPr lang="en-US" altLang="zh-CN" sz="3000" i="1">
                        <a:latin typeface="Cambria Math" panose="02040503050406030204" pitchFamily="18" charset="0"/>
                      </a:rPr>
                      <m:t>&gt;0</m:t>
                    </m:r>
                  </m:oMath>
                </a14:m>
                <a:r>
                  <a:rPr lang="zh-CN" altLang="en-US" sz="3000" dirty="0">
                    <a:latin typeface="华文中宋" panose="02010600040101010101" pitchFamily="2" charset="-122"/>
                  </a:rPr>
                  <a:t>，存在</a:t>
                </a:r>
                <a14:m>
                  <m:oMath xmlns:m="http://schemas.openxmlformats.org/officeDocument/2006/math">
                    <m:r>
                      <a:rPr lang="en-US" altLang="zh-CN" sz="3000" i="1" dirty="0">
                        <a:latin typeface="Cambria Math" panose="02040503050406030204" pitchFamily="18" charset="0"/>
                      </a:rPr>
                      <m:t>𝐸</m:t>
                    </m:r>
                  </m:oMath>
                </a14:m>
                <a:r>
                  <a:rPr lang="zh-CN" altLang="en-US" sz="3000" dirty="0">
                    <a:latin typeface="华文中宋" panose="02010600040101010101" pitchFamily="2" charset="-122"/>
                  </a:rPr>
                  <a:t>的可测子集</a:t>
                </a:r>
                <a14:m>
                  <m:oMath xmlns:m="http://schemas.openxmlformats.org/officeDocument/2006/math">
                    <m:sSub>
                      <m:sSubPr>
                        <m:ctrlPr>
                          <a:rPr lang="en-US" altLang="zh-CN" sz="3000" i="1">
                            <a:latin typeface="Cambria Math" panose="02040503050406030204" pitchFamily="18" charset="0"/>
                          </a:rPr>
                        </m:ctrlPr>
                      </m:sSubPr>
                      <m:e>
                        <m:r>
                          <a:rPr lang="en-US" altLang="zh-CN" sz="3000" i="1">
                            <a:latin typeface="Cambria Math" panose="02040503050406030204" pitchFamily="18" charset="0"/>
                          </a:rPr>
                          <m:t>𝐸</m:t>
                        </m:r>
                      </m:e>
                      <m:sub>
                        <m:r>
                          <a:rPr lang="zh-CN" altLang="en-US" sz="3000" i="1">
                            <a:latin typeface="Cambria Math" panose="02040503050406030204" pitchFamily="18" charset="0"/>
                          </a:rPr>
                          <m:t>𝛿</m:t>
                        </m:r>
                      </m:sub>
                    </m:sSub>
                  </m:oMath>
                </a14:m>
                <a:r>
                  <a:rPr lang="zh-CN" altLang="en-US" sz="3000" dirty="0">
                    <a:latin typeface="华文中宋" panose="02010600040101010101" pitchFamily="2" charset="-122"/>
                  </a:rPr>
                  <a:t>，使得</a:t>
                </a:r>
                <a14:m>
                  <m:oMath xmlns:m="http://schemas.openxmlformats.org/officeDocument/2006/math">
                    <m:r>
                      <a:rPr lang="en-US" altLang="zh-CN" sz="3000" i="1">
                        <a:latin typeface="Cambria Math" panose="02040503050406030204" pitchFamily="18" charset="0"/>
                      </a:rPr>
                      <m:t>𝑚</m:t>
                    </m:r>
                    <m:sSub>
                      <m:sSubPr>
                        <m:ctrlPr>
                          <a:rPr lang="en-US" altLang="zh-CN" sz="3000" i="1">
                            <a:latin typeface="Cambria Math" panose="02040503050406030204" pitchFamily="18" charset="0"/>
                          </a:rPr>
                        </m:ctrlPr>
                      </m:sSubPr>
                      <m:e>
                        <m:r>
                          <a:rPr lang="en-US" altLang="zh-CN" sz="3000" i="1">
                            <a:latin typeface="Cambria Math" panose="02040503050406030204" pitchFamily="18" charset="0"/>
                          </a:rPr>
                          <m:t>𝐸</m:t>
                        </m:r>
                      </m:e>
                      <m:sub>
                        <m:r>
                          <a:rPr lang="zh-CN" altLang="en-US" sz="3000" i="1">
                            <a:latin typeface="Cambria Math" panose="02040503050406030204" pitchFamily="18" charset="0"/>
                          </a:rPr>
                          <m:t>𝛿</m:t>
                        </m:r>
                      </m:sub>
                    </m:sSub>
                    <m:r>
                      <a:rPr lang="en-US" altLang="zh-CN" sz="3000" i="1">
                        <a:latin typeface="Cambria Math" panose="02040503050406030204" pitchFamily="18" charset="0"/>
                      </a:rPr>
                      <m:t>&lt;</m:t>
                    </m:r>
                    <m:r>
                      <a:rPr lang="zh-CN" altLang="en-US" sz="3000" i="1">
                        <a:latin typeface="Cambria Math" panose="02040503050406030204" pitchFamily="18" charset="0"/>
                      </a:rPr>
                      <m:t>𝛿</m:t>
                    </m:r>
                  </m:oMath>
                </a14:m>
                <a:r>
                  <a:rPr lang="zh-CN" altLang="en-US" sz="3000" dirty="0">
                    <a:latin typeface="华文中宋" panose="02010600040101010101" pitchFamily="2" charset="-122"/>
                  </a:rPr>
                  <a:t>且</a:t>
                </a:r>
                <a14:m>
                  <m:oMath xmlns:m="http://schemas.openxmlformats.org/officeDocument/2006/math">
                    <m:sSub>
                      <m:sSubPr>
                        <m:ctrlPr>
                          <a:rPr lang="en-US" altLang="zh-CN" sz="3000" i="1">
                            <a:latin typeface="Cambria Math" panose="02040503050406030204" pitchFamily="18" charset="0"/>
                          </a:rPr>
                        </m:ctrlPr>
                      </m:sSubPr>
                      <m:e>
                        <m:r>
                          <a:rPr lang="en-US" altLang="zh-CN" sz="3000" i="1">
                            <a:latin typeface="Cambria Math" panose="02040503050406030204" pitchFamily="18" charset="0"/>
                          </a:rPr>
                          <m:t>𝑓</m:t>
                        </m:r>
                      </m:e>
                      <m:sub>
                        <m:r>
                          <a:rPr lang="en-US" altLang="zh-CN" sz="3000" i="1">
                            <a:latin typeface="Cambria Math" panose="02040503050406030204" pitchFamily="18" charset="0"/>
                          </a:rPr>
                          <m:t>𝑛</m:t>
                        </m:r>
                      </m:sub>
                    </m:sSub>
                    <m:d>
                      <m:dPr>
                        <m:ctrlPr>
                          <a:rPr lang="en-US" altLang="zh-CN" sz="3000" i="1">
                            <a:latin typeface="Cambria Math" panose="02040503050406030204" pitchFamily="18" charset="0"/>
                          </a:rPr>
                        </m:ctrlPr>
                      </m:dPr>
                      <m:e>
                        <m:r>
                          <a:rPr lang="en-US" altLang="zh-CN" sz="3000" i="1">
                            <a:latin typeface="Cambria Math" panose="02040503050406030204" pitchFamily="18" charset="0"/>
                          </a:rPr>
                          <m:t>𝑥</m:t>
                        </m:r>
                      </m:e>
                    </m:d>
                  </m:oMath>
                </a14:m>
                <a:r>
                  <a:rPr lang="zh-CN" altLang="en-US" sz="3000" dirty="0">
                    <a:latin typeface="华文中宋" panose="02010600040101010101" pitchFamily="2" charset="-122"/>
                  </a:rPr>
                  <a:t>在</a:t>
                </a:r>
                <a14:m>
                  <m:oMath xmlns:m="http://schemas.openxmlformats.org/officeDocument/2006/math">
                    <m:sSub>
                      <m:sSubPr>
                        <m:ctrlPr>
                          <a:rPr lang="en-US" altLang="zh-CN" sz="3000" i="1">
                            <a:latin typeface="Cambria Math" panose="02040503050406030204" pitchFamily="18" charset="0"/>
                          </a:rPr>
                        </m:ctrlPr>
                      </m:sSubPr>
                      <m:e>
                        <m:r>
                          <a:rPr lang="en-US" altLang="zh-CN" sz="3000" i="1">
                            <a:latin typeface="Cambria Math" panose="02040503050406030204" pitchFamily="18" charset="0"/>
                          </a:rPr>
                          <m:t>𝐸</m:t>
                        </m:r>
                        <m:r>
                          <a:rPr lang="en-US" altLang="zh-CN" sz="3000" i="1">
                            <a:latin typeface="Cambria Math" panose="02040503050406030204" pitchFamily="18" charset="0"/>
                          </a:rPr>
                          <m:t>−</m:t>
                        </m:r>
                        <m:r>
                          <a:rPr lang="en-US" altLang="zh-CN" sz="3000" i="1">
                            <a:latin typeface="Cambria Math" panose="02040503050406030204" pitchFamily="18" charset="0"/>
                          </a:rPr>
                          <m:t>𝐸</m:t>
                        </m:r>
                      </m:e>
                      <m:sub>
                        <m:r>
                          <a:rPr lang="zh-CN" altLang="en-US" sz="3000" i="1">
                            <a:latin typeface="Cambria Math" panose="02040503050406030204" pitchFamily="18" charset="0"/>
                          </a:rPr>
                          <m:t>𝛿</m:t>
                        </m:r>
                      </m:sub>
                    </m:sSub>
                  </m:oMath>
                </a14:m>
                <a:r>
                  <a:rPr lang="zh-CN" altLang="en-US" sz="3000" dirty="0">
                    <a:latin typeface="华文中宋" panose="02010600040101010101" pitchFamily="2" charset="-122"/>
                  </a:rPr>
                  <a:t>上一致收敛到</a:t>
                </a:r>
                <a14:m>
                  <m:oMath xmlns:m="http://schemas.openxmlformats.org/officeDocument/2006/math">
                    <m:r>
                      <a:rPr lang="en-US" altLang="zh-CN" sz="3000" i="1">
                        <a:latin typeface="Cambria Math" panose="02040503050406030204" pitchFamily="18" charset="0"/>
                        <a:ea typeface="Cambria Math" panose="02040503050406030204" pitchFamily="18" charset="0"/>
                      </a:rPr>
                      <m:t>𝑓</m:t>
                    </m:r>
                    <m:r>
                      <a:rPr lang="en-US" altLang="zh-CN" sz="3000" i="1">
                        <a:latin typeface="Cambria Math" panose="02040503050406030204" pitchFamily="18" charset="0"/>
                        <a:ea typeface="Cambria Math" panose="02040503050406030204" pitchFamily="18" charset="0"/>
                      </a:rPr>
                      <m:t>(</m:t>
                    </m:r>
                    <m:r>
                      <a:rPr lang="en-US" altLang="zh-CN" sz="3000" i="1">
                        <a:latin typeface="Cambria Math" panose="02040503050406030204" pitchFamily="18" charset="0"/>
                        <a:ea typeface="Cambria Math" panose="02040503050406030204" pitchFamily="18" charset="0"/>
                      </a:rPr>
                      <m:t>𝑥</m:t>
                    </m:r>
                    <m:r>
                      <a:rPr lang="en-US" altLang="zh-CN" sz="3000" i="1">
                        <a:latin typeface="Cambria Math" panose="02040503050406030204" pitchFamily="18" charset="0"/>
                        <a:ea typeface="Cambria Math" panose="02040503050406030204" pitchFamily="18" charset="0"/>
                      </a:rPr>
                      <m:t>)</m:t>
                    </m:r>
                  </m:oMath>
                </a14:m>
                <a:r>
                  <a:rPr lang="zh-CN" altLang="en-US" sz="3000" dirty="0">
                    <a:latin typeface="华文中宋" panose="02010600040101010101" pitchFamily="2" charset="-122"/>
                  </a:rPr>
                  <a:t>，于是对任意</a:t>
                </a:r>
                <a14:m>
                  <m:oMath xmlns:m="http://schemas.openxmlformats.org/officeDocument/2006/math">
                    <m:r>
                      <a:rPr lang="zh-CN" altLang="en-US" sz="3000" i="1" dirty="0">
                        <a:latin typeface="Cambria Math" panose="02040503050406030204" pitchFamily="18" charset="0"/>
                      </a:rPr>
                      <m:t>𝜀</m:t>
                    </m:r>
                    <m:r>
                      <a:rPr lang="en-US" altLang="zh-CN" sz="3000" i="1" dirty="0">
                        <a:latin typeface="Cambria Math" panose="02040503050406030204" pitchFamily="18" charset="0"/>
                      </a:rPr>
                      <m:t>&gt;0</m:t>
                    </m:r>
                  </m:oMath>
                </a14:m>
                <a:r>
                  <a:rPr lang="en-US" altLang="zh-CN" sz="3000" dirty="0">
                    <a:latin typeface="华文中宋" panose="02010600040101010101" pitchFamily="2" charset="-122"/>
                  </a:rPr>
                  <a:t>, </a:t>
                </a:r>
                <a:r>
                  <a:rPr lang="zh-CN" altLang="en-US" sz="3000" dirty="0">
                    <a:latin typeface="华文中宋" panose="02010600040101010101" pitchFamily="2" charset="-122"/>
                  </a:rPr>
                  <a:t>存在</a:t>
                </a:r>
                <a14:m>
                  <m:oMath xmlns:m="http://schemas.openxmlformats.org/officeDocument/2006/math">
                    <m:sSub>
                      <m:sSubPr>
                        <m:ctrlPr>
                          <a:rPr lang="en-US" altLang="zh-CN" sz="3000" i="1">
                            <a:latin typeface="Cambria Math" panose="02040503050406030204" pitchFamily="18" charset="0"/>
                            <a:ea typeface="Cambria Math" panose="02040503050406030204" pitchFamily="18" charset="0"/>
                          </a:rPr>
                        </m:ctrlPr>
                      </m:sSubPr>
                      <m:e>
                        <m:r>
                          <a:rPr lang="en-US" altLang="zh-CN" sz="3000" i="1">
                            <a:latin typeface="Cambria Math" panose="02040503050406030204" pitchFamily="18" charset="0"/>
                            <a:ea typeface="Cambria Math" panose="02040503050406030204" pitchFamily="18" charset="0"/>
                          </a:rPr>
                          <m:t>𝑁</m:t>
                        </m:r>
                      </m:e>
                      <m:sub>
                        <m:r>
                          <a:rPr lang="zh-CN" altLang="en-US" sz="3000" i="1">
                            <a:latin typeface="Cambria Math" panose="02040503050406030204" pitchFamily="18" charset="0"/>
                            <a:ea typeface="Cambria Math" panose="02040503050406030204" pitchFamily="18" charset="0"/>
                          </a:rPr>
                          <m:t>𝜀</m:t>
                        </m:r>
                      </m:sub>
                    </m:sSub>
                  </m:oMath>
                </a14:m>
                <a:r>
                  <a:rPr lang="zh-CN" altLang="en-US" sz="3000" dirty="0">
                    <a:latin typeface="华文中宋" panose="02010600040101010101" pitchFamily="2" charset="-122"/>
                  </a:rPr>
                  <a:t>，当</a:t>
                </a:r>
                <a14:m>
                  <m:oMath xmlns:m="http://schemas.openxmlformats.org/officeDocument/2006/math">
                    <m:r>
                      <a:rPr lang="en-US" altLang="zh-CN" sz="3000" i="1">
                        <a:latin typeface="Cambria Math" panose="02040503050406030204" pitchFamily="18" charset="0"/>
                      </a:rPr>
                      <m:t>𝑛</m:t>
                    </m:r>
                    <m:r>
                      <a:rPr lang="en-US" altLang="zh-CN" sz="3000" i="1">
                        <a:latin typeface="Cambria Math" panose="02040503050406030204" pitchFamily="18" charset="0"/>
                        <a:ea typeface="Cambria Math" panose="02040503050406030204" pitchFamily="18" charset="0"/>
                      </a:rPr>
                      <m:t>≥</m:t>
                    </m:r>
                    <m:sSub>
                      <m:sSubPr>
                        <m:ctrlPr>
                          <a:rPr lang="en-US" altLang="zh-CN" sz="3000" i="1">
                            <a:latin typeface="Cambria Math" panose="02040503050406030204" pitchFamily="18" charset="0"/>
                            <a:ea typeface="Cambria Math" panose="02040503050406030204" pitchFamily="18" charset="0"/>
                          </a:rPr>
                        </m:ctrlPr>
                      </m:sSubPr>
                      <m:e>
                        <m:r>
                          <a:rPr lang="en-US" altLang="zh-CN" sz="3000" i="1">
                            <a:latin typeface="Cambria Math" panose="02040503050406030204" pitchFamily="18" charset="0"/>
                            <a:ea typeface="Cambria Math" panose="02040503050406030204" pitchFamily="18" charset="0"/>
                          </a:rPr>
                          <m:t>𝑁</m:t>
                        </m:r>
                      </m:e>
                      <m:sub>
                        <m:r>
                          <a:rPr lang="zh-CN" altLang="en-US" sz="3000" i="1">
                            <a:latin typeface="Cambria Math" panose="02040503050406030204" pitchFamily="18" charset="0"/>
                            <a:ea typeface="Cambria Math" panose="02040503050406030204" pitchFamily="18" charset="0"/>
                          </a:rPr>
                          <m:t>𝜀</m:t>
                        </m:r>
                      </m:sub>
                    </m:sSub>
                  </m:oMath>
                </a14:m>
                <a:r>
                  <a:rPr lang="zh-CN" altLang="en-US" sz="3000" dirty="0">
                    <a:latin typeface="华文中宋" panose="02010600040101010101" pitchFamily="2" charset="-122"/>
                  </a:rPr>
                  <a:t>时，有</a:t>
                </a:r>
              </a:p>
              <a:p>
                <a:pPr/>
                <a14:m>
                  <m:oMathPara xmlns:m="http://schemas.openxmlformats.org/officeDocument/2006/math">
                    <m:oMathParaPr>
                      <m:jc m:val="centerGroup"/>
                    </m:oMathParaPr>
                    <m:oMath xmlns:m="http://schemas.openxmlformats.org/officeDocument/2006/math">
                      <m:d>
                        <m:dPr>
                          <m:begChr m:val="|"/>
                          <m:endChr m:val="|"/>
                          <m:ctrlPr>
                            <a:rPr lang="en-US" altLang="zh-CN" sz="3000" i="1">
                              <a:latin typeface="Cambria Math" panose="02040503050406030204" pitchFamily="18" charset="0"/>
                            </a:rPr>
                          </m:ctrlPr>
                        </m:dPr>
                        <m:e>
                          <m:sSub>
                            <m:sSubPr>
                              <m:ctrlPr>
                                <a:rPr lang="en-US" altLang="zh-CN" sz="3000" i="1">
                                  <a:latin typeface="Cambria Math" panose="02040503050406030204" pitchFamily="18" charset="0"/>
                                </a:rPr>
                              </m:ctrlPr>
                            </m:sSubPr>
                            <m:e>
                              <m:r>
                                <a:rPr lang="en-US" altLang="zh-CN" sz="3000" i="1">
                                  <a:latin typeface="Cambria Math" panose="02040503050406030204" pitchFamily="18" charset="0"/>
                                </a:rPr>
                                <m:t>𝑓</m:t>
                              </m:r>
                            </m:e>
                            <m:sub>
                              <m:r>
                                <a:rPr lang="en-US" altLang="zh-CN" sz="3000" i="1">
                                  <a:latin typeface="Cambria Math" panose="02040503050406030204" pitchFamily="18" charset="0"/>
                                </a:rPr>
                                <m:t>𝑛</m:t>
                              </m:r>
                            </m:sub>
                          </m:sSub>
                          <m:d>
                            <m:dPr>
                              <m:ctrlPr>
                                <a:rPr lang="en-US" altLang="zh-CN" sz="3000" i="1">
                                  <a:latin typeface="Cambria Math" panose="02040503050406030204" pitchFamily="18" charset="0"/>
                                </a:rPr>
                              </m:ctrlPr>
                            </m:dPr>
                            <m:e>
                              <m:r>
                                <a:rPr lang="en-US" altLang="zh-CN" sz="3000" i="1">
                                  <a:latin typeface="Cambria Math" panose="02040503050406030204" pitchFamily="18" charset="0"/>
                                </a:rPr>
                                <m:t>𝑥</m:t>
                              </m:r>
                            </m:e>
                          </m:d>
                          <m:r>
                            <a:rPr lang="en-US" altLang="zh-CN" sz="3000" i="1">
                              <a:latin typeface="Cambria Math" panose="02040503050406030204" pitchFamily="18" charset="0"/>
                            </a:rPr>
                            <m:t>−</m:t>
                          </m:r>
                          <m:r>
                            <a:rPr lang="en-US" altLang="zh-CN" sz="3000" i="1">
                              <a:latin typeface="Cambria Math" panose="02040503050406030204" pitchFamily="18" charset="0"/>
                            </a:rPr>
                            <m:t>𝑓</m:t>
                          </m:r>
                          <m:r>
                            <a:rPr lang="en-US" altLang="zh-CN" sz="3000" i="1">
                              <a:latin typeface="Cambria Math" panose="02040503050406030204" pitchFamily="18" charset="0"/>
                            </a:rPr>
                            <m:t>(</m:t>
                          </m:r>
                          <m:r>
                            <a:rPr lang="en-US" altLang="zh-CN" sz="3000" i="1">
                              <a:latin typeface="Cambria Math" panose="02040503050406030204" pitchFamily="18" charset="0"/>
                            </a:rPr>
                            <m:t>𝑥</m:t>
                          </m:r>
                          <m:r>
                            <a:rPr lang="en-US" altLang="zh-CN" sz="3000" i="1">
                              <a:latin typeface="Cambria Math" panose="02040503050406030204" pitchFamily="18" charset="0"/>
                            </a:rPr>
                            <m:t>)</m:t>
                          </m:r>
                        </m:e>
                      </m:d>
                      <m:r>
                        <a:rPr lang="en-US" altLang="zh-CN" sz="3000" i="1">
                          <a:latin typeface="Cambria Math" panose="02040503050406030204" pitchFamily="18" charset="0"/>
                          <a:ea typeface="Cambria Math" panose="02040503050406030204" pitchFamily="18" charset="0"/>
                        </a:rPr>
                        <m:t>&lt;</m:t>
                      </m:r>
                      <m:r>
                        <a:rPr lang="zh-CN" altLang="en-US" sz="3000" i="1">
                          <a:latin typeface="Cambria Math" panose="02040503050406030204" pitchFamily="18" charset="0"/>
                          <a:ea typeface="Cambria Math" panose="02040503050406030204" pitchFamily="18" charset="0"/>
                        </a:rPr>
                        <m:t>𝜀</m:t>
                      </m:r>
                      <m:r>
                        <a:rPr lang="en-US" altLang="zh-CN" sz="3000" i="1">
                          <a:latin typeface="Cambria Math" panose="02040503050406030204" pitchFamily="18" charset="0"/>
                          <a:ea typeface="Cambria Math" panose="02040503050406030204" pitchFamily="18" charset="0"/>
                        </a:rPr>
                        <m:t>, </m:t>
                      </m:r>
                      <m:r>
                        <a:rPr lang="en-US" altLang="zh-CN" sz="3000" i="1">
                          <a:latin typeface="Cambria Math" panose="02040503050406030204" pitchFamily="18" charset="0"/>
                        </a:rPr>
                        <m:t>𝑥</m:t>
                      </m:r>
                      <m:r>
                        <a:rPr lang="en-US" altLang="zh-CN" sz="3000" i="1">
                          <a:latin typeface="Cambria Math" panose="02040503050406030204" pitchFamily="18" charset="0"/>
                          <a:ea typeface="Cambria Math" panose="02040503050406030204" pitchFamily="18" charset="0"/>
                        </a:rPr>
                        <m:t>∈</m:t>
                      </m:r>
                      <m:sSub>
                        <m:sSubPr>
                          <m:ctrlPr>
                            <a:rPr lang="en-US" altLang="zh-CN" sz="3000" i="1">
                              <a:latin typeface="Cambria Math" panose="02040503050406030204" pitchFamily="18" charset="0"/>
                            </a:rPr>
                          </m:ctrlPr>
                        </m:sSubPr>
                        <m:e>
                          <m:r>
                            <a:rPr lang="en-US" altLang="zh-CN" sz="3000" i="1">
                              <a:latin typeface="Cambria Math" panose="02040503050406030204" pitchFamily="18" charset="0"/>
                            </a:rPr>
                            <m:t>𝐸</m:t>
                          </m:r>
                          <m:r>
                            <a:rPr lang="en-US" altLang="zh-CN" sz="3000" i="1">
                              <a:latin typeface="Cambria Math" panose="02040503050406030204" pitchFamily="18" charset="0"/>
                            </a:rPr>
                            <m:t>−</m:t>
                          </m:r>
                          <m:r>
                            <a:rPr lang="en-US" altLang="zh-CN" sz="3000" i="1">
                              <a:latin typeface="Cambria Math" panose="02040503050406030204" pitchFamily="18" charset="0"/>
                            </a:rPr>
                            <m:t>𝐸</m:t>
                          </m:r>
                        </m:e>
                        <m:sub>
                          <m:r>
                            <a:rPr lang="zh-CN" altLang="en-US" sz="3000" i="1">
                              <a:latin typeface="Cambria Math" panose="02040503050406030204" pitchFamily="18" charset="0"/>
                            </a:rPr>
                            <m:t>𝛿</m:t>
                          </m:r>
                        </m:sub>
                      </m:sSub>
                      <m:r>
                        <a:rPr lang="en-US" altLang="zh-CN" sz="3000">
                          <a:latin typeface="Cambria Math" panose="02040503050406030204" pitchFamily="18" charset="0"/>
                        </a:rPr>
                        <m:t>.</m:t>
                      </m:r>
                    </m:oMath>
                  </m:oMathPara>
                </a14:m>
                <a:endParaRPr lang="zh-CN" altLang="en-US" sz="3000" dirty="0">
                  <a:latin typeface="华文中宋" panose="02010600040101010101" pitchFamily="2" charset="-122"/>
                </a:endParaRPr>
              </a:p>
              <a:p>
                <a:r>
                  <a:rPr lang="zh-CN" altLang="en-US" sz="3000" dirty="0">
                    <a:latin typeface="华文中宋" panose="02010600040101010101" pitchFamily="2" charset="-122"/>
                  </a:rPr>
                  <a:t>  于是</a:t>
                </a:r>
                <a14:m>
                  <m:oMath xmlns:m="http://schemas.openxmlformats.org/officeDocument/2006/math">
                    <m:r>
                      <a:rPr lang="en-US" altLang="zh-CN" sz="3000" i="1">
                        <a:latin typeface="Cambria Math" panose="02040503050406030204" pitchFamily="18" charset="0"/>
                      </a:rPr>
                      <m:t>𝐸</m:t>
                    </m:r>
                    <m:d>
                      <m:dPr>
                        <m:begChr m:val="{"/>
                        <m:endChr m:val="}"/>
                        <m:ctrlPr>
                          <a:rPr lang="en-US" altLang="zh-CN" sz="3000" i="1">
                            <a:latin typeface="Cambria Math" panose="02040503050406030204" pitchFamily="18" charset="0"/>
                          </a:rPr>
                        </m:ctrlPr>
                      </m:dPr>
                      <m:e>
                        <m:r>
                          <a:rPr lang="en-US" altLang="zh-CN" sz="3000" i="1">
                            <a:latin typeface="Cambria Math" panose="02040503050406030204" pitchFamily="18" charset="0"/>
                          </a:rPr>
                          <m:t>𝑥</m:t>
                        </m:r>
                        <m:r>
                          <a:rPr lang="en-US" altLang="zh-CN" sz="3000" i="1">
                            <a:latin typeface="Cambria Math" panose="02040503050406030204" pitchFamily="18" charset="0"/>
                          </a:rPr>
                          <m:t>|</m:t>
                        </m:r>
                        <m:d>
                          <m:dPr>
                            <m:begChr m:val="|"/>
                            <m:endChr m:val="|"/>
                            <m:ctrlPr>
                              <a:rPr lang="en-US" altLang="zh-CN" sz="3000" i="1">
                                <a:latin typeface="Cambria Math" panose="02040503050406030204" pitchFamily="18" charset="0"/>
                              </a:rPr>
                            </m:ctrlPr>
                          </m:dPr>
                          <m:e>
                            <m:sSub>
                              <m:sSubPr>
                                <m:ctrlPr>
                                  <a:rPr lang="en-US" altLang="zh-CN" sz="3000" i="1">
                                    <a:latin typeface="Cambria Math" panose="02040503050406030204" pitchFamily="18" charset="0"/>
                                  </a:rPr>
                                </m:ctrlPr>
                              </m:sSubPr>
                              <m:e>
                                <m:r>
                                  <a:rPr lang="en-US" altLang="zh-CN" sz="3000" i="1">
                                    <a:latin typeface="Cambria Math" panose="02040503050406030204" pitchFamily="18" charset="0"/>
                                  </a:rPr>
                                  <m:t>𝑓</m:t>
                                </m:r>
                              </m:e>
                              <m:sub>
                                <m:r>
                                  <a:rPr lang="en-US" altLang="zh-CN" sz="3000" i="1">
                                    <a:latin typeface="Cambria Math" panose="02040503050406030204" pitchFamily="18" charset="0"/>
                                  </a:rPr>
                                  <m:t>𝑛</m:t>
                                </m:r>
                              </m:sub>
                            </m:sSub>
                            <m:d>
                              <m:dPr>
                                <m:ctrlPr>
                                  <a:rPr lang="en-US" altLang="zh-CN" sz="3000" i="1">
                                    <a:latin typeface="Cambria Math" panose="02040503050406030204" pitchFamily="18" charset="0"/>
                                  </a:rPr>
                                </m:ctrlPr>
                              </m:dPr>
                              <m:e>
                                <m:r>
                                  <a:rPr lang="en-US" altLang="zh-CN" sz="3000" i="1">
                                    <a:latin typeface="Cambria Math" panose="02040503050406030204" pitchFamily="18" charset="0"/>
                                  </a:rPr>
                                  <m:t>𝑥</m:t>
                                </m:r>
                              </m:e>
                            </m:d>
                            <m:r>
                              <a:rPr lang="en-US" altLang="zh-CN" sz="3000" i="1">
                                <a:latin typeface="Cambria Math" panose="02040503050406030204" pitchFamily="18" charset="0"/>
                              </a:rPr>
                              <m:t>−</m:t>
                            </m:r>
                            <m:r>
                              <a:rPr lang="en-US" altLang="zh-CN" sz="3000" i="1">
                                <a:latin typeface="Cambria Math" panose="02040503050406030204" pitchFamily="18" charset="0"/>
                              </a:rPr>
                              <m:t>𝑓</m:t>
                            </m:r>
                            <m:r>
                              <a:rPr lang="en-US" altLang="zh-CN" sz="3000" i="1">
                                <a:latin typeface="Cambria Math" panose="02040503050406030204" pitchFamily="18" charset="0"/>
                              </a:rPr>
                              <m:t>(</m:t>
                            </m:r>
                            <m:r>
                              <a:rPr lang="en-US" altLang="zh-CN" sz="3000" i="1">
                                <a:latin typeface="Cambria Math" panose="02040503050406030204" pitchFamily="18" charset="0"/>
                              </a:rPr>
                              <m:t>𝑥</m:t>
                            </m:r>
                            <m:r>
                              <a:rPr lang="en-US" altLang="zh-CN" sz="3000" i="1">
                                <a:latin typeface="Cambria Math" panose="02040503050406030204" pitchFamily="18" charset="0"/>
                              </a:rPr>
                              <m:t>)</m:t>
                            </m:r>
                          </m:e>
                        </m:d>
                        <m:r>
                          <a:rPr lang="en-US" altLang="zh-CN" sz="3000" i="1">
                            <a:latin typeface="Cambria Math" panose="02040503050406030204" pitchFamily="18" charset="0"/>
                            <a:ea typeface="Cambria Math" panose="02040503050406030204" pitchFamily="18" charset="0"/>
                          </a:rPr>
                          <m:t>≥</m:t>
                        </m:r>
                        <m:r>
                          <a:rPr lang="zh-CN" altLang="en-US" sz="3000" i="1">
                            <a:latin typeface="Cambria Math" panose="02040503050406030204" pitchFamily="18" charset="0"/>
                            <a:ea typeface="Cambria Math" panose="02040503050406030204" pitchFamily="18" charset="0"/>
                          </a:rPr>
                          <m:t>𝜀</m:t>
                        </m:r>
                      </m:e>
                    </m:d>
                    <m:r>
                      <a:rPr lang="en-US" altLang="zh-CN" sz="3000" i="1">
                        <a:latin typeface="Cambria Math" panose="02040503050406030204" pitchFamily="18" charset="0"/>
                        <a:ea typeface="Cambria Math" panose="02040503050406030204" pitchFamily="18" charset="0"/>
                      </a:rPr>
                      <m:t>⊂</m:t>
                    </m:r>
                    <m:sSub>
                      <m:sSubPr>
                        <m:ctrlPr>
                          <a:rPr lang="en-US" altLang="zh-CN" sz="3000" i="1">
                            <a:latin typeface="Cambria Math" panose="02040503050406030204" pitchFamily="18" charset="0"/>
                          </a:rPr>
                        </m:ctrlPr>
                      </m:sSubPr>
                      <m:e>
                        <m:r>
                          <a:rPr lang="en-US" altLang="zh-CN" sz="3000" i="1">
                            <a:latin typeface="Cambria Math" panose="02040503050406030204" pitchFamily="18" charset="0"/>
                          </a:rPr>
                          <m:t>𝐸</m:t>
                        </m:r>
                      </m:e>
                      <m:sub>
                        <m:r>
                          <a:rPr lang="zh-CN" altLang="en-US" sz="3000" i="1">
                            <a:latin typeface="Cambria Math" panose="02040503050406030204" pitchFamily="18" charset="0"/>
                          </a:rPr>
                          <m:t>𝛿</m:t>
                        </m:r>
                      </m:sub>
                    </m:sSub>
                  </m:oMath>
                </a14:m>
                <a:r>
                  <a:rPr lang="zh-CN" altLang="en-US" sz="3000" dirty="0">
                    <a:latin typeface="华文中宋" panose="02010600040101010101" pitchFamily="2" charset="-122"/>
                  </a:rPr>
                  <a:t>，从而</a:t>
                </a:r>
              </a:p>
              <a:p>
                <a:pPr algn="just"/>
                <a:r>
                  <a:rPr lang="en-US" altLang="zh-CN" sz="3000" dirty="0"/>
                  <a:t>   </a:t>
                </a:r>
                <a14:m>
                  <m:oMath xmlns:m="http://schemas.openxmlformats.org/officeDocument/2006/math">
                    <m:r>
                      <a:rPr lang="en-US" altLang="zh-CN" sz="3000" i="1">
                        <a:latin typeface="Cambria Math" panose="02040503050406030204" pitchFamily="18" charset="0"/>
                      </a:rPr>
                      <m:t>𝐸</m:t>
                    </m:r>
                    <m:d>
                      <m:dPr>
                        <m:begChr m:val="{"/>
                        <m:endChr m:val="}"/>
                        <m:ctrlPr>
                          <a:rPr lang="en-US" altLang="zh-CN" sz="3000" i="1">
                            <a:latin typeface="Cambria Math" panose="02040503050406030204" pitchFamily="18" charset="0"/>
                          </a:rPr>
                        </m:ctrlPr>
                      </m:dPr>
                      <m:e>
                        <m:r>
                          <a:rPr lang="en-US" altLang="zh-CN" sz="3000" i="1">
                            <a:latin typeface="Cambria Math" panose="02040503050406030204" pitchFamily="18" charset="0"/>
                          </a:rPr>
                          <m:t>𝑥</m:t>
                        </m:r>
                        <m:r>
                          <a:rPr lang="en-US" altLang="zh-CN" sz="3000" i="1">
                            <a:latin typeface="Cambria Math" panose="02040503050406030204" pitchFamily="18" charset="0"/>
                          </a:rPr>
                          <m:t>|</m:t>
                        </m:r>
                        <m:d>
                          <m:dPr>
                            <m:begChr m:val="|"/>
                            <m:endChr m:val="|"/>
                            <m:ctrlPr>
                              <a:rPr lang="en-US" altLang="zh-CN" sz="3000" i="1">
                                <a:latin typeface="Cambria Math" panose="02040503050406030204" pitchFamily="18" charset="0"/>
                              </a:rPr>
                            </m:ctrlPr>
                          </m:dPr>
                          <m:e>
                            <m:sSub>
                              <m:sSubPr>
                                <m:ctrlPr>
                                  <a:rPr lang="en-US" altLang="zh-CN" sz="3000" i="1">
                                    <a:latin typeface="Cambria Math" panose="02040503050406030204" pitchFamily="18" charset="0"/>
                                  </a:rPr>
                                </m:ctrlPr>
                              </m:sSubPr>
                              <m:e>
                                <m:r>
                                  <a:rPr lang="en-US" altLang="zh-CN" sz="3000" i="1">
                                    <a:latin typeface="Cambria Math" panose="02040503050406030204" pitchFamily="18" charset="0"/>
                                  </a:rPr>
                                  <m:t>𝑓</m:t>
                                </m:r>
                              </m:e>
                              <m:sub>
                                <m:r>
                                  <a:rPr lang="en-US" altLang="zh-CN" sz="3000" i="1">
                                    <a:latin typeface="Cambria Math" panose="02040503050406030204" pitchFamily="18" charset="0"/>
                                  </a:rPr>
                                  <m:t>𝑛</m:t>
                                </m:r>
                              </m:sub>
                            </m:sSub>
                            <m:d>
                              <m:dPr>
                                <m:ctrlPr>
                                  <a:rPr lang="en-US" altLang="zh-CN" sz="3000" i="1">
                                    <a:latin typeface="Cambria Math" panose="02040503050406030204" pitchFamily="18" charset="0"/>
                                  </a:rPr>
                                </m:ctrlPr>
                              </m:dPr>
                              <m:e>
                                <m:r>
                                  <a:rPr lang="en-US" altLang="zh-CN" sz="3000" i="1">
                                    <a:latin typeface="Cambria Math" panose="02040503050406030204" pitchFamily="18" charset="0"/>
                                  </a:rPr>
                                  <m:t>𝑥</m:t>
                                </m:r>
                              </m:e>
                            </m:d>
                            <m:r>
                              <a:rPr lang="en-US" altLang="zh-CN" sz="3000" i="1">
                                <a:latin typeface="Cambria Math" panose="02040503050406030204" pitchFamily="18" charset="0"/>
                              </a:rPr>
                              <m:t>−</m:t>
                            </m:r>
                            <m:r>
                              <a:rPr lang="en-US" altLang="zh-CN" sz="3000" i="1">
                                <a:latin typeface="Cambria Math" panose="02040503050406030204" pitchFamily="18" charset="0"/>
                              </a:rPr>
                              <m:t>𝑓</m:t>
                            </m:r>
                            <m:r>
                              <a:rPr lang="en-US" altLang="zh-CN" sz="3000" i="1">
                                <a:latin typeface="Cambria Math" panose="02040503050406030204" pitchFamily="18" charset="0"/>
                              </a:rPr>
                              <m:t>(</m:t>
                            </m:r>
                            <m:r>
                              <a:rPr lang="en-US" altLang="zh-CN" sz="3000" i="1">
                                <a:latin typeface="Cambria Math" panose="02040503050406030204" pitchFamily="18" charset="0"/>
                              </a:rPr>
                              <m:t>𝑥</m:t>
                            </m:r>
                            <m:r>
                              <a:rPr lang="en-US" altLang="zh-CN" sz="3000" i="1">
                                <a:latin typeface="Cambria Math" panose="02040503050406030204" pitchFamily="18" charset="0"/>
                              </a:rPr>
                              <m:t>)</m:t>
                            </m:r>
                          </m:e>
                        </m:d>
                        <m:r>
                          <a:rPr lang="en-US" altLang="zh-CN" sz="3000" i="1">
                            <a:latin typeface="Cambria Math" panose="02040503050406030204" pitchFamily="18" charset="0"/>
                            <a:ea typeface="Cambria Math" panose="02040503050406030204" pitchFamily="18" charset="0"/>
                          </a:rPr>
                          <m:t>≥</m:t>
                        </m:r>
                        <m:r>
                          <a:rPr lang="zh-CN" altLang="en-US" sz="3000" i="1">
                            <a:latin typeface="Cambria Math" panose="02040503050406030204" pitchFamily="18" charset="0"/>
                            <a:ea typeface="Cambria Math" panose="02040503050406030204" pitchFamily="18" charset="0"/>
                          </a:rPr>
                          <m:t>𝜀</m:t>
                        </m:r>
                      </m:e>
                    </m:d>
                    <m:r>
                      <a:rPr lang="en-US" altLang="zh-CN" sz="3000" i="1">
                        <a:latin typeface="Cambria Math" panose="02040503050406030204" pitchFamily="18" charset="0"/>
                        <a:ea typeface="Cambria Math" panose="02040503050406030204" pitchFamily="18" charset="0"/>
                      </a:rPr>
                      <m:t>≤</m:t>
                    </m:r>
                    <m:r>
                      <a:rPr lang="en-US" altLang="zh-CN" sz="3000" i="1">
                        <a:latin typeface="Cambria Math" panose="02040503050406030204" pitchFamily="18" charset="0"/>
                        <a:ea typeface="Cambria Math" panose="02040503050406030204" pitchFamily="18" charset="0"/>
                      </a:rPr>
                      <m:t>𝑚</m:t>
                    </m:r>
                    <m:sSub>
                      <m:sSubPr>
                        <m:ctrlPr>
                          <a:rPr lang="en-US" altLang="zh-CN" sz="3000" i="1">
                            <a:latin typeface="Cambria Math" panose="02040503050406030204" pitchFamily="18" charset="0"/>
                          </a:rPr>
                        </m:ctrlPr>
                      </m:sSubPr>
                      <m:e>
                        <m:r>
                          <a:rPr lang="en-US" altLang="zh-CN" sz="3000" i="1">
                            <a:latin typeface="Cambria Math" panose="02040503050406030204" pitchFamily="18" charset="0"/>
                          </a:rPr>
                          <m:t>𝐸</m:t>
                        </m:r>
                      </m:e>
                      <m:sub>
                        <m:r>
                          <a:rPr lang="zh-CN" altLang="en-US" sz="3000" i="1">
                            <a:latin typeface="Cambria Math" panose="02040503050406030204" pitchFamily="18" charset="0"/>
                          </a:rPr>
                          <m:t>𝛿</m:t>
                        </m:r>
                      </m:sub>
                    </m:sSub>
                    <m:r>
                      <a:rPr lang="en-US" altLang="zh-CN" sz="3000" i="1">
                        <a:latin typeface="Cambria Math" panose="02040503050406030204" pitchFamily="18" charset="0"/>
                      </a:rPr>
                      <m:t>&lt;</m:t>
                    </m:r>
                    <m:r>
                      <a:rPr lang="zh-CN" altLang="en-US" sz="3000" i="1">
                        <a:latin typeface="Cambria Math" panose="02040503050406030204" pitchFamily="18" charset="0"/>
                      </a:rPr>
                      <m:t>𝛿</m:t>
                    </m:r>
                  </m:oMath>
                </a14:m>
                <a:r>
                  <a:rPr lang="en-US" altLang="zh-CN" sz="3000" dirty="0"/>
                  <a:t>.</a:t>
                </a:r>
                <a:r>
                  <a:rPr lang="zh-CN" altLang="en-US" sz="3000" dirty="0">
                    <a:latin typeface="华文中宋" panose="02010600040101010101" pitchFamily="2" charset="-122"/>
                  </a:rPr>
                  <a:t> </a:t>
                </a:r>
                <a:endParaRPr lang="en-US" altLang="zh-CN" sz="3000" dirty="0">
                  <a:latin typeface="华文中宋" panose="02010600040101010101" pitchFamily="2" charset="-122"/>
                </a:endParaRPr>
              </a:p>
              <a:p>
                <a:pPr algn="just"/>
                <a:r>
                  <a:rPr lang="zh-CN" altLang="en-US" sz="3000" dirty="0">
                    <a:latin typeface="华文中宋" panose="02010600040101010101" pitchFamily="2" charset="-122"/>
                  </a:rPr>
                  <a:t>由</a:t>
                </a:r>
                <a14:m>
                  <m:oMath xmlns:m="http://schemas.openxmlformats.org/officeDocument/2006/math">
                    <m:r>
                      <a:rPr lang="zh-CN" altLang="en-US" sz="3000" i="1">
                        <a:latin typeface="Cambria Math" panose="02040503050406030204" pitchFamily="18" charset="0"/>
                      </a:rPr>
                      <m:t>𝛿</m:t>
                    </m:r>
                  </m:oMath>
                </a14:m>
                <a:r>
                  <a:rPr lang="zh-CN" altLang="en-US" sz="3000" dirty="0">
                    <a:latin typeface="华文中宋" panose="02010600040101010101" pitchFamily="2" charset="-122"/>
                  </a:rPr>
                  <a:t>的任意性立得</a:t>
                </a:r>
                <a14:m>
                  <m:oMath xmlns:m="http://schemas.openxmlformats.org/officeDocument/2006/math">
                    <m:sSub>
                      <m:sSubPr>
                        <m:ctrlPr>
                          <a:rPr lang="en-US" altLang="zh-CN" sz="3000" i="1">
                            <a:latin typeface="Cambria Math" panose="02040503050406030204" pitchFamily="18" charset="0"/>
                          </a:rPr>
                        </m:ctrlPr>
                      </m:sSubPr>
                      <m:e>
                        <m:r>
                          <a:rPr lang="en-US" altLang="zh-CN" sz="3000" i="1">
                            <a:latin typeface="Cambria Math" panose="02040503050406030204" pitchFamily="18" charset="0"/>
                          </a:rPr>
                          <m:t>𝑓</m:t>
                        </m:r>
                      </m:e>
                      <m:sub>
                        <m:r>
                          <a:rPr lang="en-US" altLang="zh-CN" sz="3000" i="1">
                            <a:latin typeface="Cambria Math" panose="02040503050406030204" pitchFamily="18" charset="0"/>
                          </a:rPr>
                          <m:t>𝑛</m:t>
                        </m:r>
                      </m:sub>
                    </m:sSub>
                    <m:r>
                      <a:rPr lang="en-US" altLang="zh-CN" sz="3000" i="1">
                        <a:latin typeface="Cambria Math" panose="02040503050406030204" pitchFamily="18" charset="0"/>
                      </a:rPr>
                      <m:t>(</m:t>
                    </m:r>
                    <m:r>
                      <a:rPr lang="en-US" altLang="zh-CN" sz="3000" i="1">
                        <a:latin typeface="Cambria Math" panose="02040503050406030204" pitchFamily="18" charset="0"/>
                      </a:rPr>
                      <m:t>𝑥</m:t>
                    </m:r>
                    <m:r>
                      <a:rPr lang="en-US" altLang="zh-CN" sz="3000" i="1">
                        <a:latin typeface="Cambria Math" panose="02040503050406030204" pitchFamily="18" charset="0"/>
                      </a:rPr>
                      <m:t>)⇒</m:t>
                    </m:r>
                    <m:r>
                      <a:rPr lang="en-US" altLang="zh-CN" sz="3000" i="1">
                        <a:latin typeface="Cambria Math" panose="02040503050406030204" pitchFamily="18" charset="0"/>
                        <a:ea typeface="Cambria Math" panose="02040503050406030204" pitchFamily="18" charset="0"/>
                      </a:rPr>
                      <m:t>𝑓</m:t>
                    </m:r>
                    <m:r>
                      <a:rPr lang="en-US" altLang="zh-CN" sz="3000" i="1">
                        <a:latin typeface="Cambria Math" panose="02040503050406030204" pitchFamily="18" charset="0"/>
                        <a:ea typeface="Cambria Math" panose="02040503050406030204" pitchFamily="18" charset="0"/>
                      </a:rPr>
                      <m:t>(</m:t>
                    </m:r>
                    <m:r>
                      <a:rPr lang="en-US" altLang="zh-CN" sz="3000" i="1">
                        <a:latin typeface="Cambria Math" panose="02040503050406030204" pitchFamily="18" charset="0"/>
                        <a:ea typeface="Cambria Math" panose="02040503050406030204" pitchFamily="18" charset="0"/>
                      </a:rPr>
                      <m:t>𝑥</m:t>
                    </m:r>
                    <m:r>
                      <a:rPr lang="en-US" altLang="zh-CN" sz="3000" i="1">
                        <a:latin typeface="Cambria Math" panose="02040503050406030204" pitchFamily="18" charset="0"/>
                        <a:ea typeface="Cambria Math" panose="02040503050406030204" pitchFamily="18" charset="0"/>
                      </a:rPr>
                      <m:t>)</m:t>
                    </m:r>
                  </m:oMath>
                </a14:m>
                <a:r>
                  <a:rPr lang="zh-CN" altLang="en-US" sz="3000" dirty="0">
                    <a:latin typeface="华文中宋" panose="02010600040101010101" pitchFamily="2" charset="-122"/>
                  </a:rPr>
                  <a:t>。证</a:t>
                </a:r>
                <a:r>
                  <a:rPr lang="zh-CN" altLang="en-US" sz="3000" dirty="0" smtClean="0">
                    <a:latin typeface="华文中宋" panose="02010600040101010101" pitchFamily="2" charset="-122"/>
                  </a:rPr>
                  <a:t>毕</a:t>
                </a:r>
                <a:endParaRPr lang="zh-CN" altLang="en-US" sz="3000" dirty="0"/>
              </a:p>
            </p:txBody>
          </p:sp>
        </mc:Choice>
        <mc:Fallback xmlns="">
          <p:sp>
            <p:nvSpPr>
              <p:cNvPr id="13315" name="Rectangle 3"/>
              <p:cNvSpPr>
                <a:spLocks noGrp="1" noRot="1" noChangeAspect="1" noMove="1" noResize="1" noEditPoints="1" noAdjustHandles="1" noChangeArrowheads="1" noChangeShapeType="1" noTextEdit="1"/>
              </p:cNvSpPr>
              <p:nvPr>
                <p:ph type="body" idx="1"/>
              </p:nvPr>
            </p:nvSpPr>
            <p:spPr>
              <a:xfrm>
                <a:off x="251520" y="188640"/>
                <a:ext cx="8712968" cy="6552728"/>
              </a:xfrm>
              <a:blipFill>
                <a:blip r:embed="rId2"/>
                <a:stretch>
                  <a:fillRect l="-1608" t="-744" r="-5944"/>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7411" name="Rectangle 3"/>
              <p:cNvSpPr>
                <a:spLocks noGrp="1" noChangeArrowheads="1"/>
              </p:cNvSpPr>
              <p:nvPr>
                <p:ph type="body" idx="1"/>
              </p:nvPr>
            </p:nvSpPr>
            <p:spPr>
              <a:xfrm>
                <a:off x="467544" y="764704"/>
                <a:ext cx="8424936" cy="5256584"/>
              </a:xfrm>
            </p:spPr>
            <p:txBody>
              <a:bodyPr/>
              <a:lstStyle/>
              <a:p>
                <a:pPr algn="just"/>
                <a:r>
                  <a:rPr lang="zh-CN" altLang="en-US" b="1" dirty="0">
                    <a:solidFill>
                      <a:srgbClr val="33CC33"/>
                    </a:solidFill>
                    <a:latin typeface="华文中宋" panose="02010600040101010101" pitchFamily="2" charset="-122"/>
                  </a:rPr>
                  <a:t>问题</a:t>
                </a:r>
                <a:r>
                  <a:rPr lang="en-US" altLang="zh-CN" b="1" dirty="0">
                    <a:solidFill>
                      <a:srgbClr val="33CC33"/>
                    </a:solidFill>
                    <a:latin typeface="华文中宋" panose="02010600040101010101" pitchFamily="2" charset="-122"/>
                  </a:rPr>
                  <a:t>1</a:t>
                </a:r>
                <a:r>
                  <a:rPr lang="zh-CN" altLang="en-US" b="1" dirty="0">
                    <a:solidFill>
                      <a:srgbClr val="33CC33"/>
                    </a:solidFill>
                    <a:latin typeface="华文中宋" panose="02010600040101010101" pitchFamily="2" charset="-122"/>
                  </a:rPr>
                  <a:t>：</a:t>
                </a:r>
                <a:r>
                  <a:rPr lang="en-US" altLang="zh-CN" b="1" dirty="0">
                    <a:solidFill>
                      <a:srgbClr val="33CC33"/>
                    </a:solidFill>
                    <a:latin typeface="华文中宋" panose="02010600040101010101" pitchFamily="2" charset="-122"/>
                  </a:rPr>
                  <a:t>Lebesgue</a:t>
                </a:r>
                <a:r>
                  <a:rPr lang="zh-CN" altLang="en-US" b="1" dirty="0">
                    <a:solidFill>
                      <a:srgbClr val="33CC33"/>
                    </a:solidFill>
                    <a:latin typeface="华文中宋" panose="02010600040101010101" pitchFamily="2" charset="-122"/>
                  </a:rPr>
                  <a:t>定理中</a:t>
                </a:r>
                <a14:m>
                  <m:oMath xmlns:m="http://schemas.openxmlformats.org/officeDocument/2006/math">
                    <m:r>
                      <a:rPr lang="en-US" altLang="zh-CN" b="1" i="1" dirty="0" smtClean="0">
                        <a:solidFill>
                          <a:srgbClr val="33CC33"/>
                        </a:solidFill>
                        <a:latin typeface="Cambria Math" panose="02040503050406030204" pitchFamily="18" charset="0"/>
                      </a:rPr>
                      <m:t>𝑬</m:t>
                    </m:r>
                  </m:oMath>
                </a14:m>
                <a:r>
                  <a:rPr lang="zh-CN" altLang="en-US" b="1" dirty="0">
                    <a:solidFill>
                      <a:srgbClr val="33CC33"/>
                    </a:solidFill>
                    <a:latin typeface="华文中宋" panose="02010600040101010101" pitchFamily="2" charset="-122"/>
                  </a:rPr>
                  <a:t>为有限测度集的条件可否去掉</a:t>
                </a:r>
                <a:r>
                  <a:rPr lang="zh-CN" altLang="en-US" b="1" dirty="0" smtClean="0">
                    <a:solidFill>
                      <a:srgbClr val="33CC33"/>
                    </a:solidFill>
                    <a:latin typeface="华文中宋" panose="02010600040101010101" pitchFamily="2" charset="-122"/>
                  </a:rPr>
                  <a:t>？ </a:t>
                </a:r>
                <a:r>
                  <a:rPr lang="en-US" altLang="zh-CN" b="1" dirty="0" smtClean="0">
                    <a:solidFill>
                      <a:srgbClr val="33CC33"/>
                    </a:solidFill>
                    <a:latin typeface="华文中宋" panose="02010600040101010101" pitchFamily="2" charset="-122"/>
                  </a:rPr>
                  <a:t>(</a:t>
                </a:r>
                <a:r>
                  <a:rPr lang="zh-CN" altLang="en-US" b="1" dirty="0" smtClean="0">
                    <a:solidFill>
                      <a:srgbClr val="33CC33"/>
                    </a:solidFill>
                    <a:latin typeface="华文中宋" panose="02010600040101010101" pitchFamily="2" charset="-122"/>
                  </a:rPr>
                  <a:t>不能</a:t>
                </a:r>
                <a:r>
                  <a:rPr lang="en-US" altLang="zh-CN" b="1" dirty="0" smtClean="0">
                    <a:solidFill>
                      <a:srgbClr val="33CC33"/>
                    </a:solidFill>
                    <a:latin typeface="华文中宋" panose="02010600040101010101" pitchFamily="2" charset="-122"/>
                  </a:rPr>
                  <a:t>)</a:t>
                </a:r>
                <a:endParaRPr lang="zh-CN" altLang="en-US" dirty="0">
                  <a:solidFill>
                    <a:srgbClr val="33CC33"/>
                  </a:solidFill>
                  <a:ea typeface="宋体" panose="02010600030101010101" pitchFamily="2" charset="-122"/>
                </a:endParaRPr>
              </a:p>
              <a:p>
                <a:pPr algn="just"/>
                <a:r>
                  <a:rPr lang="zh-CN" altLang="en-US" b="1" dirty="0" smtClean="0">
                    <a:solidFill>
                      <a:srgbClr val="33CC33"/>
                    </a:solidFill>
                    <a:latin typeface="华文中宋" panose="02010600040101010101" pitchFamily="2" charset="-122"/>
                  </a:rPr>
                  <a:t>问题</a:t>
                </a:r>
                <a:r>
                  <a:rPr lang="en-US" altLang="zh-CN" b="1" dirty="0">
                    <a:solidFill>
                      <a:srgbClr val="33CC33"/>
                    </a:solidFill>
                    <a:latin typeface="华文中宋" panose="02010600040101010101" pitchFamily="2" charset="-122"/>
                  </a:rPr>
                  <a:t>2</a:t>
                </a:r>
                <a:r>
                  <a:rPr lang="zh-CN" altLang="en-US" b="1" dirty="0">
                    <a:solidFill>
                      <a:srgbClr val="33CC33"/>
                    </a:solidFill>
                    <a:latin typeface="华文中宋" panose="02010600040101010101" pitchFamily="2" charset="-122"/>
                  </a:rPr>
                  <a:t>：</a:t>
                </a:r>
                <a:r>
                  <a:rPr lang="en-US" altLang="zh-CN" b="1" dirty="0">
                    <a:solidFill>
                      <a:srgbClr val="33CC33"/>
                    </a:solidFill>
                    <a:latin typeface="华文中宋" panose="02010600040101010101" pitchFamily="2" charset="-122"/>
                  </a:rPr>
                  <a:t>Lebesgue</a:t>
                </a:r>
                <a:r>
                  <a:rPr lang="zh-CN" altLang="en-US" b="1" dirty="0">
                    <a:solidFill>
                      <a:srgbClr val="33CC33"/>
                    </a:solidFill>
                    <a:latin typeface="华文中宋" panose="02010600040101010101" pitchFamily="2" charset="-122"/>
                  </a:rPr>
                  <a:t>定理的逆是否成立</a:t>
                </a:r>
                <a:r>
                  <a:rPr lang="zh-CN" altLang="en-US" b="1" dirty="0" smtClean="0">
                    <a:solidFill>
                      <a:srgbClr val="33CC33"/>
                    </a:solidFill>
                    <a:latin typeface="华文中宋" panose="02010600040101010101" pitchFamily="2" charset="-122"/>
                  </a:rPr>
                  <a:t>？（否）</a:t>
                </a:r>
                <a:endParaRPr lang="zh-CN" altLang="en-US" b="1" dirty="0">
                  <a:solidFill>
                    <a:srgbClr val="33CC33"/>
                  </a:solidFill>
                  <a:latin typeface="华文中宋" panose="02010600040101010101" pitchFamily="2" charset="-122"/>
                </a:endParaRPr>
              </a:p>
              <a:p>
                <a:pPr algn="just"/>
                <a:r>
                  <a:rPr lang="zh-CN" altLang="en-US" dirty="0" smtClean="0"/>
                  <a:t>反例</a:t>
                </a:r>
                <a:endParaRPr lang="zh-CN" altLang="en-US" dirty="0"/>
              </a:p>
              <a:p>
                <a:pPr marL="0" indent="0" algn="just"/>
                <a:r>
                  <a:rPr lang="zh-CN" altLang="en-US" dirty="0">
                    <a:latin typeface="华文中宋" panose="02010600040101010101" pitchFamily="2" charset="-122"/>
                  </a:rPr>
                  <a:t>     </a:t>
                </a:r>
                <a:r>
                  <a:rPr lang="zh-CN" altLang="en-US" dirty="0" smtClean="0">
                    <a:latin typeface="华文中宋" panose="02010600040101010101" pitchFamily="2" charset="-122"/>
                  </a:rPr>
                  <a:t>定理的</a:t>
                </a:r>
                <a:r>
                  <a:rPr lang="zh-CN" altLang="en-US" dirty="0">
                    <a:latin typeface="华文中宋" panose="02010600040101010101" pitchFamily="2" charset="-122"/>
                  </a:rPr>
                  <a:t>逆一般是不对的，即依测度收敛不一定意味着几乎处处收敛，下面的例子说明了这一点。</a:t>
                </a:r>
                <a:endParaRPr lang="zh-CN" altLang="en-US" dirty="0">
                  <a:ea typeface="宋体" panose="02010600030101010101" pitchFamily="2" charset="-122"/>
                </a:endParaRPr>
              </a:p>
              <a:p>
                <a:endParaRPr lang="en-US" altLang="zh-CN" dirty="0"/>
              </a:p>
            </p:txBody>
          </p:sp>
        </mc:Choice>
        <mc:Fallback>
          <p:sp>
            <p:nvSpPr>
              <p:cNvPr id="17411" name="Rectangle 3"/>
              <p:cNvSpPr>
                <a:spLocks noGrp="1" noRot="1" noChangeAspect="1" noMove="1" noResize="1" noEditPoints="1" noAdjustHandles="1" noChangeArrowheads="1" noChangeShapeType="1" noTextEdit="1"/>
              </p:cNvSpPr>
              <p:nvPr>
                <p:ph type="body" idx="1"/>
              </p:nvPr>
            </p:nvSpPr>
            <p:spPr>
              <a:xfrm>
                <a:off x="467544" y="764704"/>
                <a:ext cx="8424936" cy="5256584"/>
              </a:xfrm>
              <a:blipFill>
                <a:blip r:embed="rId2"/>
                <a:stretch>
                  <a:fillRect l="-1881" t="-927" r="-18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23772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8435" name="Rectangle 3"/>
              <p:cNvSpPr>
                <a:spLocks noGrp="1" noChangeArrowheads="1"/>
              </p:cNvSpPr>
              <p:nvPr>
                <p:ph type="body" idx="1"/>
              </p:nvPr>
            </p:nvSpPr>
            <p:spPr>
              <a:xfrm>
                <a:off x="191674" y="116632"/>
                <a:ext cx="8844822" cy="6553472"/>
              </a:xfrm>
            </p:spPr>
            <p:txBody>
              <a:bodyPr/>
              <a:lstStyle/>
              <a:p>
                <a:pPr algn="just"/>
                <a:r>
                  <a:rPr lang="zh-CN" altLang="en-US" sz="2800" dirty="0" smtClean="0">
                    <a:latin typeface="华文中宋" panose="02010600040101010101" pitchFamily="2" charset="-122"/>
                  </a:rPr>
                  <a:t>例 设</a:t>
                </a:r>
                <a14:m>
                  <m:oMath xmlns:m="http://schemas.openxmlformats.org/officeDocument/2006/math">
                    <m:r>
                      <a:rPr lang="en-US" altLang="zh-CN" sz="2800" b="0" i="1" smtClean="0">
                        <a:latin typeface="Cambria Math" panose="02040503050406030204" pitchFamily="18" charset="0"/>
                      </a:rPr>
                      <m:t>𝐸</m:t>
                    </m:r>
                    <m:r>
                      <a:rPr lang="en-US" altLang="zh-CN" sz="2800" b="0" i="1" smtClean="0">
                        <a:latin typeface="Cambria Math" panose="02040503050406030204" pitchFamily="18" charset="0"/>
                      </a:rPr>
                      <m:t>=[0,1)</m:t>
                    </m:r>
                  </m:oMath>
                </a14:m>
                <a:r>
                  <a:rPr lang="zh-CN" altLang="en-US" sz="2800" dirty="0" smtClean="0">
                    <a:latin typeface="华文中宋" panose="02010600040101010101" pitchFamily="2" charset="-122"/>
                  </a:rPr>
                  <a:t>，</a:t>
                </a:r>
                <a:r>
                  <a:rPr lang="zh-CN" altLang="en-US" sz="2800" dirty="0">
                    <a:latin typeface="华文中宋" panose="02010600040101010101" pitchFamily="2" charset="-122"/>
                  </a:rPr>
                  <a:t>对任意正整数</a:t>
                </a:r>
                <a14:m>
                  <m:oMath xmlns:m="http://schemas.openxmlformats.org/officeDocument/2006/math">
                    <m:r>
                      <a:rPr lang="en-US" altLang="zh-CN" sz="2800" i="1" dirty="0" smtClean="0">
                        <a:latin typeface="Cambria Math" panose="02040503050406030204" pitchFamily="18" charset="0"/>
                      </a:rPr>
                      <m:t>𝑘</m:t>
                    </m:r>
                  </m:oMath>
                </a14:m>
                <a:r>
                  <a:rPr lang="zh-CN" altLang="en-US" sz="2800" dirty="0">
                    <a:latin typeface="华文中宋" panose="02010600040101010101" pitchFamily="2" charset="-122"/>
                  </a:rPr>
                  <a:t>，将</a:t>
                </a:r>
                <a14:m>
                  <m:oMath xmlns:m="http://schemas.openxmlformats.org/officeDocument/2006/math">
                    <m:r>
                      <a:rPr lang="en-US" altLang="zh-CN" sz="2800" b="0" i="1" smtClean="0">
                        <a:latin typeface="Cambria Math" panose="02040503050406030204" pitchFamily="18" charset="0"/>
                      </a:rPr>
                      <m:t>[</m:t>
                    </m:r>
                    <m:r>
                      <a:rPr lang="en-US" altLang="zh-CN" sz="2800" i="1">
                        <a:latin typeface="Cambria Math" panose="02040503050406030204" pitchFamily="18" charset="0"/>
                      </a:rPr>
                      <m:t>0,</m:t>
                    </m:r>
                    <m:r>
                      <a:rPr lang="en-US" altLang="zh-CN" sz="2800" b="0" i="1" smtClean="0">
                        <a:latin typeface="Cambria Math" panose="02040503050406030204" pitchFamily="18" charset="0"/>
                      </a:rPr>
                      <m:t>1)</m:t>
                    </m:r>
                  </m:oMath>
                </a14:m>
                <a:r>
                  <a:rPr lang="zh-CN" altLang="en-US" sz="2800" dirty="0" smtClean="0">
                    <a:latin typeface="华文中宋" panose="02010600040101010101" pitchFamily="2" charset="-122"/>
                  </a:rPr>
                  <a:t> </a:t>
                </a:r>
                <a14:m>
                  <m:oMath xmlns:m="http://schemas.openxmlformats.org/officeDocument/2006/math">
                    <m:r>
                      <a:rPr lang="en-US" altLang="zh-CN" sz="2800" i="1" dirty="0" smtClean="0">
                        <a:latin typeface="Cambria Math" panose="02040503050406030204" pitchFamily="18" charset="0"/>
                      </a:rPr>
                      <m:t>𝑘</m:t>
                    </m:r>
                  </m:oMath>
                </a14:m>
                <a:r>
                  <a:rPr lang="zh-CN" altLang="en-US" sz="2800" dirty="0">
                    <a:latin typeface="华文中宋" panose="02010600040101010101" pitchFamily="2" charset="-122"/>
                  </a:rPr>
                  <a:t>等分</a:t>
                </a:r>
                <a:r>
                  <a:rPr lang="zh-CN" altLang="en-US" sz="2800" dirty="0" smtClean="0">
                    <a:latin typeface="华文中宋" panose="02010600040101010101" pitchFamily="2" charset="-122"/>
                  </a:rPr>
                  <a:t>，定义</a:t>
                </a:r>
                <a:endParaRPr lang="zh-CN" altLang="en-US" sz="2800" dirty="0">
                  <a:latin typeface="华文中宋" panose="02010600040101010101" pitchFamily="2" charset="-122"/>
                </a:endParaRPr>
              </a:p>
              <a:p>
                <a:pPr algn="just"/>
                <a14:m>
                  <m:oMathPara xmlns:m="http://schemas.openxmlformats.org/officeDocument/2006/math">
                    <m:oMathParaPr>
                      <m:jc m:val="centerGroup"/>
                    </m:oMathParaPr>
                    <m:oMath xmlns:m="http://schemas.openxmlformats.org/officeDocument/2006/math">
                      <m:sSubSup>
                        <m:sSubSupPr>
                          <m:ctrlPr>
                            <a:rPr lang="en-US" altLang="zh-CN" sz="2800" b="0" i="1" smtClean="0">
                              <a:latin typeface="Cambria Math" panose="02040503050406030204" pitchFamily="18" charset="0"/>
                            </a:rPr>
                          </m:ctrlPr>
                        </m:sSubSupPr>
                        <m:e>
                          <m:r>
                            <a:rPr lang="en-US" altLang="zh-CN" sz="2800" b="0" i="1" smtClean="0">
                              <a:latin typeface="Cambria Math" panose="02040503050406030204" pitchFamily="18" charset="0"/>
                            </a:rPr>
                            <m:t>𝑓</m:t>
                          </m:r>
                        </m:e>
                        <m:sub>
                          <m:r>
                            <a:rPr lang="en-US" altLang="zh-CN" sz="2800" b="0" i="1" smtClean="0">
                              <a:latin typeface="Cambria Math" panose="02040503050406030204" pitchFamily="18" charset="0"/>
                            </a:rPr>
                            <m:t>𝑖</m:t>
                          </m:r>
                        </m:sub>
                        <m:sup>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𝑘</m:t>
                              </m:r>
                            </m:e>
                          </m:d>
                        </m:sup>
                      </m:sSubSup>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𝑥</m:t>
                          </m:r>
                        </m:e>
                      </m:d>
                      <m:r>
                        <a:rPr lang="en-US" altLang="zh-CN" sz="2800" b="0" i="1" smtClean="0">
                          <a:latin typeface="Cambria Math" panose="02040503050406030204" pitchFamily="18" charset="0"/>
                        </a:rPr>
                        <m:t>=</m:t>
                      </m:r>
                      <m:d>
                        <m:dPr>
                          <m:begChr m:val="{"/>
                          <m:endChr m:val=""/>
                          <m:ctrlPr>
                            <a:rPr lang="en-US" altLang="zh-CN" sz="2800" b="0" i="1" smtClean="0">
                              <a:latin typeface="Cambria Math" panose="02040503050406030204" pitchFamily="18" charset="0"/>
                            </a:rPr>
                          </m:ctrlPr>
                        </m:dPr>
                        <m:e>
                          <m:eqArr>
                            <m:eqArrPr>
                              <m:ctrlPr>
                                <a:rPr lang="en-US" altLang="zh-CN" sz="2800" b="0" i="1" smtClean="0">
                                  <a:latin typeface="Cambria Math" panose="02040503050406030204" pitchFamily="18" charset="0"/>
                                </a:rPr>
                              </m:ctrlPr>
                            </m:eqArrPr>
                            <m:e>
                              <m:r>
                                <a:rPr lang="en-US" altLang="zh-CN" sz="2800" b="0" i="1" smtClean="0">
                                  <a:latin typeface="Cambria Math" panose="02040503050406030204" pitchFamily="18" charset="0"/>
                                </a:rPr>
                                <m:t>1, </m:t>
                              </m:r>
                              <m:r>
                                <a:rPr lang="en-US" altLang="zh-CN" sz="2800" b="0" i="1" smtClean="0">
                                  <a:latin typeface="Cambria Math" panose="02040503050406030204" pitchFamily="18" charset="0"/>
                                </a:rPr>
                                <m:t>𝑥</m:t>
                              </m:r>
                              <m:r>
                                <a:rPr lang="en-US" altLang="zh-CN" sz="2800" b="0" i="1" smtClean="0">
                                  <a:latin typeface="Cambria Math" panose="02040503050406030204" pitchFamily="18" charset="0"/>
                                  <a:ea typeface="Cambria Math" panose="02040503050406030204" pitchFamily="18" charset="0"/>
                                </a:rPr>
                                <m:t>∈</m:t>
                              </m:r>
                              <m:d>
                                <m:dPr>
                                  <m:begChr m:val="["/>
                                  <m:endChr m:val=""/>
                                  <m:ctrlPr>
                                    <a:rPr lang="en-US" altLang="zh-CN" sz="2800" b="0" i="1" smtClean="0">
                                      <a:latin typeface="Cambria Math" panose="02040503050406030204" pitchFamily="18" charset="0"/>
                                      <a:ea typeface="Cambria Math" panose="02040503050406030204" pitchFamily="18" charset="0"/>
                                    </a:rPr>
                                  </m:ctrlPr>
                                </m:dPr>
                                <m:e>
                                  <m:d>
                                    <m:dPr>
                                      <m:begChr m:val=""/>
                                      <m:ctrlPr>
                                        <a:rPr lang="en-US" altLang="zh-CN" sz="2800" b="0" i="1" smtClean="0">
                                          <a:latin typeface="Cambria Math" panose="02040503050406030204" pitchFamily="18" charset="0"/>
                                          <a:ea typeface="Cambria Math" panose="02040503050406030204" pitchFamily="18" charset="0"/>
                                        </a:rPr>
                                      </m:ctrlPr>
                                    </m:dPr>
                                    <m:e>
                                      <m:f>
                                        <m:fPr>
                                          <m:ctrlPr>
                                            <a:rPr lang="en-US" altLang="zh-CN" sz="2800" b="0" i="1" smtClean="0">
                                              <a:latin typeface="Cambria Math" panose="02040503050406030204" pitchFamily="18" charset="0"/>
                                              <a:ea typeface="Cambria Math" panose="02040503050406030204" pitchFamily="18" charset="0"/>
                                            </a:rPr>
                                          </m:ctrlPr>
                                        </m:fPr>
                                        <m:num>
                                          <m:r>
                                            <a:rPr lang="en-US" altLang="zh-CN" sz="2800" b="0" i="1" smtClean="0">
                                              <a:latin typeface="Cambria Math" panose="02040503050406030204" pitchFamily="18" charset="0"/>
                                              <a:ea typeface="Cambria Math" panose="02040503050406030204" pitchFamily="18" charset="0"/>
                                            </a:rPr>
                                            <m:t>𝑖</m:t>
                                          </m:r>
                                          <m:r>
                                            <a:rPr lang="en-US" altLang="zh-CN" sz="2800" b="0" i="1" smtClean="0">
                                              <a:latin typeface="Cambria Math" panose="02040503050406030204" pitchFamily="18" charset="0"/>
                                              <a:ea typeface="Cambria Math" panose="02040503050406030204" pitchFamily="18" charset="0"/>
                                            </a:rPr>
                                            <m:t>−1</m:t>
                                          </m:r>
                                        </m:num>
                                        <m:den>
                                          <m:r>
                                            <a:rPr lang="en-US" altLang="zh-CN" sz="2800" b="0" i="1" smtClean="0">
                                              <a:latin typeface="Cambria Math" panose="02040503050406030204" pitchFamily="18" charset="0"/>
                                              <a:ea typeface="Cambria Math" panose="02040503050406030204" pitchFamily="18" charset="0"/>
                                            </a:rPr>
                                            <m:t>𝑘</m:t>
                                          </m:r>
                                        </m:den>
                                      </m:f>
                                      <m:r>
                                        <a:rPr lang="en-US" altLang="zh-CN" sz="2800" b="0" i="1" smtClean="0">
                                          <a:latin typeface="Cambria Math" panose="02040503050406030204" pitchFamily="18" charset="0"/>
                                          <a:ea typeface="Cambria Math" panose="02040503050406030204" pitchFamily="18" charset="0"/>
                                        </a:rPr>
                                        <m:t>,</m:t>
                                      </m:r>
                                      <m:f>
                                        <m:fPr>
                                          <m:ctrlPr>
                                            <a:rPr lang="en-US" altLang="zh-CN" sz="2800" b="0" i="1" smtClean="0">
                                              <a:latin typeface="Cambria Math" panose="02040503050406030204" pitchFamily="18" charset="0"/>
                                              <a:ea typeface="Cambria Math" panose="02040503050406030204" pitchFamily="18" charset="0"/>
                                            </a:rPr>
                                          </m:ctrlPr>
                                        </m:fPr>
                                        <m:num>
                                          <m:r>
                                            <a:rPr lang="en-US" altLang="zh-CN" sz="2800" b="0" i="1" smtClean="0">
                                              <a:latin typeface="Cambria Math" panose="02040503050406030204" pitchFamily="18" charset="0"/>
                                              <a:ea typeface="Cambria Math" panose="02040503050406030204" pitchFamily="18" charset="0"/>
                                            </a:rPr>
                                            <m:t>𝑖</m:t>
                                          </m:r>
                                        </m:num>
                                        <m:den>
                                          <m:r>
                                            <a:rPr lang="en-US" altLang="zh-CN" sz="2800" b="0" i="1" smtClean="0">
                                              <a:latin typeface="Cambria Math" panose="02040503050406030204" pitchFamily="18" charset="0"/>
                                              <a:ea typeface="Cambria Math" panose="02040503050406030204" pitchFamily="18" charset="0"/>
                                            </a:rPr>
                                            <m:t>𝑘</m:t>
                                          </m:r>
                                        </m:den>
                                      </m:f>
                                    </m:e>
                                  </m:d>
                                </m:e>
                              </m:d>
                            </m:e>
                            <m:e>
                              <m:r>
                                <a:rPr lang="en-US" altLang="zh-CN" sz="2800" b="0" i="1" smtClean="0">
                                  <a:latin typeface="Cambria Math" panose="02040503050406030204" pitchFamily="18" charset="0"/>
                                </a:rPr>
                                <m:t>0,</m:t>
                              </m:r>
                              <m:r>
                                <a:rPr lang="en-US" altLang="zh-CN" sz="2800" b="0" i="1" smtClean="0">
                                  <a:latin typeface="Cambria Math" panose="02040503050406030204" pitchFamily="18" charset="0"/>
                                </a:rPr>
                                <m:t>𝑥</m:t>
                              </m:r>
                              <m:r>
                                <a:rPr lang="en-US" altLang="zh-CN" sz="2800" b="0" i="1" smtClean="0">
                                  <a:latin typeface="Cambria Math" panose="02040503050406030204" pitchFamily="18" charset="0"/>
                                  <a:ea typeface="Cambria Math" panose="02040503050406030204" pitchFamily="18" charset="0"/>
                                </a:rPr>
                                <m:t>∉</m:t>
                              </m:r>
                              <m:d>
                                <m:dPr>
                                  <m:begChr m:val="["/>
                                  <m:endChr m:val=""/>
                                  <m:ctrlPr>
                                    <a:rPr lang="en-US" altLang="zh-CN" sz="2800" b="0" i="1" smtClean="0">
                                      <a:latin typeface="Cambria Math" panose="02040503050406030204" pitchFamily="18" charset="0"/>
                                      <a:ea typeface="Cambria Math" panose="02040503050406030204" pitchFamily="18" charset="0"/>
                                    </a:rPr>
                                  </m:ctrlPr>
                                </m:dPr>
                                <m:e>
                                  <m:d>
                                    <m:dPr>
                                      <m:begChr m:val=""/>
                                      <m:ctrlPr>
                                        <a:rPr lang="en-US" altLang="zh-CN" sz="2800" b="0" i="1" smtClean="0">
                                          <a:latin typeface="Cambria Math" panose="02040503050406030204" pitchFamily="18" charset="0"/>
                                          <a:ea typeface="Cambria Math" panose="02040503050406030204" pitchFamily="18" charset="0"/>
                                        </a:rPr>
                                      </m:ctrlPr>
                                    </m:dPr>
                                    <m:e>
                                      <m:f>
                                        <m:fPr>
                                          <m:ctrlPr>
                                            <a:rPr lang="en-US" altLang="zh-CN" sz="2800" b="0" i="1" smtClean="0">
                                              <a:latin typeface="Cambria Math" panose="02040503050406030204" pitchFamily="18" charset="0"/>
                                              <a:ea typeface="Cambria Math" panose="02040503050406030204" pitchFamily="18" charset="0"/>
                                            </a:rPr>
                                          </m:ctrlPr>
                                        </m:fPr>
                                        <m:num>
                                          <m:r>
                                            <a:rPr lang="en-US" altLang="zh-CN" sz="2800" b="0" i="1" smtClean="0">
                                              <a:latin typeface="Cambria Math" panose="02040503050406030204" pitchFamily="18" charset="0"/>
                                              <a:ea typeface="Cambria Math" panose="02040503050406030204" pitchFamily="18" charset="0"/>
                                            </a:rPr>
                                            <m:t>𝑖</m:t>
                                          </m:r>
                                          <m:r>
                                            <a:rPr lang="en-US" altLang="zh-CN" sz="2800" b="0" i="1" smtClean="0">
                                              <a:latin typeface="Cambria Math" panose="02040503050406030204" pitchFamily="18" charset="0"/>
                                              <a:ea typeface="Cambria Math" panose="02040503050406030204" pitchFamily="18" charset="0"/>
                                            </a:rPr>
                                            <m:t>−1</m:t>
                                          </m:r>
                                        </m:num>
                                        <m:den>
                                          <m:r>
                                            <a:rPr lang="en-US" altLang="zh-CN" sz="2800" b="0" i="1" smtClean="0">
                                              <a:latin typeface="Cambria Math" panose="02040503050406030204" pitchFamily="18" charset="0"/>
                                              <a:ea typeface="Cambria Math" panose="02040503050406030204" pitchFamily="18" charset="0"/>
                                            </a:rPr>
                                            <m:t>𝑘</m:t>
                                          </m:r>
                                        </m:den>
                                      </m:f>
                                      <m:r>
                                        <a:rPr lang="en-US" altLang="zh-CN" sz="2800" b="0" i="1" smtClean="0">
                                          <a:latin typeface="Cambria Math" panose="02040503050406030204" pitchFamily="18" charset="0"/>
                                          <a:ea typeface="Cambria Math" panose="02040503050406030204" pitchFamily="18" charset="0"/>
                                        </a:rPr>
                                        <m:t>,</m:t>
                                      </m:r>
                                      <m:f>
                                        <m:fPr>
                                          <m:ctrlPr>
                                            <a:rPr lang="en-US" altLang="zh-CN" sz="2800" b="0" i="1" smtClean="0">
                                              <a:latin typeface="Cambria Math" panose="02040503050406030204" pitchFamily="18" charset="0"/>
                                              <a:ea typeface="Cambria Math" panose="02040503050406030204" pitchFamily="18" charset="0"/>
                                            </a:rPr>
                                          </m:ctrlPr>
                                        </m:fPr>
                                        <m:num>
                                          <m:r>
                                            <a:rPr lang="en-US" altLang="zh-CN" sz="2800" b="0" i="1" smtClean="0">
                                              <a:latin typeface="Cambria Math" panose="02040503050406030204" pitchFamily="18" charset="0"/>
                                              <a:ea typeface="Cambria Math" panose="02040503050406030204" pitchFamily="18" charset="0"/>
                                            </a:rPr>
                                            <m:t>𝑖</m:t>
                                          </m:r>
                                        </m:num>
                                        <m:den>
                                          <m:r>
                                            <a:rPr lang="en-US" altLang="zh-CN" sz="2800" b="0" i="1" smtClean="0">
                                              <a:latin typeface="Cambria Math" panose="02040503050406030204" pitchFamily="18" charset="0"/>
                                              <a:ea typeface="Cambria Math" panose="02040503050406030204" pitchFamily="18" charset="0"/>
                                            </a:rPr>
                                            <m:t>𝑘</m:t>
                                          </m:r>
                                        </m:den>
                                      </m:f>
                                    </m:e>
                                  </m:d>
                                </m:e>
                              </m:d>
                            </m:e>
                          </m:eqArr>
                        </m:e>
                      </m:d>
                      <m: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=1,2,⋯,</m:t>
                      </m:r>
                      <m:r>
                        <a:rPr lang="en-US" altLang="zh-CN" sz="2800" b="0" i="1" smtClean="0">
                          <a:latin typeface="Cambria Math" panose="02040503050406030204" pitchFamily="18" charset="0"/>
                          <a:ea typeface="Cambria Math" panose="02040503050406030204" pitchFamily="18" charset="0"/>
                        </a:rPr>
                        <m:t>𝑘</m:t>
                      </m:r>
                    </m:oMath>
                  </m:oMathPara>
                </a14:m>
                <a:endParaRPr lang="zh-CN" altLang="en-US" sz="2800" dirty="0">
                  <a:latin typeface="华文中宋" panose="02010600040101010101" pitchFamily="2" charset="-122"/>
                </a:endParaRPr>
              </a:p>
              <a:p>
                <a:r>
                  <a:rPr lang="zh-CN" altLang="en-US" sz="2800" dirty="0" smtClean="0"/>
                  <a:t>令</a:t>
                </a:r>
                <a14:m>
                  <m:oMath xmlns:m="http://schemas.openxmlformats.org/officeDocument/2006/math">
                    <m:sSub>
                      <m:sSubPr>
                        <m:ctrlPr>
                          <a:rPr lang="en-US" altLang="zh-CN" sz="2800" b="0" i="1" smtClean="0">
                            <a:latin typeface="Cambria Math" panose="02040503050406030204" pitchFamily="18" charset="0"/>
                          </a:rPr>
                        </m:ctrlPr>
                      </m:sSubPr>
                      <m:e>
                        <m:r>
                          <a:rPr lang="zh-CN" altLang="en-US" sz="2800" i="1" smtClean="0">
                            <a:latin typeface="Cambria Math" panose="02040503050406030204" pitchFamily="18" charset="0"/>
                          </a:rPr>
                          <m:t>𝜑</m:t>
                        </m:r>
                      </m:e>
                      <m:sub>
                        <m:r>
                          <a:rPr lang="en-US" altLang="zh-CN" sz="2800" b="0" i="1" smtClean="0">
                            <a:latin typeface="Cambria Math" panose="02040503050406030204" pitchFamily="18" charset="0"/>
                          </a:rPr>
                          <m:t>1</m:t>
                        </m:r>
                      </m:sub>
                    </m:sSub>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𝑥</m:t>
                        </m:r>
                      </m:e>
                    </m:d>
                    <m:r>
                      <a:rPr lang="en-US" altLang="zh-CN" sz="2800" b="0" i="1" smtClean="0">
                        <a:latin typeface="Cambria Math" panose="02040503050406030204" pitchFamily="18" charset="0"/>
                      </a:rPr>
                      <m:t>=</m:t>
                    </m:r>
                    <m:sSubSup>
                      <m:sSubSupPr>
                        <m:ctrlPr>
                          <a:rPr lang="en-US" altLang="zh-CN" sz="2800" b="0" i="1" smtClean="0">
                            <a:latin typeface="Cambria Math" panose="02040503050406030204" pitchFamily="18" charset="0"/>
                          </a:rPr>
                        </m:ctrlPr>
                      </m:sSubSupPr>
                      <m:e>
                        <m:r>
                          <a:rPr lang="en-US" altLang="zh-CN" sz="2800" b="0" i="1" smtClean="0">
                            <a:latin typeface="Cambria Math" panose="02040503050406030204" pitchFamily="18" charset="0"/>
                          </a:rPr>
                          <m:t>𝑓</m:t>
                        </m:r>
                      </m:e>
                      <m:sub>
                        <m:r>
                          <a:rPr lang="en-US" altLang="zh-CN" sz="2800" b="0" i="1" smtClean="0">
                            <a:latin typeface="Cambria Math" panose="02040503050406030204" pitchFamily="18" charset="0"/>
                          </a:rPr>
                          <m:t>1</m:t>
                        </m:r>
                      </m:sub>
                      <m:sup>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1</m:t>
                            </m:r>
                          </m:e>
                        </m:d>
                      </m:sup>
                    </m:sSubSup>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𝑥</m:t>
                        </m:r>
                      </m:e>
                    </m:d>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zh-CN" altLang="en-US" sz="2800" i="1" smtClean="0">
                            <a:latin typeface="Cambria Math" panose="02040503050406030204" pitchFamily="18" charset="0"/>
                          </a:rPr>
                          <m:t>𝜑</m:t>
                        </m:r>
                      </m:e>
                      <m:sub>
                        <m:r>
                          <a:rPr lang="en-US" altLang="zh-CN" sz="2800" b="0" i="1" smtClean="0">
                            <a:latin typeface="Cambria Math" panose="02040503050406030204" pitchFamily="18" charset="0"/>
                          </a:rPr>
                          <m:t>2</m:t>
                        </m:r>
                      </m:sub>
                    </m:sSub>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𝑥</m:t>
                        </m:r>
                      </m:e>
                    </m:d>
                    <m:r>
                      <a:rPr lang="en-US" altLang="zh-CN" sz="2800" b="0" i="1" smtClean="0">
                        <a:latin typeface="Cambria Math" panose="02040503050406030204" pitchFamily="18" charset="0"/>
                      </a:rPr>
                      <m:t>=</m:t>
                    </m:r>
                    <m:sSubSup>
                      <m:sSubSupPr>
                        <m:ctrlPr>
                          <a:rPr lang="en-US" altLang="zh-CN" sz="2800" b="0" i="1" smtClean="0">
                            <a:latin typeface="Cambria Math" panose="02040503050406030204" pitchFamily="18" charset="0"/>
                          </a:rPr>
                        </m:ctrlPr>
                      </m:sSubSupPr>
                      <m:e>
                        <m:r>
                          <a:rPr lang="en-US" altLang="zh-CN" sz="2800" b="0" i="1" smtClean="0">
                            <a:latin typeface="Cambria Math" panose="02040503050406030204" pitchFamily="18" charset="0"/>
                          </a:rPr>
                          <m:t>𝑓</m:t>
                        </m:r>
                      </m:e>
                      <m:sub>
                        <m:r>
                          <a:rPr lang="en-US" altLang="zh-CN" sz="2800" b="0" i="1" smtClean="0">
                            <a:latin typeface="Cambria Math" panose="02040503050406030204" pitchFamily="18" charset="0"/>
                          </a:rPr>
                          <m:t>1</m:t>
                        </m:r>
                      </m:sub>
                      <m:sup>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2</m:t>
                            </m:r>
                          </m:e>
                        </m:d>
                      </m:sup>
                    </m:sSubSup>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𝑥</m:t>
                        </m:r>
                      </m:e>
                    </m:d>
                    <m:r>
                      <a:rPr lang="en-US" altLang="zh-CN" sz="2800" b="0" i="1" smtClean="0">
                        <a:latin typeface="Cambria Math" panose="02040503050406030204" pitchFamily="18" charset="0"/>
                      </a:rPr>
                      <m:t>,</m:t>
                    </m:r>
                  </m:oMath>
                </a14:m>
                <a:r>
                  <a:rPr lang="en-US" altLang="zh-CN" sz="2800" b="0" dirty="0" smtClean="0"/>
                  <a:t> </a:t>
                </a:r>
                <a14:m>
                  <m:oMath xmlns:m="http://schemas.openxmlformats.org/officeDocument/2006/math">
                    <m:sSub>
                      <m:sSubPr>
                        <m:ctrlPr>
                          <a:rPr lang="en-US" altLang="zh-CN" sz="2800" b="0" i="1" smtClean="0">
                            <a:latin typeface="Cambria Math" panose="02040503050406030204" pitchFamily="18" charset="0"/>
                          </a:rPr>
                        </m:ctrlPr>
                      </m:sSubPr>
                      <m:e>
                        <m:r>
                          <a:rPr lang="zh-CN" altLang="en-US" sz="2800" i="1" smtClean="0">
                            <a:latin typeface="Cambria Math" panose="02040503050406030204" pitchFamily="18" charset="0"/>
                          </a:rPr>
                          <m:t>𝜑</m:t>
                        </m:r>
                      </m:e>
                      <m:sub>
                        <m:r>
                          <a:rPr lang="en-US" altLang="zh-CN" sz="2800" b="0" i="1" smtClean="0">
                            <a:latin typeface="Cambria Math" panose="02040503050406030204" pitchFamily="18" charset="0"/>
                          </a:rPr>
                          <m:t>3</m:t>
                        </m:r>
                      </m:sub>
                    </m:sSub>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𝑥</m:t>
                        </m:r>
                      </m:e>
                    </m:d>
                    <m:r>
                      <a:rPr lang="en-US" altLang="zh-CN" sz="2800" b="0" i="1" smtClean="0">
                        <a:latin typeface="Cambria Math" panose="02040503050406030204" pitchFamily="18" charset="0"/>
                      </a:rPr>
                      <m:t>=</m:t>
                    </m:r>
                    <m:sSubSup>
                      <m:sSubSupPr>
                        <m:ctrlPr>
                          <a:rPr lang="en-US" altLang="zh-CN" sz="2800" b="0" i="1" smtClean="0">
                            <a:latin typeface="Cambria Math" panose="02040503050406030204" pitchFamily="18" charset="0"/>
                          </a:rPr>
                        </m:ctrlPr>
                      </m:sSubSupPr>
                      <m:e>
                        <m:r>
                          <a:rPr lang="en-US" altLang="zh-CN" sz="2800" b="0" i="1" smtClean="0">
                            <a:latin typeface="Cambria Math" panose="02040503050406030204" pitchFamily="18" charset="0"/>
                          </a:rPr>
                          <m:t>𝑓</m:t>
                        </m:r>
                      </m:e>
                      <m:sub>
                        <m:r>
                          <a:rPr lang="en-US" altLang="zh-CN" sz="2800" b="0" i="1" smtClean="0">
                            <a:latin typeface="Cambria Math" panose="02040503050406030204" pitchFamily="18" charset="0"/>
                          </a:rPr>
                          <m:t>2</m:t>
                        </m:r>
                      </m:sub>
                      <m:sup>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2</m:t>
                            </m:r>
                          </m:e>
                        </m:d>
                      </m:sup>
                    </m:sSubSup>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𝑥</m:t>
                        </m:r>
                      </m:e>
                    </m:d>
                    <m:r>
                      <a:rPr lang="en-US" altLang="zh-CN" sz="2800" b="0" i="1" smtClean="0">
                        <a:latin typeface="Cambria Math" panose="02040503050406030204" pitchFamily="18" charset="0"/>
                      </a:rPr>
                      <m:t>,</m:t>
                    </m:r>
                  </m:oMath>
                </a14:m>
                <a:endParaRPr lang="en-US" altLang="zh-CN" sz="2800" dirty="0" smtClean="0">
                  <a:latin typeface="华文中宋" panose="02010600040101010101" pitchFamily="2" charset="-122"/>
                </a:endParaRPr>
              </a:p>
              <a:p>
                <a14:m>
                  <m:oMath xmlns:m="http://schemas.openxmlformats.org/officeDocument/2006/math">
                    <m:sSub>
                      <m:sSubPr>
                        <m:ctrlPr>
                          <a:rPr lang="en-US" altLang="zh-CN" sz="2800" b="0" i="1" smtClean="0">
                            <a:latin typeface="Cambria Math" panose="02040503050406030204" pitchFamily="18" charset="0"/>
                          </a:rPr>
                        </m:ctrlPr>
                      </m:sSubPr>
                      <m:e>
                        <m:r>
                          <a:rPr lang="zh-CN" altLang="en-US" sz="2800" i="1" smtClean="0">
                            <a:latin typeface="Cambria Math" panose="02040503050406030204" pitchFamily="18" charset="0"/>
                          </a:rPr>
                          <m:t>𝜑</m:t>
                        </m:r>
                      </m:e>
                      <m:sub>
                        <m:r>
                          <a:rPr lang="en-US" altLang="zh-CN" sz="2800" b="0" i="1" smtClean="0">
                            <a:latin typeface="Cambria Math" panose="02040503050406030204" pitchFamily="18" charset="0"/>
                          </a:rPr>
                          <m:t>4</m:t>
                        </m:r>
                      </m:sub>
                    </m:sSub>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𝑥</m:t>
                        </m:r>
                      </m:e>
                    </m:d>
                    <m:r>
                      <a:rPr lang="en-US" altLang="zh-CN" sz="2800" b="0" i="1" smtClean="0">
                        <a:latin typeface="Cambria Math" panose="02040503050406030204" pitchFamily="18" charset="0"/>
                      </a:rPr>
                      <m:t>=</m:t>
                    </m:r>
                    <m:sSubSup>
                      <m:sSubSupPr>
                        <m:ctrlPr>
                          <a:rPr lang="en-US" altLang="zh-CN" sz="2800" b="0" i="1" smtClean="0">
                            <a:latin typeface="Cambria Math" panose="02040503050406030204" pitchFamily="18" charset="0"/>
                          </a:rPr>
                        </m:ctrlPr>
                      </m:sSubSupPr>
                      <m:e>
                        <m:r>
                          <a:rPr lang="en-US" altLang="zh-CN" sz="2800" b="0" i="1" smtClean="0">
                            <a:latin typeface="Cambria Math" panose="02040503050406030204" pitchFamily="18" charset="0"/>
                          </a:rPr>
                          <m:t>𝑓</m:t>
                        </m:r>
                      </m:e>
                      <m:sub>
                        <m:r>
                          <a:rPr lang="en-US" altLang="zh-CN" sz="2800" b="0" i="1" smtClean="0">
                            <a:latin typeface="Cambria Math" panose="02040503050406030204" pitchFamily="18" charset="0"/>
                          </a:rPr>
                          <m:t>1</m:t>
                        </m:r>
                      </m:sub>
                      <m:sup>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3</m:t>
                            </m:r>
                          </m:e>
                        </m:d>
                      </m:sup>
                    </m:sSubSup>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𝑥</m:t>
                        </m:r>
                      </m:e>
                    </m:d>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zh-CN" altLang="en-US" sz="2800" i="1" smtClean="0">
                            <a:latin typeface="Cambria Math" panose="02040503050406030204" pitchFamily="18" charset="0"/>
                          </a:rPr>
                          <m:t>𝜑</m:t>
                        </m:r>
                      </m:e>
                      <m:sub>
                        <m:r>
                          <a:rPr lang="en-US" altLang="zh-CN" sz="2800" b="0" i="1" smtClean="0">
                            <a:latin typeface="Cambria Math" panose="02040503050406030204" pitchFamily="18" charset="0"/>
                          </a:rPr>
                          <m:t>5</m:t>
                        </m:r>
                      </m:sub>
                    </m:sSub>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𝑥</m:t>
                        </m:r>
                      </m:e>
                    </m:d>
                    <m:r>
                      <a:rPr lang="en-US" altLang="zh-CN" sz="2800" b="0" i="1" smtClean="0">
                        <a:latin typeface="Cambria Math" panose="02040503050406030204" pitchFamily="18" charset="0"/>
                      </a:rPr>
                      <m:t>=</m:t>
                    </m:r>
                    <m:sSubSup>
                      <m:sSubSupPr>
                        <m:ctrlPr>
                          <a:rPr lang="en-US" altLang="zh-CN" sz="2800" b="0" i="1" smtClean="0">
                            <a:latin typeface="Cambria Math" panose="02040503050406030204" pitchFamily="18" charset="0"/>
                          </a:rPr>
                        </m:ctrlPr>
                      </m:sSubSupPr>
                      <m:e>
                        <m:r>
                          <a:rPr lang="en-US" altLang="zh-CN" sz="2800" b="0" i="1" smtClean="0">
                            <a:latin typeface="Cambria Math" panose="02040503050406030204" pitchFamily="18" charset="0"/>
                          </a:rPr>
                          <m:t>𝑓</m:t>
                        </m:r>
                      </m:e>
                      <m:sub>
                        <m:r>
                          <a:rPr lang="en-US" altLang="zh-CN" sz="2800" b="0" i="1" smtClean="0">
                            <a:latin typeface="Cambria Math" panose="02040503050406030204" pitchFamily="18" charset="0"/>
                          </a:rPr>
                          <m:t>2</m:t>
                        </m:r>
                      </m:sub>
                      <m:sup>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3</m:t>
                            </m:r>
                          </m:e>
                        </m:d>
                      </m:sup>
                    </m:sSubSup>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𝑥</m:t>
                        </m:r>
                      </m:e>
                    </m:d>
                    <m:r>
                      <a:rPr lang="en-US" altLang="zh-CN" sz="2800" b="0" i="1" smtClean="0">
                        <a:latin typeface="Cambria Math" panose="02040503050406030204" pitchFamily="18" charset="0"/>
                      </a:rPr>
                      <m:t>,</m:t>
                    </m:r>
                  </m:oMath>
                </a14:m>
                <a:r>
                  <a:rPr lang="en-US" altLang="zh-CN" sz="2800" b="0" dirty="0" smtClean="0"/>
                  <a:t> </a:t>
                </a:r>
                <a14:m>
                  <m:oMath xmlns:m="http://schemas.openxmlformats.org/officeDocument/2006/math">
                    <m:sSub>
                      <m:sSubPr>
                        <m:ctrlPr>
                          <a:rPr lang="en-US" altLang="zh-CN" sz="2800" b="0" i="1" smtClean="0">
                            <a:latin typeface="Cambria Math" panose="02040503050406030204" pitchFamily="18" charset="0"/>
                          </a:rPr>
                        </m:ctrlPr>
                      </m:sSubPr>
                      <m:e>
                        <m:r>
                          <a:rPr lang="zh-CN" altLang="en-US" sz="2800" i="1" smtClean="0">
                            <a:latin typeface="Cambria Math" panose="02040503050406030204" pitchFamily="18" charset="0"/>
                          </a:rPr>
                          <m:t>𝜑</m:t>
                        </m:r>
                      </m:e>
                      <m:sub>
                        <m:r>
                          <a:rPr lang="en-US" altLang="zh-CN" sz="2800" b="0" i="1" smtClean="0">
                            <a:latin typeface="Cambria Math" panose="02040503050406030204" pitchFamily="18" charset="0"/>
                          </a:rPr>
                          <m:t>6</m:t>
                        </m:r>
                      </m:sub>
                    </m:sSub>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𝑥</m:t>
                        </m:r>
                      </m:e>
                    </m:d>
                    <m:r>
                      <a:rPr lang="en-US" altLang="zh-CN" sz="2800" b="0" i="1" smtClean="0">
                        <a:latin typeface="Cambria Math" panose="02040503050406030204" pitchFamily="18" charset="0"/>
                      </a:rPr>
                      <m:t>=</m:t>
                    </m:r>
                    <m:sSubSup>
                      <m:sSubSupPr>
                        <m:ctrlPr>
                          <a:rPr lang="en-US" altLang="zh-CN" sz="2800" b="0" i="1" smtClean="0">
                            <a:latin typeface="Cambria Math" panose="02040503050406030204" pitchFamily="18" charset="0"/>
                          </a:rPr>
                        </m:ctrlPr>
                      </m:sSubSupPr>
                      <m:e>
                        <m:r>
                          <a:rPr lang="en-US" altLang="zh-CN" sz="2800" b="0" i="1" smtClean="0">
                            <a:latin typeface="Cambria Math" panose="02040503050406030204" pitchFamily="18" charset="0"/>
                          </a:rPr>
                          <m:t>𝑓</m:t>
                        </m:r>
                      </m:e>
                      <m:sub>
                        <m:r>
                          <a:rPr lang="en-US" altLang="zh-CN" sz="2800" b="0" i="1" smtClean="0">
                            <a:latin typeface="Cambria Math" panose="02040503050406030204" pitchFamily="18" charset="0"/>
                          </a:rPr>
                          <m:t>3</m:t>
                        </m:r>
                      </m:sub>
                      <m:sup>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3</m:t>
                            </m:r>
                          </m:e>
                        </m:d>
                      </m:sup>
                    </m:sSubSup>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𝑥</m:t>
                        </m:r>
                      </m:e>
                    </m:d>
                    <m:r>
                      <a:rPr lang="en-US" altLang="zh-CN" sz="2800" b="0" i="1" smtClean="0">
                        <a:latin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m:t>
                    </m:r>
                  </m:oMath>
                </a14:m>
                <a:endParaRPr lang="en-US" altLang="zh-CN" sz="2800" dirty="0" smtClean="0">
                  <a:latin typeface="华文中宋" panose="02010600040101010101" pitchFamily="2" charset="-122"/>
                </a:endParaRPr>
              </a:p>
              <a:p>
                <a:pPr marL="0" indent="0"/>
                <a:r>
                  <a:rPr lang="zh-CN" altLang="en-US" sz="2800" dirty="0" smtClean="0">
                    <a:latin typeface="华文中宋" panose="02010600040101010101" pitchFamily="2" charset="-122"/>
                  </a:rPr>
                  <a:t>于是</a:t>
                </a:r>
                <a14:m>
                  <m:oMath xmlns:m="http://schemas.openxmlformats.org/officeDocument/2006/math">
                    <m:d>
                      <m:dPr>
                        <m:begChr m:val="{"/>
                        <m:endChr m:val="}"/>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𝜑</m:t>
                            </m:r>
                          </m:e>
                          <m:sub>
                            <m:r>
                              <a:rPr lang="en-US" altLang="zh-CN" sz="2800" i="1">
                                <a:latin typeface="Cambria Math" panose="02040503050406030204" pitchFamily="18" charset="0"/>
                              </a:rPr>
                              <m:t>𝑛</m:t>
                            </m:r>
                          </m:sub>
                        </m:sSub>
                        <m:r>
                          <a:rPr lang="en-US" altLang="zh-CN" sz="2800" i="1">
                            <a:latin typeface="Cambria Math" panose="02040503050406030204" pitchFamily="18" charset="0"/>
                          </a:rPr>
                          <m:t>(</m:t>
                        </m:r>
                        <m:r>
                          <a:rPr lang="en-US" altLang="zh-CN" sz="2800" i="1">
                            <a:latin typeface="Cambria Math" panose="02040503050406030204" pitchFamily="18" charset="0"/>
                          </a:rPr>
                          <m:t>𝑥</m:t>
                        </m:r>
                        <m:r>
                          <a:rPr lang="en-US" altLang="zh-CN" sz="2800" i="1">
                            <a:latin typeface="Cambria Math" panose="02040503050406030204" pitchFamily="18" charset="0"/>
                          </a:rPr>
                          <m:t>)</m:t>
                        </m:r>
                      </m:e>
                    </m:d>
                  </m:oMath>
                </a14:m>
                <a:r>
                  <a:rPr lang="zh-CN" altLang="en-US" sz="2800" dirty="0">
                    <a:latin typeface="华文中宋" panose="02010600040101010101" pitchFamily="2" charset="-122"/>
                  </a:rPr>
                  <a:t>是</a:t>
                </a:r>
                <a14:m>
                  <m:oMath xmlns:m="http://schemas.openxmlformats.org/officeDocument/2006/math">
                    <m:r>
                      <a:rPr lang="en-US" altLang="zh-CN" sz="2800" i="1" dirty="0">
                        <a:latin typeface="Cambria Math" panose="02040503050406030204" pitchFamily="18" charset="0"/>
                      </a:rPr>
                      <m:t>𝐸</m:t>
                    </m:r>
                  </m:oMath>
                </a14:m>
                <a:r>
                  <a:rPr lang="zh-CN" altLang="en-US" sz="2800" dirty="0">
                    <a:latin typeface="华文中宋" panose="02010600040101010101" pitchFamily="2" charset="-122"/>
                  </a:rPr>
                  <a:t>上的处处有限的可测函数。对任意</a:t>
                </a:r>
                <a14:m>
                  <m:oMath xmlns:m="http://schemas.openxmlformats.org/officeDocument/2006/math">
                    <m:r>
                      <a:rPr lang="zh-CN" altLang="en-US" sz="2800" i="1" dirty="0">
                        <a:latin typeface="Cambria Math" panose="02040503050406030204" pitchFamily="18" charset="0"/>
                      </a:rPr>
                      <m:t>𝜀</m:t>
                    </m:r>
                    <m:r>
                      <a:rPr lang="en-US" altLang="zh-CN" sz="2800" b="0" i="1" dirty="0" smtClean="0">
                        <a:latin typeface="Cambria Math" panose="02040503050406030204" pitchFamily="18" charset="0"/>
                        <a:ea typeface="Cambria Math" panose="02040503050406030204" pitchFamily="18" charset="0"/>
                      </a:rPr>
                      <m:t>&gt;0</m:t>
                    </m:r>
                  </m:oMath>
                </a14:m>
                <a:r>
                  <a:rPr lang="zh-CN" altLang="en-US" sz="2800" dirty="0" smtClean="0">
                    <a:latin typeface="华文中宋" panose="02010600040101010101" pitchFamily="2" charset="-122"/>
                  </a:rPr>
                  <a:t>，若</a:t>
                </a:r>
                <a14:m>
                  <m:oMath xmlns:m="http://schemas.openxmlformats.org/officeDocument/2006/math">
                    <m:r>
                      <a:rPr lang="zh-CN" altLang="en-US" sz="2800" i="1" dirty="0">
                        <a:latin typeface="Cambria Math" panose="02040503050406030204" pitchFamily="18" charset="0"/>
                      </a:rPr>
                      <m:t>𝜀</m:t>
                    </m:r>
                    <m:r>
                      <a:rPr lang="en-US" altLang="zh-CN" sz="2800" i="1" dirty="0">
                        <a:latin typeface="Cambria Math" panose="02040503050406030204" pitchFamily="18" charset="0"/>
                        <a:ea typeface="Cambria Math" panose="02040503050406030204" pitchFamily="18" charset="0"/>
                      </a:rPr>
                      <m:t>&gt;</m:t>
                    </m:r>
                    <m:r>
                      <a:rPr lang="en-US" altLang="zh-CN" sz="2800" b="0" i="1" dirty="0" smtClean="0">
                        <a:latin typeface="Cambria Math" panose="02040503050406030204" pitchFamily="18" charset="0"/>
                        <a:ea typeface="Cambria Math" panose="02040503050406030204" pitchFamily="18" charset="0"/>
                      </a:rPr>
                      <m:t>1,</m:t>
                    </m:r>
                    <m:r>
                      <a:rPr lang="en-US" altLang="zh-CN" sz="2800" i="1" dirty="0">
                        <a:latin typeface="Cambria Math" panose="02040503050406030204" pitchFamily="18" charset="0"/>
                        <a:ea typeface="Cambria Math" panose="02040503050406030204" pitchFamily="18" charset="0"/>
                      </a:rPr>
                      <m:t> </m:t>
                    </m:r>
                  </m:oMath>
                </a14:m>
                <a:r>
                  <a:rPr lang="zh-CN" altLang="en-US" sz="2800" dirty="0" smtClean="0">
                    <a:latin typeface="华文中宋" panose="02010600040101010101" pitchFamily="2" charset="-122"/>
                  </a:rPr>
                  <a:t>则</a:t>
                </a:r>
                <a14:m>
                  <m:oMath xmlns:m="http://schemas.openxmlformats.org/officeDocument/2006/math">
                    <m:r>
                      <a:rPr lang="en-US" altLang="zh-CN" sz="2800" i="1">
                        <a:latin typeface="Cambria Math" panose="02040503050406030204" pitchFamily="18" charset="0"/>
                      </a:rPr>
                      <m:t>𝐸</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𝑥</m:t>
                        </m:r>
                        <m:r>
                          <a:rPr lang="en-US" altLang="zh-CN" sz="2800" i="1">
                            <a:latin typeface="Cambria Math" panose="02040503050406030204" pitchFamily="18" charset="0"/>
                          </a:rPr>
                          <m:t>|</m:t>
                        </m:r>
                        <m:d>
                          <m:dPr>
                            <m:begChr m:val="|"/>
                            <m:endChr m:val="|"/>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𝜑</m:t>
                                </m:r>
                              </m:e>
                              <m:sub>
                                <m:r>
                                  <a:rPr lang="en-US" altLang="zh-CN" sz="2800" i="1">
                                    <a:latin typeface="Cambria Math" panose="02040503050406030204" pitchFamily="18" charset="0"/>
                                  </a:rPr>
                                  <m:t>𝑛</m:t>
                                </m:r>
                              </m:sub>
                            </m:sSub>
                            <m:r>
                              <a:rPr lang="en-US" altLang="zh-CN" sz="2800" i="1">
                                <a:latin typeface="Cambria Math" panose="02040503050406030204" pitchFamily="18" charset="0"/>
                              </a:rPr>
                              <m:t>(</m:t>
                            </m:r>
                            <m:r>
                              <a:rPr lang="en-US" altLang="zh-CN" sz="2800" i="1">
                                <a:latin typeface="Cambria Math" panose="02040503050406030204" pitchFamily="18" charset="0"/>
                              </a:rPr>
                              <m:t>𝑥</m:t>
                            </m:r>
                            <m:r>
                              <a:rPr lang="en-US" altLang="zh-CN" sz="2800" i="1">
                                <a:latin typeface="Cambria Math" panose="02040503050406030204" pitchFamily="18" charset="0"/>
                              </a:rPr>
                              <m:t>)</m:t>
                            </m:r>
                          </m:e>
                        </m:d>
                        <m:r>
                          <a:rPr lang="en-US" altLang="zh-CN" sz="2800" i="1">
                            <a:latin typeface="Cambria Math" panose="02040503050406030204" pitchFamily="18" charset="0"/>
                            <a:ea typeface="Cambria Math" panose="02040503050406030204" pitchFamily="18" charset="0"/>
                          </a:rPr>
                          <m:t>≥</m:t>
                        </m:r>
                        <m:r>
                          <a:rPr lang="zh-CN" altLang="en-US" sz="2800" i="1">
                            <a:latin typeface="Cambria Math" panose="02040503050406030204" pitchFamily="18" charset="0"/>
                            <a:ea typeface="Cambria Math" panose="02040503050406030204" pitchFamily="18" charset="0"/>
                          </a:rPr>
                          <m:t>𝜀</m:t>
                        </m:r>
                      </m:e>
                    </m:d>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m:t>
                    </m:r>
                  </m:oMath>
                </a14:m>
                <a:r>
                  <a:rPr lang="en-US" altLang="zh-CN" sz="2800" dirty="0">
                    <a:latin typeface="华文中宋" panose="02010600040101010101" pitchFamily="2" charset="-122"/>
                  </a:rPr>
                  <a:t>,</a:t>
                </a:r>
                <a:r>
                  <a:rPr lang="zh-CN" altLang="en-US" sz="2800" dirty="0">
                    <a:latin typeface="华文中宋" panose="02010600040101010101" pitchFamily="2" charset="-122"/>
                  </a:rPr>
                  <a:t>显然有 </a:t>
                </a:r>
                <a:endParaRPr lang="en-US" altLang="zh-CN" sz="2800" dirty="0" smtClean="0">
                  <a:latin typeface="华文中宋" panose="02010600040101010101" pitchFamily="2" charset="-122"/>
                </a:endParaRPr>
              </a:p>
              <a:p>
                <a:pPr/>
                <a14:m>
                  <m:oMathPara xmlns:m="http://schemas.openxmlformats.org/officeDocument/2006/math">
                    <m:oMathParaPr>
                      <m:jc m:val="centerGroup"/>
                    </m:oMathParaPr>
                    <m:oMath xmlns:m="http://schemas.openxmlformats.org/officeDocument/2006/math">
                      <m:func>
                        <m:funcPr>
                          <m:ctrlPr>
                            <a:rPr lang="en-US" altLang="zh-CN" sz="2800" i="1">
                              <a:latin typeface="Cambria Math" panose="02040503050406030204" pitchFamily="18" charset="0"/>
                            </a:rPr>
                          </m:ctrlPr>
                        </m:funcPr>
                        <m:fName>
                          <m:limLow>
                            <m:limLowPr>
                              <m:ctrlPr>
                                <a:rPr lang="en-US" altLang="zh-CN" sz="2800" i="1">
                                  <a:latin typeface="Cambria Math" panose="02040503050406030204" pitchFamily="18" charset="0"/>
                                </a:rPr>
                              </m:ctrlPr>
                            </m:limLowPr>
                            <m:e>
                              <m:r>
                                <m:rPr>
                                  <m:sty m:val="p"/>
                                </m:rPr>
                                <a:rPr lang="en-US" altLang="zh-CN" sz="2800">
                                  <a:latin typeface="Cambria Math" panose="02040503050406030204" pitchFamily="18" charset="0"/>
                                </a:rPr>
                                <m:t>lim</m:t>
                              </m:r>
                            </m:e>
                            <m:lim>
                              <m:r>
                                <a:rPr lang="en-US" altLang="zh-CN" sz="2800" i="1">
                                  <a:latin typeface="Cambria Math" panose="02040503050406030204" pitchFamily="18" charset="0"/>
                                </a:rPr>
                                <m:t>𝑛</m:t>
                              </m:r>
                              <m:r>
                                <a:rPr lang="en-US" altLang="zh-CN" sz="2800" i="1">
                                  <a:latin typeface="Cambria Math" panose="02040503050406030204" pitchFamily="18" charset="0"/>
                                  <a:ea typeface="Cambria Math" panose="02040503050406030204" pitchFamily="18" charset="0"/>
                                </a:rPr>
                                <m:t>→∞</m:t>
                              </m:r>
                            </m:lim>
                          </m:limLow>
                        </m:fName>
                        <m:e>
                          <m:r>
                            <a:rPr lang="en-US" altLang="zh-CN" sz="2800" i="1">
                              <a:latin typeface="Cambria Math" panose="02040503050406030204" pitchFamily="18" charset="0"/>
                            </a:rPr>
                            <m:t>𝑚𝐸</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𝑥</m:t>
                              </m:r>
                              <m:r>
                                <a:rPr lang="en-US" altLang="zh-CN" sz="2800" i="1">
                                  <a:latin typeface="Cambria Math" panose="02040503050406030204" pitchFamily="18" charset="0"/>
                                </a:rPr>
                                <m:t>|</m:t>
                              </m:r>
                              <m:d>
                                <m:dPr>
                                  <m:begChr m:val="|"/>
                                  <m:endChr m:val="|"/>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𝜑</m:t>
                                      </m:r>
                                    </m:e>
                                    <m:sub>
                                      <m:r>
                                        <a:rPr lang="en-US" altLang="zh-CN" sz="2800" i="1">
                                          <a:latin typeface="Cambria Math" panose="02040503050406030204" pitchFamily="18" charset="0"/>
                                        </a:rPr>
                                        <m:t>𝑛</m:t>
                                      </m:r>
                                    </m:sub>
                                  </m:sSub>
                                  <m:r>
                                    <a:rPr lang="en-US" altLang="zh-CN" sz="2800" i="1">
                                      <a:latin typeface="Cambria Math" panose="02040503050406030204" pitchFamily="18" charset="0"/>
                                    </a:rPr>
                                    <m:t>(</m:t>
                                  </m:r>
                                  <m:r>
                                    <a:rPr lang="en-US" altLang="zh-CN" sz="2800" i="1">
                                      <a:latin typeface="Cambria Math" panose="02040503050406030204" pitchFamily="18" charset="0"/>
                                    </a:rPr>
                                    <m:t>𝑥</m:t>
                                  </m:r>
                                  <m:r>
                                    <a:rPr lang="en-US" altLang="zh-CN" sz="2800" i="1">
                                      <a:latin typeface="Cambria Math" panose="02040503050406030204" pitchFamily="18" charset="0"/>
                                    </a:rPr>
                                    <m:t>)</m:t>
                                  </m:r>
                                </m:e>
                              </m:d>
                              <m:r>
                                <a:rPr lang="en-US" altLang="zh-CN" sz="2800" i="1">
                                  <a:latin typeface="Cambria Math" panose="02040503050406030204" pitchFamily="18" charset="0"/>
                                  <a:ea typeface="Cambria Math" panose="02040503050406030204" pitchFamily="18" charset="0"/>
                                </a:rPr>
                                <m:t>≥</m:t>
                              </m:r>
                              <m:r>
                                <a:rPr lang="zh-CN" altLang="en-US" sz="2800" i="1">
                                  <a:latin typeface="Cambria Math" panose="02040503050406030204" pitchFamily="18" charset="0"/>
                                  <a:ea typeface="Cambria Math" panose="02040503050406030204" pitchFamily="18" charset="0"/>
                                </a:rPr>
                                <m:t>𝜀</m:t>
                              </m:r>
                            </m:e>
                          </m:d>
                          <m:r>
                            <a:rPr lang="en-US" altLang="zh-CN" sz="2800" i="1">
                              <a:latin typeface="Cambria Math" panose="02040503050406030204" pitchFamily="18" charset="0"/>
                            </a:rPr>
                            <m:t>=0</m:t>
                          </m:r>
                        </m:e>
                      </m:func>
                    </m:oMath>
                  </m:oMathPara>
                </a14:m>
                <a:endParaRPr lang="en-US" altLang="zh-CN" sz="2800" dirty="0" smtClean="0">
                  <a:latin typeface="华文中宋" panose="02010600040101010101" pitchFamily="2" charset="-122"/>
                </a:endParaRPr>
              </a:p>
              <a:p>
                <a:r>
                  <a:rPr lang="zh-CN" altLang="en-US" sz="2800" dirty="0" smtClean="0">
                    <a:latin typeface="华文中宋" panose="02010600040101010101" pitchFamily="2" charset="-122"/>
                  </a:rPr>
                  <a:t>若</a:t>
                </a:r>
                <a14:m>
                  <m:oMath xmlns:m="http://schemas.openxmlformats.org/officeDocument/2006/math">
                    <m:r>
                      <a:rPr lang="zh-CN" altLang="en-US" sz="2800" i="1" dirty="0">
                        <a:latin typeface="Cambria Math" panose="02040503050406030204" pitchFamily="18" charset="0"/>
                      </a:rPr>
                      <m:t>𝜀</m:t>
                    </m:r>
                    <m:r>
                      <a:rPr lang="en-US" altLang="zh-CN" sz="2800" i="1" dirty="0">
                        <a:latin typeface="Cambria Math" panose="02040503050406030204" pitchFamily="18" charset="0"/>
                        <a:ea typeface="Cambria Math" panose="02040503050406030204" pitchFamily="18" charset="0"/>
                      </a:rPr>
                      <m:t>≤1</m:t>
                    </m:r>
                  </m:oMath>
                </a14:m>
                <a:r>
                  <a:rPr lang="zh-CN" altLang="en-US" sz="2800" dirty="0" smtClean="0">
                    <a:latin typeface="华文中宋" panose="02010600040101010101" pitchFamily="2" charset="-122"/>
                  </a:rPr>
                  <a:t>，则</a:t>
                </a:r>
                <a:r>
                  <a:rPr lang="zh-CN" altLang="en-US" sz="2800" dirty="0">
                    <a:latin typeface="华文中宋" panose="02010600040101010101" pitchFamily="2" charset="-122"/>
                  </a:rPr>
                  <a:t>当</a:t>
                </a:r>
                <a14:m>
                  <m:oMath xmlns:m="http://schemas.openxmlformats.org/officeDocument/2006/math">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𝜑</m:t>
                        </m:r>
                      </m:e>
                      <m:sub>
                        <m:r>
                          <a:rPr lang="en-US" altLang="zh-CN" sz="2800" i="1">
                            <a:latin typeface="Cambria Math" panose="02040503050406030204" pitchFamily="18" charset="0"/>
                          </a:rPr>
                          <m:t>𝑛</m:t>
                        </m:r>
                      </m:sub>
                    </m:sSub>
                    <m:r>
                      <a:rPr lang="en-US" altLang="zh-CN" sz="2800" i="1">
                        <a:latin typeface="Cambria Math" panose="02040503050406030204" pitchFamily="18" charset="0"/>
                      </a:rPr>
                      <m:t>(</m:t>
                    </m:r>
                    <m:r>
                      <a:rPr lang="en-US" altLang="zh-CN" sz="2800" i="1">
                        <a:latin typeface="Cambria Math" panose="02040503050406030204" pitchFamily="18" charset="0"/>
                      </a:rPr>
                      <m:t>𝑥</m:t>
                    </m:r>
                    <m:r>
                      <a:rPr lang="en-US" altLang="zh-CN" sz="2800" i="1">
                        <a:latin typeface="Cambria Math" panose="02040503050406030204" pitchFamily="18" charset="0"/>
                      </a:rPr>
                      <m:t>)</m:t>
                    </m:r>
                  </m:oMath>
                </a14:m>
                <a:r>
                  <a:rPr lang="zh-CN" altLang="en-US" sz="2800" dirty="0">
                    <a:latin typeface="华文中宋" panose="02010600040101010101" pitchFamily="2" charset="-122"/>
                  </a:rPr>
                  <a:t>是第</a:t>
                </a:r>
                <a14:m>
                  <m:oMath xmlns:m="http://schemas.openxmlformats.org/officeDocument/2006/math">
                    <m:r>
                      <a:rPr lang="en-US" altLang="zh-CN" sz="2800" i="1" dirty="0">
                        <a:latin typeface="Cambria Math" panose="02040503050406030204" pitchFamily="18" charset="0"/>
                      </a:rPr>
                      <m:t>𝑘</m:t>
                    </m:r>
                  </m:oMath>
                </a14:m>
                <a:r>
                  <a:rPr lang="zh-CN" altLang="en-US" sz="2800" dirty="0">
                    <a:latin typeface="华文中宋" panose="02010600040101010101" pitchFamily="2" charset="-122"/>
                  </a:rPr>
                  <a:t>次等分</a:t>
                </a:r>
                <a14:m>
                  <m:oMath xmlns:m="http://schemas.openxmlformats.org/officeDocument/2006/math">
                    <m:r>
                      <a:rPr lang="en-US" altLang="zh-CN" sz="2800" i="1">
                        <a:latin typeface="Cambria Math" panose="02040503050406030204" pitchFamily="18" charset="0"/>
                      </a:rPr>
                      <m:t>[0,1)</m:t>
                    </m:r>
                  </m:oMath>
                </a14:m>
                <a:r>
                  <a:rPr lang="zh-CN" altLang="en-US" sz="2800" dirty="0">
                    <a:latin typeface="华文中宋" panose="02010600040101010101" pitchFamily="2" charset="-122"/>
                  </a:rPr>
                  <a:t>区间后所对应</a:t>
                </a:r>
                <a:r>
                  <a:rPr lang="zh-CN" altLang="en-US" sz="2800" dirty="0" smtClean="0">
                    <a:latin typeface="华文中宋" panose="02010600040101010101" pitchFamily="2" charset="-122"/>
                  </a:rPr>
                  <a:t>的</a:t>
                </a:r>
                <a:r>
                  <a:rPr lang="zh-CN" altLang="en-US" sz="2800" dirty="0" smtClean="0"/>
                  <a:t> </a:t>
                </a:r>
                <a:endParaRPr lang="zh-CN" altLang="en-US" sz="2800" dirty="0"/>
              </a:p>
            </p:txBody>
          </p:sp>
        </mc:Choice>
        <mc:Fallback xmlns="">
          <p:sp>
            <p:nvSpPr>
              <p:cNvPr id="18435" name="Rectangle 3"/>
              <p:cNvSpPr>
                <a:spLocks noGrp="1" noRot="1" noChangeAspect="1" noMove="1" noResize="1" noEditPoints="1" noAdjustHandles="1" noChangeArrowheads="1" noChangeShapeType="1" noTextEdit="1"/>
              </p:cNvSpPr>
              <p:nvPr>
                <p:ph type="body" idx="1"/>
              </p:nvPr>
            </p:nvSpPr>
            <p:spPr>
              <a:xfrm>
                <a:off x="191674" y="116632"/>
                <a:ext cx="8844822" cy="6553472"/>
              </a:xfrm>
              <a:blipFill>
                <a:blip r:embed="rId2"/>
                <a:stretch>
                  <a:fillRect l="-1378" t="-558" r="-5513" b="-32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62576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483" name="Rectangle 3"/>
              <p:cNvSpPr>
                <a:spLocks noGrp="1" noChangeArrowheads="1"/>
              </p:cNvSpPr>
              <p:nvPr>
                <p:ph type="body" idx="1"/>
              </p:nvPr>
            </p:nvSpPr>
            <p:spPr>
              <a:xfrm>
                <a:off x="179388" y="115888"/>
                <a:ext cx="8785225" cy="6193432"/>
              </a:xfrm>
            </p:spPr>
            <p:txBody>
              <a:bodyPr/>
              <a:lstStyle/>
              <a:p>
                <a:pPr marL="0" indent="0" algn="just"/>
                <a:r>
                  <a:rPr lang="zh-CN" altLang="en-US" sz="2800" dirty="0" smtClean="0">
                    <a:latin typeface="华文中宋" panose="02010600040101010101" pitchFamily="2" charset="-122"/>
                  </a:rPr>
                  <a:t>函数组</a:t>
                </a:r>
                <a:r>
                  <a:rPr lang="zh-CN" altLang="en-US" sz="2800" dirty="0">
                    <a:latin typeface="华文中宋" panose="02010600040101010101" pitchFamily="2" charset="-122"/>
                  </a:rPr>
                  <a:t>中第</a:t>
                </a:r>
                <a14:m>
                  <m:oMath xmlns:m="http://schemas.openxmlformats.org/officeDocument/2006/math">
                    <m:r>
                      <a:rPr lang="en-US" altLang="zh-CN" sz="2800" i="1" dirty="0" smtClean="0">
                        <a:latin typeface="Cambria Math" panose="02040503050406030204" pitchFamily="18" charset="0"/>
                      </a:rPr>
                      <m:t>𝑖</m:t>
                    </m:r>
                  </m:oMath>
                </a14:m>
                <a:r>
                  <a:rPr lang="zh-CN" altLang="en-US" sz="2800" dirty="0">
                    <a:latin typeface="华文中宋" panose="02010600040101010101" pitchFamily="2" charset="-122"/>
                  </a:rPr>
                  <a:t>个函数时有 </a:t>
                </a:r>
              </a:p>
              <a:p>
                <a:pPr marL="0" indent="0" algn="just"/>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𝐸</m:t>
                      </m:r>
                      <m:d>
                        <m:dPr>
                          <m:begChr m:val="{"/>
                          <m:endChr m:val="}"/>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𝑥</m:t>
                          </m:r>
                          <m:d>
                            <m:dPr>
                              <m:begChr m:val="|"/>
                              <m:endChr m:val="|"/>
                              <m:ctrlPr>
                                <a:rPr lang="en-US" altLang="zh-CN" sz="2800" b="0" i="1" smtClean="0">
                                  <a:latin typeface="Cambria Math" panose="02040503050406030204" pitchFamily="18" charset="0"/>
                                </a:rPr>
                              </m:ctrlPr>
                            </m:dPr>
                            <m:e>
                              <m:r>
                                <a:rPr lang="en-US" altLang="zh-CN" sz="2800" i="1">
                                  <a:latin typeface="Cambria Math" panose="02040503050406030204" pitchFamily="18" charset="0"/>
                                </a:rPr>
                                <m:t>𝑥</m:t>
                              </m:r>
                            </m:e>
                          </m:d>
                          <m:d>
                            <m:dPr>
                              <m:begChr m:val="|"/>
                              <m:endChr m:val="|"/>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𝜑</m:t>
                                  </m:r>
                                </m:e>
                                <m:sub>
                                  <m:r>
                                    <a:rPr lang="en-US" altLang="zh-CN" sz="2800" i="1">
                                      <a:latin typeface="Cambria Math" panose="02040503050406030204" pitchFamily="18" charset="0"/>
                                    </a:rPr>
                                    <m:t>𝑛</m:t>
                                  </m:r>
                                </m:sub>
                              </m:sSub>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e>
                          </m:d>
                          <m:r>
                            <a:rPr lang="en-US" altLang="zh-CN" sz="2800" i="1">
                              <a:latin typeface="Cambria Math" panose="02040503050406030204" pitchFamily="18" charset="0"/>
                              <a:ea typeface="Cambria Math" panose="02040503050406030204" pitchFamily="18" charset="0"/>
                            </a:rPr>
                            <m:t>≥</m:t>
                          </m:r>
                          <m:r>
                            <a:rPr lang="zh-CN" altLang="en-US" sz="2800" i="1">
                              <a:latin typeface="Cambria Math" panose="02040503050406030204" pitchFamily="18" charset="0"/>
                              <a:ea typeface="Cambria Math" panose="02040503050406030204" pitchFamily="18" charset="0"/>
                            </a:rPr>
                            <m:t>𝜀</m:t>
                          </m:r>
                        </m:e>
                      </m:d>
                      <m:r>
                        <a:rPr lang="en-US" altLang="zh-CN" sz="2800" b="0" i="1" smtClean="0">
                          <a:latin typeface="Cambria Math" panose="02040503050406030204" pitchFamily="18" charset="0"/>
                          <a:ea typeface="Cambria Math" panose="02040503050406030204" pitchFamily="18" charset="0"/>
                        </a:rPr>
                        <m:t>⊂</m:t>
                      </m:r>
                      <m:d>
                        <m:dPr>
                          <m:begChr m:val="["/>
                          <m:endChr m:val=""/>
                          <m:ctrlPr>
                            <a:rPr lang="en-US" altLang="zh-CN" sz="2800" i="1">
                              <a:latin typeface="Cambria Math" panose="02040503050406030204" pitchFamily="18" charset="0"/>
                              <a:ea typeface="Cambria Math" panose="02040503050406030204" pitchFamily="18" charset="0"/>
                            </a:rPr>
                          </m:ctrlPr>
                        </m:dPr>
                        <m:e>
                          <m:d>
                            <m:dPr>
                              <m:begChr m:val=""/>
                              <m:ctrlPr>
                                <a:rPr lang="en-US" altLang="zh-CN" sz="2800" i="1">
                                  <a:latin typeface="Cambria Math" panose="02040503050406030204" pitchFamily="18" charset="0"/>
                                  <a:ea typeface="Cambria Math" panose="02040503050406030204" pitchFamily="18" charset="0"/>
                                </a:rPr>
                              </m:ctrlPr>
                            </m:dPr>
                            <m:e>
                              <m:f>
                                <m:fPr>
                                  <m:ctrlPr>
                                    <a:rPr lang="en-US" altLang="zh-CN" sz="2800" i="1">
                                      <a:latin typeface="Cambria Math" panose="02040503050406030204" pitchFamily="18" charset="0"/>
                                      <a:ea typeface="Cambria Math" panose="02040503050406030204" pitchFamily="18" charset="0"/>
                                    </a:rPr>
                                  </m:ctrlPr>
                                </m:fPr>
                                <m:num>
                                  <m:r>
                                    <a:rPr lang="en-US" altLang="zh-CN" sz="2800" i="1">
                                      <a:latin typeface="Cambria Math" panose="02040503050406030204" pitchFamily="18" charset="0"/>
                                      <a:ea typeface="Cambria Math" panose="02040503050406030204" pitchFamily="18" charset="0"/>
                                    </a:rPr>
                                    <m:t>𝑖</m:t>
                                  </m:r>
                                  <m:r>
                                    <a:rPr lang="en-US" altLang="zh-CN" sz="2800" i="1">
                                      <a:latin typeface="Cambria Math" panose="02040503050406030204" pitchFamily="18" charset="0"/>
                                      <a:ea typeface="Cambria Math" panose="02040503050406030204" pitchFamily="18" charset="0"/>
                                    </a:rPr>
                                    <m:t>−1</m:t>
                                  </m:r>
                                </m:num>
                                <m:den>
                                  <m:r>
                                    <a:rPr lang="en-US" altLang="zh-CN" sz="2800" i="1">
                                      <a:latin typeface="Cambria Math" panose="02040503050406030204" pitchFamily="18" charset="0"/>
                                      <a:ea typeface="Cambria Math" panose="02040503050406030204" pitchFamily="18" charset="0"/>
                                    </a:rPr>
                                    <m:t>𝑘</m:t>
                                  </m:r>
                                </m:den>
                              </m:f>
                              <m:r>
                                <a:rPr lang="en-US" altLang="zh-CN" sz="2800" i="1">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ea typeface="Cambria Math" panose="02040503050406030204" pitchFamily="18" charset="0"/>
                                    </a:rPr>
                                  </m:ctrlPr>
                                </m:fPr>
                                <m:num>
                                  <m:r>
                                    <a:rPr lang="en-US" altLang="zh-CN" sz="2800" i="1">
                                      <a:latin typeface="Cambria Math" panose="02040503050406030204" pitchFamily="18" charset="0"/>
                                      <a:ea typeface="Cambria Math" panose="02040503050406030204" pitchFamily="18" charset="0"/>
                                    </a:rPr>
                                    <m:t>𝑖</m:t>
                                  </m:r>
                                </m:num>
                                <m:den>
                                  <m:r>
                                    <a:rPr lang="en-US" altLang="zh-CN" sz="2800" i="1">
                                      <a:latin typeface="Cambria Math" panose="02040503050406030204" pitchFamily="18" charset="0"/>
                                      <a:ea typeface="Cambria Math" panose="02040503050406030204" pitchFamily="18" charset="0"/>
                                    </a:rPr>
                                    <m:t>𝑘</m:t>
                                  </m:r>
                                </m:den>
                              </m:f>
                            </m:e>
                          </m:d>
                        </m:e>
                      </m:d>
                    </m:oMath>
                  </m:oMathPara>
                </a14:m>
                <a:endParaRPr lang="en-US" altLang="zh-CN" sz="2800" dirty="0" smtClean="0">
                  <a:latin typeface="华文中宋" panose="02010600040101010101" pitchFamily="2" charset="-122"/>
                  <a:ea typeface="Cambria Math" panose="02040503050406030204" pitchFamily="18" charset="0"/>
                </a:endParaRPr>
              </a:p>
              <a:p>
                <a:pPr marL="0" indent="0" algn="just"/>
                <a:r>
                  <a:rPr lang="zh-CN" altLang="en-US" sz="2800" dirty="0" smtClean="0">
                    <a:latin typeface="华文中宋" panose="02010600040101010101" pitchFamily="2" charset="-122"/>
                  </a:rPr>
                  <a:t>所以</a:t>
                </a:r>
                <a14:m>
                  <m:oMath xmlns:m="http://schemas.openxmlformats.org/officeDocument/2006/math">
                    <m:r>
                      <a:rPr lang="en-US" altLang="zh-CN" sz="2800" b="0" i="1" smtClean="0">
                        <a:latin typeface="Cambria Math" panose="02040503050406030204" pitchFamily="18" charset="0"/>
                      </a:rPr>
                      <m:t>𝑚𝐸</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𝑥</m:t>
                    </m:r>
                    <m:r>
                      <a:rPr lang="en-US" altLang="zh-CN" sz="2800" b="0" i="1" smtClean="0">
                        <a:latin typeface="Cambria Math" panose="02040503050406030204" pitchFamily="18" charset="0"/>
                      </a:rPr>
                      <m:t>|</m:t>
                    </m:r>
                    <m:d>
                      <m:dPr>
                        <m:begChr m:val="|"/>
                        <m:endChr m:val="|"/>
                        <m:ctrlPr>
                          <a:rPr lang="en-US" altLang="zh-CN" sz="2800" b="0" i="1" smtClean="0">
                            <a:latin typeface="Cambria Math" panose="02040503050406030204" pitchFamily="18" charset="0"/>
                          </a:rPr>
                        </m:ctrlPr>
                      </m:dPr>
                      <m:e>
                        <m:sSub>
                          <m:sSubPr>
                            <m:ctrlPr>
                              <a:rPr lang="en-US" altLang="zh-CN" sz="2800" b="0" i="1" smtClean="0">
                                <a:latin typeface="Cambria Math" panose="02040503050406030204" pitchFamily="18" charset="0"/>
                              </a:rPr>
                            </m:ctrlPr>
                          </m:sSubPr>
                          <m:e>
                            <m:r>
                              <a:rPr lang="zh-CN" altLang="en-US" sz="2800" b="0" i="1" smtClean="0">
                                <a:latin typeface="Cambria Math" panose="02040503050406030204" pitchFamily="18" charset="0"/>
                              </a:rPr>
                              <m:t>𝜑</m:t>
                            </m:r>
                          </m:e>
                          <m:sub>
                            <m:r>
                              <a:rPr lang="en-US" altLang="zh-CN" sz="2800" b="0" i="1" smtClean="0">
                                <a:latin typeface="Cambria Math" panose="02040503050406030204" pitchFamily="18" charset="0"/>
                              </a:rPr>
                              <m:t>𝑛</m:t>
                            </m:r>
                          </m:sub>
                        </m:sSub>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𝑥</m:t>
                        </m:r>
                        <m:r>
                          <a:rPr lang="en-US" altLang="zh-CN" sz="2800" b="0" i="1" smtClean="0">
                            <a:latin typeface="Cambria Math" panose="02040503050406030204" pitchFamily="18" charset="0"/>
                          </a:rPr>
                          <m:t>)</m:t>
                        </m:r>
                      </m:e>
                    </m:d>
                    <m:r>
                      <a:rPr lang="en-US" altLang="zh-CN" sz="2800" b="0" i="1" smtClean="0">
                        <a:latin typeface="Cambria Math" panose="02040503050406030204" pitchFamily="18" charset="0"/>
                        <a:ea typeface="Cambria Math" panose="02040503050406030204" pitchFamily="18" charset="0"/>
                      </a:rPr>
                      <m:t>≥</m:t>
                    </m:r>
                    <m:r>
                      <a:rPr lang="zh-CN" altLang="en-US" sz="2800" b="0" i="1" smtClean="0">
                        <a:latin typeface="Cambria Math" panose="02040503050406030204" pitchFamily="18" charset="0"/>
                        <a:ea typeface="Cambria Math" panose="02040503050406030204" pitchFamily="18" charset="0"/>
                      </a:rPr>
                      <m:t>𝜀</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m:t>
                    </m:r>
                    <m:f>
                      <m:fPr>
                        <m:ctrlPr>
                          <a:rPr lang="en-US" altLang="zh-CN" sz="2800" b="0" i="1" smtClean="0">
                            <a:latin typeface="Cambria Math" panose="02040503050406030204" pitchFamily="18" charset="0"/>
                            <a:ea typeface="Cambria Math" panose="02040503050406030204" pitchFamily="18" charset="0"/>
                          </a:rPr>
                        </m:ctrlPr>
                      </m:fPr>
                      <m:num>
                        <m:r>
                          <a:rPr lang="en-US" altLang="zh-CN" sz="2800" b="0" i="1" smtClean="0">
                            <a:latin typeface="Cambria Math" panose="02040503050406030204" pitchFamily="18" charset="0"/>
                            <a:ea typeface="Cambria Math" panose="02040503050406030204" pitchFamily="18" charset="0"/>
                          </a:rPr>
                          <m:t>1</m:t>
                        </m:r>
                      </m:num>
                      <m:den>
                        <m:r>
                          <a:rPr lang="en-US" altLang="zh-CN" sz="2800" b="0" i="1" smtClean="0">
                            <a:latin typeface="Cambria Math" panose="02040503050406030204" pitchFamily="18" charset="0"/>
                            <a:ea typeface="Cambria Math" panose="02040503050406030204" pitchFamily="18" charset="0"/>
                          </a:rPr>
                          <m:t>𝑘</m:t>
                        </m:r>
                      </m:den>
                    </m:f>
                  </m:oMath>
                </a14:m>
                <a:r>
                  <a:rPr lang="en-US" altLang="zh-CN" sz="2800" dirty="0" smtClean="0">
                    <a:latin typeface="华文中宋" panose="02010600040101010101" pitchFamily="2" charset="-122"/>
                  </a:rPr>
                  <a:t>.</a:t>
                </a:r>
                <a:r>
                  <a:rPr lang="zh-CN" altLang="en-US" sz="2800" dirty="0" smtClean="0">
                    <a:latin typeface="华文中宋" panose="02010600040101010101" pitchFamily="2" charset="-122"/>
                  </a:rPr>
                  <a:t>注意</a:t>
                </a:r>
                <a:r>
                  <a:rPr lang="zh-CN" altLang="en-US" sz="2800" dirty="0">
                    <a:latin typeface="华文中宋" panose="02010600040101010101" pitchFamily="2" charset="-122"/>
                  </a:rPr>
                  <a:t>到</a:t>
                </a:r>
                <a:r>
                  <a:rPr lang="zh-CN" altLang="en-US" sz="2800" dirty="0" smtClean="0">
                    <a:latin typeface="华文中宋" panose="02010600040101010101" pitchFamily="2" charset="-122"/>
                  </a:rPr>
                  <a:t>当</a:t>
                </a:r>
                <a14:m>
                  <m:oMath xmlns:m="http://schemas.openxmlformats.org/officeDocument/2006/math">
                    <m:r>
                      <a:rPr lang="en-US" altLang="zh-CN" sz="2800" b="0" i="1" smtClean="0">
                        <a:latin typeface="Cambria Math" panose="02040503050406030204" pitchFamily="18" charset="0"/>
                      </a:rPr>
                      <m:t>𝑛</m:t>
                    </m:r>
                    <m:r>
                      <a:rPr lang="en-US" altLang="zh-CN" sz="2800" b="0" i="1" smtClean="0">
                        <a:latin typeface="Cambria Math" panose="02040503050406030204" pitchFamily="18" charset="0"/>
                        <a:ea typeface="Cambria Math" panose="02040503050406030204" pitchFamily="18" charset="0"/>
                      </a:rPr>
                      <m:t>→∞</m:t>
                    </m:r>
                  </m:oMath>
                </a14:m>
                <a:r>
                  <a:rPr lang="zh-CN" altLang="en-US" sz="2800" dirty="0" smtClean="0">
                    <a:latin typeface="华文中宋" panose="02010600040101010101" pitchFamily="2" charset="-122"/>
                  </a:rPr>
                  <a:t>时</a:t>
                </a:r>
                <a:r>
                  <a:rPr lang="en-US" altLang="zh-CN" sz="2800" dirty="0" smtClean="0">
                    <a:latin typeface="华文中宋" panose="02010600040101010101" pitchFamily="2" charset="-122"/>
                  </a:rPr>
                  <a:t>,</a:t>
                </a:r>
                <a14:m>
                  <m:oMath xmlns:m="http://schemas.openxmlformats.org/officeDocument/2006/math">
                    <m:r>
                      <a:rPr lang="en-US" altLang="zh-CN" sz="2800" b="0" i="1" smtClean="0">
                        <a:latin typeface="Cambria Math" panose="02040503050406030204" pitchFamily="18" charset="0"/>
                      </a:rPr>
                      <m:t>𝑘</m:t>
                    </m:r>
                    <m:r>
                      <a:rPr lang="en-US" altLang="zh-CN" sz="2800" b="0" i="1" smtClean="0">
                        <a:latin typeface="Cambria Math" panose="02040503050406030204" pitchFamily="18" charset="0"/>
                        <a:ea typeface="Cambria Math" panose="02040503050406030204" pitchFamily="18" charset="0"/>
                      </a:rPr>
                      <m:t>→∞</m:t>
                    </m:r>
                  </m:oMath>
                </a14:m>
                <a:r>
                  <a:rPr lang="en-US" altLang="zh-CN" sz="2800" dirty="0" smtClean="0">
                    <a:latin typeface="华文中宋" panose="02010600040101010101" pitchFamily="2" charset="-122"/>
                  </a:rPr>
                  <a:t>.</a:t>
                </a:r>
                <a:endParaRPr lang="zh-CN" altLang="en-US" sz="2800" dirty="0">
                  <a:latin typeface="华文中宋" panose="02010600040101010101" pitchFamily="2" charset="-122"/>
                </a:endParaRPr>
              </a:p>
              <a:p>
                <a:pPr marL="0" indent="0" algn="just"/>
                <a:r>
                  <a:rPr lang="zh-CN" altLang="en-US" sz="2800" dirty="0" smtClean="0">
                    <a:latin typeface="华文中宋" panose="02010600040101010101" pitchFamily="2" charset="-122"/>
                  </a:rPr>
                  <a:t>故</a:t>
                </a:r>
                <a14:m>
                  <m:oMath xmlns:m="http://schemas.openxmlformats.org/officeDocument/2006/math">
                    <m:func>
                      <m:funcPr>
                        <m:ctrlPr>
                          <a:rPr lang="en-US" altLang="zh-CN" sz="2800" i="1" smtClean="0">
                            <a:latin typeface="Cambria Math" panose="02040503050406030204" pitchFamily="18" charset="0"/>
                          </a:rPr>
                        </m:ctrlPr>
                      </m:funcPr>
                      <m:fName>
                        <m:limLow>
                          <m:limLowPr>
                            <m:ctrlPr>
                              <a:rPr lang="en-US" altLang="zh-CN" sz="2800" i="1" smtClean="0">
                                <a:latin typeface="Cambria Math" panose="02040503050406030204" pitchFamily="18" charset="0"/>
                              </a:rPr>
                            </m:ctrlPr>
                          </m:limLowPr>
                          <m:e>
                            <m:r>
                              <m:rPr>
                                <m:sty m:val="p"/>
                              </m:rPr>
                              <a:rPr lang="en-US" altLang="zh-CN" sz="2800" i="0" smtClean="0">
                                <a:latin typeface="Cambria Math" panose="02040503050406030204" pitchFamily="18" charset="0"/>
                              </a:rPr>
                              <m:t>lim</m:t>
                            </m:r>
                          </m:e>
                          <m:lim>
                            <m:r>
                              <a:rPr lang="en-US" altLang="zh-CN" sz="2800" b="0" i="1" smtClean="0">
                                <a:latin typeface="Cambria Math" panose="02040503050406030204" pitchFamily="18" charset="0"/>
                              </a:rPr>
                              <m:t>𝑛</m:t>
                            </m:r>
                            <m:r>
                              <a:rPr lang="en-US" altLang="zh-CN" sz="2800" b="0" i="1" smtClean="0">
                                <a:latin typeface="Cambria Math" panose="02040503050406030204" pitchFamily="18" charset="0"/>
                                <a:ea typeface="Cambria Math" panose="02040503050406030204" pitchFamily="18" charset="0"/>
                              </a:rPr>
                              <m:t>→∞</m:t>
                            </m:r>
                          </m:lim>
                        </m:limLow>
                      </m:fName>
                      <m:e>
                        <m:r>
                          <a:rPr lang="en-US" altLang="zh-CN" sz="2800" i="1">
                            <a:latin typeface="Cambria Math" panose="02040503050406030204" pitchFamily="18" charset="0"/>
                          </a:rPr>
                          <m:t>𝑚𝐸</m:t>
                        </m:r>
                        <m:r>
                          <a:rPr lang="en-US" altLang="zh-CN" sz="2800" i="1">
                            <a:latin typeface="Cambria Math" panose="02040503050406030204" pitchFamily="18" charset="0"/>
                          </a:rPr>
                          <m:t>{</m:t>
                        </m:r>
                        <m:r>
                          <a:rPr lang="en-US" altLang="zh-CN" sz="2800" i="1">
                            <a:latin typeface="Cambria Math" panose="02040503050406030204" pitchFamily="18" charset="0"/>
                          </a:rPr>
                          <m:t>𝑥</m:t>
                        </m:r>
                        <m:r>
                          <a:rPr lang="en-US" altLang="zh-CN" sz="2800" i="1">
                            <a:latin typeface="Cambria Math" panose="02040503050406030204" pitchFamily="18" charset="0"/>
                          </a:rPr>
                          <m:t>|</m:t>
                        </m:r>
                        <m:d>
                          <m:dPr>
                            <m:begChr m:val="|"/>
                            <m:endChr m:val="|"/>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𝜑</m:t>
                                </m:r>
                              </m:e>
                              <m:sub>
                                <m:r>
                                  <a:rPr lang="en-US" altLang="zh-CN" sz="2800" i="1">
                                    <a:latin typeface="Cambria Math" panose="02040503050406030204" pitchFamily="18" charset="0"/>
                                  </a:rPr>
                                  <m:t>𝑛</m:t>
                                </m:r>
                              </m:sub>
                            </m:sSub>
                            <m:r>
                              <a:rPr lang="en-US" altLang="zh-CN" sz="2800" i="1">
                                <a:latin typeface="Cambria Math" panose="02040503050406030204" pitchFamily="18" charset="0"/>
                              </a:rPr>
                              <m:t>(</m:t>
                            </m:r>
                            <m:r>
                              <a:rPr lang="en-US" altLang="zh-CN" sz="2800" i="1">
                                <a:latin typeface="Cambria Math" panose="02040503050406030204" pitchFamily="18" charset="0"/>
                              </a:rPr>
                              <m:t>𝑥</m:t>
                            </m:r>
                            <m:r>
                              <a:rPr lang="en-US" altLang="zh-CN" sz="2800" i="1">
                                <a:latin typeface="Cambria Math" panose="02040503050406030204" pitchFamily="18" charset="0"/>
                              </a:rPr>
                              <m:t>)</m:t>
                            </m:r>
                          </m:e>
                        </m:d>
                        <m:r>
                          <a:rPr lang="en-US" altLang="zh-CN" sz="2800" i="1">
                            <a:latin typeface="Cambria Math" panose="02040503050406030204" pitchFamily="18" charset="0"/>
                            <a:ea typeface="Cambria Math" panose="02040503050406030204" pitchFamily="18" charset="0"/>
                          </a:rPr>
                          <m:t>≥</m:t>
                        </m:r>
                        <m:r>
                          <a:rPr lang="zh-CN" altLang="en-US" sz="2800" i="1">
                            <a:latin typeface="Cambria Math" panose="02040503050406030204" pitchFamily="18" charset="0"/>
                            <a:ea typeface="Cambria Math" panose="02040503050406030204" pitchFamily="18" charset="0"/>
                          </a:rPr>
                          <m:t>𝜀</m:t>
                        </m:r>
                        <m:r>
                          <a:rPr lang="en-US" altLang="zh-CN" sz="2800" i="1">
                            <a:latin typeface="Cambria Math" panose="02040503050406030204" pitchFamily="18" charset="0"/>
                          </a:rPr>
                          <m:t>}</m:t>
                        </m:r>
                      </m:e>
                    </m:func>
                    <m:r>
                      <a:rPr lang="en-US" altLang="zh-CN" sz="2800" b="0" i="1" smtClean="0">
                        <a:latin typeface="Cambria Math" panose="02040503050406030204" pitchFamily="18" charset="0"/>
                      </a:rPr>
                      <m:t>=0.</m:t>
                    </m:r>
                  </m:oMath>
                </a14:m>
                <a:endParaRPr lang="zh-CN" altLang="en-US" sz="2800" dirty="0"/>
              </a:p>
              <a:p>
                <a:pPr marL="0" indent="0"/>
                <a:r>
                  <a:rPr lang="zh-CN" altLang="en-US" sz="2800" dirty="0" smtClean="0">
                    <a:latin typeface="华文中宋" panose="02010600040101010101" pitchFamily="2" charset="-122"/>
                  </a:rPr>
                  <a:t>这说明</a:t>
                </a:r>
                <a14:m>
                  <m:oMath xmlns:m="http://schemas.openxmlformats.org/officeDocument/2006/math">
                    <m:sSub>
                      <m:sSubPr>
                        <m:ctrlPr>
                          <a:rPr lang="en-US" altLang="zh-CN" sz="2800" b="0" i="1" smtClean="0">
                            <a:latin typeface="Cambria Math" panose="02040503050406030204" pitchFamily="18" charset="0"/>
                          </a:rPr>
                        </m:ctrlPr>
                      </m:sSubPr>
                      <m:e>
                        <m:r>
                          <a:rPr lang="zh-CN" altLang="en-US" sz="2800" i="1" smtClean="0">
                            <a:latin typeface="Cambria Math" panose="02040503050406030204" pitchFamily="18" charset="0"/>
                          </a:rPr>
                          <m:t>𝜑</m:t>
                        </m:r>
                      </m:e>
                      <m:sub>
                        <m:r>
                          <a:rPr lang="en-US" altLang="zh-CN" sz="2800" b="0" i="1" smtClean="0">
                            <a:latin typeface="Cambria Math" panose="02040503050406030204" pitchFamily="18" charset="0"/>
                          </a:rPr>
                          <m:t>𝑛</m:t>
                        </m:r>
                      </m:sub>
                    </m:sSub>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𝑥</m:t>
                        </m:r>
                      </m:e>
                    </m:d>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rPr>
                      <m:t>0</m:t>
                    </m:r>
                  </m:oMath>
                </a14:m>
                <a:r>
                  <a:rPr lang="zh-CN" altLang="en-US" sz="2800" dirty="0" smtClean="0">
                    <a:latin typeface="华文中宋" panose="02010600040101010101" pitchFamily="2" charset="-122"/>
                  </a:rPr>
                  <a:t>。</a:t>
                </a:r>
                <a:r>
                  <a:rPr lang="zh-CN" altLang="en-US" sz="2800" dirty="0">
                    <a:latin typeface="华文中宋" panose="02010600040101010101" pitchFamily="2" charset="-122"/>
                  </a:rPr>
                  <a:t>然而，对</a:t>
                </a:r>
                <a:r>
                  <a:rPr lang="zh-CN" altLang="en-US" sz="2800" dirty="0" smtClean="0">
                    <a:latin typeface="华文中宋" panose="02010600040101010101" pitchFamily="2" charset="-122"/>
                  </a:rPr>
                  <a:t>任意</a:t>
                </a:r>
                <a14:m>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𝑥</m:t>
                        </m:r>
                      </m:e>
                      <m:sub>
                        <m:r>
                          <a:rPr lang="en-US" altLang="zh-CN" sz="2800" b="0" i="1" smtClean="0">
                            <a:latin typeface="Cambria Math" panose="02040503050406030204" pitchFamily="18" charset="0"/>
                          </a:rPr>
                          <m:t>0</m:t>
                        </m:r>
                      </m:sub>
                    </m:sSub>
                    <m:r>
                      <a:rPr lang="en-US" altLang="zh-CN" sz="2800" b="0" i="1" smtClean="0">
                        <a:latin typeface="Cambria Math" panose="02040503050406030204" pitchFamily="18" charset="0"/>
                        <a:ea typeface="Cambria Math" panose="02040503050406030204" pitchFamily="18" charset="0"/>
                      </a:rPr>
                      <m:t>∈[0,1),</m:t>
                    </m:r>
                  </m:oMath>
                </a14:m>
                <a:r>
                  <a:rPr lang="zh-CN" altLang="en-US" sz="2800" dirty="0" smtClean="0">
                    <a:latin typeface="华文中宋" panose="02010600040101010101" pitchFamily="2" charset="-122"/>
                  </a:rPr>
                  <a:t> 总有无穷多个函数在该点等于</a:t>
                </a:r>
                <a:r>
                  <a:rPr lang="en-US" altLang="zh-CN" sz="2800" dirty="0">
                    <a:latin typeface="华文中宋" panose="02010600040101010101" pitchFamily="2" charset="-122"/>
                  </a:rPr>
                  <a:t>1</a:t>
                </a:r>
                <a:r>
                  <a:rPr lang="zh-CN" altLang="en-US" sz="2800" dirty="0">
                    <a:latin typeface="华文中宋" panose="02010600040101010101" pitchFamily="2" charset="-122"/>
                  </a:rPr>
                  <a:t>，也有无穷多个函数在该点等于</a:t>
                </a:r>
                <a:r>
                  <a:rPr lang="en-US" altLang="zh-CN" sz="2800" dirty="0">
                    <a:latin typeface="华文中宋" panose="02010600040101010101" pitchFamily="2" charset="-122"/>
                  </a:rPr>
                  <a:t>0</a:t>
                </a:r>
                <a:r>
                  <a:rPr lang="zh-CN" altLang="en-US" sz="2800" dirty="0">
                    <a:latin typeface="华文中宋" panose="02010600040101010101" pitchFamily="2" charset="-122"/>
                  </a:rPr>
                  <a:t>，所以</a:t>
                </a:r>
                <a14:m>
                  <m:oMath xmlns:m="http://schemas.openxmlformats.org/officeDocument/2006/math">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𝜑</m:t>
                        </m:r>
                      </m:e>
                      <m:sub>
                        <m:r>
                          <a:rPr lang="en-US" altLang="zh-CN" sz="2800" i="1">
                            <a:latin typeface="Cambria Math" panose="02040503050406030204" pitchFamily="18" charset="0"/>
                          </a:rPr>
                          <m:t>𝑛</m:t>
                        </m:r>
                      </m:sub>
                    </m:sSub>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oMath>
                </a14:m>
                <a:r>
                  <a:rPr lang="zh-CN" altLang="en-US" sz="2800" dirty="0">
                    <a:latin typeface="华文中宋" panose="02010600040101010101" pitchFamily="2" charset="-122"/>
                  </a:rPr>
                  <a:t>在</a:t>
                </a:r>
                <a14:m>
                  <m:oMath xmlns:m="http://schemas.openxmlformats.org/officeDocument/2006/math">
                    <m:r>
                      <a:rPr lang="en-US" altLang="zh-CN" sz="2800" i="1">
                        <a:latin typeface="Cambria Math" panose="02040503050406030204" pitchFamily="18" charset="0"/>
                        <a:ea typeface="Cambria Math" panose="02040503050406030204" pitchFamily="18" charset="0"/>
                      </a:rPr>
                      <m:t>[0,1),</m:t>
                    </m:r>
                  </m:oMath>
                </a14:m>
                <a:r>
                  <a:rPr lang="zh-CN" altLang="en-US" sz="2800" dirty="0">
                    <a:latin typeface="华文中宋" panose="02010600040101010101" pitchFamily="2" charset="-122"/>
                  </a:rPr>
                  <a:t>上处处不收敛于</a:t>
                </a:r>
                <a:r>
                  <a:rPr lang="en-US" altLang="zh-CN" sz="2800" dirty="0">
                    <a:latin typeface="华文中宋" panose="02010600040101010101" pitchFamily="2" charset="-122"/>
                  </a:rPr>
                  <a:t>0</a:t>
                </a:r>
                <a:r>
                  <a:rPr lang="zh-CN" altLang="en-US" sz="2800" dirty="0">
                    <a:latin typeface="华文中宋" panose="02010600040101010101" pitchFamily="2" charset="-122"/>
                  </a:rPr>
                  <a:t>。</a:t>
                </a:r>
                <a:endParaRPr lang="zh-CN" altLang="en-US" sz="2800" dirty="0">
                  <a:ea typeface="宋体" panose="02010600030101010101" pitchFamily="2" charset="-122"/>
                </a:endParaRPr>
              </a:p>
              <a:p>
                <a:pPr marL="0" indent="0" algn="just"/>
                <a:r>
                  <a:rPr lang="zh-CN" altLang="en-US" sz="2800" dirty="0" smtClean="0">
                    <a:latin typeface="华文中宋" panose="02010600040101010101" pitchFamily="2" charset="-122"/>
                  </a:rPr>
                  <a:t>     虽然</a:t>
                </a:r>
                <a:r>
                  <a:rPr lang="zh-CN" altLang="en-US" sz="2800" dirty="0">
                    <a:latin typeface="华文中宋" panose="02010600040101010101" pitchFamily="2" charset="-122"/>
                  </a:rPr>
                  <a:t>几乎处处收敛强于依测度收敛，但我们可以从依测度收敛的函数序列中找一个几乎处处收敛的子序列。这就是著名</a:t>
                </a:r>
                <a:r>
                  <a:rPr lang="zh-CN" altLang="en-US" sz="2800" dirty="0" smtClean="0">
                    <a:latin typeface="华文中宋" panose="02010600040101010101" pitchFamily="2" charset="-122"/>
                  </a:rPr>
                  <a:t>的</a:t>
                </a:r>
                <a:r>
                  <a:rPr lang="en-US" altLang="zh-CN" sz="2800" dirty="0" err="1" smtClean="0">
                    <a:latin typeface="华文中宋" panose="02010600040101010101" pitchFamily="2" charset="-122"/>
                  </a:rPr>
                  <a:t>Riesz</a:t>
                </a:r>
                <a:r>
                  <a:rPr lang="zh-CN" altLang="en-US" sz="2800" dirty="0" smtClean="0">
                    <a:latin typeface="华文中宋" panose="02010600040101010101" pitchFamily="2" charset="-122"/>
                  </a:rPr>
                  <a:t>定理。</a:t>
                </a:r>
                <a:endParaRPr lang="zh-CN" altLang="en-US" sz="2800" dirty="0"/>
              </a:p>
            </p:txBody>
          </p:sp>
        </mc:Choice>
        <mc:Fallback xmlns="">
          <p:sp>
            <p:nvSpPr>
              <p:cNvPr id="20483" name="Rectangle 3"/>
              <p:cNvSpPr>
                <a:spLocks noGrp="1" noRot="1" noChangeAspect="1" noMove="1" noResize="1" noEditPoints="1" noAdjustHandles="1" noChangeArrowheads="1" noChangeShapeType="1" noTextEdit="1"/>
              </p:cNvSpPr>
              <p:nvPr>
                <p:ph type="body" idx="1"/>
              </p:nvPr>
            </p:nvSpPr>
            <p:spPr>
              <a:xfrm>
                <a:off x="179388" y="115888"/>
                <a:ext cx="8785225" cy="6193432"/>
              </a:xfrm>
              <a:blipFill>
                <a:blip r:embed="rId2"/>
                <a:stretch>
                  <a:fillRect l="-1387" t="-591" r="-5479" b="-49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99848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3555" name="Rectangle 3"/>
              <p:cNvSpPr>
                <a:spLocks noGrp="1" noChangeArrowheads="1"/>
              </p:cNvSpPr>
              <p:nvPr>
                <p:ph type="body" idx="1"/>
              </p:nvPr>
            </p:nvSpPr>
            <p:spPr>
              <a:xfrm>
                <a:off x="0" y="0"/>
                <a:ext cx="9144000" cy="4114800"/>
              </a:xfrm>
            </p:spPr>
            <p:txBody>
              <a:bodyPr/>
              <a:lstStyle/>
              <a:p>
                <a:pPr algn="just"/>
                <a:r>
                  <a:rPr lang="zh-CN" altLang="en-US" sz="2800" dirty="0" smtClean="0">
                    <a:latin typeface="华文中宋" panose="02010600040101010101" pitchFamily="2" charset="-122"/>
                  </a:rPr>
                  <a:t>三．</a:t>
                </a:r>
                <a:r>
                  <a:rPr lang="en-US" altLang="zh-CN" sz="2800" dirty="0" err="1">
                    <a:latin typeface="华文中宋" panose="02010600040101010101" pitchFamily="2" charset="-122"/>
                  </a:rPr>
                  <a:t>Riesz</a:t>
                </a:r>
                <a:r>
                  <a:rPr lang="zh-CN" altLang="en-US" sz="2800" dirty="0">
                    <a:latin typeface="华文中宋" panose="02010600040101010101" pitchFamily="2" charset="-122"/>
                  </a:rPr>
                  <a:t>定理</a:t>
                </a:r>
              </a:p>
              <a:p>
                <a:pPr algn="just"/>
                <a:r>
                  <a:rPr lang="zh-CN" altLang="en-US" sz="2800" dirty="0">
                    <a:latin typeface="华文中宋" panose="02010600040101010101" pitchFamily="2" charset="-122"/>
                  </a:rPr>
                  <a:t>（</a:t>
                </a:r>
                <a:r>
                  <a:rPr lang="en-US" altLang="zh-CN" sz="2800" dirty="0">
                    <a:latin typeface="华文中宋" panose="02010600040101010101" pitchFamily="2" charset="-122"/>
                  </a:rPr>
                  <a:t>1</a:t>
                </a:r>
                <a:r>
                  <a:rPr lang="zh-CN" altLang="en-US" sz="2800" dirty="0">
                    <a:latin typeface="华文中宋" panose="02010600040101010101" pitchFamily="2" charset="-122"/>
                  </a:rPr>
                  <a:t>）</a:t>
                </a:r>
                <a:r>
                  <a:rPr lang="zh-CN" altLang="en-US" sz="2800" dirty="0"/>
                  <a:t>   </a:t>
                </a:r>
                <a:r>
                  <a:rPr lang="zh-CN" altLang="en-US" sz="2800" dirty="0">
                    <a:latin typeface="华文中宋" panose="02010600040101010101" pitchFamily="2" charset="-122"/>
                  </a:rPr>
                  <a:t> </a:t>
                </a:r>
                <a:r>
                  <a:rPr lang="en-US" altLang="zh-CN" sz="2800" dirty="0" err="1">
                    <a:latin typeface="华文中宋" panose="02010600040101010101" pitchFamily="2" charset="-122"/>
                  </a:rPr>
                  <a:t>Riesz</a:t>
                </a:r>
                <a:r>
                  <a:rPr lang="zh-CN" altLang="en-US" sz="2800" dirty="0">
                    <a:latin typeface="华文中宋" panose="02010600040101010101" pitchFamily="2" charset="-122"/>
                  </a:rPr>
                  <a:t>定理的叙述</a:t>
                </a:r>
              </a:p>
              <a:p>
                <a:pPr algn="just"/>
                <a:r>
                  <a:rPr lang="zh-CN" altLang="en-US" sz="2800" dirty="0">
                    <a:latin typeface="华文中宋" panose="02010600040101010101" pitchFamily="2" charset="-122"/>
                  </a:rPr>
                  <a:t>*定理</a:t>
                </a:r>
                <a:r>
                  <a:rPr lang="en-US" altLang="zh-CN" sz="2800" dirty="0">
                    <a:latin typeface="华文中宋" panose="02010600040101010101" pitchFamily="2" charset="-122"/>
                  </a:rPr>
                  <a:t>5</a:t>
                </a:r>
                <a:r>
                  <a:rPr lang="zh-CN" altLang="en-US" sz="2800" dirty="0">
                    <a:latin typeface="华文中宋" panose="02010600040101010101" pitchFamily="2" charset="-122"/>
                  </a:rPr>
                  <a:t>（</a:t>
                </a:r>
                <a:r>
                  <a:rPr lang="en-US" altLang="zh-CN" sz="2800" dirty="0" err="1">
                    <a:latin typeface="华文中宋" panose="02010600040101010101" pitchFamily="2" charset="-122"/>
                  </a:rPr>
                  <a:t>Riesz</a:t>
                </a:r>
                <a:r>
                  <a:rPr lang="zh-CN" altLang="en-US" sz="2800" dirty="0">
                    <a:latin typeface="华文中宋" panose="02010600040101010101" pitchFamily="2" charset="-122"/>
                  </a:rPr>
                  <a:t>定理）设</a:t>
                </a:r>
                <a14:m>
                  <m:oMath xmlns:m="http://schemas.openxmlformats.org/officeDocument/2006/math">
                    <m:r>
                      <a:rPr lang="en-US" altLang="zh-CN" sz="2800" i="1">
                        <a:latin typeface="Cambria Math" panose="02040503050406030204" pitchFamily="18" charset="0"/>
                      </a:rPr>
                      <m:t>𝑓</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rPr>
                      <m:t>, </m:t>
                    </m:r>
                    <m:sSubSup>
                      <m:sSubSupPr>
                        <m:ctrlPr>
                          <a:rPr lang="en-US" altLang="zh-CN" sz="2800" i="1">
                            <a:latin typeface="Cambria Math" panose="02040503050406030204" pitchFamily="18" charset="0"/>
                          </a:rPr>
                        </m:ctrlPr>
                      </m:sSubSupPr>
                      <m:e>
                        <m:d>
                          <m:dPr>
                            <m:begChr m:val="{"/>
                            <m:endChr m:val="}"/>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𝑓</m:t>
                                </m:r>
                              </m:e>
                              <m:sub>
                                <m:r>
                                  <a:rPr lang="en-US" altLang="zh-CN" sz="2800" i="1">
                                    <a:latin typeface="Cambria Math" panose="02040503050406030204" pitchFamily="18" charset="0"/>
                                  </a:rPr>
                                  <m:t>𝑛</m:t>
                                </m:r>
                              </m:sub>
                            </m:sSub>
                            <m:r>
                              <a:rPr lang="en-US" altLang="zh-CN" sz="2800" i="1">
                                <a:latin typeface="Cambria Math" panose="02040503050406030204" pitchFamily="18" charset="0"/>
                              </a:rPr>
                              <m:t>(</m:t>
                            </m:r>
                            <m:r>
                              <a:rPr lang="en-US" altLang="zh-CN" sz="2800" i="1">
                                <a:latin typeface="Cambria Math" panose="02040503050406030204" pitchFamily="18" charset="0"/>
                              </a:rPr>
                              <m:t>𝑥</m:t>
                            </m:r>
                            <m:r>
                              <a:rPr lang="en-US" altLang="zh-CN" sz="2800" i="1">
                                <a:latin typeface="Cambria Math" panose="02040503050406030204" pitchFamily="18" charset="0"/>
                              </a:rPr>
                              <m:t>)</m:t>
                            </m:r>
                          </m:e>
                        </m:d>
                      </m:e>
                      <m:sub>
                        <m:r>
                          <a:rPr lang="en-US" altLang="zh-CN" sz="2800" i="1">
                            <a:latin typeface="Cambria Math" panose="02040503050406030204" pitchFamily="18" charset="0"/>
                          </a:rPr>
                          <m:t>𝑛</m:t>
                        </m:r>
                        <m:r>
                          <a:rPr lang="en-US" altLang="zh-CN" sz="2800" i="1">
                            <a:latin typeface="Cambria Math" panose="02040503050406030204" pitchFamily="18" charset="0"/>
                          </a:rPr>
                          <m:t>=1</m:t>
                        </m:r>
                      </m:sub>
                      <m:sup>
                        <m:r>
                          <a:rPr lang="en-US" altLang="zh-CN" sz="2800" i="1">
                            <a:latin typeface="Cambria Math" panose="02040503050406030204" pitchFamily="18" charset="0"/>
                            <a:ea typeface="Cambria Math" panose="02040503050406030204" pitchFamily="18" charset="0"/>
                          </a:rPr>
                          <m:t>∞</m:t>
                        </m:r>
                      </m:sup>
                    </m:sSubSup>
                  </m:oMath>
                </a14:m>
                <a:r>
                  <a:rPr lang="zh-CN" altLang="en-US" sz="2800" dirty="0">
                    <a:latin typeface="华文中宋" panose="02010600040101010101" pitchFamily="2" charset="-122"/>
                  </a:rPr>
                  <a:t>是</a:t>
                </a:r>
                <a14:m>
                  <m:oMath xmlns:m="http://schemas.openxmlformats.org/officeDocument/2006/math">
                    <m:r>
                      <a:rPr lang="en-US" altLang="zh-CN" sz="2800" i="1" dirty="0" smtClean="0">
                        <a:latin typeface="Cambria Math" panose="02040503050406030204" pitchFamily="18" charset="0"/>
                      </a:rPr>
                      <m:t>𝐸</m:t>
                    </m:r>
                  </m:oMath>
                </a14:m>
                <a:r>
                  <a:rPr lang="zh-CN" altLang="en-US" sz="2800" dirty="0">
                    <a:latin typeface="华文中宋" panose="02010600040101010101" pitchFamily="2" charset="-122"/>
                  </a:rPr>
                  <a:t>上的可测函数，如果</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𝑓</m:t>
                        </m:r>
                      </m:e>
                      <m:sub>
                        <m:r>
                          <a:rPr lang="en-US" altLang="zh-CN" sz="2800" i="1">
                            <a:latin typeface="Cambria Math" panose="02040503050406030204" pitchFamily="18" charset="0"/>
                          </a:rPr>
                          <m:t>𝑛</m:t>
                        </m:r>
                      </m:sub>
                    </m:sSub>
                    <m:r>
                      <a:rPr lang="en-US" altLang="zh-CN" sz="2800" i="1">
                        <a:latin typeface="Cambria Math" panose="02040503050406030204" pitchFamily="18" charset="0"/>
                      </a:rPr>
                      <m:t>(</m:t>
                    </m:r>
                    <m:r>
                      <a:rPr lang="en-US" altLang="zh-CN" sz="2800" i="1">
                        <a:latin typeface="Cambria Math" panose="02040503050406030204" pitchFamily="18" charset="0"/>
                      </a:rPr>
                      <m:t>𝑥</m:t>
                    </m:r>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𝑥</m:t>
                    </m:r>
                    <m:r>
                      <a:rPr lang="en-US" altLang="zh-CN" sz="2800" i="1">
                        <a:latin typeface="Cambria Math" panose="02040503050406030204" pitchFamily="18" charset="0"/>
                        <a:ea typeface="Cambria Math" panose="02040503050406030204" pitchFamily="18" charset="0"/>
                      </a:rPr>
                      <m:t>)</m:t>
                    </m:r>
                  </m:oMath>
                </a14:m>
                <a:r>
                  <a:rPr lang="zh-CN" altLang="en-US" sz="2800" dirty="0">
                    <a:latin typeface="华文中宋" panose="02010600040101010101" pitchFamily="2" charset="-122"/>
                  </a:rPr>
                  <a:t>，则存在子序列</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𝑓</m:t>
                        </m:r>
                      </m:e>
                      <m:sub>
                        <m:sSub>
                          <m:sSubPr>
                            <m:ctrlPr>
                              <a:rPr lang="en-US" altLang="zh-CN" sz="2800" b="0" i="1" smtClean="0">
                                <a:latin typeface="Cambria Math" panose="02040503050406030204" pitchFamily="18" charset="0"/>
                              </a:rPr>
                            </m:ctrlPr>
                          </m:sSubPr>
                          <m:e>
                            <m:r>
                              <a:rPr lang="en-US" altLang="zh-CN" sz="2800" i="1">
                                <a:latin typeface="Cambria Math" panose="02040503050406030204" pitchFamily="18" charset="0"/>
                              </a:rPr>
                              <m:t>𝑛</m:t>
                            </m:r>
                          </m:e>
                          <m:sub>
                            <m:r>
                              <a:rPr lang="en-US" altLang="zh-CN" sz="2800" b="0" i="1" smtClean="0">
                                <a:latin typeface="Cambria Math" panose="02040503050406030204" pitchFamily="18" charset="0"/>
                              </a:rPr>
                              <m:t>𝑖</m:t>
                            </m:r>
                          </m:sub>
                        </m:sSub>
                      </m:sub>
                    </m:sSub>
                    <m:r>
                      <a:rPr lang="en-US" altLang="zh-CN" sz="2800" i="1">
                        <a:latin typeface="Cambria Math" panose="02040503050406030204" pitchFamily="18" charset="0"/>
                      </a:rPr>
                      <m:t>(</m:t>
                    </m:r>
                    <m:r>
                      <a:rPr lang="en-US" altLang="zh-CN" sz="2800" i="1">
                        <a:latin typeface="Cambria Math" panose="02040503050406030204" pitchFamily="18" charset="0"/>
                      </a:rPr>
                      <m:t>𝑥</m:t>
                    </m:r>
                    <m:r>
                      <a:rPr lang="en-US" altLang="zh-CN" sz="2800" i="1">
                        <a:latin typeface="Cambria Math" panose="02040503050406030204" pitchFamily="18" charset="0"/>
                      </a:rPr>
                      <m:t>)</m:t>
                    </m:r>
                  </m:oMath>
                </a14:m>
                <a:r>
                  <a:rPr lang="zh-CN" altLang="en-US" sz="2800" dirty="0">
                    <a:latin typeface="华文中宋" panose="02010600040101010101" pitchFamily="2" charset="-122"/>
                  </a:rPr>
                  <a:t>，使得</a:t>
                </a:r>
              </a:p>
              <a:p>
                <a:pPr algn="just"/>
                <a14:m>
                  <m:oMathPara xmlns:m="http://schemas.openxmlformats.org/officeDocument/2006/math">
                    <m:oMathParaPr>
                      <m:jc m:val="centerGroup"/>
                    </m:oMathParaPr>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𝑓</m:t>
                          </m:r>
                        </m:e>
                        <m:sub>
                          <m:sSub>
                            <m:sSubPr>
                              <m:ctrlPr>
                                <a:rPr lang="en-US" altLang="zh-CN" sz="2800" b="0" i="1" smtClean="0">
                                  <a:latin typeface="Cambria Math" panose="02040503050406030204" pitchFamily="18" charset="0"/>
                                </a:rPr>
                              </m:ctrlPr>
                            </m:sSubPr>
                            <m:e>
                              <m:r>
                                <a:rPr lang="en-US" altLang="zh-CN" sz="2800" i="1">
                                  <a:latin typeface="Cambria Math" panose="02040503050406030204" pitchFamily="18" charset="0"/>
                                </a:rPr>
                                <m:t>𝑛</m:t>
                              </m:r>
                            </m:e>
                            <m:sub>
                              <m:r>
                                <a:rPr lang="en-US" altLang="zh-CN" sz="2800" b="0" i="1" smtClean="0">
                                  <a:latin typeface="Cambria Math" panose="02040503050406030204" pitchFamily="18" charset="0"/>
                                </a:rPr>
                                <m:t>𝑖</m:t>
                              </m:r>
                            </m:sub>
                          </m:sSub>
                        </m:sub>
                      </m:sSub>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d>
                        <m:dPr>
                          <m:ctrlPr>
                            <a:rPr lang="en-US" altLang="zh-CN" sz="2800" i="1">
                              <a:latin typeface="Cambria Math" panose="02040503050406030204" pitchFamily="18" charset="0"/>
                              <a:ea typeface="Cambria Math" panose="02040503050406030204" pitchFamily="18" charset="0"/>
                            </a:rPr>
                          </m:ctrlPr>
                        </m:dPr>
                        <m:e>
                          <m:r>
                            <a:rPr lang="en-US" altLang="zh-CN" sz="2800" i="1">
                              <a:latin typeface="Cambria Math" panose="02040503050406030204" pitchFamily="18" charset="0"/>
                              <a:ea typeface="Cambria Math" panose="02040503050406030204" pitchFamily="18" charset="0"/>
                            </a:rPr>
                            <m:t>𝑥</m:t>
                          </m:r>
                        </m:e>
                      </m:d>
                      <m:r>
                        <a:rPr lang="en-US" altLang="zh-CN" sz="2800" i="1">
                          <a:latin typeface="Cambria Math" panose="02040503050406030204" pitchFamily="18" charset="0"/>
                          <a:ea typeface="Cambria Math" panose="02040503050406030204" pitchFamily="18" charset="0"/>
                        </a:rPr>
                        <m:t>  </m:t>
                      </m:r>
                      <m:r>
                        <a:rPr lang="en-US" altLang="zh-CN" sz="2800" i="1">
                          <a:latin typeface="Cambria Math" panose="02040503050406030204" pitchFamily="18" charset="0"/>
                          <a:ea typeface="Cambria Math" panose="02040503050406030204" pitchFamily="18" charset="0"/>
                        </a:rPr>
                        <m:t>𝑎</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𝑒</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𝐸</m:t>
                      </m:r>
                      <m:r>
                        <a:rPr lang="en-US" altLang="zh-CN" sz="2800" i="1">
                          <a:latin typeface="Cambria Math" panose="02040503050406030204" pitchFamily="18" charset="0"/>
                          <a:ea typeface="Cambria Math" panose="02040503050406030204" pitchFamily="18" charset="0"/>
                        </a:rPr>
                        <m:t>]</m:t>
                      </m:r>
                    </m:oMath>
                  </m:oMathPara>
                </a14:m>
                <a:endParaRPr lang="en-US" altLang="zh-CN" sz="2800" dirty="0" smtClean="0">
                  <a:latin typeface="华文中宋" panose="02010600040101010101" pitchFamily="2" charset="-122"/>
                </a:endParaRPr>
              </a:p>
              <a:p>
                <a:pPr algn="just"/>
                <a:r>
                  <a:rPr lang="zh-CN" altLang="en-US" sz="2800" dirty="0" smtClean="0">
                    <a:latin typeface="华文中宋" panose="02010600040101010101" pitchFamily="2" charset="-122"/>
                  </a:rPr>
                  <a:t> </a:t>
                </a:r>
                <a:r>
                  <a:rPr lang="zh-CN" altLang="en-US" sz="2800" dirty="0">
                    <a:latin typeface="华文中宋" panose="02010600040101010101" pitchFamily="2" charset="-122"/>
                  </a:rPr>
                  <a:t>（</a:t>
                </a:r>
                <a:r>
                  <a:rPr lang="en-US" altLang="zh-CN" sz="2800" dirty="0">
                    <a:latin typeface="华文中宋" panose="02010600040101010101" pitchFamily="2" charset="-122"/>
                  </a:rPr>
                  <a:t>2</a:t>
                </a:r>
                <a:r>
                  <a:rPr lang="zh-CN" altLang="en-US" sz="2800" dirty="0">
                    <a:latin typeface="华文中宋" panose="02010600040101010101" pitchFamily="2" charset="-122"/>
                  </a:rPr>
                  <a:t>）</a:t>
                </a:r>
                <a:r>
                  <a:rPr lang="zh-CN" altLang="en-US" sz="2800" dirty="0"/>
                  <a:t> </a:t>
                </a:r>
                <a:r>
                  <a:rPr lang="en-US" altLang="zh-CN" sz="2800" dirty="0" err="1">
                    <a:latin typeface="华文中宋" panose="02010600040101010101" pitchFamily="2" charset="-122"/>
                  </a:rPr>
                  <a:t>Riesz</a:t>
                </a:r>
                <a:r>
                  <a:rPr lang="zh-CN" altLang="en-US" sz="2800" dirty="0">
                    <a:latin typeface="华文中宋" panose="02010600040101010101" pitchFamily="2" charset="-122"/>
                  </a:rPr>
                  <a:t>定理的证明</a:t>
                </a:r>
              </a:p>
            </p:txBody>
          </p:sp>
        </mc:Choice>
        <mc:Fallback xmlns="">
          <p:sp>
            <p:nvSpPr>
              <p:cNvPr id="23555" name="Rectangle 3"/>
              <p:cNvSpPr>
                <a:spLocks noGrp="1" noRot="1" noChangeAspect="1" noMove="1" noResize="1" noEditPoints="1" noAdjustHandles="1" noChangeArrowheads="1" noChangeShapeType="1" noTextEdit="1"/>
              </p:cNvSpPr>
              <p:nvPr>
                <p:ph type="body" idx="1"/>
              </p:nvPr>
            </p:nvSpPr>
            <p:spPr>
              <a:xfrm>
                <a:off x="0" y="0"/>
                <a:ext cx="9144000" cy="4114800"/>
              </a:xfrm>
              <a:blipFill>
                <a:blip r:embed="rId2"/>
                <a:stretch>
                  <a:fillRect l="-1333" t="-889" r="-52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562" name="Rectangle 10"/>
              <p:cNvSpPr>
                <a:spLocks noChangeArrowheads="1"/>
              </p:cNvSpPr>
              <p:nvPr/>
            </p:nvSpPr>
            <p:spPr bwMode="auto">
              <a:xfrm>
                <a:off x="107504" y="3284984"/>
                <a:ext cx="8856984" cy="34563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marL="342900" indent="-342900">
                  <a:lnSpc>
                    <a:spcPct val="115000"/>
                  </a:lnSpc>
                  <a:spcBef>
                    <a:spcPct val="20000"/>
                  </a:spcBef>
                  <a:buClr>
                    <a:schemeClr val="accent2"/>
                  </a:buClr>
                  <a:buSzPct val="80000"/>
                  <a:buFont typeface="Wingdings" panose="05000000000000000000" pitchFamily="2" charset="2"/>
                  <a:defRPr kumimoji="1" sz="3200">
                    <a:solidFill>
                      <a:schemeClr val="tx1"/>
                    </a:solidFill>
                    <a:latin typeface="Times New Roman" panose="02020603050405020304" pitchFamily="18" charset="0"/>
                    <a:ea typeface="华文中宋" panose="02010600040101010101" pitchFamily="2" charset="-122"/>
                  </a:defRPr>
                </a:lvl1pPr>
                <a:lvl2pPr marL="742950" indent="-285750">
                  <a:spcBef>
                    <a:spcPct val="20000"/>
                  </a:spcBef>
                  <a:buClr>
                    <a:schemeClr val="tx1"/>
                  </a:buClr>
                  <a:buSzPct val="90000"/>
                  <a:defRPr kumimoji="1" sz="3200">
                    <a:solidFill>
                      <a:schemeClr val="tx1"/>
                    </a:solidFill>
                    <a:latin typeface="Times New Roman" panose="02020603050405020304" pitchFamily="18" charset="0"/>
                    <a:ea typeface="华文中宋" panose="0201060004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r>
                  <a:rPr lang="zh-CN" altLang="en-US" sz="2800" dirty="0" smtClean="0">
                    <a:latin typeface="华文中宋" panose="02010600040101010101" pitchFamily="2" charset="-122"/>
                  </a:rPr>
                  <a:t>证明：首先设</a:t>
                </a:r>
                <a14:m>
                  <m:oMath xmlns:m="http://schemas.openxmlformats.org/officeDocument/2006/math">
                    <m:r>
                      <a:rPr lang="en-US" altLang="zh-CN" sz="2800" b="0" i="1" smtClean="0">
                        <a:latin typeface="Cambria Math" panose="02040503050406030204" pitchFamily="18" charset="0"/>
                      </a:rPr>
                      <m:t>𝑚𝐸</m:t>
                    </m:r>
                    <m:r>
                      <a:rPr lang="en-US" altLang="zh-CN" sz="2800" b="0" i="1" smtClean="0">
                        <a:latin typeface="Cambria Math" panose="02040503050406030204" pitchFamily="18" charset="0"/>
                      </a:rPr>
                      <m:t>&lt;∞</m:t>
                    </m:r>
                  </m:oMath>
                </a14:m>
                <a:r>
                  <a:rPr lang="zh-CN" altLang="en-US" sz="2800" dirty="0" smtClean="0">
                    <a:latin typeface="华文中宋" panose="02010600040101010101" pitchFamily="2" charset="-122"/>
                  </a:rPr>
                  <a:t>。</a:t>
                </a:r>
                <a:r>
                  <a:rPr lang="zh-CN" altLang="en-US" sz="2800" dirty="0">
                    <a:latin typeface="华文中宋" panose="02010600040101010101" pitchFamily="2" charset="-122"/>
                  </a:rPr>
                  <a:t>注意到对任何</a:t>
                </a:r>
                <a:r>
                  <a:rPr lang="zh-CN" altLang="en-US" sz="2800" dirty="0" smtClean="0">
                    <a:latin typeface="华文中宋" panose="02010600040101010101" pitchFamily="2" charset="-122"/>
                  </a:rPr>
                  <a:t>可测函数</a:t>
                </a:r>
                <a:r>
                  <a:rPr lang="zh-CN" altLang="en-US" sz="2800" dirty="0">
                    <a:latin typeface="华文中宋" panose="02010600040101010101" pitchFamily="2" charset="-122"/>
                  </a:rPr>
                  <a:t>序列</a:t>
                </a:r>
                <a14:m>
                  <m:oMath xmlns:m="http://schemas.openxmlformats.org/officeDocument/2006/math">
                    <m:sSub>
                      <m:sSubPr>
                        <m:ctrlPr>
                          <a:rPr lang="en-US" altLang="zh-CN" sz="2800" i="1">
                            <a:latin typeface="Cambria Math" panose="02040503050406030204" pitchFamily="18" charset="0"/>
                          </a:rPr>
                        </m:ctrlPr>
                      </m:sSubPr>
                      <m:e>
                        <m:r>
                          <a:rPr lang="en-US" altLang="zh-CN" sz="2800" b="0" i="1" smtClean="0">
                            <a:latin typeface="Cambria Math" panose="02040503050406030204" pitchFamily="18" charset="0"/>
                          </a:rPr>
                          <m:t>𝑔</m:t>
                        </m:r>
                      </m:e>
                      <m:sub>
                        <m:r>
                          <a:rPr lang="en-US" altLang="zh-CN" sz="2800" i="1">
                            <a:latin typeface="Cambria Math" panose="02040503050406030204" pitchFamily="18" charset="0"/>
                          </a:rPr>
                          <m:t>𝑛</m:t>
                        </m:r>
                      </m:sub>
                    </m:sSub>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b="0" i="1" smtClean="0">
                        <a:latin typeface="Cambria Math" panose="02040503050406030204" pitchFamily="18" charset="0"/>
                      </a:rPr>
                      <m:t>,</m:t>
                    </m:r>
                  </m:oMath>
                </a14:m>
                <a:r>
                  <a:rPr lang="zh-CN" altLang="en-US" sz="2800" dirty="0" smtClean="0">
                    <a:latin typeface="华文中宋" panose="02010600040101010101" pitchFamily="2" charset="-122"/>
                  </a:rPr>
                  <a:t> </a:t>
                </a:r>
                <a:r>
                  <a:rPr lang="zh-CN" altLang="en-US" sz="2800" dirty="0">
                    <a:latin typeface="华文中宋" panose="02010600040101010101" pitchFamily="2" charset="-122"/>
                  </a:rPr>
                  <a:t>它不收敛到某个</a:t>
                </a:r>
                <a:r>
                  <a:rPr lang="zh-CN" altLang="en-US" sz="2800" dirty="0" smtClean="0">
                    <a:latin typeface="华文中宋" panose="02010600040101010101" pitchFamily="2" charset="-122"/>
                  </a:rPr>
                  <a:t>函数</a:t>
                </a:r>
                <a14:m>
                  <m:oMath xmlns:m="http://schemas.openxmlformats.org/officeDocument/2006/math">
                    <m:r>
                      <a:rPr lang="en-US" altLang="zh-CN" sz="2800" b="0" i="1" smtClean="0">
                        <a:latin typeface="Cambria Math" panose="02040503050406030204" pitchFamily="18" charset="0"/>
                      </a:rPr>
                      <m:t>𝑔</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𝑥</m:t>
                    </m:r>
                    <m:r>
                      <a:rPr lang="en-US" altLang="zh-CN" sz="2800" b="0" i="1" smtClean="0">
                        <a:latin typeface="Cambria Math" panose="02040503050406030204" pitchFamily="18" charset="0"/>
                      </a:rPr>
                      <m:t>)</m:t>
                    </m:r>
                  </m:oMath>
                </a14:m>
                <a:r>
                  <a:rPr lang="zh-CN" altLang="en-US" sz="2800" dirty="0" smtClean="0">
                    <a:latin typeface="华文中宋" panose="02010600040101010101" pitchFamily="2" charset="-122"/>
                  </a:rPr>
                  <a:t>的</a:t>
                </a:r>
                <a:r>
                  <a:rPr lang="zh-CN" altLang="en-US" sz="2800" dirty="0">
                    <a:latin typeface="华文中宋" panose="02010600040101010101" pitchFamily="2" charset="-122"/>
                  </a:rPr>
                  <a:t>点集是</a:t>
                </a:r>
                <a:endParaRPr lang="zh-CN" altLang="en-US" sz="2800" dirty="0">
                  <a:ea typeface="宋体" panose="02010600030101010101" pitchFamily="2" charset="-122"/>
                </a:endParaRPr>
              </a:p>
              <a:p>
                <a:pPr algn="just"/>
                <a:r>
                  <a:rPr lang="en-US" altLang="zh-CN" sz="2800" dirty="0" smtClean="0"/>
                  <a:t>       </a:t>
                </a:r>
                <a14:m>
                  <m:oMath xmlns:m="http://schemas.openxmlformats.org/officeDocument/2006/math">
                    <m:nary>
                      <m:naryPr>
                        <m:chr m:val="⋃"/>
                        <m:ctrlPr>
                          <a:rPr lang="en-US" altLang="zh-CN" sz="2800" i="1">
                            <a:latin typeface="Cambria Math" panose="02040503050406030204" pitchFamily="18" charset="0"/>
                          </a:rPr>
                        </m:ctrlPr>
                      </m:naryPr>
                      <m:sub>
                        <m:r>
                          <m:rPr>
                            <m:brk m:alnAt="23"/>
                          </m:rPr>
                          <a:rPr lang="en-US" altLang="zh-CN" sz="2800" i="1">
                            <a:latin typeface="Cambria Math" panose="02040503050406030204" pitchFamily="18" charset="0"/>
                          </a:rPr>
                          <m:t>𝑘</m:t>
                        </m:r>
                        <m:r>
                          <a:rPr lang="en-US" altLang="zh-CN" sz="2800" i="1">
                            <a:latin typeface="Cambria Math" panose="02040503050406030204" pitchFamily="18" charset="0"/>
                          </a:rPr>
                          <m:t>=1</m:t>
                        </m:r>
                      </m:sub>
                      <m:sup>
                        <m:r>
                          <a:rPr lang="en-US" altLang="zh-CN" sz="2800" i="1">
                            <a:latin typeface="Cambria Math" panose="02040503050406030204" pitchFamily="18" charset="0"/>
                            <a:ea typeface="Cambria Math" panose="02040503050406030204" pitchFamily="18" charset="0"/>
                          </a:rPr>
                          <m:t>∞</m:t>
                        </m:r>
                      </m:sup>
                      <m:e>
                        <m:nary>
                          <m:naryPr>
                            <m:chr m:val="⋂"/>
                            <m:ctrlPr>
                              <a:rPr lang="en-US" altLang="zh-CN" sz="2800" i="1">
                                <a:latin typeface="Cambria Math" panose="02040503050406030204" pitchFamily="18" charset="0"/>
                              </a:rPr>
                            </m:ctrlPr>
                          </m:naryPr>
                          <m:sub>
                            <m:r>
                              <m:rPr>
                                <m:brk m:alnAt="23"/>
                              </m:rPr>
                              <a:rPr lang="en-US" altLang="zh-CN" sz="2800" i="1">
                                <a:latin typeface="Cambria Math" panose="02040503050406030204" pitchFamily="18" charset="0"/>
                              </a:rPr>
                              <m:t>𝑁</m:t>
                            </m:r>
                            <m:r>
                              <a:rPr lang="en-US" altLang="zh-CN" sz="2800" i="1">
                                <a:latin typeface="Cambria Math" panose="02040503050406030204" pitchFamily="18" charset="0"/>
                              </a:rPr>
                              <m:t>=1</m:t>
                            </m:r>
                          </m:sub>
                          <m:sup>
                            <m:r>
                              <a:rPr lang="en-US" altLang="zh-CN" sz="2800" i="1">
                                <a:latin typeface="Cambria Math" panose="02040503050406030204" pitchFamily="18" charset="0"/>
                                <a:ea typeface="Cambria Math" panose="02040503050406030204" pitchFamily="18" charset="0"/>
                              </a:rPr>
                              <m:t>∞</m:t>
                            </m:r>
                          </m:sup>
                          <m:e>
                            <m:nary>
                              <m:naryPr>
                                <m:chr m:val="⋃"/>
                                <m:ctrlPr>
                                  <a:rPr lang="en-US" altLang="zh-CN" sz="2800" i="1">
                                    <a:latin typeface="Cambria Math" panose="02040503050406030204" pitchFamily="18" charset="0"/>
                                  </a:rPr>
                                </m:ctrlPr>
                              </m:naryPr>
                              <m:sub>
                                <m:r>
                                  <m:rPr>
                                    <m:brk m:alnAt="23"/>
                                  </m:rPr>
                                  <a:rPr lang="en-US" altLang="zh-CN" sz="2800" i="1">
                                    <a:latin typeface="Cambria Math" panose="02040503050406030204" pitchFamily="18" charset="0"/>
                                  </a:rPr>
                                  <m:t>𝑛</m:t>
                                </m:r>
                                <m:r>
                                  <a:rPr lang="en-US" altLang="zh-CN" sz="2800" i="1">
                                    <a:latin typeface="Cambria Math" panose="02040503050406030204" pitchFamily="18" charset="0"/>
                                  </a:rPr>
                                  <m:t>=</m:t>
                                </m:r>
                                <m:r>
                                  <a:rPr lang="en-US" altLang="zh-CN" sz="2800" i="1">
                                    <a:latin typeface="Cambria Math" panose="02040503050406030204" pitchFamily="18" charset="0"/>
                                  </a:rPr>
                                  <m:t>𝑁</m:t>
                                </m:r>
                              </m:sub>
                              <m:sup>
                                <m:r>
                                  <a:rPr lang="en-US" altLang="zh-CN" sz="2800" i="1">
                                    <a:latin typeface="Cambria Math" panose="02040503050406030204" pitchFamily="18" charset="0"/>
                                    <a:ea typeface="Cambria Math" panose="02040503050406030204" pitchFamily="18" charset="0"/>
                                  </a:rPr>
                                  <m:t>∞</m:t>
                                </m:r>
                              </m:sup>
                              <m:e>
                                <m:r>
                                  <a:rPr lang="en-US" altLang="zh-CN" sz="2800" i="1">
                                    <a:latin typeface="Cambria Math" panose="02040503050406030204" pitchFamily="18" charset="0"/>
                                  </a:rPr>
                                  <m:t>𝐸</m:t>
                                </m:r>
                                <m:r>
                                  <a:rPr lang="en-US" altLang="zh-CN" sz="2800" i="1">
                                    <a:latin typeface="Cambria Math" panose="02040503050406030204" pitchFamily="18" charset="0"/>
                                  </a:rPr>
                                  <m:t>{</m:t>
                                </m:r>
                                <m:r>
                                  <a:rPr lang="en-US" altLang="zh-CN" sz="2800" i="1">
                                    <a:latin typeface="Cambria Math" panose="02040503050406030204" pitchFamily="18" charset="0"/>
                                  </a:rPr>
                                  <m:t>𝑥</m:t>
                                </m:r>
                                <m:r>
                                  <a:rPr lang="en-US" altLang="zh-CN" sz="2800" i="1">
                                    <a:latin typeface="Cambria Math" panose="02040503050406030204" pitchFamily="18" charset="0"/>
                                  </a:rPr>
                                  <m:t>|</m:t>
                                </m:r>
                                <m:d>
                                  <m:dPr>
                                    <m:begChr m:val="|"/>
                                    <m:endChr m:val="|"/>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b="0" i="1" smtClean="0">
                                            <a:latin typeface="Cambria Math" panose="02040503050406030204" pitchFamily="18" charset="0"/>
                                          </a:rPr>
                                          <m:t>𝑔</m:t>
                                        </m:r>
                                      </m:e>
                                      <m:sub>
                                        <m:r>
                                          <a:rPr lang="en-US" altLang="zh-CN" sz="2800" i="1">
                                            <a:latin typeface="Cambria Math" panose="02040503050406030204" pitchFamily="18" charset="0"/>
                                          </a:rPr>
                                          <m:t>𝑛</m:t>
                                        </m:r>
                                      </m:sub>
                                    </m:sSub>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rPr>
                                      <m:t>−</m:t>
                                    </m:r>
                                    <m:r>
                                      <a:rPr lang="en-US" altLang="zh-CN" sz="2800" b="0" i="1" smtClean="0">
                                        <a:latin typeface="Cambria Math" panose="02040503050406030204" pitchFamily="18" charset="0"/>
                                      </a:rPr>
                                      <m:t>𝑔</m:t>
                                    </m:r>
                                    <m:d>
                                      <m:dPr>
                                        <m:ctrlPr>
                                          <a:rPr lang="en-US" altLang="zh-CN" sz="2800" b="0" i="1">
                                            <a:latin typeface="Cambria Math" panose="02040503050406030204" pitchFamily="18" charset="0"/>
                                          </a:rPr>
                                        </m:ctrlPr>
                                      </m:dPr>
                                      <m:e>
                                        <m:r>
                                          <a:rPr lang="en-US" altLang="zh-CN" sz="2800" i="1">
                                            <a:latin typeface="Cambria Math" panose="02040503050406030204" pitchFamily="18" charset="0"/>
                                          </a:rPr>
                                          <m:t>𝑥</m:t>
                                        </m:r>
                                      </m:e>
                                    </m:d>
                                  </m:e>
                                </m:d>
                                <m:r>
                                  <a:rPr lang="en-US" altLang="zh-CN" sz="2800" i="1">
                                    <a:latin typeface="Cambria Math" panose="02040503050406030204" pitchFamily="18" charset="0"/>
                                    <a:ea typeface="Cambria Math" panose="02040503050406030204" pitchFamily="18" charset="0"/>
                                  </a:rPr>
                                  <m:t>≥</m:t>
                                </m:r>
                                <m:f>
                                  <m:fPr>
                                    <m:ctrlPr>
                                      <a:rPr lang="en-US" altLang="zh-CN" sz="2800" b="0" i="1" smtClean="0">
                                        <a:latin typeface="Cambria Math" panose="02040503050406030204" pitchFamily="18" charset="0"/>
                                        <a:ea typeface="Cambria Math" panose="02040503050406030204" pitchFamily="18" charset="0"/>
                                      </a:rPr>
                                    </m:ctrlPr>
                                  </m:fPr>
                                  <m:num>
                                    <m:r>
                                      <a:rPr lang="en-US" altLang="zh-CN" sz="2800" b="0" i="1" smtClean="0">
                                        <a:latin typeface="Cambria Math" panose="02040503050406030204" pitchFamily="18" charset="0"/>
                                        <a:ea typeface="Cambria Math" panose="02040503050406030204" pitchFamily="18" charset="0"/>
                                      </a:rPr>
                                      <m:t>1</m:t>
                                    </m:r>
                                  </m:num>
                                  <m:den>
                                    <m:r>
                                      <a:rPr lang="en-US" altLang="zh-CN" sz="2800" b="0" i="1" smtClean="0">
                                        <a:latin typeface="Cambria Math" panose="02040503050406030204" pitchFamily="18" charset="0"/>
                                        <a:ea typeface="Cambria Math" panose="02040503050406030204" pitchFamily="18" charset="0"/>
                                      </a:rPr>
                                      <m:t>𝑘</m:t>
                                    </m:r>
                                  </m:den>
                                </m:f>
                                <m:r>
                                  <a:rPr lang="en-US" altLang="zh-CN" sz="2800" b="0" i="1" smtClean="0">
                                    <a:latin typeface="Cambria Math" panose="02040503050406030204" pitchFamily="18" charset="0"/>
                                    <a:ea typeface="Cambria Math" panose="02040503050406030204" pitchFamily="18" charset="0"/>
                                  </a:rPr>
                                  <m:t>}</m:t>
                                </m:r>
                              </m:e>
                            </m:nary>
                          </m:e>
                        </m:nary>
                      </m:e>
                    </m:nary>
                  </m:oMath>
                </a14:m>
                <a:r>
                  <a:rPr lang="zh-CN" altLang="en-US" sz="2800" dirty="0" smtClean="0">
                    <a:ea typeface="宋体" panose="02010600030101010101" pitchFamily="2" charset="-122"/>
                  </a:rPr>
                  <a:t> </a:t>
                </a:r>
                <a:endParaRPr lang="zh-CN" altLang="en-US" sz="2800" dirty="0">
                  <a:ea typeface="宋体" panose="02010600030101010101" pitchFamily="2" charset="-122"/>
                </a:endParaRPr>
              </a:p>
              <a:p>
                <a:pPr algn="just">
                  <a:lnSpc>
                    <a:spcPct val="130000"/>
                  </a:lnSpc>
                </a:pPr>
                <a:r>
                  <a:rPr lang="zh-CN" altLang="en-US" sz="2800" dirty="0">
                    <a:latin typeface="华文中宋" panose="02010600040101010101" pitchFamily="2" charset="-122"/>
                  </a:rPr>
                  <a:t>因此我们只要找到</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𝑓</m:t>
                        </m:r>
                      </m:e>
                      <m:sub>
                        <m:r>
                          <a:rPr lang="en-US" altLang="zh-CN" sz="2800" i="1">
                            <a:latin typeface="Cambria Math" panose="02040503050406030204" pitchFamily="18" charset="0"/>
                          </a:rPr>
                          <m:t>𝑛</m:t>
                        </m:r>
                      </m:sub>
                    </m:sSub>
                    <m:r>
                      <a:rPr lang="en-US" altLang="zh-CN" sz="2800" i="1">
                        <a:latin typeface="Cambria Math" panose="02040503050406030204" pitchFamily="18" charset="0"/>
                      </a:rPr>
                      <m:t>(</m:t>
                    </m:r>
                    <m:r>
                      <a:rPr lang="en-US" altLang="zh-CN" sz="2800" i="1">
                        <a:latin typeface="Cambria Math" panose="02040503050406030204" pitchFamily="18" charset="0"/>
                      </a:rPr>
                      <m:t>𝑥</m:t>
                    </m:r>
                    <m:r>
                      <a:rPr lang="en-US" altLang="zh-CN" sz="2800" i="1">
                        <a:latin typeface="Cambria Math" panose="02040503050406030204" pitchFamily="18" charset="0"/>
                      </a:rPr>
                      <m:t>)</m:t>
                    </m:r>
                  </m:oMath>
                </a14:m>
                <a:r>
                  <a:rPr lang="zh-CN" altLang="en-US" sz="2800" dirty="0">
                    <a:latin typeface="华文中宋" panose="02010600040101010101" pitchFamily="2" charset="-122"/>
                  </a:rPr>
                  <a:t>的一个子序列</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𝑓</m:t>
                        </m:r>
                      </m:e>
                      <m: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𝑛</m:t>
                            </m:r>
                          </m:e>
                          <m:sub>
                            <m:r>
                              <a:rPr lang="en-US" altLang="zh-CN" sz="2800" i="1">
                                <a:latin typeface="Cambria Math" panose="02040503050406030204" pitchFamily="18" charset="0"/>
                              </a:rPr>
                              <m:t>𝑖</m:t>
                            </m:r>
                          </m:sub>
                        </m:sSub>
                      </m:sub>
                    </m:sSub>
                    <m:r>
                      <a:rPr lang="en-US" altLang="zh-CN" sz="2800" i="1">
                        <a:latin typeface="Cambria Math" panose="02040503050406030204" pitchFamily="18" charset="0"/>
                      </a:rPr>
                      <m:t>(</m:t>
                    </m:r>
                    <m:r>
                      <a:rPr lang="en-US" altLang="zh-CN" sz="2800" i="1">
                        <a:latin typeface="Cambria Math" panose="02040503050406030204" pitchFamily="18" charset="0"/>
                      </a:rPr>
                      <m:t>𝑥</m:t>
                    </m:r>
                    <m:r>
                      <a:rPr lang="en-US" altLang="zh-CN" sz="2800" i="1">
                        <a:latin typeface="Cambria Math" panose="02040503050406030204" pitchFamily="18" charset="0"/>
                      </a:rPr>
                      <m:t>)</m:t>
                    </m:r>
                  </m:oMath>
                </a14:m>
                <a:r>
                  <a:rPr lang="zh-CN" altLang="en-US" sz="2800" dirty="0" smtClean="0">
                    <a:latin typeface="华文中宋" panose="02010600040101010101" pitchFamily="2" charset="-122"/>
                  </a:rPr>
                  <a:t>使得</a:t>
                </a:r>
                <a:endParaRPr lang="en-US" altLang="zh-CN" sz="2800" dirty="0" smtClean="0">
                  <a:latin typeface="华文中宋" panose="02010600040101010101" pitchFamily="2" charset="-122"/>
                </a:endParaRPr>
              </a:p>
              <a:p>
                <a:pPr algn="just">
                  <a:lnSpc>
                    <a:spcPct val="130000"/>
                  </a:lnSpc>
                </a:pPr>
                <a14:m>
                  <m:oMath xmlns:m="http://schemas.openxmlformats.org/officeDocument/2006/math">
                    <m:r>
                      <a:rPr lang="en-US" altLang="zh-CN" sz="2800" b="0" i="1" smtClean="0">
                        <a:latin typeface="Cambria Math" panose="02040503050406030204" pitchFamily="18" charset="0"/>
                      </a:rPr>
                      <m:t>𝑚</m:t>
                    </m:r>
                    <m:r>
                      <a:rPr lang="en-US" altLang="zh-CN" sz="2800" b="0" i="1" smtClean="0">
                        <a:latin typeface="Cambria Math" panose="02040503050406030204" pitchFamily="18" charset="0"/>
                      </a:rPr>
                      <m:t>[</m:t>
                    </m:r>
                    <m:nary>
                      <m:naryPr>
                        <m:chr m:val="⋃"/>
                        <m:ctrlPr>
                          <a:rPr lang="en-US" altLang="zh-CN" sz="2800" i="1">
                            <a:latin typeface="Cambria Math" panose="02040503050406030204" pitchFamily="18" charset="0"/>
                          </a:rPr>
                        </m:ctrlPr>
                      </m:naryPr>
                      <m:sub>
                        <m:r>
                          <m:rPr>
                            <m:brk m:alnAt="23"/>
                          </m:rPr>
                          <a:rPr lang="en-US" altLang="zh-CN" sz="2800" i="1">
                            <a:latin typeface="Cambria Math" panose="02040503050406030204" pitchFamily="18" charset="0"/>
                          </a:rPr>
                          <m:t>𝑘</m:t>
                        </m:r>
                        <m:r>
                          <a:rPr lang="en-US" altLang="zh-CN" sz="2800" i="1">
                            <a:latin typeface="Cambria Math" panose="02040503050406030204" pitchFamily="18" charset="0"/>
                          </a:rPr>
                          <m:t>=1</m:t>
                        </m:r>
                      </m:sub>
                      <m:sup>
                        <m:r>
                          <a:rPr lang="en-US" altLang="zh-CN" sz="2800" i="1">
                            <a:latin typeface="Cambria Math" panose="02040503050406030204" pitchFamily="18" charset="0"/>
                            <a:ea typeface="Cambria Math" panose="02040503050406030204" pitchFamily="18" charset="0"/>
                          </a:rPr>
                          <m:t>∞</m:t>
                        </m:r>
                      </m:sup>
                      <m:e>
                        <m:nary>
                          <m:naryPr>
                            <m:chr m:val="⋂"/>
                            <m:ctrlPr>
                              <a:rPr lang="en-US" altLang="zh-CN" sz="2800" i="1">
                                <a:latin typeface="Cambria Math" panose="02040503050406030204" pitchFamily="18" charset="0"/>
                              </a:rPr>
                            </m:ctrlPr>
                          </m:naryPr>
                          <m:sub>
                            <m:r>
                              <m:rPr>
                                <m:brk m:alnAt="23"/>
                              </m:rPr>
                              <a:rPr lang="en-US" altLang="zh-CN" sz="2800" i="1">
                                <a:latin typeface="Cambria Math" panose="02040503050406030204" pitchFamily="18" charset="0"/>
                              </a:rPr>
                              <m:t>𝑁</m:t>
                            </m:r>
                            <m:r>
                              <a:rPr lang="en-US" altLang="zh-CN" sz="2800" i="1">
                                <a:latin typeface="Cambria Math" panose="02040503050406030204" pitchFamily="18" charset="0"/>
                              </a:rPr>
                              <m:t>=1</m:t>
                            </m:r>
                          </m:sub>
                          <m:sup>
                            <m:r>
                              <a:rPr lang="en-US" altLang="zh-CN" sz="2800" i="1">
                                <a:latin typeface="Cambria Math" panose="02040503050406030204" pitchFamily="18" charset="0"/>
                                <a:ea typeface="Cambria Math" panose="02040503050406030204" pitchFamily="18" charset="0"/>
                              </a:rPr>
                              <m:t>∞</m:t>
                            </m:r>
                          </m:sup>
                          <m:e>
                            <m:nary>
                              <m:naryPr>
                                <m:chr m:val="⋃"/>
                                <m:ctrlPr>
                                  <a:rPr lang="en-US" altLang="zh-CN" sz="2800" i="1">
                                    <a:latin typeface="Cambria Math" panose="02040503050406030204" pitchFamily="18" charset="0"/>
                                  </a:rPr>
                                </m:ctrlPr>
                              </m:naryPr>
                              <m:sub>
                                <m:r>
                                  <a:rPr lang="en-US" altLang="zh-CN" sz="2800" b="0" i="1" smtClean="0">
                                    <a:latin typeface="Cambria Math" panose="02040503050406030204" pitchFamily="18" charset="0"/>
                                  </a:rPr>
                                  <m:t>𝑖</m:t>
                                </m:r>
                                <m:r>
                                  <a:rPr lang="en-US" altLang="zh-CN" sz="2800" i="1">
                                    <a:latin typeface="Cambria Math" panose="02040503050406030204" pitchFamily="18" charset="0"/>
                                  </a:rPr>
                                  <m:t>=</m:t>
                                </m:r>
                                <m:r>
                                  <a:rPr lang="en-US" altLang="zh-CN" sz="2800" i="1">
                                    <a:latin typeface="Cambria Math" panose="02040503050406030204" pitchFamily="18" charset="0"/>
                                  </a:rPr>
                                  <m:t>𝑁</m:t>
                                </m:r>
                              </m:sub>
                              <m:sup>
                                <m:r>
                                  <a:rPr lang="en-US" altLang="zh-CN" sz="2800" i="1">
                                    <a:latin typeface="Cambria Math" panose="02040503050406030204" pitchFamily="18" charset="0"/>
                                    <a:ea typeface="Cambria Math" panose="02040503050406030204" pitchFamily="18" charset="0"/>
                                  </a:rPr>
                                  <m:t>∞</m:t>
                                </m:r>
                              </m:sup>
                              <m:e>
                                <m:r>
                                  <a:rPr lang="en-US" altLang="zh-CN" sz="2800" i="1">
                                    <a:latin typeface="Cambria Math" panose="02040503050406030204" pitchFamily="18" charset="0"/>
                                  </a:rPr>
                                  <m:t>𝐸</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e>
                                    <m:d>
                                      <m:dPr>
                                        <m:begChr m:val="|"/>
                                        <m:endChr m:val="|"/>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b="0" i="1" smtClean="0">
                                                <a:latin typeface="Cambria Math" panose="02040503050406030204" pitchFamily="18" charset="0"/>
                                              </a:rPr>
                                              <m:t>𝑓</m:t>
                                            </m:r>
                                          </m:e>
                                          <m:sub>
                                            <m:sSub>
                                              <m:sSubPr>
                                                <m:ctrlPr>
                                                  <a:rPr lang="en-US" altLang="zh-CN" sz="2800" b="0" i="1" smtClean="0">
                                                    <a:latin typeface="Cambria Math" panose="02040503050406030204" pitchFamily="18" charset="0"/>
                                                  </a:rPr>
                                                </m:ctrlPr>
                                              </m:sSubPr>
                                              <m:e>
                                                <m:r>
                                                  <a:rPr lang="en-US" altLang="zh-CN" sz="2800" i="1">
                                                    <a:latin typeface="Cambria Math" panose="02040503050406030204" pitchFamily="18" charset="0"/>
                                                  </a:rPr>
                                                  <m:t>𝑛</m:t>
                                                </m:r>
                                              </m:e>
                                              <m:sub>
                                                <m:r>
                                                  <a:rPr lang="en-US" altLang="zh-CN" sz="2800" b="0" i="1" smtClean="0">
                                                    <a:latin typeface="Cambria Math" panose="02040503050406030204" pitchFamily="18" charset="0"/>
                                                  </a:rPr>
                                                  <m:t>𝑖</m:t>
                                                </m:r>
                                              </m:sub>
                                            </m:sSub>
                                          </m:sub>
                                        </m:sSub>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rPr>
                                          <m:t>−</m:t>
                                        </m:r>
                                        <m:r>
                                          <a:rPr lang="en-US" altLang="zh-CN" sz="2800" b="0" i="1" smtClean="0">
                                            <a:latin typeface="Cambria Math" panose="02040503050406030204" pitchFamily="18" charset="0"/>
                                          </a:rPr>
                                          <m:t>𝑓</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e>
                                    </m:d>
                                    <m:r>
                                      <a:rPr lang="en-US" altLang="zh-CN" sz="2800" i="1">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ea typeface="Cambria Math" panose="02040503050406030204" pitchFamily="18" charset="0"/>
                                          </a:rPr>
                                        </m:ctrlPr>
                                      </m:fPr>
                                      <m:num>
                                        <m:r>
                                          <a:rPr lang="en-US" altLang="zh-CN" sz="2800" i="1">
                                            <a:latin typeface="Cambria Math" panose="02040503050406030204" pitchFamily="18" charset="0"/>
                                            <a:ea typeface="Cambria Math" panose="02040503050406030204" pitchFamily="18" charset="0"/>
                                          </a:rPr>
                                          <m:t>1</m:t>
                                        </m:r>
                                      </m:num>
                                      <m:den>
                                        <m:r>
                                          <a:rPr lang="en-US" altLang="zh-CN" sz="2800" i="1">
                                            <a:latin typeface="Cambria Math" panose="02040503050406030204" pitchFamily="18" charset="0"/>
                                            <a:ea typeface="Cambria Math" panose="02040503050406030204" pitchFamily="18" charset="0"/>
                                          </a:rPr>
                                          <m:t>𝑘</m:t>
                                        </m:r>
                                      </m:den>
                                    </m:f>
                                  </m:e>
                                </m:d>
                              </m:e>
                            </m:nary>
                          </m:e>
                        </m:nary>
                      </m:e>
                    </m:nary>
                    <m:r>
                      <a:rPr lang="en-US" altLang="zh-CN" sz="2800" b="0" i="1" smtClean="0">
                        <a:latin typeface="Cambria Math" panose="02040503050406030204" pitchFamily="18" charset="0"/>
                        <a:ea typeface="Cambria Math" panose="02040503050406030204" pitchFamily="18" charset="0"/>
                      </a:rPr>
                      <m:t>]=0</m:t>
                    </m:r>
                  </m:oMath>
                </a14:m>
                <a:r>
                  <a:rPr lang="zh-CN" altLang="en-US" sz="2800" dirty="0">
                    <a:ea typeface="宋体" panose="02010600030101010101" pitchFamily="2" charset="-122"/>
                  </a:rPr>
                  <a:t> </a:t>
                </a:r>
              </a:p>
            </p:txBody>
          </p:sp>
        </mc:Choice>
        <mc:Fallback xmlns="">
          <p:sp>
            <p:nvSpPr>
              <p:cNvPr id="23562" name="Rectangle 10"/>
              <p:cNvSpPr>
                <a:spLocks noRot="1" noChangeAspect="1" noMove="1" noResize="1" noEditPoints="1" noAdjustHandles="1" noChangeArrowheads="1" noChangeShapeType="1" noTextEdit="1"/>
              </p:cNvSpPr>
              <p:nvPr/>
            </p:nvSpPr>
            <p:spPr bwMode="auto">
              <a:xfrm>
                <a:off x="107504" y="3284984"/>
                <a:ext cx="8856984" cy="3456384"/>
              </a:xfrm>
              <a:prstGeom prst="rect">
                <a:avLst/>
              </a:prstGeom>
              <a:blipFill>
                <a:blip r:embed="rId3"/>
                <a:stretch>
                  <a:fillRect l="-1445" t="-123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1216719355"/>
      </p:ext>
    </p:extLst>
  </p:cSld>
  <p:clrMapOvr>
    <a:masterClrMapping/>
  </p:clrMapOvr>
  <p:timing>
    <p:tnLst>
      <p:par>
        <p:cTn id="1" dur="indefinite" restart="never" nodeType="tmRoot"/>
      </p:par>
    </p:tnLst>
  </p:timing>
</p:sld>
</file>

<file path=ppt/theme/theme1.xml><?xml version="1.0" encoding="utf-8"?>
<a:theme xmlns:a="http://schemas.openxmlformats.org/drawingml/2006/main" name="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黑体"/>
        <a:cs typeface=""/>
      </a:majorFont>
      <a:minorFont>
        <a:latin typeface="Times New Roman"/>
        <a:ea typeface="华文中宋"/>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Designs\Soaring.pot</Template>
  <TotalTime>1490</TotalTime>
  <Words>3404</Words>
  <Application>Microsoft Office PowerPoint</Application>
  <PresentationFormat>全屏显示(4:3)</PresentationFormat>
  <Paragraphs>103</Paragraphs>
  <Slides>18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等线</vt:lpstr>
      <vt:lpstr>黑体</vt:lpstr>
      <vt:lpstr>华文中宋</vt:lpstr>
      <vt:lpstr>宋体</vt:lpstr>
      <vt:lpstr>Arial</vt:lpstr>
      <vt:lpstr>Cambria Math</vt:lpstr>
      <vt:lpstr>Times New Roman</vt:lpstr>
      <vt:lpstr>Wingdings</vt:lpstr>
      <vt:lpstr>Soaring</vt:lpstr>
      <vt:lpstr>第11讲  依测度收敛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Sichuan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第14讲  依测度收敛 </dc:title>
  <dc:creator>G.F.CAO</dc:creator>
  <cp:lastModifiedBy>guo</cp:lastModifiedBy>
  <cp:revision>38</cp:revision>
  <dcterms:created xsi:type="dcterms:W3CDTF">2001-04-13T11:42:40Z</dcterms:created>
  <dcterms:modified xsi:type="dcterms:W3CDTF">2023-04-20T06:54:53Z</dcterms:modified>
</cp:coreProperties>
</file>