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9" r:id="rId5"/>
    <p:sldId id="266" r:id="rId6"/>
    <p:sldId id="270" r:id="rId7"/>
    <p:sldId id="271" r:id="rId8"/>
    <p:sldId id="272" r:id="rId9"/>
    <p:sldId id="282" r:id="rId10"/>
    <p:sldId id="283" r:id="rId11"/>
    <p:sldId id="284" r:id="rId12"/>
    <p:sldId id="273" r:id="rId13"/>
    <p:sldId id="274" r:id="rId14"/>
    <p:sldId id="263" r:id="rId15"/>
    <p:sldId id="276" r:id="rId16"/>
    <p:sldId id="277" r:id="rId17"/>
    <p:sldId id="278" r:id="rId18"/>
    <p:sldId id="279" r:id="rId19"/>
    <p:sldId id="275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D09"/>
    <a:srgbClr val="D6002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90909" autoAdjust="0"/>
  </p:normalViewPr>
  <p:slideViewPr>
    <p:cSldViewPr>
      <p:cViewPr varScale="1">
        <p:scale>
          <a:sx n="59" d="100"/>
          <a:sy n="59" d="100"/>
        </p:scale>
        <p:origin x="80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7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4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48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7.wmf"/><Relationship Id="rId2" Type="http://schemas.openxmlformats.org/officeDocument/2006/relationships/image" Target="../media/image48.wmf"/><Relationship Id="rId1" Type="http://schemas.openxmlformats.org/officeDocument/2006/relationships/image" Target="../media/image65.wmf"/><Relationship Id="rId6" Type="http://schemas.openxmlformats.org/officeDocument/2006/relationships/image" Target="../media/image6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70.wmf"/><Relationship Id="rId2" Type="http://schemas.openxmlformats.org/officeDocument/2006/relationships/image" Target="../media/image59.wmf"/><Relationship Id="rId1" Type="http://schemas.openxmlformats.org/officeDocument/2006/relationships/image" Target="../media/image68.wmf"/><Relationship Id="rId6" Type="http://schemas.openxmlformats.org/officeDocument/2006/relationships/image" Target="../media/image69.wmf"/><Relationship Id="rId5" Type="http://schemas.openxmlformats.org/officeDocument/2006/relationships/image" Target="../media/image58.wmf"/><Relationship Id="rId4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4" Type="http://schemas.openxmlformats.org/officeDocument/2006/relationships/image" Target="../media/image9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E6C116-4CD6-4293-A214-5F2766B9AE61}" type="datetimeFigureOut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D542B0-8A72-4317-85E4-F082E120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0769F0-A33B-46F6-AA4E-861ED3FBF408}" type="datetimeFigureOut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71ACFF-30B1-4378-837D-B8960232CC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239895-990A-469E-8A3C-ABC8E2541C1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53AC-35D7-479B-A9AC-D0B58E9FA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FD88-5EC9-42A0-A515-EAA740E0C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72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34829-3094-48D2-B623-58CBABF969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2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3A1E-C9AF-4072-911B-4578F2580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68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AE4-EEED-43DA-A249-386539C69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5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9EDF-71B7-4025-BE9A-128D1D380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8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599E9-E59A-442E-9387-7EC85866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409C-EE87-4100-949B-CDEBF4C30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29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B0D7-47D2-4A4E-9CA9-87BE8709D9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6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D3F64-DE2D-4088-B9BC-FEA2FCE22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0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91049-CEB4-4B63-9604-522CC36BF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74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6387" name="Freeform 1027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Arc 1028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2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F77E89E-6C4E-40DE-8588-4388B22D0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0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59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48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84.emf"/><Relationship Id="rId3" Type="http://schemas.openxmlformats.org/officeDocument/2006/relationships/image" Target="../media/image86.png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10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96.png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8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2474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方正综艺繁体" pitchFamily="2" charset="-122"/>
              </a:rPr>
              <a:t> </a:t>
            </a:r>
            <a:r>
              <a:rPr lang="zh-CN" altLang="en-US" sz="7200" dirty="0" smtClean="0">
                <a:ea typeface="方正综艺繁体" pitchFamily="2" charset="-122"/>
              </a:rPr>
              <a:t>实变函数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3429000"/>
            <a:ext cx="4632325" cy="1752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方正魏碑繁体" pitchFamily="2" charset="-122"/>
              </a:rPr>
              <a:t>郭庆杰         </a:t>
            </a:r>
            <a:r>
              <a:rPr lang="zh-CN" altLang="en-US" smtClean="0">
                <a:ea typeface="方正魏碑繁体" pitchFamily="2" charset="-122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990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dirty="0">
                <a:solidFill>
                  <a:srgbClr val="FF9900"/>
                </a:solidFill>
              </a:rPr>
              <a:t>例  </a:t>
            </a:r>
          </a:p>
        </p:txBody>
      </p:sp>
      <p:graphicFrame>
        <p:nvGraphicFramePr>
          <p:cNvPr id="28676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81000" y="1589088"/>
          <a:ext cx="4370388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3" imgW="1308100" imgH="368300" progId="Equation.3">
                  <p:embed/>
                </p:oleObj>
              </mc:Choice>
              <mc:Fallback>
                <p:oleObj name="Equation" r:id="rId3" imgW="13081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9088"/>
                        <a:ext cx="4370388" cy="12303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990600" y="304800"/>
          <a:ext cx="6719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5" imgW="2743200" imgH="241300" progId="Equation.3">
                  <p:embed/>
                </p:oleObj>
              </mc:Choice>
              <mc:Fallback>
                <p:oleObj name="公式" r:id="rId5" imgW="2743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6719888" cy="59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9600" y="4724400"/>
            <a:ext cx="7239000" cy="822325"/>
            <a:chOff x="336" y="1872"/>
            <a:chExt cx="4560" cy="518"/>
          </a:xfrm>
        </p:grpSpPr>
        <p:grpSp>
          <p:nvGrpSpPr>
            <p:cNvPr id="14351" name="Group 20"/>
            <p:cNvGrpSpPr>
              <a:grpSpLocks/>
            </p:cNvGrpSpPr>
            <p:nvPr/>
          </p:nvGrpSpPr>
          <p:grpSpPr bwMode="auto">
            <a:xfrm>
              <a:off x="336" y="2064"/>
              <a:ext cx="4560" cy="0"/>
              <a:chOff x="336" y="2064"/>
              <a:chExt cx="4560" cy="0"/>
            </a:xfrm>
          </p:grpSpPr>
          <p:sp>
            <p:nvSpPr>
              <p:cNvPr id="14353" name="Line 8"/>
              <p:cNvSpPr>
                <a:spLocks noChangeShapeType="1"/>
              </p:cNvSpPr>
              <p:nvPr/>
            </p:nvSpPr>
            <p:spPr bwMode="auto">
              <a:xfrm>
                <a:off x="336" y="2064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Line 9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352" name="Text Box 10"/>
            <p:cNvSpPr txBox="1">
              <a:spLocks noChangeArrowheads="1"/>
            </p:cNvSpPr>
            <p:nvPr/>
          </p:nvSpPr>
          <p:spPr bwMode="auto">
            <a:xfrm>
              <a:off x="1728" y="1872"/>
              <a:ext cx="12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   (                [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a-1/n          a</a:t>
              </a:r>
            </a:p>
          </p:txBody>
        </p:sp>
      </p:grpSp>
      <p:graphicFrame>
        <p:nvGraphicFramePr>
          <p:cNvPr id="28696" name="Object 4"/>
          <p:cNvGraphicFramePr>
            <a:graphicFrameLocks noChangeAspect="1"/>
          </p:cNvGraphicFramePr>
          <p:nvPr/>
        </p:nvGraphicFramePr>
        <p:xfrm>
          <a:off x="381000" y="3276600"/>
          <a:ext cx="4343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7" imgW="1397000" imgH="368300" progId="Equation.3">
                  <p:embed/>
                </p:oleObj>
              </mc:Choice>
              <mc:Fallback>
                <p:oleObj name="Equation" r:id="rId7" imgW="1397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343400" cy="1123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71600" y="1600200"/>
            <a:ext cx="7239000" cy="4937125"/>
            <a:chOff x="864" y="1008"/>
            <a:chExt cx="4560" cy="3110"/>
          </a:xfrm>
        </p:grpSpPr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3264" y="1008"/>
            <a:ext cx="1845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Equation" r:id="rId9" imgW="876300" imgH="368300" progId="Equation.3">
                    <p:embed/>
                  </p:oleObj>
                </mc:Choice>
                <mc:Fallback>
                  <p:oleObj name="Equation" r:id="rId9" imgW="8763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08"/>
                          <a:ext cx="1845" cy="775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6"/>
            <p:cNvGraphicFramePr>
              <a:graphicFrameLocks noChangeAspect="1"/>
            </p:cNvGraphicFramePr>
            <p:nvPr/>
          </p:nvGraphicFramePr>
          <p:xfrm>
            <a:off x="3264" y="2064"/>
            <a:ext cx="195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Equation" r:id="rId11" imgW="927100" imgH="368300" progId="Equation.3">
                    <p:embed/>
                  </p:oleObj>
                </mc:Choice>
                <mc:Fallback>
                  <p:oleObj name="Equation" r:id="rId11" imgW="9271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064"/>
                          <a:ext cx="1952" cy="67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6" name="Group 27"/>
            <p:cNvGrpSpPr>
              <a:grpSpLocks/>
            </p:cNvGrpSpPr>
            <p:nvPr/>
          </p:nvGrpSpPr>
          <p:grpSpPr bwMode="auto">
            <a:xfrm>
              <a:off x="864" y="3600"/>
              <a:ext cx="4560" cy="518"/>
              <a:chOff x="336" y="1872"/>
              <a:chExt cx="4560" cy="518"/>
            </a:xfrm>
          </p:grpSpPr>
          <p:grpSp>
            <p:nvGrpSpPr>
              <p:cNvPr id="14347" name="Group 28"/>
              <p:cNvGrpSpPr>
                <a:grpSpLocks/>
              </p:cNvGrpSpPr>
              <p:nvPr/>
            </p:nvGrpSpPr>
            <p:grpSpPr bwMode="auto">
              <a:xfrm>
                <a:off x="336" y="2064"/>
                <a:ext cx="4560" cy="0"/>
                <a:chOff x="336" y="2064"/>
                <a:chExt cx="4560" cy="0"/>
              </a:xfrm>
            </p:grpSpPr>
            <p:sp>
              <p:nvSpPr>
                <p:cNvPr id="14349" name="Line 29"/>
                <p:cNvSpPr>
                  <a:spLocks noChangeShapeType="1"/>
                </p:cNvSpPr>
                <p:nvPr/>
              </p:nvSpPr>
              <p:spPr bwMode="auto">
                <a:xfrm>
                  <a:off x="336" y="2064"/>
                  <a:ext cx="45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0" name="Line 30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8" name="Text Box 31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1275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     </a:t>
                </a:r>
                <a:r>
                  <a:rPr lang="en-US" altLang="zh-CN" sz="2400">
                    <a:solidFill>
                      <a:schemeClr val="accent1"/>
                    </a:solidFill>
                  </a:rPr>
                  <a:t>(</a:t>
                </a:r>
                <a:r>
                  <a:rPr lang="en-US" altLang="zh-CN" sz="2400"/>
                  <a:t>    [   </a:t>
                </a:r>
                <a:r>
                  <a:rPr lang="en-US" altLang="zh-CN" sz="2400">
                    <a:solidFill>
                      <a:schemeClr val="accent1"/>
                    </a:solidFill>
                  </a:rPr>
                  <a:t>(</a:t>
                </a:r>
                <a:r>
                  <a:rPr lang="en-US" altLang="zh-CN" sz="2400"/>
                  <a:t>  [  </a:t>
                </a:r>
                <a:r>
                  <a:rPr lang="en-US" altLang="zh-CN" sz="2400">
                    <a:solidFill>
                      <a:schemeClr val="hlink"/>
                    </a:solidFill>
                  </a:rPr>
                  <a:t>[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chemeClr val="accent1"/>
                    </a:solidFill>
                  </a:rPr>
                  <a:t>a-1/</a:t>
                </a:r>
                <a:r>
                  <a:rPr lang="en-US" altLang="zh-CN" sz="1000">
                    <a:solidFill>
                      <a:schemeClr val="accent1"/>
                    </a:solidFill>
                  </a:rPr>
                  <a:t>n-1</a:t>
                </a:r>
                <a:r>
                  <a:rPr lang="en-US" altLang="zh-CN" sz="1400"/>
                  <a:t>    </a:t>
                </a:r>
                <a:r>
                  <a:rPr lang="en-US" altLang="zh-CN" sz="1400">
                    <a:solidFill>
                      <a:schemeClr val="folHlink"/>
                    </a:solidFill>
                  </a:rPr>
                  <a:t>a-1/n</a:t>
                </a:r>
                <a:r>
                  <a:rPr lang="en-US" altLang="zh-CN" sz="1400"/>
                  <a:t>    </a:t>
                </a:r>
                <a:r>
                  <a:rPr lang="en-US" altLang="zh-CN" sz="1400">
                    <a:solidFill>
                      <a:schemeClr val="accent1"/>
                    </a:solidFill>
                  </a:rPr>
                  <a:t>a-1/</a:t>
                </a:r>
                <a:r>
                  <a:rPr lang="en-US" altLang="zh-CN" sz="1000">
                    <a:solidFill>
                      <a:schemeClr val="accent1"/>
                    </a:solidFill>
                  </a:rPr>
                  <a:t>n+1</a:t>
                </a:r>
                <a:r>
                  <a:rPr lang="en-US" altLang="zh-CN" sz="1000"/>
                  <a:t>  </a:t>
                </a:r>
                <a:r>
                  <a:rPr lang="en-US" altLang="zh-CN" sz="2400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9906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  </a:t>
            </a:r>
          </a:p>
        </p:txBody>
      </p:sp>
      <p:graphicFrame>
        <p:nvGraphicFramePr>
          <p:cNvPr id="46080" name="Object 2"/>
          <p:cNvGraphicFramePr>
            <a:graphicFrameLocks noChangeAspect="1"/>
          </p:cNvGraphicFramePr>
          <p:nvPr/>
        </p:nvGraphicFramePr>
        <p:xfrm>
          <a:off x="990600" y="533400"/>
          <a:ext cx="6719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3" imgW="2743200" imgH="241300" progId="Equation.3">
                  <p:embed/>
                </p:oleObj>
              </mc:Choice>
              <mc:Fallback>
                <p:oleObj name="公式" r:id="rId3" imgW="27432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"/>
                        <a:ext cx="6719888" cy="59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" name="Object 3"/>
          <p:cNvGraphicFramePr>
            <a:graphicFrameLocks noChangeAspect="1"/>
          </p:cNvGraphicFramePr>
          <p:nvPr/>
        </p:nvGraphicFramePr>
        <p:xfrm>
          <a:off x="457200" y="1828800"/>
          <a:ext cx="37560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5" imgW="1143000" imgH="368300" progId="Equation.3">
                  <p:embed/>
                </p:oleObj>
              </mc:Choice>
              <mc:Fallback>
                <p:oleObj name="Equation" r:id="rId5" imgW="11430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56025" cy="1208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381000" y="5257800"/>
            <a:ext cx="7239000" cy="822325"/>
            <a:chOff x="336" y="2448"/>
            <a:chExt cx="4560" cy="518"/>
          </a:xfrm>
        </p:grpSpPr>
        <p:grpSp>
          <p:nvGrpSpPr>
            <p:cNvPr id="15370" name="Group 1038"/>
            <p:cNvGrpSpPr>
              <a:grpSpLocks/>
            </p:cNvGrpSpPr>
            <p:nvPr/>
          </p:nvGrpSpPr>
          <p:grpSpPr bwMode="auto">
            <a:xfrm>
              <a:off x="336" y="2640"/>
              <a:ext cx="4560" cy="0"/>
              <a:chOff x="336" y="2640"/>
              <a:chExt cx="4560" cy="0"/>
            </a:xfrm>
          </p:grpSpPr>
          <p:sp>
            <p:nvSpPr>
              <p:cNvPr id="15372" name="Line 1039"/>
              <p:cNvSpPr>
                <a:spLocks noChangeShapeType="1"/>
              </p:cNvSpPr>
              <p:nvPr/>
            </p:nvSpPr>
            <p:spPr bwMode="auto">
              <a:xfrm>
                <a:off x="336" y="2640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3" name="Line 1040"/>
              <p:cNvSpPr>
                <a:spLocks noChangeShapeType="1"/>
              </p:cNvSpPr>
              <p:nvPr/>
            </p:nvSpPr>
            <p:spPr bwMode="auto">
              <a:xfrm flipH="1">
                <a:off x="2880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371" name="Text Box 1041"/>
            <p:cNvSpPr txBox="1">
              <a:spLocks noChangeArrowheads="1"/>
            </p:cNvSpPr>
            <p:nvPr/>
          </p:nvSpPr>
          <p:spPr bwMode="auto">
            <a:xfrm>
              <a:off x="2784" y="2448"/>
              <a:ext cx="116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(              [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           a+1/n</a:t>
              </a:r>
            </a:p>
          </p:txBody>
        </p: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5486400" y="1828800"/>
            <a:ext cx="3140075" cy="2862263"/>
            <a:chOff x="3456" y="1152"/>
            <a:chExt cx="1978" cy="1803"/>
          </a:xfrm>
        </p:grpSpPr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3456" y="2304"/>
            <a:ext cx="1978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Equation" r:id="rId7" imgW="1117600" imgH="368300" progId="Equation.3">
                    <p:embed/>
                  </p:oleObj>
                </mc:Choice>
                <mc:Fallback>
                  <p:oleObj name="Equation" r:id="rId7" imgW="11176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1978" cy="65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6"/>
            <p:cNvGraphicFramePr>
              <a:graphicFrameLocks noChangeAspect="1"/>
            </p:cNvGraphicFramePr>
            <p:nvPr/>
          </p:nvGraphicFramePr>
          <p:xfrm>
            <a:off x="3456" y="1152"/>
            <a:ext cx="1813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Equation" r:id="rId9" imgW="876300" imgH="368300" progId="Equation.3">
                    <p:embed/>
                  </p:oleObj>
                </mc:Choice>
                <mc:Fallback>
                  <p:oleObj name="Equation" r:id="rId9" imgW="8763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52"/>
                          <a:ext cx="1813" cy="761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457200" y="3657600"/>
          <a:ext cx="39258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1397000" imgH="368300" progId="Equation.3">
                  <p:embed/>
                </p:oleObj>
              </mc:Choice>
              <mc:Fallback>
                <p:oleObj name="Equation" r:id="rId11" imgW="1397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3925888" cy="1033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．差（余）运算</a:t>
                </a:r>
              </a:p>
              <a:p>
                <a:pPr eaLnBrk="1" hangingPunct="1"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由所有属于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但不属于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的元素组成的集合，称为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差集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\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，也就是说，                                           ，但             。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039" t="-1926" r="-6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8408"/>
              </p:ext>
            </p:extLst>
          </p:nvPr>
        </p:nvGraphicFramePr>
        <p:xfrm>
          <a:off x="1843882" y="3500438"/>
          <a:ext cx="3657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4" imgW="1262207" imgH="133219" progId="Equation.DSMT4">
                  <p:embed/>
                </p:oleObj>
              </mc:Choice>
              <mc:Fallback>
                <p:oleObj name="Equation" r:id="rId4" imgW="1262207" imgH="133219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882" y="3500438"/>
                        <a:ext cx="3657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81900"/>
              </p:ext>
            </p:extLst>
          </p:nvPr>
        </p:nvGraphicFramePr>
        <p:xfrm>
          <a:off x="6372200" y="3500438"/>
          <a:ext cx="990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6" imgW="323936" imgH="119030" progId="Equation.3">
                  <p:embed/>
                </p:oleObj>
              </mc:Choice>
              <mc:Fallback>
                <p:oleObj name="Equation" r:id="rId6" imgW="323936" imgH="11903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500438"/>
                        <a:ext cx="990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3508" y="1812925"/>
                <a:ext cx="8856984" cy="4114800"/>
              </a:xfrm>
            </p:spPr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应该注意的是，此处并未要求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的子集。假如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的余集，记作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  <m:r>
                      <a:rPr lang="en-US" altLang="zh-CN" sz="2800" i="1" baseline="-3000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。需要指出的是，我们讲某个集合的余集时，要弄清相对于哪个集合的余集，特别是涉及到多个集合时，尤其应注意。有时，我们总是限定在某个固定集合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内讨论一些子集，在这种情况下，可以省略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，而将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  <m:r>
                      <a:rPr lang="en-US" altLang="zh-CN" sz="2800" i="1" baseline="-3000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）。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集合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)∪(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称为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对称差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。 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3508" y="1812925"/>
                <a:ext cx="8856984" cy="4114800"/>
              </a:xfrm>
              <a:blipFill>
                <a:blip r:embed="rId2"/>
                <a:stretch>
                  <a:fillRect t="-2370" r="-5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集合及其运算</a:t>
            </a:r>
            <a:endParaRPr lang="zh-CN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集合的运算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3600" b="1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：回忆数的四则运算，由此猜测集合的运算应该具有什么性质。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981200"/>
            <a:ext cx="8980659" cy="4114800"/>
          </a:xfrm>
        </p:spPr>
        <p:txBody>
          <a:bodyPr/>
          <a:lstStyle/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3" algn="just" eaLnBrk="1" hangingPunct="1">
              <a:buFontTx/>
              <a:buNone/>
            </a:pPr>
            <a:endParaRPr lang="zh-CN" alt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3" algn="just" eaLnBrk="1" hangingPunct="1">
              <a:buFontTx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19460" name="Object 0"/>
          <p:cNvGraphicFramePr>
            <a:graphicFrameLocks noChangeAspect="1"/>
          </p:cNvGraphicFramePr>
          <p:nvPr/>
        </p:nvGraphicFramePr>
        <p:xfrm>
          <a:off x="3429000" y="1981200"/>
          <a:ext cx="2971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3" imgW="1085838" imgH="143072" progId="Equation.3">
                  <p:embed/>
                </p:oleObj>
              </mc:Choice>
              <mc:Fallback>
                <p:oleObj name="Equation" r:id="rId3" imgW="1085838" imgH="143072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971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3429000" y="2514600"/>
          <a:ext cx="4038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5" imgW="1566810" imgH="157261" progId="Equation.3">
                  <p:embed/>
                </p:oleObj>
              </mc:Choice>
              <mc:Fallback>
                <p:oleObj name="Equation" r:id="rId5" imgW="1566810" imgH="15726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4038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3429000" y="3048000"/>
          <a:ext cx="3962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7" imgW="1504864" imgH="143072" progId="Equation.3">
                  <p:embed/>
                </p:oleObj>
              </mc:Choice>
              <mc:Fallback>
                <p:oleObj name="Equation" r:id="rId7" imgW="1504864" imgH="1430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3962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/>
          <p:cNvGraphicFramePr>
            <a:graphicFrameLocks noChangeAspect="1"/>
          </p:cNvGraphicFramePr>
          <p:nvPr/>
        </p:nvGraphicFramePr>
        <p:xfrm>
          <a:off x="3429000" y="3429000"/>
          <a:ext cx="3657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9" imgW="1376236" imgH="157261" progId="Equation.3">
                  <p:embed/>
                </p:oleObj>
              </mc:Choice>
              <mc:Fallback>
                <p:oleObj name="Equation" r:id="rId9" imgW="1376236" imgH="1572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0"/>
                        <a:ext cx="3657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4"/>
          <p:cNvGraphicFramePr>
            <a:graphicFrameLocks noChangeAspect="1"/>
          </p:cNvGraphicFramePr>
          <p:nvPr/>
        </p:nvGraphicFramePr>
        <p:xfrm>
          <a:off x="3429000" y="4038600"/>
          <a:ext cx="3581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11" imgW="1376236" imgH="157261" progId="Equation.3">
                  <p:embed/>
                </p:oleObj>
              </mc:Choice>
              <mc:Fallback>
                <p:oleObj name="Equation" r:id="rId11" imgW="1376236" imgH="1572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3581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5"/>
          <p:cNvGraphicFramePr>
            <a:graphicFrameLocks noChangeAspect="1"/>
          </p:cNvGraphicFramePr>
          <p:nvPr/>
        </p:nvGraphicFramePr>
        <p:xfrm>
          <a:off x="3352800" y="4876800"/>
          <a:ext cx="411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13" imgW="1642961" imgH="157261" progId="Equation.3">
                  <p:embed/>
                </p:oleObj>
              </mc:Choice>
              <mc:Fallback>
                <p:oleObj name="Equation" r:id="rId13" imgW="1642961" imgH="1572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14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6"/>
          <p:cNvGraphicFramePr>
            <a:graphicFrameLocks noChangeAspect="1"/>
          </p:cNvGraphicFramePr>
          <p:nvPr/>
        </p:nvGraphicFramePr>
        <p:xfrm>
          <a:off x="3352800" y="5486400"/>
          <a:ext cx="4191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5" imgW="1619287" imgH="157261" progId="Equation.3">
                  <p:embed/>
                </p:oleObj>
              </mc:Choice>
              <mc:Fallback>
                <p:oleObj name="Equation" r:id="rId15" imgW="1619287" imgH="1572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86400"/>
                        <a:ext cx="4191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                                                               。</a:t>
            </a:r>
            <a:r>
              <a:rPr lang="zh-CN" altLang="en-US" dirty="0" smtClean="0"/>
              <a:t>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362200" y="1981200"/>
          <a:ext cx="3429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3" imgW="1300085" imgH="157261" progId="Equation.3">
                  <p:embed/>
                </p:oleObj>
              </mc:Choice>
              <mc:Fallback>
                <p:oleObj name="Equation" r:id="rId3" imgW="1300085" imgH="1572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3429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438400" y="2514600"/>
          <a:ext cx="3352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1285881" imgH="157261" progId="Equation.3">
                  <p:embed/>
                </p:oleObj>
              </mc:Choice>
              <mc:Fallback>
                <p:oleObj name="Equation" r:id="rId5" imgW="1285881" imgH="1572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3352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2438400" y="3048000"/>
          <a:ext cx="4114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7" imgW="1605083" imgH="157261" progId="Equation.3">
                  <p:embed/>
                </p:oleObj>
              </mc:Choice>
              <mc:Fallback>
                <p:oleObj name="Equation" r:id="rId7" imgW="1605083" imgH="15726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4114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438400" y="3581400"/>
          <a:ext cx="434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9" imgW="1605083" imgH="157261" progId="Equation.3">
                  <p:embed/>
                </p:oleObj>
              </mc:Choice>
              <mc:Fallback>
                <p:oleObj name="Equation" r:id="rId9" imgW="1605083" imgH="1572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4343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2438400" y="4114800"/>
          <a:ext cx="426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1" imgW="1581014" imgH="143072" progId="Equation.3">
                  <p:embed/>
                </p:oleObj>
              </mc:Choice>
              <mc:Fallback>
                <p:oleObj name="Equation" r:id="rId11" imgW="1581014" imgH="14307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426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0"/>
          <p:cNvGraphicFramePr>
            <a:graphicFrameLocks noChangeAspect="1"/>
          </p:cNvGraphicFramePr>
          <p:nvPr/>
        </p:nvGraphicFramePr>
        <p:xfrm>
          <a:off x="2184400" y="4600575"/>
          <a:ext cx="5080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13" imgW="2000435" imgH="180909" progId="Equation.DSMT4">
                  <p:embed/>
                </p:oleObj>
              </mc:Choice>
              <mc:Fallback>
                <p:oleObj name="Equation" r:id="rId13" imgW="2000435" imgH="18090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600575"/>
                        <a:ext cx="5080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38400"/>
            <a:ext cx="8359080" cy="1998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上述基本性质都是常用的，其中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(9)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两式通常称为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德摩根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(De Morgan )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法则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，它们的证明也是容易的。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集合及其运算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811019"/>
              </p:ext>
            </p:extLst>
          </p:nvPr>
        </p:nvGraphicFramePr>
        <p:xfrm>
          <a:off x="1403648" y="2636912"/>
          <a:ext cx="5519514" cy="181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2159000" imgH="711200" progId="Equation.DSMT4">
                  <p:embed/>
                </p:oleObj>
              </mc:Choice>
              <mc:Fallback>
                <p:oleObj name="Equation" r:id="rId3" imgW="21590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36912"/>
                        <a:ext cx="5519514" cy="181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smtClean="0"/>
              <a:t>五．集合序列的上、下</a:t>
            </a:r>
            <a:r>
              <a:rPr lang="en-US" altLang="zh-CN" sz="3600" smtClean="0"/>
              <a:t>(</a:t>
            </a:r>
            <a:r>
              <a:rPr lang="zh-CN" altLang="en-US" sz="3600" smtClean="0">
                <a:solidFill>
                  <a:srgbClr val="FF0000"/>
                </a:solidFill>
              </a:rPr>
              <a:t>极</a:t>
            </a:r>
            <a:r>
              <a:rPr lang="en-US" altLang="zh-CN" sz="3600" smtClean="0"/>
              <a:t>)</a:t>
            </a:r>
            <a:r>
              <a:rPr lang="zh-CN" altLang="en-US" sz="3600" smtClean="0"/>
              <a:t>限集</a:t>
            </a:r>
            <a:br>
              <a:rPr lang="zh-CN" altLang="en-US" sz="3600" smtClean="0"/>
            </a:br>
            <a:r>
              <a:rPr lang="zh-CN" altLang="en-US" sz="3600" smtClean="0"/>
              <a:t/>
            </a:r>
            <a:br>
              <a:rPr lang="zh-CN" altLang="en-US" sz="3600" smtClean="0"/>
            </a:b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第</a:t>
            </a:r>
            <a:r>
              <a:rPr lang="en-US" altLang="zh-CN" smtClean="0">
                <a:ea typeface="黑体" pitchFamily="2" charset="-122"/>
              </a:rPr>
              <a:t>1</a:t>
            </a:r>
            <a:r>
              <a:rPr lang="zh-CN" altLang="en-US" smtClean="0">
                <a:ea typeface="黑体" pitchFamily="2" charset="-122"/>
              </a:rPr>
              <a:t>讲  集合及其运算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1200"/>
            <a:ext cx="8496944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u="sng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：了解集合的表示法；掌握集合的基本运算；熟悉一些常用集合的符号；准确理解集合序列的上、下限集。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 u="sng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重点与难点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：集合序列的上、下限集。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u="sng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基本内容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一．背景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Cantor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的朴素集合论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．悖论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．基于公理化的集合论</a:t>
            </a:r>
            <a:b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" name="Object 2"/>
          <p:cNvGraphicFramePr>
            <a:graphicFrameLocks noChangeAspect="1"/>
          </p:cNvGraphicFramePr>
          <p:nvPr/>
        </p:nvGraphicFramePr>
        <p:xfrm>
          <a:off x="762000" y="4876800"/>
          <a:ext cx="464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3" imgW="1727200" imgH="228600" progId="Equation.3">
                  <p:embed/>
                </p:oleObj>
              </mc:Choice>
              <mc:Fallback>
                <p:oleObj name="Equation" r:id="rId3" imgW="1727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464820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3"/>
          <p:cNvGraphicFramePr>
            <a:graphicFrameLocks noChangeAspect="1"/>
          </p:cNvGraphicFramePr>
          <p:nvPr/>
        </p:nvGraphicFramePr>
        <p:xfrm>
          <a:off x="685800" y="1295400"/>
          <a:ext cx="5257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公式" r:id="rId5" imgW="2197100" imgH="228600" progId="Equation.3">
                  <p:embed/>
                </p:oleObj>
              </mc:Choice>
              <mc:Fallback>
                <p:oleObj name="公式" r:id="rId5" imgW="2197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5257800" cy="547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" y="2057400"/>
            <a:ext cx="4868863" cy="2557463"/>
            <a:chOff x="336" y="1296"/>
            <a:chExt cx="3067" cy="1611"/>
          </a:xfrm>
        </p:grpSpPr>
        <p:graphicFrame>
          <p:nvGraphicFramePr>
            <p:cNvPr id="24587" name="Object 6"/>
            <p:cNvGraphicFramePr>
              <a:graphicFrameLocks noChangeAspect="1"/>
            </p:cNvGraphicFramePr>
            <p:nvPr/>
          </p:nvGraphicFramePr>
          <p:xfrm>
            <a:off x="440" y="1728"/>
            <a:ext cx="2963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quation" r:id="rId7" imgW="2145369" imgH="863225" progId="Equation.DSMT4">
                    <p:embed/>
                  </p:oleObj>
                </mc:Choice>
                <mc:Fallback>
                  <p:oleObj name="Equation" r:id="rId7" imgW="2145369" imgH="8632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728"/>
                          <a:ext cx="2963" cy="1179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36" y="1296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上极限集</a:t>
              </a:r>
            </a:p>
          </p:txBody>
        </p:sp>
      </p:grp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762000" y="5486400"/>
          <a:ext cx="15033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9" imgW="685800" imgH="431800" progId="Equation.3">
                  <p:embed/>
                </p:oleObj>
              </mc:Choice>
              <mc:Fallback>
                <p:oleObj name="Equation" r:id="rId9" imgW="685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1503363" cy="936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447800" y="5410200"/>
            <a:ext cx="1866900" cy="1233488"/>
            <a:chOff x="624" y="2400"/>
            <a:chExt cx="1176" cy="777"/>
          </a:xfrm>
        </p:grpSpPr>
        <p:sp>
          <p:nvSpPr>
            <p:cNvPr id="24584" name="Oval 16"/>
            <p:cNvSpPr>
              <a:spLocks noChangeArrowheads="1"/>
            </p:cNvSpPr>
            <p:nvPr/>
          </p:nvSpPr>
          <p:spPr bwMode="auto">
            <a:xfrm>
              <a:off x="624" y="2400"/>
              <a:ext cx="528" cy="624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85" name="Line 17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336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86" name="Object 5"/>
            <p:cNvGraphicFramePr>
              <a:graphicFrameLocks noChangeAspect="1"/>
            </p:cNvGraphicFramePr>
            <p:nvPr/>
          </p:nvGraphicFramePr>
          <p:xfrm>
            <a:off x="1520" y="2880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11" imgW="215806" imgH="228501" progId="Equation.3">
                    <p:embed/>
                  </p:oleObj>
                </mc:Choice>
                <mc:Fallback>
                  <p:oleObj name="Equation" r:id="rId11" imgW="215806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2880"/>
                          <a:ext cx="280" cy="29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724525" y="2349500"/>
            <a:ext cx="2800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例：设</a:t>
            </a:r>
            <a:r>
              <a:rPr lang="en-US" altLang="zh-CN" sz="2400"/>
              <a:t>A</a:t>
            </a:r>
            <a:r>
              <a:rPr lang="en-US" altLang="zh-CN" sz="2400" baseline="-25000"/>
              <a:t>2n</a:t>
            </a:r>
            <a:r>
              <a:rPr lang="en-US" altLang="zh-CN" sz="2400"/>
              <a:t>=[0,1]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2n+1</a:t>
            </a:r>
            <a:r>
              <a:rPr lang="en-US" altLang="zh-CN" sz="2400"/>
              <a:t>=[1,2];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则上极限集为</a:t>
            </a:r>
            <a:r>
              <a:rPr lang="en-US" altLang="zh-CN" sz="2400"/>
              <a:t>[0,2</a:t>
            </a:r>
            <a:r>
              <a:rPr lang="zh-CN" altLang="en-US" sz="2400"/>
              <a:t>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chemeClr val="tx1"/>
                </a:solidFill>
              </a:rPr>
              <a:t>下极限集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152" name="Object 0"/>
          <p:cNvGraphicFramePr>
            <a:graphicFrameLocks noChangeAspect="1"/>
          </p:cNvGraphicFramePr>
          <p:nvPr/>
        </p:nvGraphicFramePr>
        <p:xfrm>
          <a:off x="381000" y="1117600"/>
          <a:ext cx="44704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3" imgW="2171700" imgH="863600" progId="Equation.DSMT4">
                  <p:embed/>
                </p:oleObj>
              </mc:Choice>
              <mc:Fallback>
                <p:oleObj name="Equation" r:id="rId3" imgW="2171700" imgH="863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7600"/>
                        <a:ext cx="4470400" cy="17764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381000" y="3733800"/>
          <a:ext cx="14112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5" imgW="685800" imgH="431800" progId="Equation.3">
                  <p:embed/>
                </p:oleObj>
              </mc:Choice>
              <mc:Fallback>
                <p:oleObj name="Equation" r:id="rId5" imgW="685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1411288" cy="890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2673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例：设</a:t>
            </a:r>
            <a:r>
              <a:rPr lang="en-US" altLang="zh-CN" sz="2400"/>
              <a:t>A</a:t>
            </a:r>
            <a:r>
              <a:rPr lang="en-US" altLang="zh-CN" sz="2400" baseline="-25000"/>
              <a:t>2n</a:t>
            </a:r>
            <a:r>
              <a:rPr lang="en-US" altLang="zh-CN" sz="2400"/>
              <a:t>=[0,1]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2n+1</a:t>
            </a:r>
            <a:r>
              <a:rPr lang="en-US" altLang="zh-CN" sz="2400"/>
              <a:t>=[1,2];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则上极限集为</a:t>
            </a:r>
            <a:r>
              <a:rPr lang="en-US" altLang="zh-CN" sz="2400"/>
              <a:t>[0,2],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下极限集为</a:t>
            </a:r>
            <a:r>
              <a:rPr lang="en-US" altLang="zh-CN" sz="2400"/>
              <a:t>{1}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28600" y="5562600"/>
          <a:ext cx="4495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公式" r:id="rId7" imgW="2171700" imgH="444500" progId="Equation.3">
                  <p:embed/>
                </p:oleObj>
              </mc:Choice>
              <mc:Fallback>
                <p:oleObj name="公式" r:id="rId7" imgW="2171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4495800" cy="7953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24438" y="3352800"/>
            <a:ext cx="4119562" cy="3505200"/>
            <a:chOff x="3165" y="2112"/>
            <a:chExt cx="2595" cy="2208"/>
          </a:xfrm>
        </p:grpSpPr>
        <p:graphicFrame>
          <p:nvGraphicFramePr>
            <p:cNvPr id="25613" name="Object 5"/>
            <p:cNvGraphicFramePr>
              <a:graphicFrameLocks noChangeAspect="1"/>
            </p:cNvGraphicFramePr>
            <p:nvPr/>
          </p:nvGraphicFramePr>
          <p:xfrm>
            <a:off x="3168" y="3382"/>
            <a:ext cx="2385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9" name="公式" r:id="rId9" imgW="1727200" imgH="685800" progId="Equation.3">
                    <p:embed/>
                  </p:oleObj>
                </mc:Choice>
                <mc:Fallback>
                  <p:oleObj name="公式" r:id="rId9" imgW="172720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82"/>
                          <a:ext cx="2385" cy="9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360" y="211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上极限集</a:t>
              </a:r>
            </a:p>
          </p:txBody>
        </p:sp>
        <p:graphicFrame>
          <p:nvGraphicFramePr>
            <p:cNvPr id="25615" name="Object 6"/>
            <p:cNvGraphicFramePr>
              <a:graphicFrameLocks noChangeAspect="1"/>
            </p:cNvGraphicFramePr>
            <p:nvPr/>
          </p:nvGraphicFramePr>
          <p:xfrm>
            <a:off x="3165" y="2448"/>
            <a:ext cx="2595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0" name="Equation" r:id="rId11" imgW="1879600" imgH="635000" progId="Equation.DSMT4">
                    <p:embed/>
                  </p:oleObj>
                </mc:Choice>
                <mc:Fallback>
                  <p:oleObj name="Equation" r:id="rId11" imgW="1879600" imgH="635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2448"/>
                          <a:ext cx="2595" cy="867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81000" y="3200400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13" imgW="1727200" imgH="228600" progId="Equation.3">
                  <p:embed/>
                </p:oleObj>
              </mc:Choice>
              <mc:Fallback>
                <p:oleObj name="Equation" r:id="rId13" imgW="1727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343400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90600" y="3810000"/>
            <a:ext cx="1866900" cy="1233488"/>
            <a:chOff x="624" y="2400"/>
            <a:chExt cx="1176" cy="777"/>
          </a:xfrm>
        </p:grpSpPr>
        <p:sp>
          <p:nvSpPr>
            <p:cNvPr id="25610" name="Oval 15"/>
            <p:cNvSpPr>
              <a:spLocks noChangeArrowheads="1"/>
            </p:cNvSpPr>
            <p:nvPr/>
          </p:nvSpPr>
          <p:spPr bwMode="auto">
            <a:xfrm>
              <a:off x="624" y="2400"/>
              <a:ext cx="528" cy="624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611" name="Line 16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336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12" name="Object 4"/>
            <p:cNvGraphicFramePr>
              <a:graphicFrameLocks noChangeAspect="1"/>
            </p:cNvGraphicFramePr>
            <p:nvPr/>
          </p:nvGraphicFramePr>
          <p:xfrm>
            <a:off x="1520" y="2880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2" name="Equation" r:id="rId15" imgW="215806" imgH="228501" progId="Equation.3">
                    <p:embed/>
                  </p:oleObj>
                </mc:Choice>
                <mc:Fallback>
                  <p:oleObj name="Equation" r:id="rId15" imgW="215806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2880"/>
                          <a:ext cx="280" cy="29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62000" y="1447800"/>
            <a:ext cx="7924800" cy="473075"/>
            <a:chOff x="480" y="912"/>
            <a:chExt cx="4992" cy="298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80" y="912"/>
              <a:ext cx="49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如果集列          的上极限集与下极限集相等，即</a:t>
              </a:r>
            </a:p>
          </p:txBody>
        </p:sp>
        <p:graphicFrame>
          <p:nvGraphicFramePr>
            <p:cNvPr id="26635" name="Object 4"/>
            <p:cNvGraphicFramePr>
              <a:graphicFrameLocks noChangeAspect="1"/>
            </p:cNvGraphicFramePr>
            <p:nvPr/>
          </p:nvGraphicFramePr>
          <p:xfrm>
            <a:off x="1488" y="912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公式" r:id="rId3" imgW="317362" imgH="228501" progId="Equation.3">
                    <p:embed/>
                  </p:oleObj>
                </mc:Choice>
                <mc:Fallback>
                  <p:oleObj name="公式" r:id="rId3" imgW="317362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912"/>
                          <a:ext cx="48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4572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极限集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38200" y="2895600"/>
            <a:ext cx="6781800" cy="976313"/>
            <a:chOff x="528" y="1824"/>
            <a:chExt cx="4272" cy="615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528" y="1872"/>
              <a:ext cx="4272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则称集列          收敛，称其共同的极限为集列           的极限集，记为：</a:t>
              </a:r>
            </a:p>
          </p:txBody>
        </p:sp>
        <p:graphicFrame>
          <p:nvGraphicFramePr>
            <p:cNvPr id="26632" name="Object 2"/>
            <p:cNvGraphicFramePr>
              <a:graphicFrameLocks noChangeAspect="1"/>
            </p:cNvGraphicFramePr>
            <p:nvPr/>
          </p:nvGraphicFramePr>
          <p:xfrm>
            <a:off x="1488" y="1824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公式" r:id="rId5" imgW="317362" imgH="228501" progId="Equation.3">
                    <p:embed/>
                  </p:oleObj>
                </mc:Choice>
                <mc:Fallback>
                  <p:oleObj name="公式" r:id="rId5" imgW="317362" imgH="228501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24"/>
                          <a:ext cx="48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3"/>
            <p:cNvGraphicFramePr>
              <a:graphicFrameLocks noChangeAspect="1"/>
            </p:cNvGraphicFramePr>
            <p:nvPr/>
          </p:nvGraphicFramePr>
          <p:xfrm>
            <a:off x="864" y="2112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公式" r:id="rId6" imgW="317362" imgH="228501" progId="Equation.3">
                    <p:embed/>
                  </p:oleObj>
                </mc:Choice>
                <mc:Fallback>
                  <p:oleObj name="公式" r:id="rId6" imgW="317362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48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9" name="Object 12"/>
          <p:cNvGraphicFramePr>
            <a:graphicFrameLocks noChangeAspect="1"/>
          </p:cNvGraphicFramePr>
          <p:nvPr/>
        </p:nvGraphicFramePr>
        <p:xfrm>
          <a:off x="3000375" y="4071938"/>
          <a:ext cx="20193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7" imgW="748975" imgH="317362" progId="Equation.DSMT4">
                  <p:embed/>
                </p:oleObj>
              </mc:Choice>
              <mc:Fallback>
                <p:oleObj name="Equation" r:id="rId7" imgW="748975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71938"/>
                        <a:ext cx="20193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3"/>
          <p:cNvGraphicFramePr>
            <a:graphicFrameLocks noChangeAspect="1"/>
          </p:cNvGraphicFramePr>
          <p:nvPr/>
        </p:nvGraphicFramePr>
        <p:xfrm>
          <a:off x="2857500" y="1928813"/>
          <a:ext cx="36306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9" imgW="1346200" imgH="368300" progId="Equation.DSMT4">
                  <p:embed/>
                </p:oleObj>
              </mc:Choice>
              <mc:Fallback>
                <p:oleObj name="Equation" r:id="rId9" imgW="13462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928813"/>
                        <a:ext cx="36306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kumimoji="0" lang="zh-CN" altLang="zh-CN" sz="2800">
                <a:latin typeface="Garamond" pitchFamily="18" charset="0"/>
              </a:rPr>
              <a:t>单调</a:t>
            </a:r>
            <a:r>
              <a:rPr kumimoji="0" lang="zh-CN" altLang="en-US" sz="2800">
                <a:latin typeface="Garamond" pitchFamily="18" charset="0"/>
              </a:rPr>
              <a:t>增</a:t>
            </a:r>
            <a:r>
              <a:rPr kumimoji="0" lang="zh-CN" altLang="zh-CN" sz="2800">
                <a:latin typeface="Garamond" pitchFamily="18" charset="0"/>
              </a:rPr>
              <a:t>集列</a:t>
            </a:r>
            <a:r>
              <a:rPr kumimoji="0" lang="zh-CN" altLang="en-US" sz="2800">
                <a:latin typeface="Garamond" pitchFamily="18" charset="0"/>
              </a:rPr>
              <a:t>极限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" y="1447800"/>
            <a:ext cx="8480425" cy="1376363"/>
            <a:chOff x="144" y="912"/>
            <a:chExt cx="5342" cy="867"/>
          </a:xfrm>
        </p:grpSpPr>
        <p:graphicFrame>
          <p:nvGraphicFramePr>
            <p:cNvPr id="27656" name="Object 4"/>
            <p:cNvGraphicFramePr>
              <a:graphicFrameLocks noChangeAspect="1"/>
            </p:cNvGraphicFramePr>
            <p:nvPr/>
          </p:nvGraphicFramePr>
          <p:xfrm>
            <a:off x="144" y="1440"/>
            <a:ext cx="534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8" name="公式" r:id="rId3" imgW="3606800" imgH="228600" progId="Equation.3">
                    <p:embed/>
                  </p:oleObj>
                </mc:Choice>
                <mc:Fallback>
                  <p:oleObj name="公式" r:id="rId3" imgW="3606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440"/>
                          <a:ext cx="5341" cy="33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5"/>
            <p:cNvGraphicFramePr>
              <a:graphicFrameLocks noChangeAspect="1"/>
            </p:cNvGraphicFramePr>
            <p:nvPr/>
          </p:nvGraphicFramePr>
          <p:xfrm>
            <a:off x="144" y="912"/>
            <a:ext cx="534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9" name="公式" r:id="rId5" imgW="3606800" imgH="228600" progId="Equation.3">
                    <p:embed/>
                  </p:oleObj>
                </mc:Choice>
                <mc:Fallback>
                  <p:oleObj name="公式" r:id="rId5" imgW="36068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912"/>
                          <a:ext cx="5342" cy="33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1000" y="3505200"/>
            <a:ext cx="5791200" cy="2768600"/>
            <a:chOff x="240" y="2208"/>
            <a:chExt cx="3648" cy="1744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240" y="2208"/>
              <a:ext cx="336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定理 </a:t>
              </a:r>
              <a:r>
                <a:rPr kumimoji="0"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9 </a:t>
              </a:r>
              <a:r>
                <a:rPr kumimoji="0"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：单调集列是收敛的</a:t>
              </a:r>
            </a:p>
          </p:txBody>
        </p:sp>
        <p:graphicFrame>
          <p:nvGraphicFramePr>
            <p:cNvPr id="27654" name="Object 2"/>
            <p:cNvGraphicFramePr>
              <a:graphicFrameLocks noChangeAspect="1"/>
            </p:cNvGraphicFramePr>
            <p:nvPr/>
          </p:nvGraphicFramePr>
          <p:xfrm>
            <a:off x="240" y="3312"/>
            <a:ext cx="364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0" name="公式" r:id="rId7" imgW="2489200" imgH="431800" progId="Equation.3">
                    <p:embed/>
                  </p:oleObj>
                </mc:Choice>
                <mc:Fallback>
                  <p:oleObj name="公式" r:id="rId7" imgW="2489200" imgH="431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312"/>
                          <a:ext cx="3648" cy="6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3"/>
            <p:cNvGraphicFramePr>
              <a:graphicFrameLocks noChangeAspect="1"/>
            </p:cNvGraphicFramePr>
            <p:nvPr/>
          </p:nvGraphicFramePr>
          <p:xfrm>
            <a:off x="240" y="2592"/>
            <a:ext cx="349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1" name="公式" r:id="rId9" imgW="2362200" imgH="431800" progId="Equation.3">
                    <p:embed/>
                  </p:oleObj>
                </mc:Choice>
                <mc:Fallback>
                  <p:oleObj name="公式" r:id="rId9" imgW="23622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92"/>
                          <a:ext cx="3498" cy="64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kumimoji="0" lang="zh-CN" altLang="zh-CN" sz="2800">
                <a:solidFill>
                  <a:srgbClr val="FFFF00"/>
                </a:solidFill>
                <a:latin typeface="Garamond" pitchFamily="18" charset="0"/>
              </a:rPr>
              <a:t>单调</a:t>
            </a:r>
            <a:r>
              <a:rPr kumimoji="0" lang="zh-CN" altLang="en-US" sz="2800">
                <a:solidFill>
                  <a:srgbClr val="FFFF00"/>
                </a:solidFill>
                <a:latin typeface="Garamond" pitchFamily="18" charset="0"/>
              </a:rPr>
              <a:t>增</a:t>
            </a:r>
            <a:r>
              <a:rPr kumimoji="0" lang="zh-CN" altLang="zh-CN" sz="2800">
                <a:solidFill>
                  <a:srgbClr val="FFFF00"/>
                </a:solidFill>
                <a:latin typeface="Garamond" pitchFamily="18" charset="0"/>
              </a:rPr>
              <a:t>集列</a:t>
            </a:r>
            <a:r>
              <a:rPr kumimoji="0" lang="zh-CN" altLang="en-US" sz="2800">
                <a:solidFill>
                  <a:srgbClr val="FFFF00"/>
                </a:solidFill>
                <a:latin typeface="Garamond" pitchFamily="18" charset="0"/>
              </a:rPr>
              <a:t>极限分析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066800"/>
            <a:ext cx="3786188" cy="2327275"/>
            <a:chOff x="3264" y="2640"/>
            <a:chExt cx="2385" cy="1466"/>
          </a:xfrm>
        </p:grpSpPr>
        <p:graphicFrame>
          <p:nvGraphicFramePr>
            <p:cNvPr id="28682" name="Object 6"/>
            <p:cNvGraphicFramePr>
              <a:graphicFrameLocks noChangeAspect="1"/>
            </p:cNvGraphicFramePr>
            <p:nvPr/>
          </p:nvGraphicFramePr>
          <p:xfrm>
            <a:off x="3264" y="3168"/>
            <a:ext cx="2385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4" name="公式" r:id="rId3" imgW="1727200" imgH="685800" progId="Equation.3">
                    <p:embed/>
                  </p:oleObj>
                </mc:Choice>
                <mc:Fallback>
                  <p:oleObj name="公式" r:id="rId3" imgW="1727200" imgH="685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68"/>
                          <a:ext cx="2385" cy="9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7"/>
            <p:cNvGraphicFramePr>
              <a:graphicFrameLocks noChangeAspect="1"/>
            </p:cNvGraphicFramePr>
            <p:nvPr/>
          </p:nvGraphicFramePr>
          <p:xfrm>
            <a:off x="3264" y="2640"/>
            <a:ext cx="1963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5" name="公式" r:id="rId5" imgW="1422400" imgH="381000" progId="Equation.3">
                    <p:embed/>
                  </p:oleObj>
                </mc:Choice>
                <mc:Fallback>
                  <p:oleObj name="公式" r:id="rId5" imgW="1422400" imgH="38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40"/>
                          <a:ext cx="1963" cy="52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" y="1143000"/>
            <a:ext cx="3554413" cy="2174875"/>
            <a:chOff x="288" y="1488"/>
            <a:chExt cx="2239" cy="1370"/>
          </a:xfrm>
        </p:grpSpPr>
        <p:graphicFrame>
          <p:nvGraphicFramePr>
            <p:cNvPr id="28680" name="Object 4"/>
            <p:cNvGraphicFramePr>
              <a:graphicFrameLocks noChangeAspect="1"/>
            </p:cNvGraphicFramePr>
            <p:nvPr/>
          </p:nvGraphicFramePr>
          <p:xfrm>
            <a:off x="288" y="1968"/>
            <a:ext cx="2239" cy="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6" name="公式" r:id="rId7" imgW="1727200" imgH="685800" progId="Equation.3">
                    <p:embed/>
                  </p:oleObj>
                </mc:Choice>
                <mc:Fallback>
                  <p:oleObj name="公式" r:id="rId7" imgW="1727200" imgH="685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968"/>
                          <a:ext cx="2239" cy="89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5"/>
            <p:cNvGraphicFramePr>
              <a:graphicFrameLocks noChangeAspect="1"/>
            </p:cNvGraphicFramePr>
            <p:nvPr/>
          </p:nvGraphicFramePr>
          <p:xfrm>
            <a:off x="288" y="1488"/>
            <a:ext cx="182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7" name="公式" r:id="rId9" imgW="1409700" imgH="368300" progId="Equation.3">
                    <p:embed/>
                  </p:oleObj>
                </mc:Choice>
                <mc:Fallback>
                  <p:oleObj name="公式" r:id="rId9" imgW="14097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88"/>
                          <a:ext cx="1828" cy="47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4" name="Object 2"/>
          <p:cNvGraphicFramePr>
            <a:graphicFrameLocks noChangeAspect="1"/>
          </p:cNvGraphicFramePr>
          <p:nvPr/>
        </p:nvGraphicFramePr>
        <p:xfrm>
          <a:off x="4876800" y="4343400"/>
          <a:ext cx="22844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公式" r:id="rId11" imgW="1041400" imgH="1117600" progId="Equation.3">
                  <p:embed/>
                </p:oleObj>
              </mc:Choice>
              <mc:Fallback>
                <p:oleObj name="公式" r:id="rId11" imgW="10414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43400"/>
                        <a:ext cx="2284413" cy="2286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41325" y="3698875"/>
            <a:ext cx="324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当</a:t>
            </a:r>
            <a:r>
              <a:rPr lang="en-US" altLang="zh-CN" sz="2400"/>
              <a:t>A</a:t>
            </a:r>
            <a:r>
              <a:rPr lang="en-US" altLang="zh-CN" sz="2400" baseline="-25000"/>
              <a:t>n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chemeClr val="hlink"/>
                </a:solidFill>
              </a:rPr>
              <a:t>单调增加</a:t>
            </a:r>
            <a:r>
              <a:rPr lang="zh-CN" altLang="en-US" sz="2400"/>
              <a:t>集列时</a:t>
            </a:r>
          </a:p>
        </p:txBody>
      </p:sp>
      <p:graphicFrame>
        <p:nvGraphicFramePr>
          <p:cNvPr id="52225" name="Object 3"/>
          <p:cNvGraphicFramePr>
            <a:graphicFrameLocks noChangeAspect="1"/>
          </p:cNvGraphicFramePr>
          <p:nvPr/>
        </p:nvGraphicFramePr>
        <p:xfrm>
          <a:off x="431800" y="4267200"/>
          <a:ext cx="219551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公式" r:id="rId13" imgW="1066800" imgH="1117600" progId="Equation.3">
                  <p:embed/>
                </p:oleObj>
              </mc:Choice>
              <mc:Fallback>
                <p:oleObj name="公式" r:id="rId13" imgW="10668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267200"/>
                        <a:ext cx="2195513" cy="2303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kumimoji="0" lang="zh-CN" altLang="zh-CN" sz="2800">
                <a:solidFill>
                  <a:srgbClr val="FFFF00"/>
                </a:solidFill>
                <a:latin typeface="Garamond" pitchFamily="18" charset="0"/>
              </a:rPr>
              <a:t>单调减集列</a:t>
            </a:r>
            <a:r>
              <a:rPr kumimoji="0" lang="zh-CN" altLang="en-US" sz="2800">
                <a:solidFill>
                  <a:srgbClr val="FFFF00"/>
                </a:solidFill>
                <a:latin typeface="Garamond" pitchFamily="18" charset="0"/>
              </a:rPr>
              <a:t>极限分析</a:t>
            </a:r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1066800"/>
            <a:ext cx="3786188" cy="2327275"/>
            <a:chOff x="3264" y="2640"/>
            <a:chExt cx="2385" cy="1466"/>
          </a:xfrm>
        </p:grpSpPr>
        <p:graphicFrame>
          <p:nvGraphicFramePr>
            <p:cNvPr id="29706" name="Object 6"/>
            <p:cNvGraphicFramePr>
              <a:graphicFrameLocks noChangeAspect="1"/>
            </p:cNvGraphicFramePr>
            <p:nvPr/>
          </p:nvGraphicFramePr>
          <p:xfrm>
            <a:off x="3264" y="3168"/>
            <a:ext cx="2385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8" name="公式" r:id="rId3" imgW="1727200" imgH="685800" progId="Equation.3">
                    <p:embed/>
                  </p:oleObj>
                </mc:Choice>
                <mc:Fallback>
                  <p:oleObj name="公式" r:id="rId3" imgW="1727200" imgH="685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68"/>
                          <a:ext cx="2385" cy="9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7"/>
            <p:cNvGraphicFramePr>
              <a:graphicFrameLocks noChangeAspect="1"/>
            </p:cNvGraphicFramePr>
            <p:nvPr/>
          </p:nvGraphicFramePr>
          <p:xfrm>
            <a:off x="3264" y="2640"/>
            <a:ext cx="1963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9" name="公式" r:id="rId5" imgW="1422400" imgH="381000" progId="Equation.3">
                    <p:embed/>
                  </p:oleObj>
                </mc:Choice>
                <mc:Fallback>
                  <p:oleObj name="公式" r:id="rId5" imgW="1422400" imgH="38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40"/>
                          <a:ext cx="1963" cy="52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1000" y="1143000"/>
            <a:ext cx="3554413" cy="2174875"/>
            <a:chOff x="288" y="1488"/>
            <a:chExt cx="2239" cy="1370"/>
          </a:xfrm>
        </p:grpSpPr>
        <p:graphicFrame>
          <p:nvGraphicFramePr>
            <p:cNvPr id="29704" name="Object 4"/>
            <p:cNvGraphicFramePr>
              <a:graphicFrameLocks noChangeAspect="1"/>
            </p:cNvGraphicFramePr>
            <p:nvPr/>
          </p:nvGraphicFramePr>
          <p:xfrm>
            <a:off x="288" y="1968"/>
            <a:ext cx="2239" cy="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0" name="公式" r:id="rId7" imgW="1727200" imgH="685800" progId="Equation.3">
                    <p:embed/>
                  </p:oleObj>
                </mc:Choice>
                <mc:Fallback>
                  <p:oleObj name="公式" r:id="rId7" imgW="1727200" imgH="685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968"/>
                          <a:ext cx="2239" cy="89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5"/>
            <p:cNvGraphicFramePr>
              <a:graphicFrameLocks noChangeAspect="1"/>
            </p:cNvGraphicFramePr>
            <p:nvPr/>
          </p:nvGraphicFramePr>
          <p:xfrm>
            <a:off x="288" y="1488"/>
            <a:ext cx="182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1" name="Equation" r:id="rId9" imgW="1409700" imgH="368300" progId="Equation.DSMT4">
                    <p:embed/>
                  </p:oleObj>
                </mc:Choice>
                <mc:Fallback>
                  <p:oleObj name="Equation" r:id="rId9" imgW="1409700" imgH="368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88"/>
                          <a:ext cx="1828" cy="47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48" name="Object 2"/>
          <p:cNvGraphicFramePr>
            <a:graphicFrameLocks noChangeAspect="1"/>
          </p:cNvGraphicFramePr>
          <p:nvPr/>
        </p:nvGraphicFramePr>
        <p:xfrm>
          <a:off x="4800600" y="4495800"/>
          <a:ext cx="23383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公式" r:id="rId11" imgW="1066800" imgH="1117600" progId="Equation.3">
                  <p:embed/>
                </p:oleObj>
              </mc:Choice>
              <mc:Fallback>
                <p:oleObj name="公式" r:id="rId11" imgW="10668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95800"/>
                        <a:ext cx="2338388" cy="2209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41325" y="3698875"/>
            <a:ext cx="324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当</a:t>
            </a:r>
            <a:r>
              <a:rPr lang="en-US" altLang="zh-CN" sz="2400"/>
              <a:t>A</a:t>
            </a:r>
            <a:r>
              <a:rPr lang="en-US" altLang="zh-CN" sz="2400" baseline="-25000"/>
              <a:t>n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chemeClr val="hlink"/>
                </a:solidFill>
              </a:rPr>
              <a:t>单调减小</a:t>
            </a:r>
            <a:r>
              <a:rPr lang="zh-CN" altLang="en-US" sz="2400"/>
              <a:t>集列时</a:t>
            </a:r>
          </a:p>
        </p:txBody>
      </p:sp>
      <p:graphicFrame>
        <p:nvGraphicFramePr>
          <p:cNvPr id="53249" name="Object 3"/>
          <p:cNvGraphicFramePr>
            <a:graphicFrameLocks noChangeAspect="1"/>
          </p:cNvGraphicFramePr>
          <p:nvPr/>
        </p:nvGraphicFramePr>
        <p:xfrm>
          <a:off x="457200" y="4343400"/>
          <a:ext cx="214312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公式" r:id="rId13" imgW="1041400" imgH="1117600" progId="Equation.3">
                  <p:embed/>
                </p:oleObj>
              </mc:Choice>
              <mc:Fallback>
                <p:oleObj name="公式" r:id="rId13" imgW="10414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2143125" cy="2303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1143000" y="609600"/>
          <a:ext cx="6162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3" imgW="2959100" imgH="393700" progId="Equation.DSMT4">
                  <p:embed/>
                </p:oleObj>
              </mc:Choice>
              <mc:Fallback>
                <p:oleObj name="Equation" r:id="rId3" imgW="29591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6162675" cy="819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  </a:t>
            </a:r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04800" y="4114800"/>
            <a:ext cx="8202613" cy="2327275"/>
            <a:chOff x="192" y="2592"/>
            <a:chExt cx="5167" cy="1466"/>
          </a:xfrm>
        </p:grpSpPr>
        <p:grpSp>
          <p:nvGrpSpPr>
            <p:cNvPr id="30736" name="Group 40"/>
            <p:cNvGrpSpPr>
              <a:grpSpLocks/>
            </p:cNvGrpSpPr>
            <p:nvPr/>
          </p:nvGrpSpPr>
          <p:grpSpPr bwMode="auto">
            <a:xfrm>
              <a:off x="192" y="2592"/>
              <a:ext cx="2385" cy="1466"/>
              <a:chOff x="3264" y="2640"/>
              <a:chExt cx="2385" cy="1466"/>
            </a:xfrm>
          </p:grpSpPr>
          <p:graphicFrame>
            <p:nvGraphicFramePr>
              <p:cNvPr id="30740" name="Object 7"/>
              <p:cNvGraphicFramePr>
                <a:graphicFrameLocks noChangeAspect="1"/>
              </p:cNvGraphicFramePr>
              <p:nvPr/>
            </p:nvGraphicFramePr>
            <p:xfrm>
              <a:off x="3264" y="3168"/>
              <a:ext cx="2385" cy="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3" name="公式" r:id="rId5" imgW="1727200" imgH="685800" progId="Equation.3">
                      <p:embed/>
                    </p:oleObj>
                  </mc:Choice>
                  <mc:Fallback>
                    <p:oleObj name="公式" r:id="rId5" imgW="1727200" imgH="685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168"/>
                            <a:ext cx="2385" cy="938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1" name="Object 8"/>
              <p:cNvGraphicFramePr>
                <a:graphicFrameLocks noChangeAspect="1"/>
              </p:cNvGraphicFramePr>
              <p:nvPr/>
            </p:nvGraphicFramePr>
            <p:xfrm>
              <a:off x="3264" y="2640"/>
              <a:ext cx="1963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4" name="公式" r:id="rId7" imgW="1422400" imgH="381000" progId="Equation.3">
                      <p:embed/>
                    </p:oleObj>
                  </mc:Choice>
                  <mc:Fallback>
                    <p:oleObj name="公式" r:id="rId7" imgW="1422400" imgH="3810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640"/>
                            <a:ext cx="1963" cy="521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37" name="Group 43"/>
            <p:cNvGrpSpPr>
              <a:grpSpLocks/>
            </p:cNvGrpSpPr>
            <p:nvPr/>
          </p:nvGrpSpPr>
          <p:grpSpPr bwMode="auto">
            <a:xfrm>
              <a:off x="3120" y="2640"/>
              <a:ext cx="2239" cy="1370"/>
              <a:chOff x="288" y="1488"/>
              <a:chExt cx="2239" cy="1370"/>
            </a:xfrm>
          </p:grpSpPr>
          <p:graphicFrame>
            <p:nvGraphicFramePr>
              <p:cNvPr id="30738" name="Object 5"/>
              <p:cNvGraphicFramePr>
                <a:graphicFrameLocks noChangeAspect="1"/>
              </p:cNvGraphicFramePr>
              <p:nvPr/>
            </p:nvGraphicFramePr>
            <p:xfrm>
              <a:off x="288" y="1968"/>
              <a:ext cx="2239" cy="8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5" name="公式" r:id="rId9" imgW="1727200" imgH="685800" progId="Equation.3">
                      <p:embed/>
                    </p:oleObj>
                  </mc:Choice>
                  <mc:Fallback>
                    <p:oleObj name="公式" r:id="rId9" imgW="1727200" imgH="685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968"/>
                            <a:ext cx="2239" cy="89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9" name="Object 6"/>
              <p:cNvGraphicFramePr>
                <a:graphicFrameLocks noChangeAspect="1"/>
              </p:cNvGraphicFramePr>
              <p:nvPr/>
            </p:nvGraphicFramePr>
            <p:xfrm>
              <a:off x="288" y="1488"/>
              <a:ext cx="1828" cy="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6" name="公式" r:id="rId11" imgW="1409700" imgH="368300" progId="Equation.3">
                      <p:embed/>
                    </p:oleObj>
                  </mc:Choice>
                  <mc:Fallback>
                    <p:oleObj name="公式" r:id="rId11" imgW="1409700" imgH="3683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488"/>
                            <a:ext cx="1828" cy="477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04800" y="3124200"/>
            <a:ext cx="8153400" cy="822325"/>
            <a:chOff x="192" y="1968"/>
            <a:chExt cx="5136" cy="518"/>
          </a:xfrm>
        </p:grpSpPr>
        <p:grpSp>
          <p:nvGrpSpPr>
            <p:cNvPr id="30728" name="Group 54"/>
            <p:cNvGrpSpPr>
              <a:grpSpLocks/>
            </p:cNvGrpSpPr>
            <p:nvPr/>
          </p:nvGrpSpPr>
          <p:grpSpPr bwMode="auto">
            <a:xfrm>
              <a:off x="192" y="1968"/>
              <a:ext cx="5136" cy="518"/>
              <a:chOff x="192" y="1968"/>
              <a:chExt cx="5136" cy="518"/>
            </a:xfrm>
          </p:grpSpPr>
          <p:sp>
            <p:nvSpPr>
              <p:cNvPr id="30730" name="Line 46"/>
              <p:cNvSpPr>
                <a:spLocks noChangeShapeType="1"/>
              </p:cNvSpPr>
              <p:nvPr/>
            </p:nvSpPr>
            <p:spPr bwMode="auto">
              <a:xfrm>
                <a:off x="192" y="2112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731" name="Group 53"/>
              <p:cNvGrpSpPr>
                <a:grpSpLocks/>
              </p:cNvGrpSpPr>
              <p:nvPr/>
            </p:nvGrpSpPr>
            <p:grpSpPr bwMode="auto">
              <a:xfrm>
                <a:off x="384" y="1968"/>
                <a:ext cx="4944" cy="518"/>
                <a:chOff x="384" y="1968"/>
                <a:chExt cx="4944" cy="518"/>
              </a:xfrm>
            </p:grpSpPr>
            <p:sp>
              <p:nvSpPr>
                <p:cNvPr id="3073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4708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chemeClr val="hlink"/>
                      </a:solidFill>
                    </a:rPr>
                    <a:t>(</a:t>
                  </a:r>
                  <a:r>
                    <a:rPr lang="en-US" altLang="zh-CN" sz="2400"/>
                    <a:t>                   </a:t>
                  </a:r>
                  <a:r>
                    <a:rPr lang="en-US" altLang="zh-CN" sz="2400">
                      <a:solidFill>
                        <a:schemeClr val="accent1"/>
                      </a:solidFill>
                    </a:rPr>
                    <a:t>(</a:t>
                  </a:r>
                  <a:r>
                    <a:rPr lang="en-US" altLang="zh-CN" sz="2400"/>
                    <a:t>              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(</a:t>
                  </a:r>
                  <a:r>
                    <a:rPr lang="en-US" altLang="zh-CN" sz="2400"/>
                    <a:t>                </a:t>
                  </a:r>
                  <a:r>
                    <a:rPr lang="en-US" altLang="zh-CN" sz="2400">
                      <a:solidFill>
                        <a:schemeClr val="accent1"/>
                      </a:solidFill>
                    </a:rPr>
                    <a:t> </a:t>
                  </a:r>
                  <a:r>
                    <a:rPr lang="zh-CN" altLang="en-US" sz="2400">
                      <a:solidFill>
                        <a:schemeClr val="accent1"/>
                      </a:solidFill>
                    </a:rPr>
                    <a:t>）</a:t>
                  </a:r>
                  <a:r>
                    <a:rPr lang="zh-CN" altLang="en-US" sz="2400"/>
                    <a:t>                 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)</a:t>
                  </a:r>
                  <a:r>
                    <a:rPr lang="en-US" altLang="zh-CN" sz="2400"/>
                    <a:t>                  </a:t>
                  </a:r>
                  <a:r>
                    <a:rPr lang="en-US" altLang="zh-CN" sz="2400">
                      <a:solidFill>
                        <a:schemeClr val="hlink"/>
                      </a:solidFill>
                    </a:rPr>
                    <a:t>)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-n                 -1            0                1                 2                   n</a:t>
                  </a:r>
                </a:p>
              </p:txBody>
            </p:sp>
            <p:sp>
              <p:nvSpPr>
                <p:cNvPr id="30733" name="Line 48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4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440" y="211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5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072" y="211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29" name="Line 55"/>
            <p:cNvSpPr>
              <a:spLocks noChangeShapeType="1"/>
            </p:cNvSpPr>
            <p:nvPr/>
          </p:nvSpPr>
          <p:spPr bwMode="auto">
            <a:xfrm flipH="1">
              <a:off x="192" y="2112"/>
              <a:ext cx="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0726" name="Object 28"/>
          <p:cNvGraphicFramePr>
            <a:graphicFrameLocks noChangeAspect="1"/>
          </p:cNvGraphicFramePr>
          <p:nvPr/>
        </p:nvGraphicFramePr>
        <p:xfrm>
          <a:off x="714375" y="1785938"/>
          <a:ext cx="26431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13" imgW="1193800" imgH="368300" progId="Equation.DSMT4">
                  <p:embed/>
                </p:oleObj>
              </mc:Choice>
              <mc:Fallback>
                <p:oleObj name="Equation" r:id="rId13" imgW="1193800" imgH="368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785938"/>
                        <a:ext cx="26431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29"/>
          <p:cNvGraphicFramePr>
            <a:graphicFrameLocks noChangeAspect="1"/>
          </p:cNvGraphicFramePr>
          <p:nvPr/>
        </p:nvGraphicFramePr>
        <p:xfrm>
          <a:off x="4429125" y="1714500"/>
          <a:ext cx="25003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15" imgW="1002865" imgH="368140" progId="Equation.DSMT4">
                  <p:embed/>
                </p:oleObj>
              </mc:Choice>
              <mc:Fallback>
                <p:oleObj name="Equation" r:id="rId15" imgW="1002865" imgH="3681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714500"/>
                        <a:ext cx="25003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1116013" y="620713"/>
          <a:ext cx="6769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公式" r:id="rId3" imgW="2743200" imgH="228600" progId="Equation.3">
                  <p:embed/>
                </p:oleObj>
              </mc:Choice>
              <mc:Fallback>
                <p:oleObj name="公式" r:id="rId3" imgW="2743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6769100" cy="5635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33400" y="2667000"/>
            <a:ext cx="7467600" cy="1050925"/>
            <a:chOff x="336" y="1392"/>
            <a:chExt cx="4704" cy="662"/>
          </a:xfrm>
        </p:grpSpPr>
        <p:sp>
          <p:nvSpPr>
            <p:cNvPr id="31758" name="Line 18"/>
            <p:cNvSpPr>
              <a:spLocks noChangeShapeType="1"/>
            </p:cNvSpPr>
            <p:nvPr/>
          </p:nvSpPr>
          <p:spPr bwMode="auto">
            <a:xfrm flipH="1">
              <a:off x="2064" y="1728"/>
              <a:ext cx="8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59" name="Group 29"/>
            <p:cNvGrpSpPr>
              <a:grpSpLocks/>
            </p:cNvGrpSpPr>
            <p:nvPr/>
          </p:nvGrpSpPr>
          <p:grpSpPr bwMode="auto">
            <a:xfrm>
              <a:off x="336" y="1392"/>
              <a:ext cx="4704" cy="662"/>
              <a:chOff x="336" y="1776"/>
              <a:chExt cx="4704" cy="662"/>
            </a:xfrm>
          </p:grpSpPr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>
                <a:off x="336" y="2112"/>
                <a:ext cx="47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1" name="Text Box 14"/>
              <p:cNvSpPr txBox="1">
                <a:spLocks noChangeArrowheads="1"/>
              </p:cNvSpPr>
              <p:nvPr/>
            </p:nvSpPr>
            <p:spPr bwMode="auto">
              <a:xfrm>
                <a:off x="336" y="1920"/>
                <a:ext cx="426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hlink"/>
                    </a:solidFill>
                  </a:rPr>
                  <a:t>[</a:t>
                </a:r>
                <a:r>
                  <a:rPr lang="en-US" altLang="zh-CN" sz="2400"/>
                  <a:t>                                </a:t>
                </a:r>
                <a:r>
                  <a:rPr lang="en-US" altLang="zh-CN" sz="2400">
                    <a:solidFill>
                      <a:schemeClr val="accent1"/>
                    </a:solidFill>
                  </a:rPr>
                  <a:t> [</a:t>
                </a:r>
                <a:r>
                  <a:rPr lang="en-US" altLang="zh-CN" sz="2400"/>
                  <a:t>                </a:t>
                </a:r>
                <a:r>
                  <a:rPr lang="en-US" altLang="zh-CN" sz="2400">
                    <a:solidFill>
                      <a:schemeClr val="hlink"/>
                    </a:solidFill>
                  </a:rPr>
                  <a:t>]</a:t>
                </a:r>
                <a:r>
                  <a:rPr lang="en-US" altLang="zh-CN" sz="2400"/>
                  <a:t>                </a:t>
                </a:r>
                <a:r>
                  <a:rPr lang="en-US" altLang="zh-CN" sz="2400">
                    <a:solidFill>
                      <a:schemeClr val="accent1"/>
                    </a:solidFill>
                  </a:rPr>
                  <a:t> ]   </a:t>
                </a:r>
                <a:endParaRPr lang="en-US" altLang="zh-CN" sz="24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-1            0                 1               2                 3            4</a:t>
                </a:r>
              </a:p>
            </p:txBody>
          </p:sp>
          <p:sp>
            <p:nvSpPr>
              <p:cNvPr id="31762" name="Line 15"/>
              <p:cNvSpPr>
                <a:spLocks noChangeShapeType="1"/>
              </p:cNvSpPr>
              <p:nvPr/>
            </p:nvSpPr>
            <p:spPr bwMode="auto">
              <a:xfrm flipH="1">
                <a:off x="1200" y="211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3" name="Line 16"/>
              <p:cNvSpPr>
                <a:spLocks noChangeShapeType="1"/>
              </p:cNvSpPr>
              <p:nvPr/>
            </p:nvSpPr>
            <p:spPr bwMode="auto">
              <a:xfrm>
                <a:off x="3792" y="21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4" name="Line 17"/>
              <p:cNvSpPr>
                <a:spLocks noChangeShapeType="1"/>
              </p:cNvSpPr>
              <p:nvPr/>
            </p:nvSpPr>
            <p:spPr bwMode="auto">
              <a:xfrm>
                <a:off x="432" y="211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5" name="Line 20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6" name="Line 21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7" name="Line 22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1000" y="4191000"/>
            <a:ext cx="8126413" cy="2327275"/>
            <a:chOff x="240" y="2640"/>
            <a:chExt cx="5119" cy="1466"/>
          </a:xfrm>
        </p:grpSpPr>
        <p:grpSp>
          <p:nvGrpSpPr>
            <p:cNvPr id="31752" name="Group 31"/>
            <p:cNvGrpSpPr>
              <a:grpSpLocks/>
            </p:cNvGrpSpPr>
            <p:nvPr/>
          </p:nvGrpSpPr>
          <p:grpSpPr bwMode="auto">
            <a:xfrm>
              <a:off x="3120" y="2640"/>
              <a:ext cx="2239" cy="1418"/>
              <a:chOff x="3120" y="2640"/>
              <a:chExt cx="2239" cy="1418"/>
            </a:xfrm>
          </p:grpSpPr>
          <p:graphicFrame>
            <p:nvGraphicFramePr>
              <p:cNvPr id="31756" name="Object 7"/>
              <p:cNvGraphicFramePr>
                <a:graphicFrameLocks noChangeAspect="1"/>
              </p:cNvGraphicFramePr>
              <p:nvPr/>
            </p:nvGraphicFramePr>
            <p:xfrm>
              <a:off x="3120" y="3168"/>
              <a:ext cx="2239" cy="8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9" name="公式" r:id="rId5" imgW="1727200" imgH="685800" progId="Equation.3">
                      <p:embed/>
                    </p:oleObj>
                  </mc:Choice>
                  <mc:Fallback>
                    <p:oleObj name="公式" r:id="rId5" imgW="1727200" imgH="685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168"/>
                            <a:ext cx="2239" cy="89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8"/>
              <p:cNvGraphicFramePr>
                <a:graphicFrameLocks noChangeAspect="1"/>
              </p:cNvGraphicFramePr>
              <p:nvPr/>
            </p:nvGraphicFramePr>
            <p:xfrm>
              <a:off x="3120" y="2640"/>
              <a:ext cx="1828" cy="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0" name="Equation" r:id="rId7" imgW="1409700" imgH="368300" progId="Equation.DSMT4">
                      <p:embed/>
                    </p:oleObj>
                  </mc:Choice>
                  <mc:Fallback>
                    <p:oleObj name="Equation" r:id="rId7" imgW="1409700" imgH="3683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640"/>
                            <a:ext cx="1828" cy="477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53" name="Group 26"/>
            <p:cNvGrpSpPr>
              <a:grpSpLocks/>
            </p:cNvGrpSpPr>
            <p:nvPr/>
          </p:nvGrpSpPr>
          <p:grpSpPr bwMode="auto">
            <a:xfrm>
              <a:off x="240" y="2640"/>
              <a:ext cx="2385" cy="1466"/>
              <a:chOff x="3264" y="2640"/>
              <a:chExt cx="2385" cy="1466"/>
            </a:xfrm>
          </p:grpSpPr>
          <p:graphicFrame>
            <p:nvGraphicFramePr>
              <p:cNvPr id="31754" name="Object 5"/>
              <p:cNvGraphicFramePr>
                <a:graphicFrameLocks noChangeAspect="1"/>
              </p:cNvGraphicFramePr>
              <p:nvPr/>
            </p:nvGraphicFramePr>
            <p:xfrm>
              <a:off x="3264" y="3168"/>
              <a:ext cx="2385" cy="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1" name="公式" r:id="rId9" imgW="1727200" imgH="685800" progId="Equation.3">
                      <p:embed/>
                    </p:oleObj>
                  </mc:Choice>
                  <mc:Fallback>
                    <p:oleObj name="公式" r:id="rId9" imgW="1727200" imgH="685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168"/>
                            <a:ext cx="2385" cy="938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6"/>
              <p:cNvGraphicFramePr>
                <a:graphicFrameLocks noChangeAspect="1"/>
              </p:cNvGraphicFramePr>
              <p:nvPr/>
            </p:nvGraphicFramePr>
            <p:xfrm>
              <a:off x="3264" y="2640"/>
              <a:ext cx="1963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2" name="公式" r:id="rId11" imgW="1422400" imgH="381000" progId="Equation.3">
                      <p:embed/>
                    </p:oleObj>
                  </mc:Choice>
                  <mc:Fallback>
                    <p:oleObj name="公式" r:id="rId11" imgW="1422400" imgH="3810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640"/>
                            <a:ext cx="1963" cy="521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750" name="Object 27"/>
          <p:cNvGraphicFramePr>
            <a:graphicFrameLocks noChangeAspect="1"/>
          </p:cNvGraphicFramePr>
          <p:nvPr/>
        </p:nvGraphicFramePr>
        <p:xfrm>
          <a:off x="4786313" y="1357313"/>
          <a:ext cx="25003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Equation" r:id="rId13" imgW="927100" imgH="368300" progId="Equation.DSMT4">
                  <p:embed/>
                </p:oleObj>
              </mc:Choice>
              <mc:Fallback>
                <p:oleObj name="Equation" r:id="rId13" imgW="927100" imgH="368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357313"/>
                        <a:ext cx="25003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9"/>
          <p:cNvGraphicFramePr>
            <a:graphicFrameLocks noChangeAspect="1"/>
          </p:cNvGraphicFramePr>
          <p:nvPr/>
        </p:nvGraphicFramePr>
        <p:xfrm>
          <a:off x="1485900" y="1462088"/>
          <a:ext cx="21717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Equation" r:id="rId15" imgW="952087" imgH="368140" progId="Equation.DSMT4">
                  <p:embed/>
                </p:oleObj>
              </mc:Choice>
              <mc:Fallback>
                <p:oleObj name="Equation" r:id="rId15" imgW="952087" imgH="3681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462088"/>
                        <a:ext cx="21717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</a:t>
            </a:r>
          </a:p>
        </p:txBody>
      </p:sp>
      <p:graphicFrame>
        <p:nvGraphicFramePr>
          <p:cNvPr id="38916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38200" y="457200"/>
          <a:ext cx="73914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公式" r:id="rId3" imgW="3314700" imgH="431800" progId="Equation.3">
                  <p:embed/>
                </p:oleObj>
              </mc:Choice>
              <mc:Fallback>
                <p:oleObj name="公式" r:id="rId3" imgW="3314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"/>
                        <a:ext cx="7391400" cy="963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228600" y="2590800"/>
          <a:ext cx="86661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公式" r:id="rId5" imgW="3886200" imgH="279400" progId="Equation.3">
                  <p:embed/>
                </p:oleObj>
              </mc:Choice>
              <mc:Fallback>
                <p:oleObj name="公式" r:id="rId5" imgW="38862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8666163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3962400"/>
            <a:ext cx="6400800" cy="2366963"/>
            <a:chOff x="432" y="2496"/>
            <a:chExt cx="4032" cy="1491"/>
          </a:xfrm>
        </p:grpSpPr>
        <p:graphicFrame>
          <p:nvGraphicFramePr>
            <p:cNvPr id="32774" name="Object 4"/>
            <p:cNvGraphicFramePr>
              <a:graphicFrameLocks noChangeAspect="1"/>
            </p:cNvGraphicFramePr>
            <p:nvPr/>
          </p:nvGraphicFramePr>
          <p:xfrm>
            <a:off x="432" y="2496"/>
            <a:ext cx="403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公式" r:id="rId7" imgW="1879600" imgH="292100" progId="Equation.3">
                    <p:embed/>
                  </p:oleObj>
                </mc:Choice>
                <mc:Fallback>
                  <p:oleObj name="公式" r:id="rId7" imgW="1879600" imgH="292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96"/>
                          <a:ext cx="4032" cy="64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5"/>
            <p:cNvGraphicFramePr>
              <a:graphicFrameLocks noChangeAspect="1"/>
            </p:cNvGraphicFramePr>
            <p:nvPr/>
          </p:nvGraphicFramePr>
          <p:xfrm>
            <a:off x="432" y="3360"/>
            <a:ext cx="4032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9" name="公式" r:id="rId9" imgW="1866900" imgH="292100" progId="Equation.3">
                    <p:embed/>
                  </p:oleObj>
                </mc:Choice>
                <mc:Fallback>
                  <p:oleObj name="公式" r:id="rId9" imgW="18669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360"/>
                          <a:ext cx="4032" cy="62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</a:t>
            </a:r>
          </a:p>
        </p:txBody>
      </p:sp>
      <p:graphicFrame>
        <p:nvGraphicFramePr>
          <p:cNvPr id="54272" name="Object 2"/>
          <p:cNvGraphicFramePr>
            <a:graphicFrameLocks noChangeAspect="1"/>
          </p:cNvGraphicFramePr>
          <p:nvPr/>
        </p:nvGraphicFramePr>
        <p:xfrm>
          <a:off x="166688" y="762000"/>
          <a:ext cx="89773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公式" r:id="rId3" imgW="4025900" imgH="431800" progId="Equation.3">
                  <p:embed/>
                </p:oleObj>
              </mc:Choice>
              <mc:Fallback>
                <p:oleObj name="公式" r:id="rId3" imgW="4025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762000"/>
                        <a:ext cx="8977312" cy="963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" name="Object 3"/>
          <p:cNvGraphicFramePr>
            <a:graphicFrameLocks noChangeAspect="1"/>
          </p:cNvGraphicFramePr>
          <p:nvPr/>
        </p:nvGraphicFramePr>
        <p:xfrm>
          <a:off x="457200" y="5486400"/>
          <a:ext cx="7277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公式" r:id="rId5" imgW="3263900" imgH="482600" progId="Equation.3">
                  <p:embed/>
                </p:oleObj>
              </mc:Choice>
              <mc:Fallback>
                <p:oleObj name="公式" r:id="rId5" imgW="3263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7277100" cy="1077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457200" y="3048000"/>
          <a:ext cx="6019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公式" r:id="rId7" imgW="2476500" imgH="482600" progId="Equation.3">
                  <p:embed/>
                </p:oleObj>
              </mc:Choice>
              <mc:Fallback>
                <p:oleObj name="公式" r:id="rId7" imgW="2476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6019800" cy="10763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457200" y="1981200"/>
          <a:ext cx="44751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公式" r:id="rId9" imgW="2006600" imgH="431800" progId="Equation.3">
                  <p:embed/>
                </p:oleObj>
              </mc:Choice>
              <mc:Fallback>
                <p:oleObj name="公式" r:id="rId9" imgW="2006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4475163" cy="963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6"/>
          <p:cNvGraphicFramePr>
            <a:graphicFrameLocks noChangeAspect="1"/>
          </p:cNvGraphicFramePr>
          <p:nvPr/>
        </p:nvGraphicFramePr>
        <p:xfrm>
          <a:off x="457200" y="4724400"/>
          <a:ext cx="67659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公式" r:id="rId11" imgW="3035300" imgH="279400" progId="Equation.3">
                  <p:embed/>
                </p:oleObj>
              </mc:Choice>
              <mc:Fallback>
                <p:oleObj name="公式" r:id="rId11" imgW="30353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6765925" cy="6238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91200" y="4079875"/>
            <a:ext cx="3132138" cy="568325"/>
            <a:chOff x="3648" y="2570"/>
            <a:chExt cx="1973" cy="358"/>
          </a:xfrm>
        </p:grpSpPr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4118" y="2570"/>
              <a:ext cx="1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   a+1/k     f(x)    </a:t>
              </a:r>
            </a:p>
          </p:txBody>
        </p:sp>
        <p:grpSp>
          <p:nvGrpSpPr>
            <p:cNvPr id="33802" name="Group 15"/>
            <p:cNvGrpSpPr>
              <a:grpSpLocks/>
            </p:cNvGrpSpPr>
            <p:nvPr/>
          </p:nvGrpSpPr>
          <p:grpSpPr bwMode="auto">
            <a:xfrm>
              <a:off x="3648" y="2832"/>
              <a:ext cx="1824" cy="96"/>
              <a:chOff x="3648" y="2832"/>
              <a:chExt cx="1824" cy="96"/>
            </a:xfrm>
          </p:grpSpPr>
          <p:sp>
            <p:nvSpPr>
              <p:cNvPr id="33803" name="Line 10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4" name="Line 12"/>
              <p:cNvSpPr>
                <a:spLocks noChangeShapeType="1"/>
              </p:cNvSpPr>
              <p:nvPr/>
            </p:nvSpPr>
            <p:spPr bwMode="auto">
              <a:xfrm flipV="1">
                <a:off x="4224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5" name="Line 13"/>
              <p:cNvSpPr>
                <a:spLocks noChangeShapeType="1"/>
              </p:cNvSpPr>
              <p:nvPr/>
            </p:nvSpPr>
            <p:spPr bwMode="auto">
              <a:xfrm flipV="1">
                <a:off x="5184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 flipV="1">
                <a:off x="4656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第</a:t>
            </a:r>
            <a:r>
              <a:rPr lang="en-US" altLang="zh-CN" smtClean="0">
                <a:ea typeface="黑体" pitchFamily="2" charset="-122"/>
              </a:rPr>
              <a:t>1</a:t>
            </a:r>
            <a:r>
              <a:rPr lang="zh-CN" altLang="en-US" smtClean="0">
                <a:ea typeface="黑体" pitchFamily="2" charset="-122"/>
              </a:rPr>
              <a:t>讲  集合及其运算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500" y="1988840"/>
                <a:ext cx="9001000" cy="3752056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二．集合的定义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具有某种特定性质的对象的全体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/>
                </a:r>
                <a:b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．集合的几种表示法</a:t>
                </a:r>
                <a:b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我们在诸如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《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数学分析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》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等前期课程中已接触过集合这个概念，所谓集合，指的是具有某种特定性质的对象的全体，通常用大写英文字母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𝑋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…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等表示；集合中的每个对象称为该集合的元素。一般说来，我们总用小写字母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…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表示集合中的元素。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500" y="1988840"/>
                <a:ext cx="9001000" cy="3752056"/>
              </a:xfrm>
              <a:blipFill>
                <a:blip r:embed="rId2"/>
                <a:stretch>
                  <a:fillRect l="-1762" t="-2110" r="-5285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黑体" pitchFamily="2" charset="-122"/>
              </a:rPr>
              <a:t>第</a:t>
            </a:r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ea typeface="黑体" pitchFamily="2" charset="-122"/>
              </a:rPr>
              <a:t>讲  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524000"/>
                <a:ext cx="8748464" cy="3993232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六．域与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域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有理数全体（或实数全体）相对于四则运算是封闭的，人们通常称它们为有理数域（或实数域），整数集则不然。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前面已经定义了集合的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“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并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”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“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交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”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“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差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”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运算，那么什么样的集簇相对于集合的运算是封闭的呢？ 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524000"/>
                <a:ext cx="8748464" cy="3993232"/>
              </a:xfrm>
              <a:blipFill>
                <a:blip r:embed="rId2"/>
                <a:stretch>
                  <a:fillRect l="-1463" t="-1527" r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讲  集合及其运算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5410200"/>
              </a:xfrm>
              <a:solidFill>
                <a:schemeClr val="bg1"/>
              </a:solidFill>
            </p:spPr>
            <p:txBody>
              <a:bodyPr/>
              <a:lstStyle/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 smtClean="0">
                    <a:ea typeface="华文新魏" panose="02010800040101010101" pitchFamily="2" charset="-122"/>
                  </a:rPr>
                  <a:t> 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这就是下面要引进的定义。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是一个给定的集合，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的一些子集为元素的一个集合，称为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的子集簇，如果它满足 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            ；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）当         时，             ；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）当                                    。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则说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的一些子集构成的一个域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或代数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如果还有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                 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中一列元素时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的一些子集构成的一个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 </a:t>
                </a:r>
              </a:p>
            </p:txBody>
          </p:sp>
        </mc:Choice>
        <mc:Fallback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5410200"/>
              </a:xfrm>
              <a:blipFill>
                <a:blip r:embed="rId3"/>
                <a:stretch>
                  <a:fillRect l="-1647" t="-1917" r="-1255" b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1928813" y="3357563"/>
          <a:ext cx="93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4" imgW="338141" imgH="119030" progId="Equation.3">
                  <p:embed/>
                </p:oleObj>
              </mc:Choice>
              <mc:Fallback>
                <p:oleObj name="Equation" r:id="rId4" imgW="338141" imgH="1190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57563"/>
                        <a:ext cx="93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3500438" y="3357563"/>
          <a:ext cx="1231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6" imgW="462033" imgH="171450" progId="Equation.3">
                  <p:embed/>
                </p:oleObj>
              </mc:Choice>
              <mc:Fallback>
                <p:oleObj name="Equation" r:id="rId6" imgW="462033" imgH="171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357563"/>
                        <a:ext cx="1231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2143125" y="3786188"/>
          <a:ext cx="3200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8" imgW="1138315" imgH="157261" progId="Equation.3">
                  <p:embed/>
                </p:oleObj>
              </mc:Choice>
              <mc:Fallback>
                <p:oleObj name="Equation" r:id="rId8" imgW="1138315" imgH="1572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200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928688" y="5214938"/>
          <a:ext cx="2971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10" imgW="1100042" imgH="171450" progId="Equation.3">
                  <p:embed/>
                </p:oleObj>
              </mc:Choice>
              <mc:Fallback>
                <p:oleObj name="Equation" r:id="rId10" imgW="1100042" imgH="1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14938"/>
                        <a:ext cx="2971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7"/>
          <p:cNvGraphicFramePr>
            <a:graphicFrameLocks noChangeAspect="1"/>
          </p:cNvGraphicFramePr>
          <p:nvPr/>
        </p:nvGraphicFramePr>
        <p:xfrm>
          <a:off x="7086600" y="5105400"/>
          <a:ext cx="1295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12" imgW="528715" imgH="309398" progId="Equation.3">
                  <p:embed/>
                </p:oleObj>
              </mc:Choice>
              <mc:Fallback>
                <p:oleObj name="Equation" r:id="rId12" imgW="528715" imgH="30939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05400"/>
                        <a:ext cx="12954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443865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5852" name="Object 14"/>
          <p:cNvGraphicFramePr>
            <a:graphicFrameLocks noChangeAspect="1"/>
          </p:cNvGraphicFramePr>
          <p:nvPr/>
        </p:nvGraphicFramePr>
        <p:xfrm>
          <a:off x="1571625" y="2786063"/>
          <a:ext cx="11096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14" imgW="393529" imgH="203112" progId="Equation.DSMT4">
                  <p:embed/>
                </p:oleObj>
              </mc:Choice>
              <mc:Fallback>
                <p:oleObj name="Equation" r:id="rId14" imgW="393529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786063"/>
                        <a:ext cx="11096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讲  集合及其运算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3508" y="1971675"/>
                <a:ext cx="8856984" cy="4114800"/>
              </a:xfrm>
              <a:solidFill>
                <a:schemeClr val="bg1"/>
              </a:solidFill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None/>
                </a:pP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不难发现，如果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(1)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(2)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(3)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成立，则必有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，且对任意                              。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	如果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(3</a:t>
                </a:r>
                <a:r>
                  <a:rPr lang="en-US" altLang="zh-CN" sz="2800" dirty="0" smtClean="0">
                    <a:ea typeface="华文新魏" panose="02010800040101010101" pitchFamily="2" charset="-122"/>
                  </a:rPr>
                  <a:t>’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成立，则对任意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有               。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域的最简单例子是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的一切子集构成的簇，这是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的子集簇中最大者；另一个例子是由空集和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本身构成的簇，这是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的子集所构成的域中最小者。</a:t>
                </a:r>
                <a:r>
                  <a:rPr lang="zh-CN" altLang="en-US" dirty="0" smtClean="0"/>
                  <a:t> </a:t>
                </a: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3508" y="1971675"/>
                <a:ext cx="8856984" cy="4114800"/>
              </a:xfrm>
              <a:blipFill>
                <a:blip r:embed="rId3"/>
                <a:stretch>
                  <a:fillRect t="-1333" r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68843"/>
              </p:ext>
            </p:extLst>
          </p:nvPr>
        </p:nvGraphicFramePr>
        <p:xfrm>
          <a:off x="1614562" y="2470150"/>
          <a:ext cx="2786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4" imgW="1033361" imgH="157261" progId="Equation.3">
                  <p:embed/>
                </p:oleObj>
              </mc:Choice>
              <mc:Fallback>
                <p:oleObj name="Equation" r:id="rId4" imgW="1033361" imgH="1572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562" y="2470150"/>
                        <a:ext cx="27860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80818"/>
              </p:ext>
            </p:extLst>
          </p:nvPr>
        </p:nvGraphicFramePr>
        <p:xfrm>
          <a:off x="4309579" y="2940050"/>
          <a:ext cx="3124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6" imgW="1085838" imgH="171450" progId="Equation.3">
                  <p:embed/>
                </p:oleObj>
              </mc:Choice>
              <mc:Fallback>
                <p:oleObj name="Equation" r:id="rId6" imgW="1085838" imgH="171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579" y="2940050"/>
                        <a:ext cx="3124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8" imgW="101556" imgH="190417" progId="Equation.3">
                  <p:embed/>
                </p:oleObj>
              </mc:Choice>
              <mc:Fallback>
                <p:oleObj name="Equation" r:id="rId8" imgW="101556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18337"/>
              </p:ext>
            </p:extLst>
          </p:nvPr>
        </p:nvGraphicFramePr>
        <p:xfrm>
          <a:off x="998612" y="3284537"/>
          <a:ext cx="1231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10" imgW="528715" imgH="309398" progId="Equation.3">
                  <p:embed/>
                </p:oleObj>
              </mc:Choice>
              <mc:Fallback>
                <p:oleObj name="Equation" r:id="rId10" imgW="528715" imgH="30939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612" y="3284537"/>
                        <a:ext cx="12319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讲  集合及其运算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0124"/>
            <a:ext cx="8964488" cy="4733131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i="1" dirty="0" smtClean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问题：对于一个给定集合的</a:t>
            </a:r>
            <a:r>
              <a:rPr lang="zh-CN" altLang="en-US" sz="36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子集簇</a:t>
            </a:r>
            <a:r>
              <a:rPr lang="en-US" altLang="zh-CN" sz="3600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，它关于集合的运算可能不是封闭的。</a:t>
            </a:r>
            <a:endParaRPr lang="en-US" altLang="zh-CN" sz="3600" b="1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1. 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如何构造一个</a:t>
            </a: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б-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域包含</a:t>
            </a: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这样的</a:t>
            </a: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б-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域有多少？</a:t>
            </a:r>
            <a:endParaRPr lang="en-US" altLang="zh-CN" sz="3600" b="1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3. 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存不存在满足上述条件的最小的</a:t>
            </a: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б-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域？</a:t>
            </a:r>
            <a:endParaRPr lang="en-US" altLang="zh-CN" sz="3600" b="1" dirty="0" smtClean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4. </a:t>
            </a:r>
            <a:r>
              <a:rPr lang="zh-CN" altLang="en-US" sz="36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如何构造？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黑体" pitchFamily="2" charset="-122"/>
              </a:rPr>
              <a:t>第</a:t>
            </a:r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ea typeface="黑体" pitchFamily="2" charset="-122"/>
              </a:rPr>
              <a:t>讲  集合及其运算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066800"/>
                <a:ext cx="8143056" cy="5562600"/>
              </a:xfrm>
              <a:solidFill>
                <a:schemeClr val="bg1"/>
              </a:solidFill>
            </p:spPr>
            <p:txBody>
              <a:bodyPr/>
              <a:lstStyle/>
              <a:p>
                <a:pPr algn="just">
                  <a:buNone/>
                </a:pP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我们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所要的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𝐺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必须满足这样两个条件</a:t>
                </a:r>
              </a:p>
              <a:p>
                <a:pPr algn="just">
                  <a:buNone/>
                </a:pP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sz="2800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sz="2800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buNone/>
                </a:pP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(ii)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任何包含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域都包含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，换句话说，</a:t>
                </a:r>
                <a:r>
                  <a:rPr lang="en-US" altLang="zh-CN" sz="2800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域中最小者。</a:t>
                </a:r>
              </a:p>
              <a:p>
                <a:pPr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满足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域不难找，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的一切子集构成的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域便是一个，问题在于如何找最小的一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为此，不妨把包含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的所有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域相交，记这个集合为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，则显然有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，而且任何包含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域当然也包含了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，如果我们证明了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是一个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域，则它就是包含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的最小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域。 </a:t>
                </a:r>
              </a:p>
            </p:txBody>
          </p:sp>
        </mc:Choice>
        <mc:Fallback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066800"/>
                <a:ext cx="8143056" cy="5562600"/>
              </a:xfrm>
              <a:blipFill>
                <a:blip r:embed="rId3"/>
                <a:stretch>
                  <a:fillRect l="-1572" t="-986" r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黑体" pitchFamily="2" charset="-122"/>
              </a:rPr>
              <a:t>第</a:t>
            </a:r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ea typeface="黑体" pitchFamily="2" charset="-122"/>
              </a:rPr>
              <a:t>讲  集合及其运算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85813" y="2214563"/>
                <a:ext cx="8024812" cy="3810000"/>
              </a:xfrm>
            </p:spPr>
            <p:txBody>
              <a:bodyPr/>
              <a:lstStyle/>
              <a:p>
                <a:pPr algn="just">
                  <a:buNone/>
                </a:pP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下面的定理说明，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不仅是含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的最小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域，而且是满足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(ii)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的唯一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:endPara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buFont typeface="Wingdings" panose="05000000000000000000" pitchFamily="2" charset="2"/>
                  <a:buNone/>
                </a:pPr>
                <a:endPara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buNone/>
                </a:pP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定理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  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的子集簇，则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是满足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、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(ii)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的唯一的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域。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5813" y="2214563"/>
                <a:ext cx="8024812" cy="3810000"/>
              </a:xfrm>
              <a:blipFill>
                <a:blip r:embed="rId2"/>
                <a:stretch>
                  <a:fillRect l="-1976" t="-1920" r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00188"/>
                <a:ext cx="8731696" cy="4824412"/>
              </a:xfrm>
            </p:spPr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0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，某一对象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的元素，则称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，记作            ；如果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的元素，则称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不属于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，记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正如定义所说，集合是由具有某种特定性质的对象全体组成的，因此，在表示一个集合时，常把这一性质写出来，例如，</a:t>
                </a:r>
                <a:r>
                  <a:rPr lang="en-US" altLang="zh-CN" sz="2800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是由具有性质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的元素全体组成时，通常记为：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                                      ，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可以是一段文字，也可以是某个数学式子。 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</a:t>
                </a:r>
              </a:p>
            </p:txBody>
          </p:sp>
        </mc:Choice>
        <mc:Fallback xmlns="">
          <p:sp>
            <p:nvSpPr>
              <p:cNvPr id="8195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00188"/>
                <a:ext cx="8731696" cy="4824412"/>
              </a:xfrm>
              <a:blipFill>
                <a:blip r:embed="rId3"/>
                <a:stretch>
                  <a:fillRect l="-1466" t="-2020" r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6401"/>
              </p:ext>
            </p:extLst>
          </p:nvPr>
        </p:nvGraphicFramePr>
        <p:xfrm>
          <a:off x="1907704" y="4797152"/>
          <a:ext cx="3441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4" imgW="1324154" imgH="180909" progId="Equation.3">
                  <p:embed/>
                </p:oleObj>
              </mc:Choice>
              <mc:Fallback>
                <p:oleObj name="公式" r:id="rId4" imgW="1324154" imgH="18090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97152"/>
                        <a:ext cx="3441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823210"/>
              </p:ext>
            </p:extLst>
          </p:nvPr>
        </p:nvGraphicFramePr>
        <p:xfrm>
          <a:off x="1979712" y="1916832"/>
          <a:ext cx="7858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6" imgW="368140" imgH="177723" progId="Equation.DSMT4">
                  <p:embed/>
                </p:oleObj>
              </mc:Choice>
              <mc:Fallback>
                <p:oleObj name="Equation" r:id="rId6" imgW="368140" imgH="177723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16832"/>
                        <a:ext cx="785813" cy="379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36850"/>
              </p:ext>
            </p:extLst>
          </p:nvPr>
        </p:nvGraphicFramePr>
        <p:xfrm>
          <a:off x="1043608" y="2367682"/>
          <a:ext cx="25003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8" imgW="838200" imgH="190500" progId="Equation.DSMT4">
                  <p:embed/>
                </p:oleObj>
              </mc:Choice>
              <mc:Fallback>
                <p:oleObj name="Equation" r:id="rId8" imgW="8382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67682"/>
                        <a:ext cx="2500312" cy="496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783166"/>
                <a:ext cx="8928992" cy="4422371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．几个特殊的集合及其表示：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除了上述方法之外，有时也用特殊记号表示某些特殊的集合。比如，在大多数场合下，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𝑅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始终表示实数全体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或直线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始终表示复数全体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或复平面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𝑁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𝑍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𝑄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分别表示自然数、整数、有理数全体，以后如无特别声明，我们也都不加解释地使用这些符号。此外，直线上的区间也采用诸如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,(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等记号，如果一个集合仅由有限个元素组成，则最方便的办法是将其一一列出，例如，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到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的自然数全体可记作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{1,2,3,</a:t>
                </a:r>
                <a:r>
                  <a:rPr lang="en-US" altLang="zh-CN" sz="2800" dirty="0" smtClean="0">
                    <a:ea typeface="华文新魏" panose="02010800040101010101" pitchFamily="2" charset="-122"/>
                  </a:rPr>
                  <a:t>…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,10}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，不含任何元素的集合称为空集，记作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∅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。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219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783166"/>
                <a:ext cx="8928992" cy="4422371"/>
              </a:xfrm>
              <a:blipFill>
                <a:blip r:embed="rId3"/>
                <a:stretch>
                  <a:fillRect l="-1434" t="-2483" r="-5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371600"/>
                <a:ext cx="8640960" cy="5153744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三．集合的运算</a:t>
                </a:r>
                <a:b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1.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集合的子集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是两个集合，如果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中的元素都是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中的元素，则称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的子集，记作   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前者读作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包含于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”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，后者读着</a:t>
                </a:r>
                <a:r>
                  <a:rPr lang="zh-CN" altLang="en-US" sz="2800" dirty="0" smtClean="0">
                    <a:ea typeface="华文新魏" panose="02010800040101010101" pitchFamily="2" charset="-12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ea typeface="华文新魏" panose="02010800040101010101" pitchFamily="2" charset="-122"/>
                  </a:rPr>
                  <a:t>”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。显然，空集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∅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是任何集合的子集，任何集合是其自身的子集。假如要证明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的子集，最常用的办法是，任取                                              。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的子集，且存在                      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的真子集，记作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。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又是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相等，记作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371600"/>
                <a:ext cx="8640960" cy="5153744"/>
              </a:xfrm>
              <a:blipFill>
                <a:blip r:embed="rId3"/>
                <a:stretch>
                  <a:fillRect l="-1410" t="-2012" r="-5571" b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1322"/>
              </p:ext>
            </p:extLst>
          </p:nvPr>
        </p:nvGraphicFramePr>
        <p:xfrm>
          <a:off x="1431811" y="4209741"/>
          <a:ext cx="4114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4" imgW="1352562" imgH="143072" progId="Equation.3">
                  <p:embed/>
                </p:oleObj>
              </mc:Choice>
              <mc:Fallback>
                <p:oleObj name="公式" r:id="rId4" imgW="1352562" imgH="14307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811" y="4209741"/>
                        <a:ext cx="4114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99456"/>
              </p:ext>
            </p:extLst>
          </p:nvPr>
        </p:nvGraphicFramePr>
        <p:xfrm>
          <a:off x="4469036" y="4738379"/>
          <a:ext cx="2133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6" imgW="752432" imgH="143072" progId="Equation.3">
                  <p:embed/>
                </p:oleObj>
              </mc:Choice>
              <mc:Fallback>
                <p:oleObj name="Equation" r:id="rId6" imgW="752432" imgH="1430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036" y="4738379"/>
                        <a:ext cx="2133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63761"/>
              </p:ext>
            </p:extLst>
          </p:nvPr>
        </p:nvGraphicFramePr>
        <p:xfrm>
          <a:off x="4499992" y="2647566"/>
          <a:ext cx="2071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8" imgW="965200" imgH="190500" progId="Equation.DSMT4">
                  <p:embed/>
                </p:oleObj>
              </mc:Choice>
              <mc:Fallback>
                <p:oleObj name="Equation" r:id="rId8" imgW="9652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647566"/>
                        <a:ext cx="2071688" cy="42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371600"/>
                <a:ext cx="7772400" cy="486571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．交运算</a:t>
                </a:r>
                <a:b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endParaRPr lang="zh-CN" altLang="en-US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所有既属于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，又属于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的元素组成的集合称为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的交集（或通集），记作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，若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A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=∅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，则称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互不相交，显然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对于一簇集合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800" b="0" i="1" dirty="0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𝛼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∈</m:t>
                        </m:r>
                        <m:r>
                          <a:rPr lang="el-GR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𝛢</m:t>
                        </m:r>
                      </m:sub>
                    </m:sSub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，可类似定义其交集，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即 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371600"/>
                <a:ext cx="7772400" cy="4865712"/>
              </a:xfrm>
              <a:blipFill>
                <a:blip r:embed="rId3"/>
                <a:stretch>
                  <a:fillRect l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4" name="Object 6"/>
          <p:cNvGraphicFramePr>
            <a:graphicFrameLocks noChangeAspect="1"/>
          </p:cNvGraphicFramePr>
          <p:nvPr/>
        </p:nvGraphicFramePr>
        <p:xfrm>
          <a:off x="1981200" y="5181600"/>
          <a:ext cx="5257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4" imgW="1871807" imgH="219141" progId="Equation.3">
                  <p:embed/>
                </p:oleObj>
              </mc:Choice>
              <mc:Fallback>
                <p:oleObj name="Equation" r:id="rId4" imgW="1871807" imgH="21914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5257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72250" y="357188"/>
            <a:ext cx="2362200" cy="2286000"/>
            <a:chOff x="3744" y="576"/>
            <a:chExt cx="1488" cy="1440"/>
          </a:xfrm>
        </p:grpSpPr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744" y="576"/>
              <a:ext cx="864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4368" y="768"/>
              <a:ext cx="864" cy="124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黑体" pitchFamily="2" charset="-122"/>
              </a:rPr>
              <a:t>集合及其运算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3.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并运算</a:t>
                </a:r>
                <a:b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假设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是两个集合，所谓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的并集（或和集），指的是由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中所有元素构成的集合，记作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∪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，换句话说 ，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b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</a:br>
                <a:endParaRPr lang="zh-CN" altLang="en-US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对于一簇集合            ，可类似定义其并集，即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039" t="-1926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465"/>
              </p:ext>
            </p:extLst>
          </p:nvPr>
        </p:nvGraphicFramePr>
        <p:xfrm>
          <a:off x="1763688" y="4473575"/>
          <a:ext cx="487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1695438" imgH="143072" progId="Equation.3">
                  <p:embed/>
                </p:oleObj>
              </mc:Choice>
              <mc:Fallback>
                <p:oleObj name="Equation" r:id="rId4" imgW="1695438" imgH="1430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73575"/>
                        <a:ext cx="487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23197"/>
              </p:ext>
            </p:extLst>
          </p:nvPr>
        </p:nvGraphicFramePr>
        <p:xfrm>
          <a:off x="3390900" y="5045868"/>
          <a:ext cx="1143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6" imgW="409557" imgH="157261" progId="Equation.3">
                  <p:embed/>
                </p:oleObj>
              </mc:Choice>
              <mc:Fallback>
                <p:oleObj name="Equation" r:id="rId6" imgW="409557" imgH="1572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045868"/>
                        <a:ext cx="1143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286000" y="5805488"/>
          <a:ext cx="44958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8" imgW="1605083" imgH="219141" progId="Equation.DSMT4">
                  <p:embed/>
                </p:oleObj>
              </mc:Choice>
              <mc:Fallback>
                <p:oleObj name="Equation" r:id="rId8" imgW="1605083" imgH="21914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05488"/>
                        <a:ext cx="44958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rgbClr val="FF9900"/>
                </a:solidFill>
              </a:rPr>
              <a:t>例</a:t>
            </a:r>
            <a:r>
              <a:rPr lang="zh-CN" altLang="en-US" sz="2800">
                <a:solidFill>
                  <a:srgbClr val="FF9900"/>
                </a:solidFill>
                <a:sym typeface="Wingdings" pitchFamily="2" charset="2"/>
              </a:rPr>
              <a:t>  </a:t>
            </a:r>
            <a:endParaRPr lang="zh-CN" altLang="en-US" sz="2800">
              <a:solidFill>
                <a:srgbClr val="FF9900"/>
              </a:solidFill>
            </a:endParaRP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533400" y="5870575"/>
            <a:ext cx="690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</a:rPr>
              <a:t>注：在本书中我们未把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rgbClr val="FF9900"/>
                </a:solidFill>
              </a:rPr>
              <a:t>包含在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rgbClr val="FF9900"/>
                </a:solidFill>
              </a:rPr>
              <a:t>内</a:t>
            </a:r>
            <a:r>
              <a:rPr lang="en-US" altLang="zh-CN" sz="2400" dirty="0">
                <a:solidFill>
                  <a:schemeClr val="hlink"/>
                </a:solidFill>
              </a:rPr>
              <a:t>,</a:t>
            </a:r>
            <a:r>
              <a:rPr lang="zh-CN" altLang="en-US" sz="2400" dirty="0">
                <a:solidFill>
                  <a:schemeClr val="hlink"/>
                </a:solidFill>
              </a:rPr>
              <a:t>　</a:t>
            </a:r>
            <a:r>
              <a:rPr lang="en-US" altLang="zh-CN" sz="2400" b="1" dirty="0"/>
              <a:t>+∞</a:t>
            </a:r>
            <a:r>
              <a:rPr lang="zh-CN" altLang="en-US" sz="2400" b="1" dirty="0">
                <a:solidFill>
                  <a:schemeClr val="hlink"/>
                </a:solidFill>
              </a:rPr>
              <a:t>不在Ｎ中</a:t>
            </a: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1103313" y="533400"/>
          <a:ext cx="50482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3" imgW="2209800" imgH="228600" progId="Equation.3">
                  <p:embed/>
                </p:oleObj>
              </mc:Choice>
              <mc:Fallback>
                <p:oleObj name="Equation" r:id="rId3" imgW="2209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33400"/>
                        <a:ext cx="5048250" cy="5191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33400" y="3886200"/>
          <a:ext cx="30019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5" imgW="1016000" imgH="368300" progId="Equation.3">
                  <p:embed/>
                </p:oleObj>
              </mc:Choice>
              <mc:Fallback>
                <p:oleObj name="公式" r:id="rId5" imgW="10160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3001963" cy="10874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5562600" y="3940175"/>
          <a:ext cx="25511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7" imgW="863225" imgH="368140" progId="Equation.3">
                  <p:embed/>
                </p:oleObj>
              </mc:Choice>
              <mc:Fallback>
                <p:oleObj name="公式" r:id="rId7" imgW="863225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40175"/>
                        <a:ext cx="2551113" cy="1089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990600" y="2251075"/>
            <a:ext cx="6934200" cy="822325"/>
            <a:chOff x="624" y="1418"/>
            <a:chExt cx="4368" cy="518"/>
          </a:xfrm>
        </p:grpSpPr>
        <p:sp>
          <p:nvSpPr>
            <p:cNvPr id="13320" name="Line 1032"/>
            <p:cNvSpPr>
              <a:spLocks noChangeShapeType="1"/>
            </p:cNvSpPr>
            <p:nvPr/>
          </p:nvSpPr>
          <p:spPr bwMode="auto">
            <a:xfrm>
              <a:off x="624" y="1632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1" name="Text Box 1033"/>
            <p:cNvSpPr txBox="1">
              <a:spLocks noChangeArrowheads="1"/>
            </p:cNvSpPr>
            <p:nvPr/>
          </p:nvSpPr>
          <p:spPr bwMode="auto">
            <a:xfrm>
              <a:off x="902" y="1418"/>
              <a:ext cx="39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</a:rPr>
                <a:t>( </a:t>
              </a:r>
              <a:r>
                <a:rPr lang="en-US" altLang="zh-CN" sz="2400"/>
                <a:t>               </a:t>
              </a:r>
              <a:r>
                <a:rPr lang="en-US" altLang="zh-CN" sz="2400">
                  <a:solidFill>
                    <a:schemeClr val="tx2"/>
                  </a:solidFill>
                </a:rPr>
                <a:t> (</a:t>
              </a:r>
              <a:r>
                <a:rPr lang="en-US" altLang="zh-CN" sz="2400"/>
                <a:t>                    </a:t>
              </a:r>
              <a:r>
                <a:rPr lang="en-US" altLang="zh-CN" sz="2400">
                  <a:solidFill>
                    <a:schemeClr val="accent1"/>
                  </a:solidFill>
                </a:rPr>
                <a:t> ]</a:t>
              </a:r>
              <a:r>
                <a:rPr lang="en-US" altLang="zh-CN" sz="2400"/>
                <a:t>                  )  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-2  </a:t>
              </a:r>
              <a:r>
                <a:rPr lang="en-US" altLang="zh-CN" sz="1800">
                  <a:solidFill>
                    <a:schemeClr val="hlink"/>
                  </a:solidFill>
                </a:rPr>
                <a:t>-1-1/n</a:t>
              </a:r>
              <a:r>
                <a:rPr lang="en-US" altLang="zh-CN" sz="2400"/>
                <a:t>    -1                 </a:t>
              </a:r>
              <a:r>
                <a:rPr lang="zh-CN" altLang="en-US" sz="2400"/>
                <a:t>　  </a:t>
              </a:r>
              <a:r>
                <a:rPr lang="en-US" altLang="zh-CN" sz="2400"/>
                <a:t>0     </a:t>
              </a:r>
              <a:r>
                <a:rPr lang="en-US" altLang="zh-CN" sz="1800">
                  <a:solidFill>
                    <a:schemeClr val="hlink"/>
                  </a:solidFill>
                </a:rPr>
                <a:t>1-1/n</a:t>
              </a:r>
              <a:r>
                <a:rPr lang="en-US" altLang="zh-CN" sz="2400"/>
                <a:t>    1                 </a:t>
              </a:r>
            </a:p>
          </p:txBody>
        </p:sp>
        <p:sp>
          <p:nvSpPr>
            <p:cNvPr id="13322" name="Line 1034"/>
            <p:cNvSpPr>
              <a:spLocks noChangeShapeType="1"/>
            </p:cNvSpPr>
            <p:nvPr/>
          </p:nvSpPr>
          <p:spPr bwMode="auto">
            <a:xfrm>
              <a:off x="2928" y="16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" name="Line 1035"/>
            <p:cNvSpPr>
              <a:spLocks noChangeShapeType="1"/>
            </p:cNvSpPr>
            <p:nvPr/>
          </p:nvSpPr>
          <p:spPr bwMode="auto">
            <a:xfrm>
              <a:off x="1008" y="1632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" name="Rectangle 1036"/>
            <p:cNvSpPr>
              <a:spLocks noChangeArrowheads="1"/>
            </p:cNvSpPr>
            <p:nvPr/>
          </p:nvSpPr>
          <p:spPr bwMode="auto">
            <a:xfrm>
              <a:off x="1872" y="1584"/>
              <a:ext cx="105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G:\Program Files\Microsoft Office\Templates\Presentation Designs\Soaring.pot</Template>
  <TotalTime>2214</TotalTime>
  <Words>1920</Words>
  <Application>Microsoft Office PowerPoint</Application>
  <PresentationFormat>全屏显示(4:3)</PresentationFormat>
  <Paragraphs>145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方正魏碑繁体</vt:lpstr>
      <vt:lpstr>方正综艺繁体</vt:lpstr>
      <vt:lpstr>黑体</vt:lpstr>
      <vt:lpstr>华文新魏</vt:lpstr>
      <vt:lpstr>华文中宋</vt:lpstr>
      <vt:lpstr>宋体</vt:lpstr>
      <vt:lpstr>Arial</vt:lpstr>
      <vt:lpstr>Calibri</vt:lpstr>
      <vt:lpstr>Cambria Math</vt:lpstr>
      <vt:lpstr>Garamond</vt:lpstr>
      <vt:lpstr>Times New Roman</vt:lpstr>
      <vt:lpstr>Wingdings</vt:lpstr>
      <vt:lpstr>Soaring</vt:lpstr>
      <vt:lpstr>公式</vt:lpstr>
      <vt:lpstr>Equation</vt:lpstr>
      <vt:lpstr> 实变函数</vt:lpstr>
      <vt:lpstr>第1讲  集合及其运算 </vt:lpstr>
      <vt:lpstr>第1讲  集合及其运算 </vt:lpstr>
      <vt:lpstr>集合及其运算</vt:lpstr>
      <vt:lpstr>集合及其运算</vt:lpstr>
      <vt:lpstr>集合及其运算</vt:lpstr>
      <vt:lpstr>集合及其运算</vt:lpstr>
      <vt:lpstr>集合及其运算</vt:lpstr>
      <vt:lpstr>例  </vt:lpstr>
      <vt:lpstr>例  </vt:lpstr>
      <vt:lpstr>例  </vt:lpstr>
      <vt:lpstr>集合及其运算</vt:lpstr>
      <vt:lpstr>集合及其运算</vt:lpstr>
      <vt:lpstr>集合及其运算</vt:lpstr>
      <vt:lpstr>集合及其运算</vt:lpstr>
      <vt:lpstr>集合及其运算</vt:lpstr>
      <vt:lpstr>集合及其运算</vt:lpstr>
      <vt:lpstr>集合及其运算</vt:lpstr>
      <vt:lpstr>集合及其运算</vt:lpstr>
      <vt:lpstr>PowerPoint 演示文稿</vt:lpstr>
      <vt:lpstr>下极限集</vt:lpstr>
      <vt:lpstr>极限集</vt:lpstr>
      <vt:lpstr>单调增集列极限</vt:lpstr>
      <vt:lpstr>单调增集列极限分析</vt:lpstr>
      <vt:lpstr>单调减集列极限分析</vt:lpstr>
      <vt:lpstr>例  </vt:lpstr>
      <vt:lpstr>PowerPoint 演示文稿</vt:lpstr>
      <vt:lpstr>例</vt:lpstr>
      <vt:lpstr>例</vt:lpstr>
      <vt:lpstr>第1讲  集合及其运算</vt:lpstr>
      <vt:lpstr>第1讲  集合及其运算</vt:lpstr>
      <vt:lpstr>第1讲  集合及其运算</vt:lpstr>
      <vt:lpstr>第1讲  集合及其运算</vt:lpstr>
      <vt:lpstr>第1讲  集合及其运算</vt:lpstr>
      <vt:lpstr>第1讲  集合及其运算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实变函数论</dc:title>
  <dc:creator>G.F.CAO</dc:creator>
  <cp:lastModifiedBy>guo</cp:lastModifiedBy>
  <cp:revision>106</cp:revision>
  <dcterms:created xsi:type="dcterms:W3CDTF">2001-04-13T10:11:22Z</dcterms:created>
  <dcterms:modified xsi:type="dcterms:W3CDTF">2023-02-20T01:22:38Z</dcterms:modified>
</cp:coreProperties>
</file>