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396" r:id="rId4"/>
    <p:sldId id="397" r:id="rId5"/>
    <p:sldId id="399" r:id="rId6"/>
    <p:sldId id="400" r:id="rId7"/>
    <p:sldId id="437" r:id="rId8"/>
    <p:sldId id="401" r:id="rId9"/>
    <p:sldId id="403" r:id="rId10"/>
    <p:sldId id="404" r:id="rId11"/>
    <p:sldId id="438" r:id="rId12"/>
    <p:sldId id="406" r:id="rId13"/>
    <p:sldId id="409" r:id="rId14"/>
    <p:sldId id="418" r:id="rId15"/>
    <p:sldId id="440" r:id="rId16"/>
    <p:sldId id="439" r:id="rId17"/>
    <p:sldId id="419" r:id="rId18"/>
    <p:sldId id="423" r:id="rId19"/>
    <p:sldId id="426" r:id="rId20"/>
    <p:sldId id="427" r:id="rId21"/>
    <p:sldId id="428" r:id="rId22"/>
    <p:sldId id="435" r:id="rId23"/>
    <p:sldId id="430" r:id="rId24"/>
    <p:sldId id="431" r:id="rId25"/>
    <p:sldId id="432" r:id="rId26"/>
    <p:sldId id="433" r:id="rId27"/>
    <p:sldId id="434" r:id="rId28"/>
    <p:sldId id="44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F51"/>
    <a:srgbClr val="F42AEA"/>
    <a:srgbClr val="560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1"/>
    <p:restoredTop sz="50066"/>
  </p:normalViewPr>
  <p:slideViewPr>
    <p:cSldViewPr snapToGrid="0">
      <p:cViewPr varScale="1">
        <p:scale>
          <a:sx n="107" d="100"/>
          <a:sy n="107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FE07-3379-464E-9BE7-CFAA34092EB0}" type="datetimeFigureOut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99A82-8A73-4DE0-B789-98C14EE664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92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9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651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61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16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DB34-2AED-4FB2-A827-10339A628054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AD3-56EA-4B67-A37B-6B9718AA22B5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F7B3-9856-4FC9-A939-4D3BD43D8131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BCE6-E051-404A-B93A-46618644FC89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0556-6E95-4799-9152-5FE3DEADD985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604D-8028-46B6-BBFA-0CD0F4E8705A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935B-F58E-4DF8-85BE-1FD1128D09E5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B931-C078-4336-86C8-20CD09B43EF4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1D26-50E2-4580-89FC-48EAEFE575FE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50DD-542F-477C-A2FF-7A8C675E075D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F7D7-1E98-4F4B-AA44-EF62AE0BB91D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0F2FC-AC9D-491A-82E9-1EBA369A5780}" type="datetime1">
              <a:rPr lang="zh-CN" altLang="en-US" smtClean="0"/>
              <a:t>2023/8/29 Tue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Lecture 1-2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526-EEF3-4C14-A020-593D3FABEA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7.png"/><Relationship Id="rId5" Type="http://schemas.openxmlformats.org/officeDocument/2006/relationships/image" Target="../media/image39.png"/><Relationship Id="rId10" Type="http://schemas.openxmlformats.org/officeDocument/2006/relationships/image" Target="../media/image56.png"/><Relationship Id="rId4" Type="http://schemas.openxmlformats.org/officeDocument/2006/relationships/image" Target="../media/image2.jpe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2.jpe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.png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2.jpeg"/><Relationship Id="rId9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89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6.png"/><Relationship Id="rId10" Type="http://schemas.openxmlformats.org/officeDocument/2006/relationships/image" Target="../media/image59.png"/><Relationship Id="rId4" Type="http://schemas.openxmlformats.org/officeDocument/2006/relationships/image" Target="../media/image2.jpe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163.png"/><Relationship Id="rId4" Type="http://schemas.openxmlformats.org/officeDocument/2006/relationships/image" Target="../media/image2.jpeg"/><Relationship Id="rId9" Type="http://schemas.openxmlformats.org/officeDocument/2006/relationships/image" Target="../media/image1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10" Type="http://schemas.openxmlformats.org/officeDocument/2006/relationships/image" Target="../media/image73.png"/><Relationship Id="rId4" Type="http://schemas.openxmlformats.org/officeDocument/2006/relationships/image" Target="../media/image1.png"/><Relationship Id="rId9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31282"/>
            <a:ext cx="9144000" cy="1045184"/>
          </a:xfrm>
        </p:spPr>
        <p:txBody>
          <a:bodyPr>
            <a:noAutofit/>
          </a:bodyPr>
          <a:lstStyle/>
          <a:p>
            <a:r>
              <a:rPr lang="en-US" altLang="zh-CN" sz="8000" b="1"/>
              <a:t>Lecture 1</a:t>
            </a:r>
            <a:r>
              <a:rPr lang="en-US" altLang="zh-CN" sz="8000" b="1" smtClean="0"/>
              <a:t>-2</a:t>
            </a:r>
            <a:endParaRPr lang="zh-CN" altLang="en-US" sz="8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2585" y="3128645"/>
            <a:ext cx="11233150" cy="966470"/>
          </a:xfrm>
        </p:spPr>
        <p:txBody>
          <a:bodyPr>
            <a:normAutofit fontScale="90000"/>
          </a:bodyPr>
          <a:lstStyle/>
          <a:p>
            <a:r>
              <a:rPr lang="en-US" altLang="zh-CN" sz="4800" b="1" dirty="0" smtClean="0">
                <a:solidFill>
                  <a:srgbClr val="FF0000"/>
                </a:solidFill>
              </a:rPr>
              <a:t> Round-off Errors and Computer Arithmetic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780C-FF47-40F9-A9A2-4F3D8BEBFE18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 1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4897-4CAD-4E79-A3B1-1DE9693058EC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8052" y="1154411"/>
                <a:ext cx="11555895" cy="2511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1.15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Suppose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approximation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error   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provided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2" y="1154411"/>
                <a:ext cx="11555895" cy="2511585"/>
              </a:xfrm>
              <a:prstGeom prst="rect">
                <a:avLst/>
              </a:prstGeom>
              <a:blipFill>
                <a:blip r:embed="rId5"/>
                <a:stretch>
                  <a:fillRect l="-1055" t="-2427" r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3610-1105-4B04-84DC-039E9EF07D6B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93675" y="1074078"/>
                <a:ext cx="11998325" cy="2154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absolute and relative errors when approximating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</a:t>
                </a:r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</a:rPr>
                      <m:t>𝑝</m:t>
                    </m:r>
                    <m:r>
                      <a:rPr lang="en-US" altLang="zh-CN" sz="2600" i="1">
                        <a:latin typeface="Cambria Math" panose="02040503050406030204"/>
                      </a:rPr>
                      <m:t>=0.3000×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𝑝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/>
                      </a:rPr>
                      <m:t>=0.3100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(b)</a:t>
                </a:r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</a:rPr>
                      <m:t>𝑝</m:t>
                    </m:r>
                    <m:r>
                      <a:rPr lang="en-US" altLang="zh-CN" sz="2600" i="1">
                        <a:latin typeface="Cambria Math" panose="02040503050406030204"/>
                      </a:rPr>
                      <m:t>=0.3000×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𝑝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/>
                      </a:rPr>
                      <m:t>=0.3100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           (c)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</a:rPr>
                      <m:t>𝑝</m:t>
                    </m:r>
                    <m:r>
                      <a:rPr lang="en-US" altLang="zh-CN" sz="2600" i="1">
                        <a:latin typeface="Cambria Math" panose="02040503050406030204"/>
                      </a:rPr>
                      <m:t>=0.3000×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𝑝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</a:rPr>
                          <m:t>∗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/>
                      </a:rPr>
                      <m:t>=0.3100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4</m:t>
                        </m:r>
                      </m:sup>
                    </m:sSup>
                  </m:oMath>
                </a14:m>
                <a:endParaRPr lang="zh-CN" altLang="en-US" sz="26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75" y="1074078"/>
                <a:ext cx="11998325" cy="2154436"/>
              </a:xfrm>
              <a:prstGeom prst="rect">
                <a:avLst/>
              </a:prstGeom>
              <a:blipFill>
                <a:blip r:embed="rId5"/>
                <a:stretch>
                  <a:fillRect l="-915" t="-2542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93040" y="3234690"/>
            <a:ext cx="1483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581150" y="3228197"/>
                <a:ext cx="12014199" cy="1295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error is 0.1, and the relative error is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</a:rPr>
                      <m:t>0.333</m:t>
                    </m:r>
                    <m:acc>
                      <m:accPr>
                        <m:chr m:val="̅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3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−</m:t>
                        </m:r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error is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</a:rPr>
                      <m:t>0.1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relative error is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</a:rPr>
                      <m:t>0.333</m:t>
                    </m:r>
                    <m:acc>
                      <m:accPr>
                        <m:chr m:val="̅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3</m:t>
                        </m:r>
                      </m:e>
                    </m:ac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−</m:t>
                        </m:r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(c)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the absolute error is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0.1×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 and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relative error is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0.333</m:t>
                    </m:r>
                    <m:acc>
                      <m:accPr>
                        <m:chr m:val="̅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acc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3228197"/>
                <a:ext cx="12014199" cy="1295163"/>
              </a:xfrm>
              <a:prstGeom prst="rect">
                <a:avLst/>
              </a:prstGeom>
              <a:blipFill>
                <a:blip r:embed="rId6"/>
                <a:stretch>
                  <a:fillRect l="-913" t="-4245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53047" y="4762634"/>
            <a:ext cx="11879580" cy="1656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fontAlgn="auto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shows that the same relative error,  occurs for widely varying absolute errors.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457200" indent="-457200" fontAlgn="auto">
              <a:lnSpc>
                <a:spcPts val="216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measure of accuracy, the absolute error can be misleading and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error more meaningful</a:t>
            </a:r>
            <a:r>
              <a:rPr lang="en-US" altLang="zh-CN" sz="26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relative error takes into consideration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27859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FF6-2CEE-41B0-BA21-71769583BC5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4938" y="2285371"/>
            <a:ext cx="11555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digits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 figures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leading nonzero digit and all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digits.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4938" y="1142686"/>
            <a:ext cx="11555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dirty="0" smtClean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measurements, it is almost always the relative error that is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significant.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E452-9D35-4163-9CE5-987CE94F0E9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03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Finite-Digit Arithmetic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8150" y="1722120"/>
                <a:ext cx="11753850" cy="4399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the floating-point representations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for the real numbers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that the symbols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⊕,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⊖,</m:t>
                    </m:r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⊗,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⨸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 machine addition, subtraction,multiplication, and division operations, respectively. We will assume a finite-digit arithmetic given by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arithmetic corresponds to performing exact arithmetic on the floating-point representations of x and y and then converting the exact result to its finite-digit floating-point representation.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722120"/>
                <a:ext cx="11753850" cy="4399915"/>
              </a:xfrm>
              <a:prstGeom prst="rect">
                <a:avLst/>
              </a:prstGeom>
              <a:blipFill>
                <a:blip r:embed="rId5"/>
                <a:stretch>
                  <a:fillRect l="-1089" t="-1526" r="-415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82512" y="3527338"/>
                <a:ext cx="407233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</a:rPr>
                      <m:t>𝑥</m:t>
                    </m:r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</a:rPr>
                      <m:t>⊕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𝑦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+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𝑦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sz="2600" dirty="0">
                    <a:ea typeface="Cambria Math" panose="02040503050406030204"/>
                  </a:rPr>
                  <a:t> 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12" y="3527338"/>
                <a:ext cx="4072333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3" t="-111" r="-1149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5"/>
              <p:cNvSpPr txBox="1"/>
              <p:nvPr/>
            </p:nvSpPr>
            <p:spPr>
              <a:xfrm>
                <a:off x="6111357" y="3526702"/>
                <a:ext cx="406271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</a:rPr>
                      <m:t>𝑥</m:t>
                    </m:r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</a:rPr>
                      <m:t>⊗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𝑦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𝑦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sz="2600" dirty="0">
                    <a:ea typeface="Cambria Math" panose="02040503050406030204"/>
                  </a:rPr>
                  <a:t> 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9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357" y="3526702"/>
                <a:ext cx="4062715" cy="492443"/>
              </a:xfrm>
              <a:prstGeom prst="rect">
                <a:avLst/>
              </a:prstGeom>
              <a:blipFill rotWithShape="1">
                <a:blip r:embed="rId9"/>
                <a:stretch>
                  <a:fillRect l="-3" t="-111" r="-112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82511" y="4146012"/>
                <a:ext cx="407233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⊖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𝑦</m:t>
                    </m:r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−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𝑦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)</m:t>
                    </m:r>
                  </m:oMath>
                </a14:m>
                <a:r>
                  <a:rPr lang="en-US" altLang="zh-CN" sz="2600" dirty="0">
                    <a:ea typeface="Cambria Math" panose="02040503050406030204"/>
                  </a:rPr>
                  <a:t> 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511" y="4146012"/>
                <a:ext cx="4072333" cy="492443"/>
              </a:xfrm>
              <a:prstGeom prst="rect">
                <a:avLst/>
              </a:prstGeom>
              <a:blipFill rotWithShape="1">
                <a:blip r:embed="rId10"/>
                <a:stretch>
                  <a:fillRect l="-3" t="-20" r="-1149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4"/>
              <p:cNvSpPr txBox="1"/>
              <p:nvPr/>
            </p:nvSpPr>
            <p:spPr>
              <a:xfrm>
                <a:off x="5947527" y="4145877"/>
                <a:ext cx="407233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</a:rPr>
                        <m:t>⨸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</a:rPr>
                        <m:t>𝑦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𝑓𝑙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𝑓𝑙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÷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𝑓𝑙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𝑦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527" y="4145877"/>
                <a:ext cx="4072333" cy="492443"/>
              </a:xfrm>
              <a:prstGeom prst="rect">
                <a:avLst/>
              </a:prstGeom>
              <a:blipFill rotWithShape="1">
                <a:blip r:embed="rId11"/>
                <a:stretch>
                  <a:fillRect l="-3" t="-121" r="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2FB2-FFDB-4409-B901-6B5CE6AB647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5" y="1239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0368" y="1068997"/>
            <a:ext cx="10986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of significance</a:t>
            </a:r>
            <a:endParaRPr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652" y="1523082"/>
            <a:ext cx="114326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arises in many forms is the loss of significant digits that results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subtracting </a:t>
            </a:r>
            <a:r>
              <a:rPr lang="en-US" altLang="zh-CN" sz="2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equal numbers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through considerable effort, as part of a long calculation, we have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two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correct to seven significant digits, and now need to subtract them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92" y="3158864"/>
            <a:ext cx="1737659" cy="13666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5500" y="4732714"/>
            <a:ext cx="113368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numbers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seven-digit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ended with a result that has only one-digit accuracy.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2FB2-FFDB-4409-B901-6B5CE6AB647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5" y="1239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0368" y="1068997"/>
            <a:ext cx="10986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0368" y="1550554"/>
                <a:ext cx="11432656" cy="53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9.01</m:t>
                        </m:r>
                      </m:e>
                    </m:rad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three-decimal-digit computer.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" y="1550554"/>
                <a:ext cx="11432656" cy="530082"/>
              </a:xfrm>
              <a:prstGeom prst="rect">
                <a:avLst/>
              </a:prstGeom>
              <a:blipFill>
                <a:blip r:embed="rId5"/>
                <a:stretch>
                  <a:fillRect l="-960" t="-2299" b="-29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2FB2-FFDB-4409-B901-6B5CE6AB647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5" y="1239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96263" y="1811582"/>
                <a:ext cx="6229847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=0.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3" y="1811582"/>
                <a:ext cx="6229847" cy="523348"/>
              </a:xfrm>
              <a:prstGeom prst="rect">
                <a:avLst/>
              </a:prstGeom>
              <a:blipFill>
                <a:blip r:embed="rId5"/>
                <a:stretch>
                  <a:fillRect t="-10465" r="-881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818" y="1083628"/>
                <a:ext cx="1203918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two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nearly equal numbers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have the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-digit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representations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8" y="1083628"/>
                <a:ext cx="12039182" cy="492443"/>
              </a:xfrm>
              <a:prstGeom prst="rect">
                <a:avLst/>
              </a:prstGeom>
              <a:blipFill>
                <a:blip r:embed="rId6"/>
                <a:stretch>
                  <a:fillRect l="-911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496263" y="2764308"/>
                <a:ext cx="6348020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=0.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3" y="2764308"/>
                <a:ext cx="6348020" cy="523348"/>
              </a:xfrm>
              <a:prstGeom prst="rect">
                <a:avLst/>
              </a:prstGeom>
              <a:blipFill>
                <a:blip r:embed="rId7"/>
                <a:stretch>
                  <a:fillRect t="-10465" b="-23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36658" y="2285471"/>
            <a:ext cx="10678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02065" y="3562245"/>
                <a:ext cx="1067816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floating-point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of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5" y="3562245"/>
                <a:ext cx="10678160" cy="492443"/>
              </a:xfrm>
              <a:prstGeom prst="rect">
                <a:avLst/>
              </a:prstGeom>
              <a:blipFill>
                <a:blip r:embed="rId8"/>
                <a:stretch>
                  <a:fillRect l="-1028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496263" y="4178113"/>
                <a:ext cx="6835269" cy="552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𝑓𝑙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𝑓𝑙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𝑓𝑙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600" dirty="0" smtClean="0"/>
                  <a:t>,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3" y="4178113"/>
                <a:ext cx="6835269" cy="552011"/>
              </a:xfrm>
              <a:prstGeom prst="rect">
                <a:avLst/>
              </a:prstGeom>
              <a:blipFill>
                <a:blip r:embed="rId9"/>
                <a:stretch>
                  <a:fillRect t="-3297" r="-35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394430" y="4713075"/>
            <a:ext cx="106781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943612" y="5249178"/>
                <a:ext cx="8194936" cy="5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US" altLang="zh-CN" sz="26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.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12" y="5249178"/>
                <a:ext cx="8194936" cy="523348"/>
              </a:xfrm>
              <a:prstGeom prst="rect">
                <a:avLst/>
              </a:prstGeom>
              <a:blipFill>
                <a:blip r:embed="rId10"/>
                <a:stretch>
                  <a:fillRect t="-9302" r="-372" b="-24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0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EF78-94EE-4BA4-AA11-2563FA3F5B9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14848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25297" y="1052638"/>
            <a:ext cx="11708128" cy="1603078"/>
            <a:chOff x="288544" y="1279149"/>
            <a:chExt cx="11803670" cy="1489521"/>
          </a:xfrm>
        </p:grpSpPr>
        <p:sp>
          <p:nvSpPr>
            <p:cNvPr id="19" name="矩形 18"/>
            <p:cNvSpPr/>
            <p:nvPr/>
          </p:nvSpPr>
          <p:spPr>
            <a:xfrm>
              <a:off x="294642" y="1279149"/>
              <a:ext cx="11797572" cy="45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a </a:t>
              </a:r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finite-digit </a:t>
              </a:r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 or calculation introduces an error, further </a:t>
              </a:r>
              <a:r>
                <a:rPr lang="en-US" altLang="zh-CN" sz="2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enlargement</a:t>
              </a:r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4642" y="1771592"/>
              <a:ext cx="11568680" cy="4575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 the error </a:t>
              </a:r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occurs when dividing by a number with small magnitude (or, 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88544" y="2276227"/>
              <a:ext cx="1119632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equivalently, when multiplying by a number with large magnitude). </a:t>
              </a:r>
              <a:endPara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436815" y="3906929"/>
                <a:ext cx="4781950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𝑧</m:t>
                          </m:r>
                        </m:num>
                        <m:den>
                          <m:r>
                            <a:rPr lang="zh-CN" altLang="en-US" sz="2600" i="1" smtClean="0">
                              <a:latin typeface="Cambria Math" panose="02040503050406030204"/>
                            </a:rPr>
                            <m:t>𝜀</m:t>
                          </m:r>
                        </m:den>
                      </m:f>
                      <m:r>
                        <a:rPr lang="zh-CN" altLang="en-US" sz="2600" b="0" i="1" smtClean="0">
                          <a:latin typeface="Cambria Math" panose="02040503050406030204"/>
                        </a:rPr>
                        <m:t>≈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𝑓𝑙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b="0" i="1" smtClean="0">
                                  <a:latin typeface="Cambria Math" panose="02040503050406030204"/>
                                </a:rPr>
                                <m:t>𝑓𝑙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600" b="0" i="1" smtClean="0">
                                  <a:latin typeface="Cambria Math" panose="02040503050406030204"/>
                                </a:rPr>
                                <m:t>𝑓𝑙</m:t>
                              </m:r>
                              <m:d>
                                <m:d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600" b="0" i="1" smtClean="0">
                                      <a:latin typeface="Cambria Math" panose="02040503050406030204"/>
                                    </a:rPr>
                                    <m:t>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=(</m:t>
                      </m:r>
                      <m:r>
                        <a:rPr lang="zh-CN" altLang="en-US" sz="2600" i="1">
                          <a:latin typeface="Cambria Math" panose="02040503050406030204"/>
                        </a:rPr>
                        <m:t>𝓏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15" y="3906929"/>
                <a:ext cx="4781950" cy="991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25297" y="2626237"/>
                <a:ext cx="11283950" cy="1326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finite-digit approximation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error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introduced by representation or by previous calculation. Now divide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600" i="1" dirty="0">
                        <a:latin typeface="Cambria Math" panose="02040503050406030204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97" y="2626237"/>
                <a:ext cx="11283950" cy="1326902"/>
              </a:xfrm>
              <a:prstGeom prst="rect">
                <a:avLst/>
              </a:prstGeom>
              <a:blipFill>
                <a:blip r:embed="rId6"/>
                <a:stretch>
                  <a:fillRect l="-972" t="-4147" b="-8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325297" y="4898291"/>
                <a:ext cx="1121155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absolute error in this approximation,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 × </m:t>
                    </m:r>
                    <m:sSup>
                      <m:sSup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the original absolute error, </a:t>
                </a: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97" y="4898291"/>
                <a:ext cx="11211558" cy="492443"/>
              </a:xfrm>
              <a:prstGeom prst="rect">
                <a:avLst/>
              </a:prstGeom>
              <a:blipFill>
                <a:blip r:embed="rId7"/>
                <a:stretch>
                  <a:fillRect l="-978" t="-12500" r="-652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25297" y="5597221"/>
                <a:ext cx="460632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multiplied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97" y="5597221"/>
                <a:ext cx="4606326" cy="492443"/>
              </a:xfrm>
              <a:prstGeom prst="rect">
                <a:avLst/>
              </a:prstGeom>
              <a:blipFill>
                <a:blip r:embed="rId8"/>
                <a:stretch>
                  <a:fillRect t="-11111" r="-1587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FCC2-F25A-4715-BA44-53263A8F45F6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028" y="1143115"/>
            <a:ext cx="17972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64830" y="4981694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89332" y="1644741"/>
                <a:ext cx="11449292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this formula applied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+62.10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+1=0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whose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roots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2" y="1644741"/>
                <a:ext cx="11449292" cy="492443"/>
              </a:xfrm>
              <a:prstGeom prst="rect">
                <a:avLst/>
              </a:prstGeom>
              <a:blipFill>
                <a:blip r:embed="rId5"/>
                <a:stretch>
                  <a:fillRect l="-958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296768" y="2179201"/>
            <a:ext cx="114492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approximately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727297" y="2716854"/>
                <a:ext cx="610205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=−0.01610723</m:t>
                    </m:r>
                  </m:oMath>
                </a14:m>
                <a:r>
                  <a:rPr lang="zh-CN" altLang="en-US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prstClr val="black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prstClr val="black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solidFill>
                          <a:prstClr val="black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600" i="1" smtClean="0">
                        <a:solidFill>
                          <a:prstClr val="black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600" b="0" i="1" smtClean="0">
                        <a:solidFill>
                          <a:prstClr val="black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62.08390</m:t>
                    </m:r>
                  </m:oMath>
                </a14:m>
                <a:r>
                  <a:rPr lang="en-US" altLang="zh-CN" sz="26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97" y="2716854"/>
                <a:ext cx="6102055" cy="492443"/>
              </a:xfrm>
              <a:prstGeom prst="rect">
                <a:avLst/>
              </a:prstGeom>
              <a:blipFill>
                <a:blip r:embed="rId6"/>
                <a:stretch>
                  <a:fillRect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296768" y="3585993"/>
            <a:ext cx="1128165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again use four-digit rounding arithmetic in the calculations to determine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89332" y="4147895"/>
                <a:ext cx="114641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root. In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equation,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much larger than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𝑎𝑐</m:t>
                    </m:r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the numerator in the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calculation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2" y="4147895"/>
                <a:ext cx="11464164" cy="492443"/>
              </a:xfrm>
              <a:prstGeom prst="rect">
                <a:avLst/>
              </a:prstGeom>
              <a:blipFill>
                <a:blip r:embed="rId7"/>
                <a:stretch>
                  <a:fillRect l="-957" t="-11111" r="-425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55028" y="4720542"/>
                <a:ext cx="780181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involves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600" b="1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subtraction</a:t>
                </a:r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nearly equal numbers. 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" y="4720542"/>
                <a:ext cx="7801816" cy="492443"/>
              </a:xfrm>
              <a:prstGeom prst="rect">
                <a:avLst/>
              </a:prstGeom>
              <a:blipFill>
                <a:blip r:embed="rId8"/>
                <a:stretch>
                  <a:fillRect l="-1406" t="-11111" r="-39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6C66-9825-4B70-83CA-B52FD94E51F5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8580" y="1207710"/>
                <a:ext cx="1130478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a more accurate four-digit rounding 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change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0" y="1207710"/>
                <a:ext cx="11304780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1" t="-11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64830" y="4981694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dirty="0"/>
          </a:p>
        </p:txBody>
      </p:sp>
      <p:sp>
        <p:nvSpPr>
          <p:cNvPr id="21" name="矩形 20"/>
          <p:cNvSpPr/>
          <p:nvPr/>
        </p:nvSpPr>
        <p:spPr>
          <a:xfrm>
            <a:off x="391159" y="3600864"/>
            <a:ext cx="98671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alternate quadratic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213059" y="2444859"/>
                <a:ext cx="9555821" cy="112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𝑎𝑐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𝑎𝑐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𝑎𝑐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(−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059" y="2444859"/>
                <a:ext cx="9555821" cy="1126462"/>
              </a:xfrm>
              <a:prstGeom prst="rect">
                <a:avLst/>
              </a:prstGeom>
              <a:blipFill rotWithShape="1">
                <a:blip r:embed="rId6"/>
                <a:stretch>
                  <a:fillRect l="-2" t="-10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91158" y="1745873"/>
            <a:ext cx="100177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of the quadratic formula by </a:t>
            </a:r>
            <a:r>
              <a:rPr lang="en-US" altLang="zh-CN" sz="26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rationalizing the numerator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380681" y="4134425"/>
                <a:ext cx="3110595" cy="918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81" y="4134425"/>
                <a:ext cx="3110595" cy="918841"/>
              </a:xfrm>
              <a:prstGeom prst="rect">
                <a:avLst/>
              </a:prstGeom>
              <a:blipFill rotWithShape="1">
                <a:blip r:embed="rId7"/>
                <a:stretch>
                  <a:fillRect l="-14" t="-63" r="6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04195" y="4408583"/>
                <a:ext cx="98937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solidFill>
                            <a:srgbClr val="00B050"/>
                          </a:solidFill>
                          <a:latin typeface="Cambria Math" panose="02040503050406030204"/>
                        </a:rPr>
                        <m:t>(1.2)</m:t>
                      </m:r>
                    </m:oMath>
                  </m:oMathPara>
                </a14:m>
                <a:endParaRPr lang="zh-CN" altLang="en-US" sz="2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195" y="4408583"/>
                <a:ext cx="989373" cy="492443"/>
              </a:xfrm>
              <a:prstGeom prst="rect">
                <a:avLst/>
              </a:prstGeom>
              <a:blipFill rotWithShape="1">
                <a:blip r:embed="rId8"/>
                <a:stretch>
                  <a:fillRect l="-23" t="-84" r="-422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CAF1-B9D2-47AE-8783-0E92715B369E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03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14" name="矩形 13"/>
          <p:cNvSpPr/>
          <p:nvPr/>
        </p:nvSpPr>
        <p:spPr>
          <a:xfrm>
            <a:off x="438128" y="2745139"/>
            <a:ext cx="115558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In the computational world,      is not rational, it is given an approximate representation, one whose square will not be precisely 3, although it will likely be sufficiently close to 3 to be acceptable in most situations.</a:t>
            </a:r>
          </a:p>
        </p:txBody>
      </p:sp>
      <p:sp>
        <p:nvSpPr>
          <p:cNvPr id="15" name="矩形 14"/>
          <p:cNvSpPr/>
          <p:nvPr/>
        </p:nvSpPr>
        <p:spPr>
          <a:xfrm>
            <a:off x="438067" y="1722101"/>
            <a:ext cx="1155589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In our traditional mathematical world,       is a unique positive number, when multiplied by itself produces the integer 3. 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47790" y="1722120"/>
          <a:ext cx="5664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6" imgW="228600" imgH="228600" progId="Equation.KSEE3">
                  <p:embed/>
                </p:oleObj>
              </mc:Choice>
              <mc:Fallback>
                <p:oleObj r:id="rId6" imgW="228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7790" y="1722120"/>
                        <a:ext cx="5664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86020" y="2675255"/>
          <a:ext cx="5664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8" imgW="228600" imgH="228600" progId="Equation.KSEE3">
                  <p:embed/>
                </p:oleObj>
              </mc:Choice>
              <mc:Fallback>
                <p:oleObj r:id="rId8" imgW="228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6020" y="2675255"/>
                        <a:ext cx="5664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38067" y="4221494"/>
            <a:ext cx="115558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that is produced when a calculator or computer is used to perform real number calculations is called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round-off error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  <p:bldP spid="15" grpId="1"/>
      <p:bldP spid="16" grpId="0"/>
      <p:bldP spid="1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E2AC-6018-403B-BC13-12462ABC897F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8580" y="1207710"/>
            <a:ext cx="113047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(1.2) gives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64830" y="4981694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459355" y="1700153"/>
                <a:ext cx="6953250" cy="850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𝑓𝑙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2.000</m:t>
                          </m:r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62.10+62.06</m:t>
                          </m:r>
                        </m:den>
                      </m:f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−2.000</m:t>
                          </m:r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124.2</m:t>
                          </m:r>
                        </m:den>
                      </m:f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=−0.01610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55" y="1700153"/>
                <a:ext cx="6953250" cy="850746"/>
              </a:xfrm>
              <a:prstGeom prst="rect">
                <a:avLst/>
              </a:prstGeom>
              <a:blipFill rotWithShape="1">
                <a:blip r:embed="rId5"/>
                <a:stretch>
                  <a:fillRect t="-30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14780" y="2672819"/>
                <a:ext cx="1130478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has the small relative error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6.2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80" y="2672819"/>
                <a:ext cx="11304780" cy="492443"/>
              </a:xfrm>
              <a:prstGeom prst="rect">
                <a:avLst/>
              </a:prstGeom>
              <a:blipFill rotWithShape="1">
                <a:blip r:embed="rId6"/>
                <a:stretch>
                  <a:fillRect l="-1" t="-21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06400" y="3180502"/>
            <a:ext cx="112064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rationalization technique can also be applied to give the following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7179" y="3671054"/>
                <a:ext cx="353911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9" y="3671054"/>
                <a:ext cx="3539110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17" t="-24" r="7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380682" y="4309074"/>
                <a:ext cx="3118290" cy="918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82" y="4309074"/>
                <a:ext cx="3118290" cy="918841"/>
              </a:xfrm>
              <a:prstGeom prst="rect">
                <a:avLst/>
              </a:prstGeom>
              <a:blipFill rotWithShape="1">
                <a:blip r:embed="rId8"/>
                <a:stretch>
                  <a:fillRect l="-14" t="-65" r="8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06400" y="5356224"/>
                <a:ext cx="1130478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form to use if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negative number.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356224"/>
                <a:ext cx="11304780" cy="492443"/>
              </a:xfrm>
              <a:prstGeom prst="rect">
                <a:avLst/>
              </a:prstGeom>
              <a:blipFill>
                <a:blip r:embed="rId9"/>
                <a:stretch>
                  <a:fillRect l="-971" t="-12500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EE1B5-0C30-44D6-8C37-D1DD9EE0865F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38580" y="1207710"/>
                <a:ext cx="11304780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Illustration, however,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mistaken use of this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would result in not only the subtraction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nearly equal numbers, but also the division by the small result of this subtraction.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0" y="1207710"/>
                <a:ext cx="11304780" cy="1292662"/>
              </a:xfrm>
              <a:prstGeom prst="rect">
                <a:avLst/>
              </a:prstGeom>
              <a:blipFill>
                <a:blip r:embed="rId5"/>
                <a:stretch>
                  <a:fillRect l="-971" t="-4245" r="-108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864830" y="4981694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dirty="0"/>
          </a:p>
        </p:txBody>
      </p:sp>
      <p:sp>
        <p:nvSpPr>
          <p:cNvPr id="12" name="矩形 11"/>
          <p:cNvSpPr/>
          <p:nvPr/>
        </p:nvSpPr>
        <p:spPr>
          <a:xfrm>
            <a:off x="333555" y="2597647"/>
            <a:ext cx="64956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inaccuracy that this combination produces,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272603" y="3249553"/>
                <a:ext cx="9225154" cy="918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𝑓𝑙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6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  <m:r>
                                <a:rPr lang="en-US" altLang="zh-CN" sz="2600" i="1">
                                  <a:solidFill>
                                    <a:prstClr val="black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den>
                      </m:f>
                      <m:r>
                        <a:rPr lang="en-US" altLang="zh-CN" sz="2600" b="0" i="1" smtClean="0">
                          <a:solidFill>
                            <a:prstClr val="black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600" b="0" i="1" smtClean="0">
                              <a:solidFill>
                                <a:prstClr val="black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2.000</m:t>
                          </m:r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62.10−62.06</m:t>
                          </m:r>
                        </m:den>
                      </m:f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−2.000</m:t>
                          </m:r>
                        </m:num>
                        <m:den>
                          <m:r>
                            <a:rPr lang="en-US" altLang="zh-CN" sz="26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0.04000</m:t>
                          </m:r>
                        </m:den>
                      </m:f>
                      <m:r>
                        <a:rPr lang="en-US" altLang="zh-CN" sz="26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=−50.00</m:t>
                      </m:r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03" y="3249553"/>
                <a:ext cx="9225154" cy="9188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38580" y="4363279"/>
                <a:ext cx="1130478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the large relative error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1.9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0" y="4363279"/>
                <a:ext cx="11304780" cy="492443"/>
              </a:xfrm>
              <a:prstGeom prst="rect">
                <a:avLst/>
              </a:prstGeom>
              <a:blipFill>
                <a:blip r:embed="rId7"/>
                <a:stretch>
                  <a:fillRect l="-971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325C-549D-4F06-98FA-C956E35F6CB9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18052" y="1076395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Arithmetics</a:t>
            </a:r>
          </a:p>
        </p:txBody>
      </p:sp>
      <p:sp>
        <p:nvSpPr>
          <p:cNvPr id="15" name="矩形 14"/>
          <p:cNvSpPr/>
          <p:nvPr/>
        </p:nvSpPr>
        <p:spPr>
          <a:xfrm>
            <a:off x="318052" y="1571549"/>
            <a:ext cx="11753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loss due to round-off error can also be reduced by rearranging calculations</a:t>
            </a:r>
          </a:p>
        </p:txBody>
      </p:sp>
      <p:sp>
        <p:nvSpPr>
          <p:cNvPr id="10" name="矩形 9"/>
          <p:cNvSpPr/>
          <p:nvPr/>
        </p:nvSpPr>
        <p:spPr>
          <a:xfrm>
            <a:off x="321048" y="2470265"/>
            <a:ext cx="16946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15743" y="2477480"/>
                <a:ext cx="1004071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−6.1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+3.2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+1.5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=4.71</m:t>
                    </m:r>
                  </m:oMath>
                </a14:m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three-digit </a:t>
                </a:r>
                <a:r>
                  <a:rPr lang="en-US" altLang="zh-CN" sz="2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743" y="2477480"/>
                <a:ext cx="10040716" cy="492443"/>
              </a:xfrm>
              <a:prstGeom prst="rect">
                <a:avLst/>
              </a:prstGeom>
              <a:blipFill>
                <a:blip r:embed="rId5"/>
                <a:stretch>
                  <a:fillRect l="-1093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21048" y="2925679"/>
            <a:ext cx="1156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rithmetic.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1048" y="3418122"/>
            <a:ext cx="11421157" cy="492443"/>
            <a:chOff x="255028" y="4531083"/>
            <a:chExt cx="11421157" cy="492443"/>
          </a:xfrm>
        </p:grpSpPr>
        <p:sp>
          <p:nvSpPr>
            <p:cNvPr id="16" name="矩形 15"/>
            <p:cNvSpPr/>
            <p:nvPr/>
          </p:nvSpPr>
          <p:spPr>
            <a:xfrm>
              <a:off x="255028" y="4531083"/>
              <a:ext cx="14830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4690" y="4531083"/>
              <a:ext cx="9891495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1.4 gives the intermediate results in the calculations.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318052" y="4010572"/>
            <a:ext cx="14701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1.4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09" y="4091688"/>
            <a:ext cx="10238885" cy="210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63D3-D545-472E-9751-61CA947BB55C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55028" y="1124180"/>
                <a:ext cx="10850507" cy="1220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illustrate the calculations, let us look at those involved with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digit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rounding arithmetic. First we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</a:t>
                </a: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" y="1124180"/>
                <a:ext cx="10850507" cy="1220783"/>
              </a:xfrm>
              <a:prstGeom prst="rect">
                <a:avLst/>
              </a:prstGeom>
              <a:blipFill rotWithShape="1">
                <a:blip r:embed="rId5"/>
                <a:stretch>
                  <a:fillRect l="-4" t="-19" b="-2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40358" y="2437201"/>
                <a:ext cx="639124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=22.1841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rounds to 22.2.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358" y="2437201"/>
                <a:ext cx="6391244" cy="492443"/>
              </a:xfrm>
              <a:prstGeom prst="rect">
                <a:avLst/>
              </a:prstGeom>
              <a:blipFill rotWithShape="1">
                <a:blip r:embed="rId7"/>
                <a:stretch>
                  <a:fillRect l="-5" t="-14" r="5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834507" y="3153086"/>
                <a:ext cx="8202945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=22.2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⋅4.71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=104.562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rounds to 105.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07" y="3153086"/>
                <a:ext cx="8202945" cy="492443"/>
              </a:xfrm>
              <a:prstGeom prst="rect">
                <a:avLst/>
              </a:prstGeom>
              <a:blipFill>
                <a:blip r:embed="rId8"/>
                <a:stretch>
                  <a:fillRect t="-11111" r="-1114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36147" y="4004569"/>
                <a:ext cx="708826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6.1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=6.1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22.2=135.42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rounds to 135,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47" y="4004569"/>
                <a:ext cx="7088268" cy="492443"/>
              </a:xfrm>
              <a:prstGeom prst="rect">
                <a:avLst/>
              </a:prstGeom>
              <a:blipFill>
                <a:blip r:embed="rId9"/>
                <a:stretch>
                  <a:fillRect t="-11111" r="-1032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209800" y="4809562"/>
                <a:ext cx="7088268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3.2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=3.2⋅4.71=15.072</m:t>
                    </m:r>
                  </m:oMath>
                </a14:m>
                <a:r>
                  <a:rPr lang="zh-CN" alt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rounds to 15.1.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09562"/>
                <a:ext cx="7088268" cy="492443"/>
              </a:xfrm>
              <a:prstGeom prst="rect">
                <a:avLst/>
              </a:prstGeom>
              <a:blipFill>
                <a:blip r:embed="rId10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F30F-657D-4F0C-98D1-B2B24FBF92E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15083" y="1671481"/>
            <a:ext cx="11561834" cy="1220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finite-digit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arithmetic, the way in which we add the results can effect the </a:t>
            </a:r>
          </a:p>
          <a:p>
            <a:pPr>
              <a:lnSpc>
                <a:spcPct val="15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add left to right. Then for chopping arithmetic we have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50321" y="1201029"/>
                <a:ext cx="10771241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Exact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=104.487111−135.32301+15.072+1.5=−14.263899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1" y="1201029"/>
                <a:ext cx="10771241" cy="492443"/>
              </a:xfrm>
              <a:prstGeom prst="rect">
                <a:avLst/>
              </a:prstGeom>
              <a:blipFill>
                <a:blip r:embed="rId5"/>
                <a:stretch>
                  <a:fillRect l="-1019" t="-11111" r="-1754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94090" y="3111556"/>
                <a:ext cx="10421403" cy="54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Three-digit(chopping)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104.−134.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+15.0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+1.5=−13.5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90" y="3111556"/>
                <a:ext cx="10421403" cy="543995"/>
              </a:xfrm>
              <a:prstGeom prst="rect">
                <a:avLst/>
              </a:prstGeom>
              <a:blipFill>
                <a:blip r:embed="rId6"/>
                <a:stretch>
                  <a:fillRect l="-1053" t="-5556" r="-35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267115" y="3796484"/>
            <a:ext cx="1156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rounding arithmetic we have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56429" y="4376359"/>
                <a:ext cx="10359101" cy="54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Three-digit(rounding)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10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.−13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+15.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+1.5=−13.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9" y="4376359"/>
                <a:ext cx="10359101" cy="543995"/>
              </a:xfrm>
              <a:prstGeom prst="rect">
                <a:avLst/>
              </a:prstGeom>
              <a:blipFill>
                <a:blip r:embed="rId7"/>
                <a:stretch>
                  <a:fillRect l="-1059" t="-5618" r="-942" b="-22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2CE-723D-4744-ABED-9B3B5127944F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39286" y="1962763"/>
                <a:ext cx="10481671" cy="704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Chopping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−14.263899+13.5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−14.263899</m:t>
                            </m:r>
                          </m:den>
                        </m:f>
                      </m:e>
                    </m:d>
                    <m:r>
                      <a:rPr lang="zh-CN" altLang="en-US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0.05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altLang="zh-CN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Rounding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−14.263899+13.4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−14.263899</m:t>
                            </m:r>
                          </m:den>
                        </m:f>
                      </m:e>
                    </m:d>
                    <m:r>
                      <a:rPr lang="zh-CN" altLang="en-US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0.06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86" y="1962763"/>
                <a:ext cx="10481671" cy="704232"/>
              </a:xfrm>
              <a:prstGeom prst="rect">
                <a:avLst/>
              </a:prstGeom>
              <a:blipFill>
                <a:blip r:embed="rId5"/>
                <a:stretch>
                  <a:fillRect l="-1047" r="-1744" b="-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55028" y="1217773"/>
            <a:ext cx="6862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errors for the three-digit methods are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6559" y="2912327"/>
            <a:ext cx="18244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981254" y="2919542"/>
                <a:ext cx="10040716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an alternative approach, the polynomial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sz="26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r>
                  <a:rPr lang="en-US" altLang="zh-CN" sz="26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54" y="2919542"/>
                <a:ext cx="10040716" cy="492443"/>
              </a:xfrm>
              <a:prstGeom prst="rect">
                <a:avLst/>
              </a:prstGeom>
              <a:blipFill>
                <a:blip r:embed="rId6"/>
                <a:stretch>
                  <a:fillRect l="-1093"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286559" y="3382489"/>
            <a:ext cx="115618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a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95598" y="3930384"/>
                <a:ext cx="8743825" cy="54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−6.1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+3.2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+1.5=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−6.1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+3.2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+1.5</m:t>
                    </m:r>
                  </m:oMath>
                </a14:m>
                <a:r>
                  <a:rPr lang="en-US" altLang="zh-CN" sz="2600" dirty="0" smtClean="0"/>
                  <a:t>.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98" y="3930384"/>
                <a:ext cx="8743825" cy="543995"/>
              </a:xfrm>
              <a:prstGeom prst="rect">
                <a:avLst/>
              </a:prstGeom>
              <a:blipFill>
                <a:blip r:embed="rId7"/>
                <a:stretch>
                  <a:fillRect t="-4494" r="-1185" b="-2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B767-7EB5-442B-B856-5A881512FDF8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5028" y="1124180"/>
            <a:ext cx="119369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three-digit chopping arithmetic now produces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64067" y="1726185"/>
            <a:ext cx="8743825" cy="3449049"/>
            <a:chOff x="1564067" y="1717136"/>
            <a:chExt cx="8743825" cy="3449049"/>
          </a:xfrm>
        </p:grpSpPr>
        <p:sp>
          <p:nvSpPr>
            <p:cNvPr id="2" name="TextBox 1"/>
            <p:cNvSpPr txBox="1"/>
            <p:nvPr/>
          </p:nvSpPr>
          <p:spPr>
            <a:xfrm>
              <a:off x="5641144" y="256031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564067" y="1717136"/>
                  <a:ext cx="8743825" cy="543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4.71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4.71−6.1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4.71+3.2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4.71+1.5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7" y="1717136"/>
                  <a:ext cx="8743825" cy="5439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3731408" y="2317810"/>
                  <a:ext cx="6026329" cy="5439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−1.39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4.71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+3.2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4.71+1.5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408" y="2317810"/>
                  <a:ext cx="6026329" cy="5439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741075" y="2882087"/>
                  <a:ext cx="4441985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6.54+3.2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4.71+1.5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075" y="2882087"/>
                  <a:ext cx="4441985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755481" y="3438442"/>
                  <a:ext cx="3607654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3.34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4.71+1.5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481" y="3438442"/>
                  <a:ext cx="3607654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3770721" y="4051770"/>
                  <a:ext cx="2321854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−15.7</m:t>
                        </m:r>
                        <m:r>
                          <a:rPr lang="en-US" altLang="zh-C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+1.5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721" y="4051770"/>
                  <a:ext cx="2321854" cy="49244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785961" y="4673742"/>
                  <a:ext cx="1487523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−14.2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961" y="4673742"/>
                  <a:ext cx="1487523" cy="492443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7AC-818B-4E95-B716-A244F97987B7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5028" y="1124180"/>
            <a:ext cx="119369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relative errors ars</a:t>
            </a: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error in the Illustration is due to the reduction in computations from four multiplications and three additions to two multiplications and three additions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Polynomials should always be expressed in nested form before performing an evaluation.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way to reduce round-off error is to reduce the number of computations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14995"/>
              </p:ext>
            </p:extLst>
          </p:nvPr>
        </p:nvGraphicFramePr>
        <p:xfrm>
          <a:off x="1957696" y="1747494"/>
          <a:ext cx="7078662" cy="89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6" imgW="3429000" imgH="431640" progId="Equation.DSMT4">
                  <p:embed/>
                </p:oleObj>
              </mc:Choice>
              <mc:Fallback>
                <p:oleObj name="Equation" r:id="rId6" imgW="3429000" imgH="431640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7696" y="1747494"/>
                        <a:ext cx="7078662" cy="891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22773"/>
              </p:ext>
            </p:extLst>
          </p:nvPr>
        </p:nvGraphicFramePr>
        <p:xfrm>
          <a:off x="1957696" y="2809925"/>
          <a:ext cx="7154861" cy="90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8" imgW="3416040" imgH="431640" progId="Equation.DSMT4">
                  <p:embed/>
                </p:oleObj>
              </mc:Choice>
              <mc:Fallback>
                <p:oleObj name="Equation" r:id="rId8" imgW="3416040" imgH="431640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7696" y="2809925"/>
                        <a:ext cx="7154861" cy="904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249920" y="1166186"/>
                <a:ext cx="3357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−6.1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+3.2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+1.5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920" y="1166186"/>
                <a:ext cx="3357201" cy="369332"/>
              </a:xfrm>
              <a:prstGeom prst="rect">
                <a:avLst/>
              </a:prstGeom>
              <a:blipFill>
                <a:blip r:embed="rId10"/>
                <a:stretch>
                  <a:fillRect l="-544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8311581" y="1535518"/>
            <a:ext cx="316571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77AC-818B-4E95-B716-A244F97987B7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236"/>
              </p:ext>
            </p:extLst>
          </p:nvPr>
        </p:nvGraphicFramePr>
        <p:xfrm>
          <a:off x="1088651" y="1313516"/>
          <a:ext cx="309245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6" imgW="1498320" imgH="1473120" progId="Equation.DSMT4">
                  <p:embed/>
                </p:oleObj>
              </mc:Choice>
              <mc:Fallback>
                <p:oleObj name="Equation" r:id="rId6" imgW="1498320" imgH="1473120" progId="Equation.DSMT4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8651" y="1313516"/>
                        <a:ext cx="3092450" cy="304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437086"/>
              </p:ext>
            </p:extLst>
          </p:nvPr>
        </p:nvGraphicFramePr>
        <p:xfrm>
          <a:off x="5287645" y="1313516"/>
          <a:ext cx="296227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8" imgW="1434960" imgH="685800" progId="Equation.DSMT4">
                  <p:embed/>
                </p:oleObj>
              </mc:Choice>
              <mc:Fallback>
                <p:oleObj name="Equation" r:id="rId8" imgW="1434960" imgH="685800" progId="Equation.DSMT4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87645" y="1313516"/>
                        <a:ext cx="2962275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5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FA79C-C652-426E-ACBF-2CBE4B43B675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5038" y="1198881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Machine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8150" y="1722120"/>
                <a:ext cx="11544300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1985, the IEEE (Institute for Electrical and Electronic Engineers) published a report called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Floating Point Arithmetic Standard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754–1985.</a:t>
                </a:r>
              </a:p>
              <a:p>
                <a:pPr marL="457200" indent="-457200">
                  <a:buFont typeface="Wingdings" panose="05000000000000000000" charset="0"/>
                  <a:buChar char="Ø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64-bit (binary digit) representation is used for a real number. The first bit is a sign indicator, denoted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followed by an 11-bit exponent,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characteristic(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首数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 52-bit binary fraction,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called the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mantissa(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尾数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base for the exponent is 2.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722120"/>
                <a:ext cx="11544300" cy="3108543"/>
              </a:xfrm>
              <a:prstGeom prst="rect">
                <a:avLst/>
              </a:prstGeom>
              <a:blipFill>
                <a:blip r:embed="rId6"/>
                <a:stretch>
                  <a:fillRect l="-950" t="-2161" r="-581" b="-4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38150" y="4881130"/>
            <a:ext cx="11753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floating-point number of the form.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175247"/>
              </p:ext>
            </p:extLst>
          </p:nvPr>
        </p:nvGraphicFramePr>
        <p:xfrm>
          <a:off x="4182745" y="5438819"/>
          <a:ext cx="2618105" cy="529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2745" y="5438819"/>
                        <a:ext cx="2618105" cy="529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8926-9DBD-4685-9A7D-AE080F3994C4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7700" y="1117544"/>
            <a:ext cx="117538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Illustration: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10000000011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1011100100010000000000000000000000000000000000000000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to the decimal number</a:t>
            </a: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56772" y="2696362"/>
                <a:ext cx="1094036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CN" sz="2600" b="0" i="0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+…+0</m:t>
                      </m:r>
                      <m:r>
                        <a:rPr lang="en-US" altLang="zh-CN" sz="260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=1024+2+1=1027</m:t>
                      </m:r>
                    </m:oMath>
                  </m:oMathPara>
                </a14:m>
                <a:endPara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72" y="2696362"/>
                <a:ext cx="1094036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84266" y="3358623"/>
                <a:ext cx="9748951" cy="1076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/>
                        </a:rPr>
                        <m:t>𝑓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b="0" i="1" smtClean="0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600" b="0" i="1" smtClean="0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600" i="1">
                                      <a:latin typeface="Cambria Math" panose="02040503050406030204"/>
                                      <a:ea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+1</m:t>
                      </m:r>
                      <m:r>
                        <a:rPr lang="en-US" altLang="zh-CN" sz="2600" i="1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i="1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600" i="1">
                                  <a:latin typeface="Cambria Math" panose="02040503050406030204"/>
                                  <a:ea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600" i="1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6" y="3358623"/>
                <a:ext cx="9748951" cy="10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417956" y="4512244"/>
            <a:ext cx="11723594" cy="1336520"/>
            <a:chOff x="308455" y="3790334"/>
            <a:chExt cx="11723594" cy="1336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8"/>
                <p:cNvSpPr txBox="1"/>
                <p:nvPr/>
              </p:nvSpPr>
              <p:spPr>
                <a:xfrm>
                  <a:off x="308455" y="3790334"/>
                  <a:ext cx="11723594" cy="844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𝑠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𝑐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−1023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1+</m:t>
                            </m:r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(−1)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1027−1023</m:t>
                            </m:r>
                          </m:sup>
                        </m:s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(1+(</m:t>
                        </m:r>
                        <m:f>
                          <m:f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ea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ea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ea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32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ea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256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/>
                                <a:ea typeface="Cambria Math" panose="02040503050406030204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/>
                                <a:ea typeface="Cambria Math" panose="02040503050406030204"/>
                              </a:rPr>
                              <m:t>4096</m:t>
                            </m:r>
                          </m:den>
                        </m:f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))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10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5" y="3790334"/>
                  <a:ext cx="11723594" cy="8440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7430" y="4634411"/>
                  <a:ext cx="2345129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i="1" smtClean="0">
                            <a:latin typeface="Cambria Math" panose="02040503050406030204"/>
                          </a:rPr>
                          <m:t>=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27.5664065</m:t>
                        </m:r>
                      </m:oMath>
                    </m:oMathPara>
                  </a14:m>
                  <a:endParaRPr lang="zh-CN" altLang="en-US" sz="26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430" y="4634411"/>
                  <a:ext cx="2345129" cy="49244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5111-8D56-40DB-B398-531F0A55AE0A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8150" y="972185"/>
                <a:ext cx="11753850" cy="2682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smallest normalized positive number that can be represented has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equivalent to 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largest has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=2046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−52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equivalent to</a:t>
                </a: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972185"/>
                <a:ext cx="11753850" cy="2682529"/>
              </a:xfrm>
              <a:prstGeom prst="rect">
                <a:avLst/>
              </a:prstGeom>
              <a:blipFill>
                <a:blip r:embed="rId5"/>
                <a:stretch>
                  <a:fillRect l="-1089" t="-2268" r="-2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33594" y="2027953"/>
                <a:ext cx="547335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−1022</m:t>
                          </m:r>
                        </m:sup>
                      </m:sSup>
                      <m:r>
                        <a:rPr lang="en-US" altLang="zh-CN" sz="2600" i="1" smtClean="0">
                          <a:latin typeface="Cambria Math" panose="02040503050406030204"/>
                          <a:ea typeface="Cambria Math" panose="02040503050406030204"/>
                        </a:rPr>
                        <m:t>⋅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(1+0)</m:t>
                      </m:r>
                      <m:r>
                        <a:rPr lang="zh-CN" altLang="en-US" sz="2600" i="1">
                          <a:latin typeface="Cambria Math" panose="02040503050406030204"/>
                        </a:rPr>
                        <m:t>≈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0.22251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−307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94" y="2027953"/>
                <a:ext cx="547335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654596" y="3327674"/>
                <a:ext cx="5579476" cy="496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1023</m:t>
                          </m:r>
                        </m:sup>
                      </m:sSup>
                      <m:r>
                        <a:rPr lang="en-US" altLang="zh-CN" sz="2600" i="1" smtClean="0">
                          <a:latin typeface="Cambria Math" panose="02040503050406030204"/>
                          <a:ea typeface="Cambria Math" panose="02040503050406030204"/>
                        </a:rPr>
                        <m:t>⋅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(2−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−52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)</m:t>
                      </m:r>
                      <m:r>
                        <a:rPr lang="zh-CN" altLang="en-US" sz="2600" i="1">
                          <a:latin typeface="Cambria Math" panose="02040503050406030204"/>
                        </a:rPr>
                        <m:t>≈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0.17977</m:t>
                      </m:r>
                      <m:r>
                        <a:rPr lang="en-US" altLang="zh-CN" sz="2600" b="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309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596" y="3327674"/>
                <a:ext cx="5579476" cy="496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20700" y="3850182"/>
                <a:ext cx="11410950" cy="2283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Numbers occurring in calculations that have a magnitude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−1022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⋅(1+0)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 in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underflow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are generally set to zero. Numbers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1023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⋅(2−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in 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overflow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typically cause the computations to stop (unless the program has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been designed to detect this occurrence). 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3850182"/>
                <a:ext cx="11410950" cy="2283638"/>
              </a:xfrm>
              <a:prstGeom prst="rect">
                <a:avLst/>
              </a:prstGeom>
              <a:blipFill>
                <a:blip r:embed="rId8"/>
                <a:stretch>
                  <a:fillRect l="-1068" t="-2941" b="-5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9651-FFFA-4BD1-97B7-A5B29891CA70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340" y="1049963"/>
            <a:ext cx="114528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Machine Numbers</a:t>
            </a:r>
          </a:p>
        </p:txBody>
      </p:sp>
      <p:sp>
        <p:nvSpPr>
          <p:cNvPr id="15" name="矩形 14"/>
          <p:cNvSpPr/>
          <p:nvPr/>
        </p:nvSpPr>
        <p:spPr>
          <a:xfrm>
            <a:off x="438150" y="1595755"/>
            <a:ext cx="11753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binary digits tends to conceal the computational difficulties that occur when a finite collection of machine numbers is used to represent all the real numbers.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more familiar decimal numbers instead of binary representation.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 assume that machine numbers are represented in the normalized decimal  </a:t>
            </a:r>
          </a:p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floating-point form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05062" y="4303210"/>
                <a:ext cx="1053541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/>
                      </a:rPr>
                      <m:t>±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0.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2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/>
                      </a:rPr>
                      <m:t>…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</a:rPr>
                      <m:t>×</m:t>
                    </m:r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600" b="0" i="1" smtClean="0">
                            <a:latin typeface="Cambria Math" panose="02040503050406030204"/>
                            <a:ea typeface="Cambria Math" panose="02040503050406030204"/>
                          </a:rPr>
                          <m:t>≤</m:t>
                        </m:r>
                        <m:r>
                          <a:rPr lang="en-US" altLang="zh-CN" sz="2600" i="1">
                            <a:latin typeface="Cambria Math" panose="02040503050406030204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600" i="1" smtClean="0">
                        <a:latin typeface="Cambria Math" panose="02040503050406030204"/>
                        <a:ea typeface="Cambria Math" panose="02040503050406030204"/>
                      </a:rPr>
                      <m:t>≤</m:t>
                    </m:r>
                    <m:r>
                      <a:rPr lang="en-US" altLang="zh-CN" sz="2600" b="0" i="1" smtClean="0">
                        <a:latin typeface="Cambria Math" panose="02040503050406030204"/>
                        <a:ea typeface="Cambria Math" panose="02040503050406030204"/>
                      </a:rPr>
                      <m:t>9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/>
                          </a:rPr>
                          <m:t>1</m:t>
                        </m:r>
                        <m:r>
                          <a:rPr lang="en-US" altLang="zh-CN" sz="2600" i="1">
                            <a:latin typeface="Cambria Math" panose="02040503050406030204"/>
                            <a:ea typeface="Cambria Math" panose="02040503050406030204"/>
                          </a:rPr>
                          <m:t>≤</m:t>
                        </m:r>
                        <m:r>
                          <a:rPr lang="en-US" altLang="zh-CN" sz="2600" i="1">
                            <a:latin typeface="Cambria Math" panose="02040503050406030204"/>
                          </a:rPr>
                          <m:t>𝑑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/>
                        <a:ea typeface="Cambria Math" panose="02040503050406030204"/>
                      </a:rPr>
                      <m:t>≤9</m:t>
                    </m:r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each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/>
                      </a:rPr>
                      <m:t>𝑖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=2,…,</m:t>
                    </m:r>
                    <m:r>
                      <a:rPr lang="en-US" altLang="zh-CN" sz="2600" b="0" i="1" smtClean="0">
                        <a:latin typeface="Cambria Math" panose="02040503050406030204"/>
                      </a:rPr>
                      <m:t>𝑘</m:t>
                    </m:r>
                  </m:oMath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62" y="4303210"/>
                <a:ext cx="10535417" cy="492443"/>
              </a:xfrm>
              <a:prstGeom prst="rect">
                <a:avLst/>
              </a:prstGeom>
              <a:blipFill>
                <a:blip r:embed="rId5"/>
                <a:stretch>
                  <a:fillRect t="-11111" b="-2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/>
              <p:cNvSpPr txBox="1"/>
              <p:nvPr/>
            </p:nvSpPr>
            <p:spPr>
              <a:xfrm>
                <a:off x="897061" y="4938210"/>
                <a:ext cx="1053541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call it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altLang="zh-CN" sz="26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-digit decimal machine numbers</a:t>
                </a:r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61" y="4938210"/>
                <a:ext cx="10535417" cy="492443"/>
              </a:xfrm>
              <a:prstGeom prst="rect">
                <a:avLst/>
              </a:prstGeom>
              <a:blipFill>
                <a:blip r:embed="rId6"/>
                <a:stretch>
                  <a:fillRect l="-1042" t="-11111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B5D2-AA85-43D2-AD7D-EDEF44FBB468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340" y="1049963"/>
            <a:ext cx="114528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 Machine Numbers</a:t>
            </a:r>
          </a:p>
        </p:txBody>
      </p:sp>
      <p:sp>
        <p:nvSpPr>
          <p:cNvPr id="15" name="矩形 14"/>
          <p:cNvSpPr/>
          <p:nvPr/>
        </p:nvSpPr>
        <p:spPr>
          <a:xfrm>
            <a:off x="438340" y="1578284"/>
            <a:ext cx="11452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positive real number within the numerical range of the machine can be normalized to the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748280" y="2621895"/>
                <a:ext cx="5320665" cy="49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 i="1" smtClean="0">
                          <a:latin typeface="Cambria Math" panose="02040503050406030204"/>
                        </a:rPr>
                        <m:t>y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=0.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/>
                        </a:rPr>
                        <m:t>…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𝑘</m:t>
                          </m:r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+2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/>
                        </a:rPr>
                        <m:t>…</m:t>
                      </m:r>
                      <m:r>
                        <a:rPr lang="en-US" altLang="zh-CN" sz="260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0" y="2621895"/>
                <a:ext cx="5320665" cy="491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5412" y="3202889"/>
                <a:ext cx="1106232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floating-point form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obtained by terminating the </a:t>
                </a: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mantissa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decimal digits.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2" y="3202889"/>
                <a:ext cx="11062324" cy="954107"/>
              </a:xfrm>
              <a:prstGeom prst="rect">
                <a:avLst/>
              </a:prstGeom>
              <a:blipFill>
                <a:blip r:embed="rId6"/>
                <a:stretch>
                  <a:fillRect l="-1158" t="-6369" r="-165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88B7-4577-4D35-AB65-53A3D7A40996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11988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38066" y="1103343"/>
            <a:ext cx="11555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common ways of performing this termination.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38128" y="3107089"/>
                <a:ext cx="11555895" cy="140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rounding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adds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chops the result to obtain a number of the form 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8" y="3107089"/>
                <a:ext cx="11555895" cy="1402885"/>
              </a:xfrm>
              <a:prstGeom prst="rect">
                <a:avLst/>
              </a:prstGeom>
              <a:blipFill>
                <a:blip r:embed="rId5"/>
                <a:stretch>
                  <a:fillRect l="-1108" t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8067" y="1722101"/>
                <a:ext cx="11555895" cy="1383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chopping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That is to simply chop off the digits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produces the floating-point form</a:t>
                </a:r>
              </a:p>
              <a:p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67" y="1722101"/>
                <a:ext cx="11555895" cy="1383665"/>
              </a:xfrm>
              <a:prstGeom prst="rect">
                <a:avLst/>
              </a:prstGeom>
              <a:blipFill>
                <a:blip r:embed="rId6"/>
                <a:stretch>
                  <a:fillRect l="-1108" t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03015" y="2522855"/>
                <a:ext cx="4266565" cy="49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𝑓𝑙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)=0.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/>
                        </a:rPr>
                        <m:t>…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latin typeface="Cambria Math" panose="02040503050406030204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sz="260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15" y="2522855"/>
                <a:ext cx="4266565" cy="4914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84270" y="3952571"/>
                <a:ext cx="4702810" cy="49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𝑓𝑙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(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𝑦</m:t>
                      </m:r>
                      <m:r>
                        <a:rPr lang="en-US" altLang="zh-CN" sz="2600" b="0" i="1" smtClean="0">
                          <a:latin typeface="Cambria Math" panose="02040503050406030204"/>
                        </a:rPr>
                        <m:t>)=0.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b="0" i="1" smtClean="0">
                              <a:latin typeface="Cambria Math" panose="02040503050406030204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/>
                        </a:rPr>
                        <m:t>…</m:t>
                      </m:r>
                      <m:sSub>
                        <m:sSub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/>
                            </a:rPr>
                            <m:t>𝑘</m:t>
                          </m:r>
                        </m:sub>
                      </m:sSub>
                      <m:r>
                        <a:rPr lang="en-US" altLang="zh-CN" sz="2600" i="1" smtClean="0">
                          <a:latin typeface="Cambria Math" panose="02040503050406030204"/>
                          <a:ea typeface="Cambria Math" panose="02040503050406030204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  <a:ea typeface="Cambria Math" panose="02040503050406030204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/>
                              <a:ea typeface="Cambria Math" panose="02040503050406030204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70" y="3952571"/>
                <a:ext cx="4702810" cy="491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30777" y="4705671"/>
                <a:ext cx="1155589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rounding,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≥5</m:t>
                    </m:r>
                  </m:oMath>
                </a14:m>
                <a:r>
                  <a:rPr lang="en-US" altLang="zh-CN" sz="28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add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obtain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that is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 up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chop off all but the first k digits; that is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 down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77" y="4705671"/>
                <a:ext cx="11555895" cy="954107"/>
              </a:xfrm>
              <a:prstGeom prst="rect">
                <a:avLst/>
              </a:prstGeom>
              <a:blipFill>
                <a:blip r:embed="rId9"/>
                <a:stretch>
                  <a:fillRect l="-1055"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24886"/>
            <a:ext cx="3180080" cy="944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920" y="1"/>
            <a:ext cx="3942080" cy="119888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8A25-C543-4257-B00C-1E27CD02CD78}" type="datetime1">
              <a:rPr lang="zh-CN" altLang="en-US" smtClean="0"/>
              <a:t>2023/8/29 Tue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1-2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484880" y="48879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DLI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5670273" y="8471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5028" y="1234555"/>
            <a:ext cx="1484693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  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five-digit (a) chopping and (b) rounding values of the</a:t>
            </a:r>
          </a:p>
          <a:p>
            <a:pPr algn="l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irrational number π.</a:t>
            </a:r>
            <a:r>
              <a:rPr lang="en-US" altLang="zh-CN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1144" y="25603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55028" y="2289092"/>
            <a:ext cx="11421157" cy="1292662"/>
            <a:chOff x="255028" y="4531083"/>
            <a:chExt cx="11421157" cy="1292662"/>
          </a:xfrm>
        </p:grpSpPr>
        <p:sp>
          <p:nvSpPr>
            <p:cNvPr id="16" name="矩形 15"/>
            <p:cNvSpPr/>
            <p:nvPr/>
          </p:nvSpPr>
          <p:spPr>
            <a:xfrm>
              <a:off x="255028" y="4531083"/>
              <a:ext cx="14830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600" b="1" dirty="0" smtClean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84690" y="4531083"/>
              <a:ext cx="9891495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Written in normalized decimal form, we have</a:t>
              </a:r>
            </a:p>
            <a:p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</a:t>
              </a:r>
              <a:r>
                <a:rPr lang="en-US" altLang="zh-CN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floating-point form of π using five-digit chopping is</a:t>
              </a:r>
            </a:p>
            <a:p>
              <a:endPara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2"/>
              <p:cNvSpPr txBox="1"/>
              <p:nvPr/>
            </p:nvSpPr>
            <p:spPr>
              <a:xfrm>
                <a:off x="7854757" y="2291466"/>
                <a:ext cx="400911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60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=0.314159265</m:t>
                      </m:r>
                      <m:r>
                        <a:rPr lang="en-US" altLang="zh-CN" sz="26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CN" sz="2600" b="0" i="1" dirty="0" smtClean="0">
                          <a:latin typeface="Cambria Math" panose="02040503050406030204"/>
                          <a:ea typeface="Cambria Math" panose="02040503050406030204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latin typeface="Cambria Math" panose="02040503050406030204" pitchFamily="18" charset="0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600" b="0" i="1" dirty="0" smtClean="0">
                              <a:latin typeface="Cambria Math" panose="02040503050406030204"/>
                              <a:ea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57" y="2291466"/>
                <a:ext cx="4009110" cy="492443"/>
              </a:xfrm>
              <a:prstGeom prst="rect">
                <a:avLst/>
              </a:prstGeom>
              <a:blipFill rotWithShape="1">
                <a:blip r:embed="rId5"/>
                <a:stretch>
                  <a:fillRect l="-11" t="-78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3"/>
              <p:cNvSpPr txBox="1"/>
              <p:nvPr/>
            </p:nvSpPr>
            <p:spPr>
              <a:xfrm>
                <a:off x="3668345" y="3249485"/>
                <a:ext cx="458157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=0.31415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=3.1415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345" y="3249485"/>
                <a:ext cx="4581575" cy="492443"/>
              </a:xfrm>
              <a:prstGeom prst="rect">
                <a:avLst/>
              </a:prstGeom>
              <a:blipFill>
                <a:blip r:embed="rId6"/>
                <a:stretch>
                  <a:fillRect t="-11111" r="-1465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21478" y="4830551"/>
                <a:ext cx="642900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=(0.31415+0.00001)</m:t>
                    </m:r>
                    <m:r>
                      <a:rPr lang="en-US" altLang="zh-CN" sz="2600" b="0" i="1" dirty="0" smtClean="0">
                        <a:latin typeface="Cambria Math" panose="02040503050406030204"/>
                        <a:ea typeface="Cambria Math" panose="02040503050406030204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Cambria Math" panose="02040503050406030204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dirty="0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600" b="0" i="1" dirty="0" smtClean="0">
                            <a:latin typeface="Cambria Math" panose="02040503050406030204"/>
                            <a:ea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=3.1416</a:t>
                </a:r>
                <a:endParaRPr lang="zh-CN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78" y="4830551"/>
                <a:ext cx="6429004" cy="492443"/>
              </a:xfrm>
              <a:prstGeom prst="rect">
                <a:avLst/>
              </a:prstGeom>
              <a:blipFill>
                <a:blip r:embed="rId7"/>
                <a:stretch>
                  <a:fillRect t="-11111" r="-664" b="-30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784690" y="3898776"/>
            <a:ext cx="9891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sixth digit of the decimal expansion of π is a 9, so the floating-point form of π using five-digit rounding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a722fef-6305-482b-b126-70a00a3a5687"/>
  <p:tag name="COMMONDATA" val="eyJoZGlkIjoiYzUwODk5ZDM4MmEyZTk4NjQ3ODgxZjEyNzY0NjVlO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1415</Words>
  <Application>Microsoft Office PowerPoint</Application>
  <PresentationFormat>宽屏</PresentationFormat>
  <Paragraphs>246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等线 Light</vt:lpstr>
      <vt:lpstr>Arial</vt:lpstr>
      <vt:lpstr>Arial Black</vt:lpstr>
      <vt:lpstr>Cambria Math</vt:lpstr>
      <vt:lpstr>Times New Roman</vt:lpstr>
      <vt:lpstr>Wingdings</vt:lpstr>
      <vt:lpstr>Office 主题​​</vt:lpstr>
      <vt:lpstr>Equation</vt:lpstr>
      <vt:lpstr>Equation.KSEE3</vt:lpstr>
      <vt:lpstr>MathType 6.0 Equation</vt:lpstr>
      <vt:lpstr>Lecture 1-2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Li</dc:creator>
  <cp:lastModifiedBy>Caiyun Li</cp:lastModifiedBy>
  <cp:revision>876</cp:revision>
  <dcterms:created xsi:type="dcterms:W3CDTF">2020-02-12T12:08:00Z</dcterms:created>
  <dcterms:modified xsi:type="dcterms:W3CDTF">2023-08-29T08:55:23Z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5CE9A4132E7E4896ACBFEAEA520159CA</vt:lpwstr>
  </property>
  <property fmtid="{D5CDD505-2E9C-101B-9397-08002B2CF9AE}" pid="3" name="KSOProductBuildVer">
    <vt:lpwstr>2052-11.1.0.11744</vt:lpwstr>
  </property>
</Properties>
</file>