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396" r:id="rId4"/>
    <p:sldId id="397" r:id="rId5"/>
    <p:sldId id="398" r:id="rId6"/>
    <p:sldId id="399" r:id="rId7"/>
    <p:sldId id="402" r:id="rId8"/>
    <p:sldId id="422" r:id="rId9"/>
    <p:sldId id="423" r:id="rId10"/>
    <p:sldId id="401" r:id="rId11"/>
    <p:sldId id="405" r:id="rId12"/>
    <p:sldId id="406" r:id="rId13"/>
    <p:sldId id="408" r:id="rId14"/>
    <p:sldId id="409" r:id="rId15"/>
    <p:sldId id="410" r:id="rId16"/>
    <p:sldId id="411" r:id="rId17"/>
    <p:sldId id="412" r:id="rId18"/>
    <p:sldId id="413" r:id="rId19"/>
    <p:sldId id="415" r:id="rId20"/>
    <p:sldId id="416" r:id="rId21"/>
    <p:sldId id="417" r:id="rId22"/>
    <p:sldId id="419" r:id="rId23"/>
    <p:sldId id="420" r:id="rId24"/>
    <p:sldId id="426" r:id="rId25"/>
    <p:sldId id="42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AEA"/>
    <a:srgbClr val="1A0F51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363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3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3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51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4/14/2020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3-3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.jpe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5.png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jpe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65.png"/><Relationship Id="rId10" Type="http://schemas.openxmlformats.org/officeDocument/2006/relationships/image" Target="../media/image56.png"/><Relationship Id="rId4" Type="http://schemas.openxmlformats.org/officeDocument/2006/relationships/image" Target="../media/image2.jpe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40.png"/><Relationship Id="rId4" Type="http://schemas.openxmlformats.org/officeDocument/2006/relationships/image" Target="../media/image2.jpe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2.jpeg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0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1</a:t>
            </a:r>
            <a:r>
              <a:rPr lang="en-US" altLang="zh-CN" sz="8000" b="1" smtClean="0"/>
              <a:t>-3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2585" y="3128645"/>
            <a:ext cx="11233150" cy="966470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Algorithms and Convergence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1249-5430-47E8-BFE4-46A21E290052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300" y="1198882"/>
            <a:ext cx="23615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1.17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85445" y="1204216"/>
                <a:ext cx="942135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an error introduced at some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45" y="1204216"/>
                <a:ext cx="942135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1" t="-52" r="6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45300" y="2672178"/>
                <a:ext cx="11968576" cy="913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𝐶𝑛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constant independent of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growth of error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</a:p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said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be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00" y="2672178"/>
                <a:ext cx="11968576" cy="913392"/>
              </a:xfrm>
              <a:prstGeom prst="rect">
                <a:avLst/>
              </a:prstGeom>
              <a:blipFill>
                <a:blip r:embed="rId6"/>
                <a:stretch>
                  <a:fillRect t="-400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0309" y="1685793"/>
                <a:ext cx="1219519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calculations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magnitude of the error after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subsequent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" y="1685793"/>
                <a:ext cx="12195193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1" t="-102" r="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45300" y="2164167"/>
            <a:ext cx="163057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3655" y="3647837"/>
                <a:ext cx="119685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growth of error is called 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55" y="3647837"/>
                <a:ext cx="11968576" cy="523220"/>
              </a:xfrm>
              <a:prstGeom prst="rect">
                <a:avLst/>
              </a:prstGeom>
              <a:blipFill>
                <a:blip r:embed="rId8"/>
                <a:stretch>
                  <a:fillRect t="-6977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173655" y="4171057"/>
            <a:ext cx="11268696" cy="1729667"/>
            <a:chOff x="173655" y="4171057"/>
            <a:chExt cx="11268696" cy="1729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93040" y="4171057"/>
                  <a:ext cx="11229926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Linear growth of error is usually unavoidable, and when </a:t>
                  </a:r>
                  <a14:m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en-US" altLang="zh-CN" sz="2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b="0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are small 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</a:t>
                  </a:r>
                  <a:endPara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" y="4171057"/>
                  <a:ext cx="11229926" cy="49244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193040" y="4579092"/>
              <a:ext cx="1124931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are generally acceptable. </a:t>
              </a:r>
              <a:r>
                <a:rPr lang="en-US" altLang="zh-CN" sz="2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growth of error should be avoided</a:t>
              </a:r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73655" y="5008363"/>
                  <a:ext cx="11249310" cy="4924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because the term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becomes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large for even relatively small values of </a:t>
                  </a:r>
                  <a14:m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en-US" altLang="zh-CN" sz="2600" dirty="0"/>
                    <a:t>. </a:t>
                  </a:r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This </a:t>
                  </a:r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leads</a:t>
                  </a:r>
                  <a:endPara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655" y="5008363"/>
                  <a:ext cx="11249310" cy="492443"/>
                </a:xfrm>
                <a:prstGeom prst="rect">
                  <a:avLst/>
                </a:prstGeom>
                <a:blipFill>
                  <a:blip r:embed="rId10"/>
                  <a:stretch>
                    <a:fillRect l="-975" t="-13750" r="-596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93040" y="5408281"/>
                  <a:ext cx="783496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unacceptable inaccuracies, regardless of the size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" y="5408281"/>
                  <a:ext cx="7834965" cy="492443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3040" y="1243260"/>
            <a:ext cx="1137060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exhibits 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growth of </a:t>
            </a:r>
            <a:r>
              <a:rPr lang="en-US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stable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an algorithm exhibiting 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error growth is unstable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56" y="2205202"/>
            <a:ext cx="6559648" cy="395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143115"/>
            <a:ext cx="1797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  <a:blipFill>
                <a:blip r:embed="rId5"/>
                <a:stretch>
                  <a:fillRect l="-1157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533900" y="1719580"/>
                <a:ext cx="4136390" cy="657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1719580"/>
                <a:ext cx="4136390" cy="6578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55028" y="2465700"/>
            <a:ext cx="1156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a solution to the recursive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49567" y="3032411"/>
                <a:ext cx="5172824" cy="660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=2,3,…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67" y="3032411"/>
                <a:ext cx="5172824" cy="660181"/>
              </a:xfrm>
              <a:prstGeom prst="rect">
                <a:avLst/>
              </a:prstGeom>
              <a:blipFill rotWithShape="1">
                <a:blip r:embed="rId7"/>
                <a:stretch>
                  <a:fillRect l="-11" t="-43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3040" y="3761067"/>
                <a:ext cx="11968576" cy="10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3761067"/>
                <a:ext cx="11968576" cy="1057910"/>
              </a:xfrm>
              <a:prstGeom prst="rect">
                <a:avLst/>
              </a:prstGeom>
              <a:blipFill>
                <a:blip r:embed="rId8"/>
                <a:stretch>
                  <a:fillRect l="-917" b="-13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4074" y="1187033"/>
                <a:ext cx="11968576" cy="897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five-digit rounding arithmetic is used,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=1.0000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0.3333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requires modifying the constants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=1.0000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−0.12500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4" y="1187033"/>
                <a:ext cx="11968576" cy="897040"/>
              </a:xfrm>
              <a:prstGeom prst="rect">
                <a:avLst/>
              </a:prstGeom>
              <a:blipFill>
                <a:blip r:embed="rId5"/>
                <a:stretch>
                  <a:fillRect l="-916" t="-6803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953657" y="2159241"/>
                <a:ext cx="5774145" cy="65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=1.0000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−0.12500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/>
                  <a:t>,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57" y="2159241"/>
                <a:ext cx="5774145" cy="659348"/>
              </a:xfrm>
              <a:prstGeom prst="rect">
                <a:avLst/>
              </a:prstGeom>
              <a:blipFill>
                <a:blip r:embed="rId6"/>
                <a:stretch>
                  <a:fillRect r="-950" b="-1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11467" y="2893757"/>
                <a:ext cx="9856481" cy="1692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has round-off error,</a:t>
                </a:r>
              </a:p>
              <a:p>
                <a:pPr algn="l"/>
                <a:endParaRPr lang="zh-CN" altLang="en-US" sz="2600" dirty="0"/>
              </a:p>
              <a:p>
                <a:pPr algn="l"/>
                <a:endParaRPr lang="zh-CN" altLang="en-US" sz="2600" dirty="0"/>
              </a:p>
              <a:p>
                <a:pPr algn="l"/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procedure is </a:t>
                </a:r>
                <a:r>
                  <a:rPr lang="en-US" altLang="zh-CN" sz="26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unstable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the error grows </a:t>
                </a:r>
                <a:r>
                  <a:rPr lang="en-US" altLang="zh-CN" sz="2600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exponentially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7" y="2893757"/>
                <a:ext cx="9856481" cy="1692771"/>
              </a:xfrm>
              <a:prstGeom prst="rect">
                <a:avLst/>
              </a:prstGeom>
              <a:blipFill>
                <a:blip r:embed="rId7"/>
                <a:stretch>
                  <a:fillRect l="-1113" t="-3610" b="-8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236437" y="3454976"/>
                <a:ext cx="4687886" cy="496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=0.12500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/>
                  <a:t>,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37" y="3454976"/>
                <a:ext cx="4687886" cy="496931"/>
              </a:xfrm>
              <a:prstGeom prst="rect">
                <a:avLst/>
              </a:prstGeom>
              <a:blipFill>
                <a:blip r:embed="rId8"/>
                <a:stretch>
                  <a:fillRect t="-8642" r="-1430" b="-3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93040" y="1199118"/>
            <a:ext cx="1470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1.5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03" y="1068943"/>
            <a:ext cx="7841994" cy="408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752823" y="238901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67569" y="2389029"/>
                <a:ext cx="1196857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has the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9" y="2389029"/>
                <a:ext cx="11968576" cy="492443"/>
              </a:xfrm>
              <a:prstGeom prst="rect">
                <a:avLst/>
              </a:prstGeom>
              <a:blipFill>
                <a:blip r:embed="rId5"/>
                <a:stretch>
                  <a:fillRect l="-916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80574" y="1106219"/>
            <a:ext cx="119685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consider this recursive equation:</a:t>
            </a:r>
            <a:endParaRPr lang="en-US" altLang="zh-CN" sz="26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613627" y="1598705"/>
                <a:ext cx="507889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for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</a:rPr>
                      <m:t>𝑛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=2,3,…</m:t>
                    </m:r>
                  </m:oMath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27" y="1598705"/>
                <a:ext cx="5078891" cy="492443"/>
              </a:xfrm>
              <a:prstGeom prst="rect">
                <a:avLst/>
              </a:prstGeom>
              <a:blipFill>
                <a:blip r:embed="rId6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67569" y="2889237"/>
                <a:ext cx="11968576" cy="126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constants in this equation are uniquely determined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9" y="2889237"/>
                <a:ext cx="11968576" cy="1260602"/>
              </a:xfrm>
              <a:prstGeom prst="rect">
                <a:avLst/>
              </a:prstGeom>
              <a:blipFill>
                <a:blip r:embed="rId7"/>
                <a:stretch>
                  <a:fillRect l="-916" b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9166" y="1196935"/>
                <a:ext cx="11968576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five-digit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 arithmetic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=1.0000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0.33333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five-digit rounding constants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=1.0000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−0.66667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Thus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6" y="1196935"/>
                <a:ext cx="11968576" cy="892552"/>
              </a:xfrm>
              <a:prstGeom prst="rect">
                <a:avLst/>
              </a:prstGeom>
              <a:blipFill>
                <a:blip r:embed="rId5"/>
                <a:stretch>
                  <a:fillRect l="-917" t="-6122" r="-204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83998" y="2119986"/>
                <a:ext cx="38181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=1.0000−0.66667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/>
                  <a:t>,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98" y="2119986"/>
                <a:ext cx="3818161" cy="492443"/>
              </a:xfrm>
              <a:prstGeom prst="rect">
                <a:avLst/>
              </a:prstGeom>
              <a:blipFill>
                <a:blip r:embed="rId6"/>
                <a:stretch>
                  <a:fillRect t="-9877" r="-1276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2496" y="2569816"/>
            <a:ext cx="1196857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hich has round-off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373120" y="3090812"/>
                <a:ext cx="4079771" cy="691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0.66667−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/>
                  <a:t>.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20" y="3090812"/>
                <a:ext cx="4079771" cy="691151"/>
              </a:xfrm>
              <a:prstGeom prst="rect">
                <a:avLst/>
              </a:prstGeom>
              <a:blipFill>
                <a:blip r:embed="rId7"/>
                <a:stretch>
                  <a:fillRect r="-1642" b="-9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9166" y="3871598"/>
                <a:ext cx="11185474" cy="4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procedure is stable because the error grows </a:t>
                </a:r>
                <a:r>
                  <a:rPr lang="en-US" altLang="zh-CN" sz="2600" b="1" i="1" dirty="0" smtClean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600" i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66" y="3871598"/>
                <a:ext cx="11185474" cy="491490"/>
              </a:xfrm>
              <a:prstGeom prst="rect">
                <a:avLst/>
              </a:prstGeom>
              <a:blipFill>
                <a:blip r:embed="rId8"/>
                <a:stretch>
                  <a:fillRect l="-981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2890" y="1357532"/>
            <a:ext cx="1470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1.6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08" y="1357532"/>
            <a:ext cx="7556584" cy="410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3425" y="1143993"/>
            <a:ext cx="11560536" cy="429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effects of round-off error can be reduced by using 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high-order-digit arithmetic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double- or multiple-precision option available on most computers.</a:t>
            </a: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in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double-precision arithmetic are that it takes more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the growth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 is not entirely eliminated. 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estimating round-off error is to use interval arithmetic (that is, to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retain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largest and smallest possible values at each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step), in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end, we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an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that contains the true value. </a:t>
            </a:r>
            <a:endParaRPr lang="en-US" altLang="zh-CN" sz="26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165" y="1074437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 of Convergence</a:t>
            </a:r>
          </a:p>
        </p:txBody>
      </p:sp>
      <p:sp>
        <p:nvSpPr>
          <p:cNvPr id="14" name="矩形 13"/>
          <p:cNvSpPr/>
          <p:nvPr/>
        </p:nvSpPr>
        <p:spPr>
          <a:xfrm>
            <a:off x="352310" y="1633548"/>
            <a:ext cx="23615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1.18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80640" y="1633546"/>
                <a:ext cx="9628505" cy="4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 dirty="0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sequence known to converge to zero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640" y="1633546"/>
                <a:ext cx="9628505" cy="491490"/>
              </a:xfrm>
              <a:prstGeom prst="rect">
                <a:avLst/>
              </a:prstGeom>
              <a:blipFill>
                <a:blip r:embed="rId5"/>
                <a:stretch>
                  <a:fillRect l="-1139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2554" y="2136969"/>
                <a:ext cx="12195193" cy="4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onverges to a number 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a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constant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with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4" y="2136969"/>
                <a:ext cx="12195193" cy="491490"/>
              </a:xfrm>
              <a:prstGeom prst="rect">
                <a:avLst/>
              </a:prstGeom>
              <a:blipFill>
                <a:blip r:embed="rId6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09878" y="2599796"/>
                <a:ext cx="428649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b="0" i="1" smtClean="0">
                                <a:latin typeface="Cambria Math" panose="02040503050406030204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large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878" y="2599796"/>
                <a:ext cx="4286494" cy="492443"/>
              </a:xfrm>
              <a:prstGeom prst="rect">
                <a:avLst/>
              </a:prstGeom>
              <a:blipFill>
                <a:blip r:embed="rId7"/>
                <a:stretch>
                  <a:fillRect t="-11111" r="-170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35165" y="3100494"/>
                <a:ext cx="11968576" cy="4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say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6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600" i="1" dirty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i="1" dirty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rate, or order, of convergence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1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5" y="3100494"/>
                <a:ext cx="11968576" cy="491490"/>
              </a:xfrm>
              <a:prstGeom prst="rect">
                <a:avLst/>
              </a:prstGeom>
              <a:blipFill>
                <a:blip r:embed="rId8"/>
                <a:stretch>
                  <a:fillRect l="-917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98176" y="3600118"/>
                <a:ext cx="1146367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indicated by 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1" i="1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" y="3600118"/>
                <a:ext cx="11463673" cy="492443"/>
              </a:xfrm>
              <a:prstGeom prst="rect">
                <a:avLst/>
              </a:prstGeom>
              <a:blipFill>
                <a:blip r:embed="rId9"/>
                <a:stretch>
                  <a:fillRect l="-957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5164" y="4311423"/>
                <a:ext cx="11399636" cy="1226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dirty="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i="1" dirty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600" b="1" i="1" dirty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some number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generally interested in the </a:t>
                </a:r>
                <a:r>
                  <a:rPr lang="en-US" altLang="zh-CN" sz="2600" dirty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altLang="zh-CN" sz="2600" b="1" i="1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4" y="4311423"/>
                <a:ext cx="11399636" cy="1226618"/>
              </a:xfrm>
              <a:prstGeom prst="rect">
                <a:avLst/>
              </a:prstGeom>
              <a:blipFill>
                <a:blip r:embed="rId10"/>
                <a:stretch>
                  <a:fillRect l="-963" b="-5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矩形 14"/>
          <p:cNvSpPr/>
          <p:nvPr/>
        </p:nvSpPr>
        <p:spPr>
          <a:xfrm>
            <a:off x="335037" y="2096145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procedure that describes, in an unambiguous manner, a finite sequence of steps to be performed in a specified order. </a:t>
            </a:r>
          </a:p>
        </p:txBody>
      </p:sp>
      <p:sp>
        <p:nvSpPr>
          <p:cNvPr id="16" name="矩形 15"/>
          <p:cNvSpPr/>
          <p:nvPr/>
        </p:nvSpPr>
        <p:spPr>
          <a:xfrm>
            <a:off x="318052" y="3094683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algorithm is to implement a procedure to solve a problem or approximate a solution to the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143115"/>
            <a:ext cx="16946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that, for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3" t="-7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27957" y="1760874"/>
                <a:ext cx="3616046" cy="659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6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957" y="1760874"/>
                <a:ext cx="3616046" cy="659476"/>
              </a:xfrm>
              <a:prstGeom prst="rect">
                <a:avLst/>
              </a:prstGeom>
              <a:blipFill rotWithShape="1">
                <a:blip r:embed="rId6"/>
                <a:stretch>
                  <a:fillRect l="-13" t="-3" r="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55028" y="2465700"/>
                <a:ext cx="115618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lim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⁡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lim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⁡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 but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2465700"/>
                <a:ext cx="11561834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3" t="-128" r="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40960" y="4038640"/>
            <a:ext cx="1470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1.7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027" y="2967335"/>
                <a:ext cx="1173064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much faster than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Using five-digit rounding arithmetic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7" y="2967335"/>
                <a:ext cx="11730647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3" t="-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55026" y="3457136"/>
            <a:ext cx="119369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shown in Table 1.7. Determine rates of convergence for these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sequences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12" y="4193388"/>
            <a:ext cx="10136377" cy="172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42123" y="989251"/>
            <a:ext cx="11421157" cy="659476"/>
            <a:chOff x="255028" y="4474811"/>
            <a:chExt cx="11421157" cy="659476"/>
          </a:xfrm>
        </p:grpSpPr>
        <p:sp>
          <p:nvSpPr>
            <p:cNvPr id="16" name="矩形 15"/>
            <p:cNvSpPr/>
            <p:nvPr/>
          </p:nvSpPr>
          <p:spPr>
            <a:xfrm>
              <a:off x="255028" y="4531083"/>
              <a:ext cx="14830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1784690" y="4474811"/>
                  <a:ext cx="9891495" cy="6594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Define the sequences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altLang="zh-CN" sz="2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Then</a:t>
                  </a: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4690" y="4474811"/>
                  <a:ext cx="9891495" cy="65947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99113" y="1684047"/>
                <a:ext cx="5673733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1684047"/>
                <a:ext cx="5673733" cy="844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18105" y="2341397"/>
            <a:ext cx="6655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022938" y="2760587"/>
                <a:ext cx="5826082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=4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938" y="2760587"/>
                <a:ext cx="5826082" cy="844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2124" y="3531863"/>
                <a:ext cx="11174818" cy="687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rate of convergence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zero is similar to the convergence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4" y="3531863"/>
                <a:ext cx="11174818" cy="687561"/>
              </a:xfrm>
              <a:prstGeom prst="rect">
                <a:avLst/>
              </a:prstGeom>
              <a:blipFill>
                <a:blip r:embed="rId8"/>
                <a:stretch>
                  <a:fillRect l="-982" b="-7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2123" y="4154247"/>
                <a:ext cx="1174471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zero, whereas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converges to zero at a rate similar to the more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rapidly convergent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3" y="4154247"/>
                <a:ext cx="11744712" cy="492443"/>
              </a:xfrm>
              <a:prstGeom prst="rect">
                <a:avLst/>
              </a:prstGeom>
              <a:blipFill>
                <a:blip r:embed="rId9"/>
                <a:stretch>
                  <a:fillRect l="-935" t="-11111" r="-623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2124" y="4691918"/>
                <a:ext cx="2228815" cy="687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4" y="4691918"/>
                <a:ext cx="2228815" cy="687561"/>
              </a:xfrm>
              <a:prstGeom prst="rect">
                <a:avLst/>
              </a:prstGeom>
              <a:blipFill>
                <a:blip r:embed="rId10"/>
                <a:stretch>
                  <a:fillRect l="-4932" r="-4110" b="-8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919422" y="5049741"/>
                <a:ext cx="5330498" cy="65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=0+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=0+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22" y="5049741"/>
                <a:ext cx="5330498" cy="659476"/>
              </a:xfrm>
              <a:prstGeom prst="rect">
                <a:avLst/>
              </a:prstGeom>
              <a:blipFill>
                <a:blip r:embed="rId11"/>
                <a:stretch>
                  <a:fillRect r="-1144"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300" y="1198882"/>
            <a:ext cx="23615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1.19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485445" y="1204216"/>
                <a:ext cx="942135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→0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→0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a 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45" y="1204216"/>
                <a:ext cx="9421350" cy="492443"/>
              </a:xfrm>
              <a:prstGeom prst="rect">
                <a:avLst/>
              </a:prstGeom>
              <a:blipFill>
                <a:blip r:embed="rId5"/>
                <a:stretch>
                  <a:fillRect l="-1165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73436" y="2700314"/>
                <a:ext cx="1196857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we write</a:t>
                </a:r>
                <a:r>
                  <a:rPr lang="en-US" altLang="zh-CN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36" y="2700314"/>
                <a:ext cx="11968576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1" t="-60" r="1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0309" y="1685793"/>
                <a:ext cx="1219519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exists with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09" y="1685793"/>
                <a:ext cx="12195193" cy="492443"/>
              </a:xfrm>
              <a:prstGeom prst="rect">
                <a:avLst/>
              </a:prstGeom>
              <a:blipFill>
                <a:blip r:embed="rId7"/>
                <a:stretch>
                  <a:fillRect l="-900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660115" y="2205615"/>
                <a:ext cx="65517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)−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sufficiently small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115" y="2205615"/>
                <a:ext cx="6551730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2" t="-53" r="8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21011" y="4021628"/>
                <a:ext cx="11750554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l"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functions for comparison generally have the form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are interested in the </a:t>
                </a:r>
                <a:r>
                  <a:rPr lang="en-US" altLang="zh-CN" sz="2600" dirty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solidFill>
                      <a:srgbClr val="F42AE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which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11" y="4021628"/>
                <a:ext cx="11750554" cy="892552"/>
              </a:xfrm>
              <a:prstGeom prst="rect">
                <a:avLst/>
              </a:prstGeom>
              <a:blipFill>
                <a:blip r:embed="rId9"/>
                <a:stretch>
                  <a:fillRect l="-778" t="-6849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5300" y="1198882"/>
            <a:ext cx="1778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81556" y="1215590"/>
                <a:ext cx="942135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third Taylor polynomial about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show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56" y="1215590"/>
                <a:ext cx="942135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1" t="-41" r="6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92733" y="1813146"/>
                <a:ext cx="3788025" cy="657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=1+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33" y="1813146"/>
                <a:ext cx="3788025" cy="657296"/>
              </a:xfrm>
              <a:prstGeom prst="rect">
                <a:avLst/>
              </a:prstGeom>
              <a:blipFill rotWithShape="1">
                <a:blip r:embed="rId6"/>
                <a:stretch>
                  <a:fillRect l="-14" t="-34" r="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59368" y="2583877"/>
            <a:ext cx="1483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180282" y="2833219"/>
                <a:ext cx="4833631" cy="657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82" y="2833219"/>
                <a:ext cx="4833631" cy="657296"/>
              </a:xfrm>
              <a:prstGeom prst="rect">
                <a:avLst/>
              </a:prstGeom>
              <a:blipFill>
                <a:blip r:embed="rId7"/>
                <a:stretch>
                  <a:fillRect r="-138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59368" y="3596773"/>
                <a:ext cx="9891495" cy="51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acc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zero and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implies that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8" y="3596773"/>
                <a:ext cx="9891495" cy="513987"/>
              </a:xfrm>
              <a:prstGeom prst="rect">
                <a:avLst/>
              </a:prstGeom>
              <a:blipFill>
                <a:blip r:embed="rId8"/>
                <a:stretch>
                  <a:fillRect l="-1109" t="-5952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3180281" y="4302565"/>
                <a:ext cx="4833631" cy="657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81" y="4302565"/>
                <a:ext cx="4833631" cy="657296"/>
              </a:xfrm>
              <a:prstGeom prst="rect">
                <a:avLst/>
              </a:prstGeom>
              <a:blipFill>
                <a:blip r:embed="rId9"/>
                <a:stretch>
                  <a:fillRect r="-138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4908" y="1220294"/>
            <a:ext cx="111748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341566" y="1712737"/>
                <a:ext cx="7188827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600" b="0" i="0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60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566" y="1712737"/>
                <a:ext cx="7188827" cy="991362"/>
              </a:xfrm>
              <a:prstGeom prst="rect">
                <a:avLst/>
              </a:prstGeom>
              <a:blipFill rotWithShape="1">
                <a:blip r:embed="rId5"/>
                <a:stretch>
                  <a:fillRect l="-4" t="-14" r="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4908" y="2684165"/>
                <a:ext cx="11579750" cy="6572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as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its limit, 1, about as fast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 to 0.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8" y="2684165"/>
                <a:ext cx="11579750" cy="657296"/>
              </a:xfrm>
              <a:prstGeom prst="rect">
                <a:avLst/>
              </a:prstGeom>
              <a:blipFill rotWithShape="1">
                <a:blip r:embed="rId6"/>
                <a:stretch>
                  <a:fillRect l="-5" t="-3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94908" y="3367249"/>
            <a:ext cx="1157975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is,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16317" y="3859690"/>
                <a:ext cx="3839321" cy="841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17" y="3859690"/>
                <a:ext cx="3839321" cy="841449"/>
              </a:xfrm>
              <a:prstGeom prst="rect">
                <a:avLst/>
              </a:prstGeom>
              <a:blipFill rotWithShape="1">
                <a:blip r:embed="rId7"/>
                <a:stretch>
                  <a:fillRect l="-15" t="-19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3040" y="4745872"/>
                <a:ext cx="11467209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Maple uses the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 to indicate the form of the error in Taylor polynomials and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other situations.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4745872"/>
                <a:ext cx="11467209" cy="1092607"/>
              </a:xfrm>
              <a:prstGeom prst="rect">
                <a:avLst/>
              </a:prstGeom>
              <a:blipFill rotWithShape="1">
                <a:blip r:embed="rId8"/>
                <a:stretch>
                  <a:fillRect t="-47" r="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3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8445" y="1120864"/>
            <a:ext cx="77945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principles of avoiding loss of significant figures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8445" y="1691324"/>
                <a:ext cx="9891495" cy="672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l"/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the case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0&lt;|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|≪|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45" y="1691324"/>
                <a:ext cx="9891495" cy="672428"/>
              </a:xfrm>
              <a:prstGeom prst="rect">
                <a:avLst/>
              </a:prstGeom>
              <a:blipFill>
                <a:blip r:embed="rId5"/>
                <a:stretch>
                  <a:fillRect l="-986" t="-1802" b="-1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28445" y="2441769"/>
            <a:ext cx="98914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of nearly equal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8444" y="3135775"/>
            <a:ext cx="98914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big number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one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443" y="3848996"/>
            <a:ext cx="98914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arithmetic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143115"/>
            <a:ext cx="1797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49723" y="1150330"/>
                <a:ext cx="9486665" cy="533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following algorithm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23" y="1150330"/>
                <a:ext cx="9486665" cy="533544"/>
              </a:xfrm>
              <a:prstGeom prst="rect">
                <a:avLst/>
              </a:prstGeom>
              <a:blipFill rotWithShape="1">
                <a:blip r:embed="rId5"/>
                <a:stretch>
                  <a:fillRect l="-3" t="-65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55028" y="1698822"/>
                <a:ext cx="94866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1698822"/>
                <a:ext cx="9486665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4" t="-40" r="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4037" y="2333801"/>
                <a:ext cx="11701653" cy="3726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,…</m:t>
                    </m:r>
                    <m:r>
                      <m:rPr>
                        <m:nor/>
                      </m:rPr>
                      <a:rPr lang="en-US" altLang="zh-C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accumulator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=1, 2, …, 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the next term.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7" y="2333801"/>
                <a:ext cx="11701653" cy="3726213"/>
              </a:xfrm>
              <a:prstGeom prst="rect">
                <a:avLst/>
              </a:prstGeom>
              <a:blipFill rotWithShape="1">
                <a:blip r:embed="rId7"/>
                <a:stretch>
                  <a:fillRect l="-3" t="-5" r="2" b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143115"/>
            <a:ext cx="16946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Taylor polynomial for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expanded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23" y="1150330"/>
                <a:ext cx="9486665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3" t="-7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468806" y="1705281"/>
                <a:ext cx="4448497" cy="73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06" y="1705281"/>
                <a:ext cx="4448497" cy="737766"/>
              </a:xfrm>
              <a:prstGeom prst="rect">
                <a:avLst/>
              </a:prstGeom>
              <a:blipFill rotWithShape="1">
                <a:blip r:embed="rId6"/>
                <a:stretch>
                  <a:fillRect l="-7" t="-41" r="1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55028" y="2465700"/>
                <a:ext cx="115618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1.5</m:t>
                        </m:r>
                      </m:e>
                    </m:func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eight decimal places is 0.40546511. Construct an algorithm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2465700"/>
                <a:ext cx="11561834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3" t="-128" r="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55028" y="2944075"/>
                <a:ext cx="1156183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determine the minimal value of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required for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2944075"/>
                <a:ext cx="11561834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3" t="-44" r="1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4802497" y="3422449"/>
                <a:ext cx="378111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1.5</m:t>
                            </m:r>
                          </m:e>
                        </m:func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1.5</m:t>
                            </m:r>
                          </m:e>
                        </m:d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97" y="3422449"/>
                <a:ext cx="3781114" cy="492443"/>
              </a:xfrm>
              <a:prstGeom prst="rect">
                <a:avLst/>
              </a:prstGeom>
              <a:blipFill rotWithShape="1">
                <a:blip r:embed="rId9"/>
                <a:stretch>
                  <a:fillRect l="-17" t="-88" r="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258811" y="3884262"/>
            <a:ext cx="1156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ithout using the Taylor polynomial remainder term.</a:t>
            </a:r>
          </a:p>
        </p:txBody>
      </p:sp>
      <p:sp>
        <p:nvSpPr>
          <p:cNvPr id="16" name="矩形 15"/>
          <p:cNvSpPr/>
          <p:nvPr/>
        </p:nvSpPr>
        <p:spPr>
          <a:xfrm>
            <a:off x="255028" y="4446675"/>
            <a:ext cx="1483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9801" y="1867299"/>
                <a:ext cx="10794970" cy="3293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tolerance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𝑇𝑂𝐿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maximum number of iterations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degree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polynomial or a message of failure. </a:t>
                </a: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𝑃𝑂𝑊𝐸𝑅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𝑇𝐸𝑅𝑀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𝑆𝐼𝐺𝑁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implement alternation of signs.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01" y="1867299"/>
                <a:ext cx="10794970" cy="3293209"/>
              </a:xfrm>
              <a:prstGeom prst="rect">
                <a:avLst/>
              </a:prstGeom>
              <a:blipFill>
                <a:blip r:embed="rId5"/>
                <a:stretch>
                  <a:fillRect l="-1016" t="-1664" b="-3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3-3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6921" y="1135026"/>
                <a:ext cx="10794970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Steps 3–5. </a:t>
                </a: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𝑆𝐼𝐺𝑁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𝑆𝐼𝐺𝑁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(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Alternate 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signs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𝑆𝑈𝑀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𝑆𝐼𝐺𝑁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𝑇𝐸𝑅𝑀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 the terms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𝑃𝑂𝑊𝐸𝑅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𝑃𝑂𝑊𝐸𝑅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𝑇𝐸𝑅𝑀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𝑃𝑂𝑊𝐸𝑅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/(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1). 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next term.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𝑇𝐸𝑅𝑀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𝑇𝑂𝐿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for accuracy.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𝑂𝑈𝑇𝑃𝑈𝑇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STOP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was successful.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5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Prepare for the next iteration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6 </a:t>
                </a:r>
                <a:r>
                  <a:rPr lang="en-US" altLang="zh-CN" sz="26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(‘Method Failed’); (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was unsuccessful.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STOP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1" y="1135026"/>
                <a:ext cx="10794970" cy="4555093"/>
              </a:xfrm>
              <a:prstGeom prst="rect">
                <a:avLst/>
              </a:prstGeom>
              <a:blipFill rotWithShape="1">
                <a:blip r:embed="rId5"/>
                <a:stretch>
                  <a:fillRect l="-5" t="-6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196" y="1034548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Characterizing Algorithms</a:t>
            </a:r>
          </a:p>
        </p:txBody>
      </p:sp>
      <p:sp>
        <p:nvSpPr>
          <p:cNvPr id="16" name="矩形 15"/>
          <p:cNvSpPr/>
          <p:nvPr/>
        </p:nvSpPr>
        <p:spPr>
          <a:xfrm>
            <a:off x="335196" y="1640213"/>
            <a:ext cx="117361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riterion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small changes in the initial data produce correspondingly small changes in the final results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satisfies this property is called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 it is unstable.</a:t>
            </a:r>
          </a:p>
        </p:txBody>
      </p:sp>
      <p:sp>
        <p:nvSpPr>
          <p:cNvPr id="11" name="矩形 10"/>
          <p:cNvSpPr/>
          <p:nvPr/>
        </p:nvSpPr>
        <p:spPr>
          <a:xfrm>
            <a:off x="408940" y="3100713"/>
            <a:ext cx="117361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algorithms are stable only for certain choices of initial data, and are called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conditionally stable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196" y="1034548"/>
                <a:ext cx="11555895" cy="67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=0,1,⋯)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evaluate its error.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6" y="1034548"/>
                <a:ext cx="11555895" cy="676595"/>
              </a:xfrm>
              <a:prstGeom prst="rect">
                <a:avLst/>
              </a:prstGeom>
              <a:blipFill>
                <a:blip r:embed="rId5"/>
                <a:stretch>
                  <a:fillRect l="-1108" b="-14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9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4/14/2020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335196" y="1034548"/>
                <a:ext cx="11555895" cy="676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=0,1,⋯)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evaluate its error.</a:t>
                </a: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96" y="1034548"/>
                <a:ext cx="11555895" cy="676595"/>
              </a:xfrm>
              <a:prstGeom prst="rect">
                <a:avLst/>
              </a:prstGeom>
              <a:blipFill>
                <a:blip r:embed="rId5"/>
                <a:stretch>
                  <a:fillRect l="-1108" b="-14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734425"/>
                  </p:ext>
                </p:extLst>
              </p:nvPr>
            </p:nvGraphicFramePr>
            <p:xfrm>
              <a:off x="1871979" y="2103544"/>
              <a:ext cx="8128002" cy="23824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2707142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601960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624915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454324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8339614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812335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CN" alt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CN" alt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484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0.6321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0.3679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0.2642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0.2074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0.1704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0.6321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0.3679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0.2643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0.2073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0.1708</a:t>
                          </a:r>
                          <a:endParaRPr lang="zh-CN" alt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7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8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0.1480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0.1120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0.2160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-0.7280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7.552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0.1455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0.1268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0.1121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0.1035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0.0684</a:t>
                          </a:r>
                          <a:endParaRPr lang="zh-CN" alt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640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734425"/>
                  </p:ext>
                </p:extLst>
              </p:nvPr>
            </p:nvGraphicFramePr>
            <p:xfrm>
              <a:off x="1871979" y="2103544"/>
              <a:ext cx="8128002" cy="23824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2707142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5601960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624915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4543247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8339614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781233563"/>
                        </a:ext>
                      </a:extLst>
                    </a:gridCol>
                  </a:tblGrid>
                  <a:tr h="4622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450" t="-9211" r="-501802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9211" r="-399552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901" t="-9211" r="-301351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901" t="-9211" r="-201351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99103" t="-9211" r="-100448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01351" t="-9211" r="-901" b="-446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484649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3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0.6321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0.3679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0.2642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0.2074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0.1704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0.6321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0.3679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0.2643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0.2073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0.1708</a:t>
                          </a:r>
                          <a:endParaRPr lang="zh-CN" alt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5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6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7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8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9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/>
                            <a:t>0.1480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0.1120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0.2160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-0.7280</a:t>
                          </a:r>
                        </a:p>
                        <a:p>
                          <a:pPr algn="ctr"/>
                          <a:r>
                            <a:rPr lang="en-US" altLang="zh-CN" sz="2400" dirty="0" smtClean="0"/>
                            <a:t>7.552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0.1455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0.1268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0.1121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0.1035</a:t>
                          </a:r>
                        </a:p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rgbClr val="7030A0"/>
                              </a:solidFill>
                            </a:rPr>
                            <a:t>0.0684</a:t>
                          </a:r>
                          <a:endParaRPr lang="zh-CN" altLang="en-US" sz="24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640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73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722fef-6305-482b-b126-70a00a3a5687"/>
  <p:tag name="COMMONDATA" val="eyJoZGlkIjoiYzUwODk5ZDM4MmEyZTk4NjQ3ODgxZjEyNzY0NjVlO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757</Words>
  <Application>Microsoft Office PowerPoint</Application>
  <PresentationFormat>宽屏</PresentationFormat>
  <Paragraphs>248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Office 主题​​</vt:lpstr>
      <vt:lpstr>Lecture 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841</cp:revision>
  <dcterms:created xsi:type="dcterms:W3CDTF">2020-02-12T12:08:00Z</dcterms:created>
  <dcterms:modified xsi:type="dcterms:W3CDTF">2023-08-29T08:56:50Z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05107DDAD62541088113EC1828724E3B</vt:lpwstr>
  </property>
  <property fmtid="{D5CDD505-2E9C-101B-9397-08002B2CF9AE}" pid="3" name="KSOProductBuildVer">
    <vt:lpwstr>2052-11.1.0.11744</vt:lpwstr>
  </property>
</Properties>
</file>