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3"/>
  </p:notesMasterIdLst>
  <p:sldIdLst>
    <p:sldId id="668" r:id="rId2"/>
    <p:sldId id="644" r:id="rId3"/>
    <p:sldId id="645" r:id="rId4"/>
    <p:sldId id="667" r:id="rId5"/>
    <p:sldId id="646" r:id="rId6"/>
    <p:sldId id="647" r:id="rId7"/>
    <p:sldId id="648" r:id="rId8"/>
    <p:sldId id="649" r:id="rId9"/>
    <p:sldId id="650" r:id="rId10"/>
    <p:sldId id="651" r:id="rId11"/>
    <p:sldId id="652" r:id="rId12"/>
    <p:sldId id="669" r:id="rId13"/>
    <p:sldId id="654" r:id="rId14"/>
    <p:sldId id="655" r:id="rId15"/>
    <p:sldId id="656" r:id="rId16"/>
    <p:sldId id="658" r:id="rId17"/>
    <p:sldId id="665" r:id="rId18"/>
    <p:sldId id="670" r:id="rId19"/>
    <p:sldId id="666" r:id="rId20"/>
    <p:sldId id="663" r:id="rId21"/>
    <p:sldId id="664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2AEA"/>
    <a:srgbClr val="1A0F51"/>
    <a:srgbClr val="560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811"/>
    <p:restoredTop sz="50066"/>
  </p:normalViewPr>
  <p:slideViewPr>
    <p:cSldViewPr snapToGrid="0">
      <p:cViewPr varScale="1">
        <p:scale>
          <a:sx n="107" d="100"/>
          <a:sy n="107" d="100"/>
        </p:scale>
        <p:origin x="13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7FE07-3379-464E-9BE7-CFAA34092EB0}" type="datetimeFigureOut">
              <a:rPr lang="zh-CN" altLang="en-US" smtClean="0"/>
              <a:t>2023/8/31 Thu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99A82-8A73-4DE0-B789-98C14EE664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754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4611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174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741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443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240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9059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5995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93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054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126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3694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5391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358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897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560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876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9357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953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5778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65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40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2.jpe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jpeg"/><Relationship Id="rId1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31282"/>
            <a:ext cx="9144000" cy="1045184"/>
          </a:xfrm>
        </p:spPr>
        <p:txBody>
          <a:bodyPr>
            <a:noAutofit/>
          </a:bodyPr>
          <a:lstStyle/>
          <a:p>
            <a:r>
              <a:rPr lang="en-US" altLang="zh-CN" sz="8000" b="1"/>
              <a:t>Chapter 2</a:t>
            </a:r>
            <a:endParaRPr lang="zh-CN" altLang="en-US" sz="8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1258" y="3128753"/>
            <a:ext cx="10069484" cy="966169"/>
          </a:xfrm>
        </p:spPr>
        <p:txBody>
          <a:bodyPr>
            <a:normAutofit fontScale="90000"/>
          </a:bodyPr>
          <a:lstStyle/>
          <a:p>
            <a:r>
              <a:rPr lang="en-US" altLang="zh-CN" sz="4800" b="1" dirty="0" smtClean="0">
                <a:solidFill>
                  <a:srgbClr val="FF0000"/>
                </a:solidFill>
              </a:rPr>
              <a:t>Solutions of Equations in One Variable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Lecture 2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9" name="副标题 2"/>
          <p:cNvSpPr txBox="1"/>
          <p:nvPr/>
        </p:nvSpPr>
        <p:spPr>
          <a:xfrm>
            <a:off x="1061258" y="4094922"/>
            <a:ext cx="10069484" cy="966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b="1" dirty="0" smtClean="0">
                <a:solidFill>
                  <a:srgbClr val="FF000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30372969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" grpId="1"/>
      <p:bldP spid="3" grpId="1" build="p"/>
      <p:bldP spid="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347720" y="14539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74090" y="1068705"/>
            <a:ext cx="10497820" cy="189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 </a:t>
            </a: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(‘Method failed after N</a:t>
            </a:r>
            <a:r>
              <a:rPr lang="en-US" altLang="zh-CN" sz="2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iterations, N</a:t>
            </a:r>
            <a:r>
              <a:rPr lang="en-US" altLang="zh-CN" sz="2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=’, N</a:t>
            </a:r>
            <a:r>
              <a:rPr lang="en-US" altLang="zh-CN" sz="2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(The procedure was unsuccessful.)</a:t>
            </a: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STOP.</a:t>
            </a:r>
          </a:p>
        </p:txBody>
      </p:sp>
      <p:sp>
        <p:nvSpPr>
          <p:cNvPr id="2" name="矩形 1"/>
          <p:cNvSpPr/>
          <p:nvPr/>
        </p:nvSpPr>
        <p:spPr>
          <a:xfrm>
            <a:off x="335915" y="2839720"/>
            <a:ext cx="1185608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stopping procedures can be applied in Step 4 of Algorithm 2.1 or in any of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iterative techniques in this chapter.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335673" y="3792856"/>
                <a:ext cx="11555895" cy="27133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buClrTx/>
                  <a:buSzTx/>
                  <a:buNone/>
                </a:pPr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：we can select a tolerance ε &gt; 0 and generate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until one of the following conditions is met:</a:t>
                </a:r>
              </a:p>
              <a:p>
                <a:pPr algn="l"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                        (2.1)</m:t>
                      </m:r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≠0</m:t>
                      </m:r>
                      <m:r>
                        <a:rPr lang="en-US" altLang="zh-CN" sz="2800" i="0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   </m:t>
                      </m:r>
                      <m:r>
                        <m:rPr>
                          <m:sty m:val="p"/>
                        </m:rPr>
                        <a:rPr lang="en-US" altLang="zh-CN" sz="2800" i="0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or</m:t>
                      </m:r>
                      <m:r>
                        <a:rPr lang="en-US" altLang="zh-CN" sz="2800" i="0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(2.2)</m:t>
                      </m:r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                                 (2.3)</m:t>
                      </m:r>
                    </m:oMath>
                  </m:oMathPara>
                </a14:m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73" y="3792856"/>
                <a:ext cx="11555895" cy="2713355"/>
              </a:xfrm>
              <a:prstGeom prst="rect">
                <a:avLst/>
              </a:prstGeom>
              <a:blipFill>
                <a:blip r:embed="rId5"/>
                <a:stretch>
                  <a:fillRect l="-1055" t="-2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1" grpId="0"/>
      <p:bldP spid="5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18113" y="1198914"/>
                <a:ext cx="11555895" cy="43299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0">
                  <a:buFont typeface="Wingdings" panose="05000000000000000000" charset="0"/>
                  <a:buNone/>
                </a:pPr>
                <a:r>
                  <a:rPr lang="en-US" altLang="zh-CN" sz="2800" dirty="0" smtClean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Unfortunately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difficulties can arise using any of these stopping criteria.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there are sequences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the property that the differences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converge to zero while the sequence itself diverges. </a:t>
                </a:r>
              </a:p>
              <a:p>
                <a:r>
                  <a:rPr lang="en-US" altLang="zh-CN" sz="28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for 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also possible for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be close to zero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differs significantly from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28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example: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8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=1+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28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Show that </a:t>
                </a:r>
              </a:p>
              <a:p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whenever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&gt;1</m:t>
                    </m:r>
                  </m:oMath>
                </a14:m>
                <a:r>
                  <a:rPr lang="en-US" altLang="zh-CN" sz="28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but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requires that </a:t>
                </a:r>
              </a:p>
              <a:p>
                <a:r>
                  <a:rPr lang="en-US" altLang="zh-CN" sz="2800" b="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&gt;1000</m:t>
                    </m:r>
                  </m:oMath>
                </a14:m>
                <a:r>
                  <a:rPr lang="en-US" altLang="zh-CN" sz="28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CN" sz="2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13" y="1198914"/>
                <a:ext cx="11555895" cy="4329903"/>
              </a:xfrm>
              <a:prstGeom prst="rect">
                <a:avLst/>
              </a:prstGeom>
              <a:blipFill>
                <a:blip r:embed="rId5"/>
                <a:stretch>
                  <a:fillRect l="-1055" t="-1549" r="-897" b="-3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440026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1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18113" y="1198914"/>
                <a:ext cx="1155589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Without additional knowledge about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Inequality (2.2) is the best stopping criterion to apply because it comes closest to testing relative error.</a:t>
                </a: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13" y="1198914"/>
                <a:ext cx="11555895" cy="954107"/>
              </a:xfrm>
              <a:prstGeom prst="rect">
                <a:avLst/>
              </a:prstGeom>
              <a:blipFill>
                <a:blip r:embed="rId5"/>
                <a:stretch>
                  <a:fillRect l="-949" t="-7051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121103" y="2482523"/>
                <a:ext cx="9099857" cy="997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≠0,                        (2.2)</m:t>
                      </m:r>
                    </m:oMath>
                  </m:oMathPara>
                </a14:m>
                <a:endParaRPr lang="en-US" altLang="zh-CN" sz="2800" i="1" dirty="0">
                  <a:solidFill>
                    <a:srgbClr val="FF0000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103" y="2482523"/>
                <a:ext cx="9099857" cy="9979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36105" y="3480425"/>
            <a:ext cx="1155589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using a computer to generate approximations, it is good practice to </a:t>
            </a:r>
            <a:r>
              <a:rPr lang="en-US" altLang="zh-CN" sz="2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an upper bound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the number of iterations.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eliminates the possibility of entering an infinite loop, a situation that can arise when the sequence diverges (and also when the program is incorrectly coded).  </a:t>
            </a:r>
          </a:p>
        </p:txBody>
      </p:sp>
    </p:spTree>
    <p:extLst>
      <p:ext uri="{BB962C8B-B14F-4D97-AF65-F5344CB8AC3E}">
        <p14:creationId xmlns:p14="http://schemas.microsoft.com/office/powerpoint/2010/main" val="256662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/>
      <p:bldP spid="10" grpId="0"/>
      <p:bldP spid="1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18113" y="1198914"/>
                <a:ext cx="11555895" cy="181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28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that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start the Bisection Algorithm, an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must be found with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)∙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)&lt;0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At each step the length of the interval known to contain a zero of f is reduced by a factor of 2; hence it is advantageous to choose the initial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small as possible.</a:t>
                </a: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13" y="1198914"/>
                <a:ext cx="11555895" cy="1814830"/>
              </a:xfrm>
              <a:prstGeom prst="rect">
                <a:avLst/>
              </a:prstGeom>
              <a:blipFill rotWithShape="1">
                <a:blip r:embed="rId5"/>
                <a:stretch>
                  <a:fillRect l="-5" t="-2" r="1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317893" y="3240406"/>
                <a:ext cx="11555895" cy="26917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buClrTx/>
                  <a:buSzTx/>
                  <a:buNone/>
                </a:pPr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)=2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have both</a:t>
                </a:r>
              </a:p>
              <a:p>
                <a:pPr algn="l"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(−4)</m:t>
                      </m:r>
                      <m:r>
                        <a:rPr lang="en-US" altLang="zh-CN" sz="2800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2800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f</m:t>
                      </m:r>
                      <m:r>
                        <a:rPr lang="en-US" altLang="zh-CN" sz="2800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(4)&lt;0    </m:t>
                      </m:r>
                      <m:r>
                        <m:rPr>
                          <m:sty m:val="p"/>
                        </m:rPr>
                        <a:rPr lang="en-US" altLang="zh-CN" sz="2800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and</m:t>
                      </m:r>
                      <m:r>
                        <a:rPr lang="en-US" altLang="zh-CN" sz="2800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altLang="zh-CN" sz="2800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f</m:t>
                      </m:r>
                      <m:r>
                        <a:rPr lang="en-US" altLang="zh-CN" sz="2800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(0)∙</m:t>
                      </m:r>
                      <m:r>
                        <m:rPr>
                          <m:sty m:val="p"/>
                        </m:rPr>
                        <a:rPr lang="en-US" altLang="zh-CN" sz="2800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f</m:t>
                      </m:r>
                      <m:r>
                        <a:rPr lang="en-US" altLang="zh-CN" sz="2800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(1)&lt;0</m:t>
                      </m:r>
                    </m:oMath>
                  </m:oMathPara>
                </a14:m>
                <a:endParaRPr lang="en-US" altLang="zh-CN" sz="2800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>
                  <a:buClrTx/>
                  <a:buSzTx/>
                  <a:buNone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the Bisection Algorithm could be used on [−4, 4] or on [0, 1].</a:t>
                </a:r>
              </a:p>
              <a:p>
                <a:pPr marL="457200" indent="-457200" algn="l">
                  <a:buClrTx/>
                  <a:buSzTx/>
                  <a:buFont typeface="Wingdings" panose="05000000000000000000" charset="0"/>
                  <a:buChar char="Ø"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Starting the Bisection Algorithm on [0, 1] instead of [−4, 4] will reduce by 3 the number of iterations required to achieve a specified accuracy.</a:t>
                </a:r>
              </a:p>
              <a:p>
                <a:pPr algn="l">
                  <a:buClrTx/>
                  <a:buSzTx/>
                  <a:buNone/>
                </a:pP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93" y="3240406"/>
                <a:ext cx="11555895" cy="2691765"/>
              </a:xfrm>
              <a:prstGeom prst="rect">
                <a:avLst/>
              </a:prstGeom>
              <a:blipFill rotWithShape="1">
                <a:blip r:embed="rId6"/>
                <a:stretch>
                  <a:fillRect l="-3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81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/>
      <p:bldP spid="5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Lecture2-1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46468" y="1198881"/>
            <a:ext cx="1155589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18135" y="1720850"/>
                <a:ext cx="11873230" cy="13989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−10=0 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a root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use the Bisection method to determine an approximation to the root that is accurate to at least within 10</a:t>
                </a:r>
                <a:r>
                  <a:rPr lang="en-US" altLang="zh-CN" sz="28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−4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35" y="1720850"/>
                <a:ext cx="11873230" cy="13989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1107440" y="18840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17893" y="3179446"/>
                <a:ext cx="11436877" cy="31076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 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(1)=−5,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(2)=14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,so this continuous function has a root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.For the first iteration of the Bisection method,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(1.5)=2.375&gt;0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                                </a:t>
                </a: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2.We should select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1,1.5</m:t>
                        </m:r>
                      </m:e>
                    </m:d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our second iteration,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(1.25)=−1.796875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3.new interval becomes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1.25,1.5</m:t>
                        </m:r>
                      </m:e>
                    </m:d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,whose midpoint is 1.375.</a:t>
                </a: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......(Table 2.1)</a:t>
                </a: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13 iterations, p13 = 1.365112305 approximates the root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an error        </a:t>
                </a: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93" y="3179446"/>
                <a:ext cx="11436877" cy="3107690"/>
              </a:xfrm>
              <a:prstGeom prst="rect">
                <a:avLst/>
              </a:prstGeom>
              <a:blipFill>
                <a:blip r:embed="rId6"/>
                <a:stretch>
                  <a:fillRect l="-1066" t="-2161" r="-19936" b="-47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1"/>
      <p:bldP spid="15" grpId="1"/>
      <p:bldP spid="11" grpId="0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Lecture2-1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18770" y="1107748"/>
                <a:ext cx="11873230" cy="17334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6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6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6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6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  <m:r>
                            <a:rPr lang="en-US" altLang="zh-CN" sz="26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6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6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e>
                      </m:d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1.365234375−1.365112305</m:t>
                          </m:r>
                        </m:e>
                      </m:d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=0.000122070</m:t>
                      </m:r>
                    </m:oMath>
                  </m:oMathPara>
                </a14:m>
                <a:endParaRPr lang="en-US" altLang="zh-CN" sz="26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6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e>
                    </m:d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6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6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6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6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6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6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6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6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6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6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14</m:t>
                                  </m:r>
                                </m:sub>
                              </m:sSub>
                              <m:r>
                                <a:rPr lang="en-US" altLang="zh-CN" sz="26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6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6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14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6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6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6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14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≤9.0×</m:t>
                      </m:r>
                      <m:sSup>
                        <m:sSupPr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6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altLang="zh-CN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70" y="1107748"/>
                <a:ext cx="11873230" cy="1733488"/>
              </a:xfrm>
              <a:prstGeom prst="rect">
                <a:avLst/>
              </a:prstGeom>
              <a:blipFill>
                <a:blip r:embed="rId5"/>
                <a:stretch>
                  <a:fillRect l="-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1107440" y="18840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pic>
        <p:nvPicPr>
          <p:cNvPr id="3" name="图片 2" descr="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676" y="2888875"/>
            <a:ext cx="10372723" cy="305473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18770" y="5895975"/>
            <a:ext cx="108610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the approximation is correct to at least within 10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−4</a:t>
            </a:r>
          </a:p>
        </p:txBody>
      </p:sp>
      <p:sp>
        <p:nvSpPr>
          <p:cNvPr id="9" name="矩形 8"/>
          <p:cNvSpPr/>
          <p:nvPr/>
        </p:nvSpPr>
        <p:spPr>
          <a:xfrm>
            <a:off x="7638218" y="4881070"/>
            <a:ext cx="1223404" cy="208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624151" y="5628367"/>
            <a:ext cx="1223404" cy="208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1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/>
      <p:bldP spid="8" grpId="0"/>
      <p:bldP spid="9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Lecture2-1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46468" y="1198881"/>
            <a:ext cx="1155589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The Bisection method</a:t>
            </a:r>
          </a:p>
        </p:txBody>
      </p:sp>
      <p:sp>
        <p:nvSpPr>
          <p:cNvPr id="15" name="矩形 14"/>
          <p:cNvSpPr/>
          <p:nvPr/>
        </p:nvSpPr>
        <p:spPr>
          <a:xfrm>
            <a:off x="318135" y="1720850"/>
            <a:ext cx="11873230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Bisection method has significant drawbacks. </a:t>
            </a:r>
          </a:p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relatively slow to converge.</a:t>
            </a:r>
          </a:p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good intermediate approximation might be inadvertently discarded. </a:t>
            </a:r>
          </a:p>
          <a:p>
            <a:pPr marL="457200" indent="-457200">
              <a:buFont typeface="Wingdings" panose="05000000000000000000" charset="0"/>
              <a:buChar char="l"/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7440" y="18840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46710" y="3777615"/>
            <a:ext cx="97377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Advantages of dichotomy</a:t>
            </a:r>
            <a:endParaRPr lang="en-US" altLang="zh-CN" sz="2800" b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6710" y="4284345"/>
            <a:ext cx="11555653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algn="l">
              <a:buClrTx/>
              <a:buSzTx/>
              <a:buFont typeface="Wingdings" panose="05000000000000000000" charset="0"/>
              <a:buChar char="l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conceptually clear</a:t>
            </a:r>
          </a:p>
          <a:p>
            <a:pPr marL="457200" indent="-457200" algn="l">
              <a:buClrTx/>
              <a:buSzTx/>
              <a:buFont typeface="Wingdings" panose="05000000000000000000" charset="0"/>
              <a:buChar char="l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always converges to a solution, it is often used to find the original value of the other methods.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94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1"/>
      <p:bldP spid="15" grpId="0"/>
      <p:bldP spid="15" grpId="1"/>
      <p:bldP spid="3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Lecture2-1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46468" y="1198881"/>
            <a:ext cx="1155589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Theorem 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18135" y="1720850"/>
                <a:ext cx="11873230" cy="17979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Bisection method generates a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approximating a zero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≥1.</m:t>
                      </m:r>
                    </m:oMath>
                  </m:oMathPara>
                </a14:m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35" y="1720850"/>
                <a:ext cx="11873230" cy="1797928"/>
              </a:xfrm>
              <a:prstGeom prst="rect">
                <a:avLst/>
              </a:prstGeom>
              <a:blipFill>
                <a:blip r:embed="rId5"/>
                <a:stretch>
                  <a:fillRect l="-1027" t="-3390" r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1107440" y="18840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415172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51" grpId="1"/>
      <p:bldP spid="1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Lecture2-1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07440" y="18840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26543" y="1247759"/>
            <a:ext cx="117141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Theorem 2.1 gives only a bound for approximation error and that this bound might be quite conservative. </a:t>
            </a:r>
          </a:p>
        </p:txBody>
      </p:sp>
      <p:sp>
        <p:nvSpPr>
          <p:cNvPr id="12" name="矩形 11"/>
          <p:cNvSpPr/>
          <p:nvPr/>
        </p:nvSpPr>
        <p:spPr>
          <a:xfrm>
            <a:off x="326543" y="2242058"/>
            <a:ext cx="117141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example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720507" y="2821934"/>
                <a:ext cx="6667566" cy="898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2−1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≈2×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507" y="2821934"/>
                <a:ext cx="6667566" cy="898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326543" y="3775984"/>
            <a:ext cx="117141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the actual error 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417320" y="4354290"/>
                <a:ext cx="925124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1.365230013−1.365234375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≈4.4×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20" y="4354290"/>
                <a:ext cx="925124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9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/>
      <p:bldP spid="12" grpId="1"/>
      <p:bldP spid="12" grpId="2"/>
      <p:bldP spid="14" grpId="1"/>
      <p:bldP spid="14" grpId="2"/>
      <p:bldP spid="16" grpId="1"/>
      <p:bldP spid="16" grpId="2"/>
      <p:bldP spid="17" grpId="1"/>
      <p:bldP spid="17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Lecture2-1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46468" y="1198881"/>
            <a:ext cx="1155589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18135" y="1720850"/>
                <a:ext cx="1187323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 the number of iterations necessary to solve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−10=0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accuracy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35" y="1720850"/>
                <a:ext cx="11873230" cy="954107"/>
              </a:xfrm>
              <a:prstGeom prst="rect">
                <a:avLst/>
              </a:prstGeom>
              <a:blipFill>
                <a:blip r:embed="rId5"/>
                <a:stretch>
                  <a:fillRect l="-1027" t="-6369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1107440" y="18840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64195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51" grpId="1"/>
      <p:bldP spid="1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31282"/>
            <a:ext cx="9144000" cy="1045184"/>
          </a:xfrm>
        </p:spPr>
        <p:txBody>
          <a:bodyPr>
            <a:noAutofit/>
          </a:bodyPr>
          <a:lstStyle/>
          <a:p>
            <a:r>
              <a:rPr lang="en-US" altLang="zh-CN" sz="8000" b="1"/>
              <a:t>Lecture 2-1</a:t>
            </a:r>
            <a:endParaRPr lang="zh-CN" altLang="en-US" sz="8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1258" y="3128753"/>
            <a:ext cx="10069484" cy="966169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solidFill>
                  <a:srgbClr val="FF0000"/>
                </a:solidFill>
              </a:rPr>
              <a:t>The Bisection Method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Lecture 2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9" name="副标题 2"/>
          <p:cNvSpPr txBox="1"/>
          <p:nvPr/>
        </p:nvSpPr>
        <p:spPr>
          <a:xfrm>
            <a:off x="1061258" y="4094922"/>
            <a:ext cx="10069484" cy="966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 smtClean="0">
                <a:solidFill>
                  <a:srgbClr val="FF0000"/>
                </a:solidFill>
              </a:rPr>
              <a:t>二分法</a:t>
            </a:r>
          </a:p>
        </p:txBody>
      </p:sp>
    </p:spTree>
    <p:extLst>
      <p:ext uri="{BB962C8B-B14F-4D97-AF65-F5344CB8AC3E}">
        <p14:creationId xmlns:p14="http://schemas.microsoft.com/office/powerpoint/2010/main" val="217489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Lecture2-1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317500" y="1068705"/>
                <a:ext cx="11873230" cy="4777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implementing the method on a computer, we need to consider the effects of round-off error.</a:t>
                </a:r>
              </a:p>
              <a:p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computation of the midpoint of the interval [an, bn] should be found from the equation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 sz="2800" i="0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instead</m:t>
                      </m:r>
                      <m:r>
                        <a:rPr lang="en-US" altLang="zh-CN" sz="2800" i="0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i="0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of</m:t>
                      </m:r>
                      <m:r>
                        <a:rPr lang="en-US" altLang="zh-CN" sz="2800" i="0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first equation adds a small correction, (b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−a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)/2, to the known value a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b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−a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near the maximum precision of the machine, this correction might be in error.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b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−a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near the maximum precision of the machine, it is possible for (a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b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)/2 to return a midpoint that is not even in the interval [a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0" y="1068705"/>
                <a:ext cx="11873230" cy="4777740"/>
              </a:xfrm>
              <a:prstGeom prst="rect">
                <a:avLst/>
              </a:prstGeom>
              <a:blipFill>
                <a:blip r:embed="rId5"/>
                <a:stretch>
                  <a:fillRect l="-1027" t="-1276" r="-1335" b="-2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1107440" y="18840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17500" y="2005965"/>
            <a:ext cx="11647805" cy="435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70996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1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Lecture2-1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59385" y="1198880"/>
                <a:ext cx="11873230" cy="22453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As a final remark, to determine which subinterval of [a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contains a root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test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0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sgn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))</m:t>
                      </m:r>
                      <m:r>
                        <m:rPr>
                          <m:sty m:val="p"/>
                        </m:rPr>
                        <a:rPr lang="en-US" altLang="zh-CN" sz="2800" i="0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sgn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))&lt;0   </m:t>
                      </m:r>
                      <m:r>
                        <m:rPr>
                          <m:sty m:val="p"/>
                        </m:rPr>
                        <a:rPr lang="en-US" altLang="zh-CN" sz="2800" i="0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instead</m:t>
                      </m:r>
                      <m:r>
                        <a:rPr lang="en-US" altLang="zh-CN" sz="2800" i="0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i="0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of</m:t>
                      </m:r>
                      <m:r>
                        <a:rPr lang="en-US" altLang="zh-CN" sz="2800" i="0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)&lt;0</m:t>
                      </m:r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gives the same result but avoids the possibility of overflow or underflow in the multipliation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5" y="1198880"/>
                <a:ext cx="11873230" cy="2245360"/>
              </a:xfrm>
              <a:prstGeom prst="rect">
                <a:avLst/>
              </a:prstGeom>
              <a:blipFill>
                <a:blip r:embed="rId5"/>
                <a:stretch>
                  <a:fillRect l="-1027" t="-2989" b="-6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1107440" y="18840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3040" y="1198880"/>
            <a:ext cx="11647805" cy="246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76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35038" y="1198881"/>
            <a:ext cx="1155589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18113" y="1702469"/>
                <a:ext cx="1155589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the equation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−1=0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find the interval of the root.</a:t>
                </a: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13" y="1702469"/>
                <a:ext cx="11555895" cy="523220"/>
              </a:xfrm>
              <a:prstGeom prst="rect">
                <a:avLst/>
              </a:prstGeom>
              <a:blipFill>
                <a:blip r:embed="rId5"/>
                <a:stretch>
                  <a:fillRect l="-1055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428670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51" grpId="1"/>
      <p:bldP spid="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35038" y="1198881"/>
            <a:ext cx="1155589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chapter</a:t>
            </a:r>
          </a:p>
        </p:txBody>
      </p:sp>
      <p:sp>
        <p:nvSpPr>
          <p:cNvPr id="14" name="矩形 13"/>
          <p:cNvSpPr/>
          <p:nvPr/>
        </p:nvSpPr>
        <p:spPr>
          <a:xfrm>
            <a:off x="318113" y="1702469"/>
            <a:ext cx="1155589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root-finding problem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--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basic problems of numerical approximation.</a:t>
            </a:r>
          </a:p>
        </p:txBody>
      </p:sp>
      <p:sp>
        <p:nvSpPr>
          <p:cNvPr id="2" name="矩形 1"/>
          <p:cNvSpPr/>
          <p:nvPr/>
        </p:nvSpPr>
        <p:spPr>
          <a:xfrm>
            <a:off x="318135" y="3707130"/>
            <a:ext cx="11856085" cy="1876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Bisection Technique</a:t>
            </a:r>
          </a:p>
          <a:p>
            <a:r>
              <a:rPr lang="en-US" altLang="zh-CN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1.Bisection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technique, based on the Intermediate Value Theorem, is called the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Bisection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Binary-search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method.</a:t>
            </a:r>
          </a:p>
        </p:txBody>
      </p:sp>
    </p:spTree>
    <p:extLst>
      <p:ext uri="{BB962C8B-B14F-4D97-AF65-F5344CB8AC3E}">
        <p14:creationId xmlns:p14="http://schemas.microsoft.com/office/powerpoint/2010/main" val="365220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1"/>
      <p:bldP spid="14" grpId="1"/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Lecture2-1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18113" y="1160814"/>
                <a:ext cx="11555895" cy="9531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0">
                  <a:buFont typeface="Wingdings" panose="05000000000000000000" charset="0"/>
                  <a:buNone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--a continuous function defined on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opposite sign.  </a:t>
                </a: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13" y="1160814"/>
                <a:ext cx="11555895" cy="953135"/>
              </a:xfrm>
              <a:prstGeom prst="rect">
                <a:avLst/>
              </a:prstGeom>
              <a:blipFill>
                <a:blip r:embed="rId5"/>
                <a:stretch>
                  <a:fillRect l="-1055" t="-6369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1107440" y="18840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5615305" y="2007870"/>
            <a:ext cx="211630" cy="5207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18113" y="2792129"/>
                <a:ext cx="11555895" cy="9531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0">
                  <a:buFont typeface="Wingdings" panose="05000000000000000000" charset="0"/>
                  <a:buNone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Intermediate Value Theorem implies that a number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exists in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13" y="2792129"/>
                <a:ext cx="11555895" cy="953135"/>
              </a:xfrm>
              <a:prstGeom prst="rect">
                <a:avLst/>
              </a:prstGeom>
              <a:blipFill>
                <a:blip r:embed="rId9"/>
                <a:stretch>
                  <a:fillRect l="-1055" t="-6410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下箭头 21"/>
          <p:cNvSpPr/>
          <p:nvPr/>
        </p:nvSpPr>
        <p:spPr>
          <a:xfrm>
            <a:off x="5615305" y="3467551"/>
            <a:ext cx="211630" cy="59079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373993" y="4285014"/>
                <a:ext cx="11555895" cy="1384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0">
                  <a:buFont typeface="Wingdings" panose="05000000000000000000" charset="0"/>
                  <a:buNone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for simplicity that the root in this interval is unique. </a:t>
                </a: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altLang="zh-CN" sz="28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method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calls for a repeated halving (or bisecting) of subintervals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and, at each step, locating the half containing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93" y="4285014"/>
                <a:ext cx="11555895" cy="1384300"/>
              </a:xfrm>
              <a:prstGeom prst="rect">
                <a:avLst/>
              </a:prstGeom>
              <a:blipFill rotWithShape="1">
                <a:blip r:embed="rId10"/>
                <a:stretch>
                  <a:fillRect l="-5" t="-2" r="1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43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8" grpId="0" animBg="1"/>
      <p:bldP spid="19" grpId="1"/>
      <p:bldP spid="19" grpId="2"/>
      <p:bldP spid="22" grpId="0" animBg="1"/>
      <p:bldP spid="23" grpId="1"/>
      <p:bldP spid="23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Lecture2-1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07440" y="18840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318113" y="972219"/>
                <a:ext cx="11555895" cy="45550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0">
                  <a:buFont typeface="Wingdings" panose="05000000000000000000" charset="0"/>
                  <a:buNone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begin,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midpoint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that is,</a:t>
                </a:r>
              </a:p>
              <a:p>
                <a:pPr indent="0">
                  <a:buFont typeface="Wingdings" panose="05000000000000000000" charset="0"/>
                  <a:buNone/>
                </a:pP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>
                  <a:buFont typeface="Wingdings" panose="05000000000000000000" charset="0"/>
                  <a:buNone/>
                </a:pP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>
                  <a:buFont typeface="Wingdings" panose="05000000000000000000" charset="0"/>
                  <a:buNone/>
                </a:pP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we are done.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as the same sign as either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If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have the same sign,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If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have opposite signs,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           </a:t>
                </a: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13" y="972219"/>
                <a:ext cx="11555895" cy="4555093"/>
              </a:xfrm>
              <a:prstGeom prst="rect">
                <a:avLst/>
              </a:prstGeom>
              <a:blipFill>
                <a:blip r:embed="rId6"/>
                <a:stretch>
                  <a:fillRect l="-1055" t="-1337" r="-6382" b="-2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44976"/>
              </p:ext>
            </p:extLst>
          </p:nvPr>
        </p:nvGraphicFramePr>
        <p:xfrm>
          <a:off x="3189430" y="1651962"/>
          <a:ext cx="3394250" cy="91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" r:id="rId7" imgW="1562100" imgH="419100" progId="Equation.KSEE3">
                  <p:embed/>
                </p:oleObj>
              </mc:Choice>
              <mc:Fallback>
                <p:oleObj r:id="rId7" imgW="1562100" imgH="419100" progId="Equation.KSEE3">
                  <p:embed/>
                  <p:pic>
                    <p:nvPicPr>
                      <p:cNvPr id="16" name="对象 1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89430" y="1651962"/>
                        <a:ext cx="3394250" cy="91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7143382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18113" y="1198914"/>
            <a:ext cx="1155589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Then reapply the process to the interval            . This produces the method described in Algorithm 2.1.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87745" y="1198880"/>
          <a:ext cx="1080135" cy="509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r:id="rId6" imgW="457200" imgH="215900" progId="Equation.KSEE3">
                  <p:embed/>
                </p:oleObj>
              </mc:Choice>
              <mc:Fallback>
                <p:oleObj r:id="rId6" imgW="457200" imgH="215900" progId="Equation.KSEE3">
                  <p:embed/>
                  <p:pic>
                    <p:nvPicPr>
                      <p:cNvPr id="3" name="对象 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87745" y="1198880"/>
                        <a:ext cx="1080135" cy="509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 descr="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0655" y="2152015"/>
            <a:ext cx="6790690" cy="400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90085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1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35915" y="1198880"/>
                <a:ext cx="11856085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Bisection</a:t>
                </a: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find a solution to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given the continuous function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interval</a:t>
                </a: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[a, b], where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have opposite signs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15" y="1198880"/>
                <a:ext cx="11856085" cy="1446550"/>
              </a:xfrm>
              <a:prstGeom prst="rect">
                <a:avLst/>
              </a:prstGeom>
              <a:blipFill>
                <a:blip r:embed="rId5"/>
                <a:stretch>
                  <a:fillRect l="-1285" t="-5907" b="-10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47090" y="2769235"/>
                <a:ext cx="10497820" cy="32188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endpoints a, b; tolerance TOL; maximum number of iterations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CN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 solution p or message of failure.</a:t>
                </a:r>
                <a:endParaRPr lang="en-US" altLang="zh-CN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buClrTx/>
                  <a:buSzTx/>
                  <a:buFontTx/>
                </a:pPr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Set i = 1;</a:t>
                </a:r>
              </a:p>
              <a:p>
                <a:pPr algn="l">
                  <a:lnSpc>
                    <a:spcPct val="150000"/>
                  </a:lnSpc>
                  <a:buClrTx/>
                  <a:buSzTx/>
                  <a:buFontTx/>
                </a:pP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FA = f (a). </a:t>
                </a:r>
              </a:p>
              <a:p>
                <a:pPr algn="l">
                  <a:lnSpc>
                    <a:spcPct val="150000"/>
                  </a:lnSpc>
                  <a:buClrTx/>
                  <a:buSzTx/>
                  <a:buNone/>
                </a:pPr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 </a:t>
                </a:r>
                <a:r>
                  <a:rPr lang="en-US" altLang="zh-CN" sz="26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 i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 Steps 3–6.</a:t>
                </a: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90" y="2769235"/>
                <a:ext cx="10497820" cy="321881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982451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347720" y="14539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74090" y="1068705"/>
            <a:ext cx="10497820" cy="5492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</a:t>
            </a: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p = a + (b − a)/2; (Compute pi.)</a:t>
            </a: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FP = f ( p). </a:t>
            </a:r>
          </a:p>
          <a:p>
            <a:pPr>
              <a:lnSpc>
                <a:spcPct val="150000"/>
              </a:lnSpc>
            </a:pP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Step 4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If FP = 0 or (b − a)/2 &lt; TOL then</a:t>
            </a:r>
          </a:p>
          <a:p>
            <a:pPr>
              <a:lnSpc>
                <a:spcPct val="150000"/>
              </a:lnSpc>
            </a:pP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OUTPUT (p); (Procedure completed successfully.)</a:t>
            </a:r>
          </a:p>
          <a:p>
            <a:pPr>
              <a:lnSpc>
                <a:spcPct val="150000"/>
              </a:lnSpc>
            </a:pP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STOP.</a:t>
            </a:r>
          </a:p>
          <a:p>
            <a:pPr>
              <a:lnSpc>
                <a:spcPct val="150000"/>
              </a:lnSpc>
            </a:pP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Step 5</a:t>
            </a: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Set i = i + 1.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FA · FP &gt; 0 then set a = p; (Compute a</a:t>
            </a:r>
            <a:r>
              <a:rPr lang="en-US" altLang="zh-CN" sz="2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sz="2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FA = FP</a:t>
            </a: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else set b = p. (FA is unchanged.)</a:t>
            </a:r>
          </a:p>
        </p:txBody>
      </p:sp>
    </p:spTree>
    <p:extLst>
      <p:ext uri="{BB962C8B-B14F-4D97-AF65-F5344CB8AC3E}">
        <p14:creationId xmlns:p14="http://schemas.microsoft.com/office/powerpoint/2010/main" val="96933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c03cf79-abf1-48cc-95fa-c31813a7a7ac"/>
  <p:tag name="COMMONDATA" val="eyJoZGlkIjoiYzUwODk5ZDM4MmEyZTk4NjQ3ODgxZjEyNzY0NjVlOGU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3132</TotalTime>
  <Words>745</Words>
  <Application>Microsoft Office PowerPoint</Application>
  <PresentationFormat>宽屏</PresentationFormat>
  <Paragraphs>172</Paragraphs>
  <Slides>21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等线</vt:lpstr>
      <vt:lpstr>等线 Light</vt:lpstr>
      <vt:lpstr>Arial</vt:lpstr>
      <vt:lpstr>Arial Black</vt:lpstr>
      <vt:lpstr>Cambria Math</vt:lpstr>
      <vt:lpstr>Times New Roman</vt:lpstr>
      <vt:lpstr>Wingdings</vt:lpstr>
      <vt:lpstr>1_Office 主题​​</vt:lpstr>
      <vt:lpstr>Equation.KSEE3</vt:lpstr>
      <vt:lpstr>Chapter 2</vt:lpstr>
      <vt:lpstr>Lecture 2-1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 Li</dc:creator>
  <cp:lastModifiedBy>Caiyun Li</cp:lastModifiedBy>
  <cp:revision>914</cp:revision>
  <dcterms:created xsi:type="dcterms:W3CDTF">2020-02-12T12:08:00Z</dcterms:created>
  <dcterms:modified xsi:type="dcterms:W3CDTF">2023-08-31T07:00:14Z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8082BAA39D4E46549B933E1E10404309</vt:lpwstr>
  </property>
  <property fmtid="{D5CDD505-2E9C-101B-9397-08002B2CF9AE}" pid="3" name="KSOProductBuildVer">
    <vt:lpwstr>2052-11.1.0.11744</vt:lpwstr>
  </property>
</Properties>
</file>