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3"/>
  </p:notesMasterIdLst>
  <p:sldIdLst>
    <p:sldId id="418" r:id="rId3"/>
    <p:sldId id="259" r:id="rId4"/>
    <p:sldId id="642" r:id="rId5"/>
    <p:sldId id="612" r:id="rId6"/>
    <p:sldId id="613" r:id="rId7"/>
    <p:sldId id="614" r:id="rId8"/>
    <p:sldId id="644" r:id="rId9"/>
    <p:sldId id="645" r:id="rId10"/>
    <p:sldId id="617" r:id="rId11"/>
    <p:sldId id="618" r:id="rId12"/>
    <p:sldId id="643" r:id="rId13"/>
    <p:sldId id="620" r:id="rId14"/>
    <p:sldId id="622" r:id="rId15"/>
    <p:sldId id="623" r:id="rId16"/>
    <p:sldId id="624" r:id="rId17"/>
    <p:sldId id="590" r:id="rId18"/>
    <p:sldId id="591" r:id="rId19"/>
    <p:sldId id="626" r:id="rId20"/>
    <p:sldId id="628" r:id="rId21"/>
    <p:sldId id="646" r:id="rId22"/>
    <p:sldId id="630" r:id="rId23"/>
    <p:sldId id="647" r:id="rId24"/>
    <p:sldId id="648" r:id="rId25"/>
    <p:sldId id="632" r:id="rId26"/>
    <p:sldId id="633" r:id="rId27"/>
    <p:sldId id="637" r:id="rId28"/>
    <p:sldId id="638" r:id="rId29"/>
    <p:sldId id="639" r:id="rId30"/>
    <p:sldId id="641" r:id="rId31"/>
    <p:sldId id="634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AEA"/>
    <a:srgbClr val="1A0F51"/>
    <a:srgbClr val="560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1"/>
    <p:restoredTop sz="50066"/>
  </p:normalViewPr>
  <p:slideViewPr>
    <p:cSldViewPr snapToGrid="0">
      <p:cViewPr varScale="1">
        <p:scale>
          <a:sx n="107" d="100"/>
          <a:sy n="107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FE07-3379-464E-9BE7-CFAA34092EB0}" type="datetimeFigureOut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9A82-8A73-4DE0-B789-98C14EE66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569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17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34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442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291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85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193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4C2-EFE1-43BB-A12E-5C9984147ABE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6140-E949-44B5-BC60-4C4F68EAE1EA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333D8-065B-4108-A862-A0B8B95651CE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BE0-30FB-4BD4-BB03-FEBEFD839E4D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53E0-3CCA-4C33-9FB2-AFFEF0069281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8A30-2535-4513-9A74-DBACFC07D2D4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1B08-F8AB-4DC5-9CC5-9D92B8954D82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46C9-D3E4-4F1E-9331-9A797D4BDA80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1EBC-A4CD-4D9B-A41C-5FB1DA8118EB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8598-D9B8-491B-8957-368108520B11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920-3E57-4E7B-88FE-6C3516FAB087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FB13-5E8F-418A-A093-56F402B460B6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4B36-1E66-424E-AE0E-6DE37ED5DE6B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72AA-C4A8-482A-B9F0-FC20900F06EF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867-6E1D-4B18-9BDD-9143C758B54A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1B43-8B3A-49D1-98AE-86B1498919FF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5B5A-7CCF-4D93-8933-123C7E906F3F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DDC8-A1DD-4AC6-8BCF-62383967F7DA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7544-487F-410E-8AB3-B704E6650E7D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758D-8633-4BAE-8505-CB8BE3C12161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0D5C-24E6-4809-A414-B8D75D3C0B29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EA4-6AE6-4D67-A81D-2F5E63C53A69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6193-03BC-4D43-B506-26D262EB5FF6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DE9E-B82E-45FE-B0B2-6F03604BF3FF}" type="datetime1">
              <a:rPr lang="zh-CN" altLang="en-US" smtClean="0"/>
              <a:t>2023/8/31 Thu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2-2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0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1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0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0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0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10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/>
              <a:t>Lecture 2-2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966169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Fixed-Point Iteration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B483-83EF-42CF-B53A-D3BDCA8F5AD9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2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9" name="副标题 2"/>
          <p:cNvSpPr txBox="1"/>
          <p:nvPr/>
        </p:nvSpPr>
        <p:spPr>
          <a:xfrm>
            <a:off x="1410970" y="4266270"/>
            <a:ext cx="10069195" cy="1080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</a:rPr>
              <a:t>Fi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nding solutions to fixed-point problems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7030A0"/>
                </a:solidFill>
                <a:sym typeface="+mn-ea"/>
              </a:rPr>
              <a:t>F</a:t>
            </a:r>
            <a:r>
              <a:rPr lang="zh-CN" altLang="en-US" sz="2000" b="1" dirty="0" smtClean="0">
                <a:solidFill>
                  <a:srgbClr val="7030A0"/>
                </a:solidFill>
                <a:sym typeface="+mn-ea"/>
              </a:rPr>
              <a:t>inding</a:t>
            </a:r>
            <a:r>
              <a:rPr lang="en-US" altLang="zh-CN" sz="2000" b="1" dirty="0" smtClean="0">
                <a:solidFill>
                  <a:srgbClr val="7030A0"/>
                </a:solidFill>
                <a:sym typeface="+mn-ea"/>
              </a:rPr>
              <a:t> 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the connection between the fixed-point problems and the root-finding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12F-272C-4090-990C-1E4A77E8FB1B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60133" y="1061721"/>
                <a:ext cx="11555895" cy="1818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Supplement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Example 2, we can solve the unique fixed point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</a:t>
                </a: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implies that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33" y="1061721"/>
                <a:ext cx="11555895" cy="1818703"/>
              </a:xfrm>
              <a:prstGeom prst="rect">
                <a:avLst/>
              </a:prstGeom>
              <a:blipFill>
                <a:blip r:embed="rId5"/>
                <a:stretch>
                  <a:fillRect l="-1055" t="-3344" b="-8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95" y="2458703"/>
            <a:ext cx="4250249" cy="3657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83024" y="2880424"/>
                <a:ext cx="4633109" cy="905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(3−</m:t>
                      </m:r>
                      <m:rad>
                        <m:radPr>
                          <m:degHide m:val="on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24" y="2880424"/>
                <a:ext cx="4633109" cy="9056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6747-D6CF-43BA-A72D-6CBD1C2058AC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60133" y="1061721"/>
                <a:ext cx="11555895" cy="1131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Supplement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also has a unique fixed point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(3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13</m:t>
                        </m:r>
                      </m:e>
                    </m:ra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interval [3, 4]. 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33" y="1061721"/>
                <a:ext cx="11555895" cy="1131592"/>
              </a:xfrm>
              <a:prstGeom prst="rect">
                <a:avLst/>
              </a:prstGeom>
              <a:blipFill>
                <a:blip r:embed="rId5"/>
                <a:stretch>
                  <a:fillRect l="-1055" t="-5376" b="-5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2911" y="2428321"/>
                <a:ext cx="4389340" cy="3289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(4)=5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′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(4)=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.This demonstrates that the hypotheses of Theorem 2.3 are </a:t>
                </a:r>
                <a:r>
                  <a:rPr lang="en-US" altLang="zh-CN" sz="2800" b="1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guarantee a unique fixed point but are </a:t>
                </a:r>
                <a:r>
                  <a:rPr lang="en-US" altLang="zh-CN" sz="2800" b="1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necessary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11" y="2428321"/>
                <a:ext cx="4389340" cy="3289106"/>
              </a:xfrm>
              <a:prstGeom prst="rect">
                <a:avLst/>
              </a:prstGeom>
              <a:blipFill>
                <a:blip r:embed="rId6"/>
                <a:stretch>
                  <a:fillRect l="-2778" t="-1852" r="-417" b="-4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98" y="2260601"/>
            <a:ext cx="3873841" cy="38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4DCB-8BA5-4143-88F8-0E14B76086A7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60375" y="1061720"/>
                <a:ext cx="1173226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Theorem 2.3 does not ensure a unique fixed point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interval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even though a unique fixed point on this interval does exist.</a:t>
                </a:r>
              </a:p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061720"/>
                <a:ext cx="11732260" cy="1815882"/>
              </a:xfrm>
              <a:prstGeom prst="rect">
                <a:avLst/>
              </a:prstGeom>
              <a:blipFill>
                <a:blip r:embed="rId5"/>
                <a:stretch>
                  <a:fillRect l="-1091" t="-3356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615" y="2877602"/>
            <a:ext cx="5966197" cy="2964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60375" y="3007754"/>
                <a:ext cx="6096000" cy="25517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−3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3&lt;0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on[0,1],so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(1)=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)≤1=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(0),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0≤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≤1.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for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)∈[0,1]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.The first part of Theorem 2.3 ensures that there is at least one fixed point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.However,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𝑙𝑛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3=−1.098612289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’(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≰1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(0,1),and Theorem 2.3 cannot be used to determine uniqueness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007754"/>
                <a:ext cx="6096000" cy="2551724"/>
              </a:xfrm>
              <a:prstGeom prst="rect">
                <a:avLst/>
              </a:prstGeom>
              <a:blipFill>
                <a:blip r:embed="rId7"/>
                <a:stretch>
                  <a:fillRect l="-900" t="-1193" b="-2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7595-B191-4FAD-9A00-16C46FC90CD0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198880"/>
                <a:ext cx="11856085" cy="4344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Fixed-Point Iteration</a:t>
                </a:r>
              </a:p>
              <a:p>
                <a:pPr>
                  <a:lnSpc>
                    <a:spcPts val="4000"/>
                  </a:lnSpc>
                  <a:spcBef>
                    <a:spcPts val="1800"/>
                  </a:spcBef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approximate the fixed point of a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choose an 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generate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𝒈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each n ≥ 1. </a:t>
                </a:r>
              </a:p>
              <a:p>
                <a:pPr marL="457200" indent="-457200">
                  <a:lnSpc>
                    <a:spcPts val="4000"/>
                  </a:lnSpc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sequence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indent="0">
                  <a:lnSpc>
                    <a:spcPts val="4000"/>
                  </a:lnSpc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>
                  <a:lnSpc>
                    <a:spcPts val="4000"/>
                  </a:lnSpc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solution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obtained.</a:t>
                </a:r>
              </a:p>
              <a:p>
                <a:pPr indent="0">
                  <a:lnSpc>
                    <a:spcPts val="4000"/>
                  </a:lnSpc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technique is called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fixed-point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functional iteration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198880"/>
                <a:ext cx="11856085" cy="4344779"/>
              </a:xfrm>
              <a:prstGeom prst="rect">
                <a:avLst/>
              </a:prstGeom>
              <a:blipFill>
                <a:blip r:embed="rId5"/>
                <a:stretch>
                  <a:fillRect l="-1028" t="-1545" b="-2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3C5F-4A55-4D8D-843A-0F9DCB9BEAE8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8140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10515" y="1198880"/>
            <a:ext cx="1149159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Fixed-point iteration process</a:t>
            </a:r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30" y="1655445"/>
            <a:ext cx="10514965" cy="467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6238-D91A-4C54-B3BB-73AA68F0C18C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8140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350202" y="1144259"/>
                <a:ext cx="11491595" cy="1494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ts val="4000"/>
                  </a:lnSpc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Fixed-point iterative algorithm</a:t>
                </a:r>
              </a:p>
              <a:p>
                <a:pPr algn="l">
                  <a:lnSpc>
                    <a:spcPts val="40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a solution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an 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>
                  <a:lnSpc>
                    <a:spcPts val="4000"/>
                  </a:lnSpc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2" y="1144259"/>
                <a:ext cx="11491595" cy="1494768"/>
              </a:xfrm>
              <a:prstGeom prst="rect">
                <a:avLst/>
              </a:prstGeom>
              <a:blipFill>
                <a:blip r:embed="rId5"/>
                <a:stretch>
                  <a:fillRect l="-1856" t="-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83590" y="2155190"/>
                <a:ext cx="10497820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tolerance TOL; maximum number of iterations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solution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message of failure</a:t>
                </a: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        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2        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do Steps 3–6.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" y="2155190"/>
                <a:ext cx="10497820" cy="3323987"/>
              </a:xfrm>
              <a:prstGeom prst="rect">
                <a:avLst/>
              </a:prstGeom>
              <a:blipFill>
                <a:blip r:embed="rId6"/>
                <a:stretch>
                  <a:fillRect l="-1220" r="-697" b="-2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534B-5F48-447E-AB69-6A81750B77B0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03792" y="984885"/>
                <a:ext cx="10497820" cy="4664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4000"/>
                  </a:lnSpc>
                  <a:buClrTx/>
                  <a:buSzTx/>
                  <a:buNone/>
                </a:pP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= g( p</a:t>
                </a:r>
                <a:r>
                  <a:rPr lang="en-US" altLang="zh-CN" sz="26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(Compute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ts val="4000"/>
                  </a:lnSpc>
                  <a:buClrTx/>
                  <a:buSz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4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𝑝</m:t>
                        </m:r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&lt;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𝑇𝑂𝐿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then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ts val="4000"/>
                  </a:lnSpc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     OUTPUT (p); (The procedure was successful.)</a:t>
                </a:r>
              </a:p>
              <a:p>
                <a:pPr algn="l">
                  <a:lnSpc>
                    <a:spcPts val="4000"/>
                  </a:lnSpc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STOP</a:t>
                </a:r>
                <a:endParaRPr lang="en-US" altLang="zh-CN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ts val="4000"/>
                  </a:lnSpc>
                  <a:buClrTx/>
                  <a:buSz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5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Set i = i + 1.</a:t>
                </a:r>
              </a:p>
              <a:p>
                <a:pPr algn="l">
                  <a:lnSpc>
                    <a:spcPts val="4000"/>
                  </a:lnSpc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=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.(Update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0∙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</a:p>
              <a:p>
                <a:pPr algn="l">
                  <a:lnSpc>
                    <a:spcPts val="4000"/>
                  </a:lnSpc>
                  <a:buClrTx/>
                  <a:buSzTx/>
                  <a:buFontTx/>
                  <a:buNone/>
                </a:pP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Step7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OUTPUT (‘The method failed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iterations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=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);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ts val="4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(The procedure was unsuccessful.).)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STOP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92" y="984885"/>
                <a:ext cx="10497820" cy="4664867"/>
              </a:xfrm>
              <a:prstGeom prst="rect">
                <a:avLst/>
              </a:prstGeom>
              <a:blipFill>
                <a:blip r:embed="rId5"/>
                <a:stretch>
                  <a:fillRect l="-1161" t="-523" b="-2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3212D-8394-4AE3-96FB-392199270D8B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3845" y="1089242"/>
                <a:ext cx="10497185" cy="9233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</a:t>
                </a:r>
              </a:p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−10=0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unique root in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[1,2]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" y="1089242"/>
                <a:ext cx="10497185" cy="923330"/>
              </a:xfrm>
              <a:prstGeom prst="rect">
                <a:avLst/>
              </a:prstGeom>
              <a:blipFill>
                <a:blip r:embed="rId5"/>
                <a:stretch>
                  <a:fillRect l="-1220" t="-7285"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83845" y="1866139"/>
                <a:ext cx="10497185" cy="262289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+10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10−</m:t>
                            </m:r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4+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b="0" dirty="0" smtClean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+8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" y="1866139"/>
                <a:ext cx="10497185" cy="2622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D0D0-CC46-4B38-9D4E-57AB981D69DC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0545" y="1198880"/>
                <a:ext cx="10497185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=1.5</m:t>
                    </m:r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5" y="1198880"/>
                <a:ext cx="10497185" cy="523220"/>
              </a:xfrm>
              <a:prstGeom prst="rect">
                <a:avLst/>
              </a:prstGeom>
              <a:blipFill>
                <a:blip r:embed="rId5"/>
                <a:stretch>
                  <a:fillRect l="-1161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67" y="1776310"/>
            <a:ext cx="9442232" cy="4430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6E5C-FD9B-4490-91F2-9271FD2BBCD0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280" y="1198880"/>
            <a:ext cx="1185545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can we find a fixed-point problem that produces a sequence that reliably and rapidly converges to a solution to a given root-finding problem?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35280" y="2281898"/>
                <a:ext cx="11525250" cy="3683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2.4 (Fixed-Point Theorem)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such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)∈[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Suppose, in addition,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′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exists 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that a constant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with</a:t>
                </a:r>
              </a:p>
              <a:p>
                <a:pPr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&lt;1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all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for any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sequence defined by</a:t>
                </a:r>
              </a:p>
              <a:p>
                <a:pPr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),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lnSpc>
                    <a:spcPts val="40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to the unique fixed point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2281898"/>
                <a:ext cx="11525250" cy="3683060"/>
              </a:xfrm>
              <a:prstGeom prst="rect">
                <a:avLst/>
              </a:prstGeom>
              <a:blipFill>
                <a:blip r:embed="rId5"/>
                <a:stretch>
                  <a:fillRect l="-1058" t="-496" r="-1216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CD89-C6FA-4AF6-9B95-EDC8E80F83E7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18465" y="1063706"/>
                <a:ext cx="60521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Iteration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" y="1063706"/>
                <a:ext cx="6052185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55015" y="1793726"/>
                <a:ext cx="1185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 Problem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5" y="1793726"/>
                <a:ext cx="11856085" cy="523220"/>
              </a:xfrm>
              <a:prstGeom prst="rect">
                <a:avLst/>
              </a:prstGeom>
              <a:blipFill>
                <a:blip r:embed="rId6"/>
                <a:stretch>
                  <a:fillRect l="-108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55015" y="2468691"/>
                <a:ext cx="72713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−1=0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15" y="2468691"/>
                <a:ext cx="7271385" cy="523220"/>
              </a:xfrm>
              <a:prstGeom prst="rect">
                <a:avLst/>
              </a:prstGeom>
              <a:blipFill>
                <a:blip r:embed="rId7"/>
                <a:stretch>
                  <a:fillRect l="-176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82015" y="3078654"/>
                <a:ext cx="7271385" cy="589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15" y="3078654"/>
                <a:ext cx="7271385" cy="589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212381" y="3765171"/>
                <a:ext cx="4508499" cy="901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81" y="3765171"/>
                <a:ext cx="4508499" cy="9017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209800" y="4750003"/>
                <a:ext cx="45084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750003"/>
                <a:ext cx="450849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838201" y="5487560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hich one is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3040" y="1198880"/>
                <a:ext cx="11525250" cy="4980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 </a:t>
                </a:r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a unique point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.Using the fact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’(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Mean Value Theorem 1.8, we have, for each n,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this inequality inductively 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≤...≤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              (2.4)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0 &lt; k &lt; 1,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𝑙𝑖𝑚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≤</m:t>
                          </m:r>
                        </m:e>
                      </m:func>
                      <m:limLow>
                        <m:limLow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converges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1198880"/>
                <a:ext cx="11525250" cy="49809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4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19D8-C815-4B5E-85C7-3EEC117533D5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33375" y="1124103"/>
                <a:ext cx="11525250" cy="4799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Corollary 2.5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the hypotheses of Theorem 2.4, then bounds for the error involved in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approximate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         (2.5)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≥1                (2.6)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8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Proof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𝒑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∈[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𝒂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,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𝒃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the first bound follows from Inequality (2.4)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 ≥ 1, the procedure used in the proof of Theorem 2.4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≤...≤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124103"/>
                <a:ext cx="11525250" cy="4799840"/>
              </a:xfrm>
              <a:prstGeom prst="rect">
                <a:avLst/>
              </a:prstGeom>
              <a:blipFill>
                <a:blip r:embed="rId5"/>
                <a:stretch>
                  <a:fillRect l="-1111" t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0545" y="1198880"/>
            <a:ext cx="10497185" cy="4369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for m &gt; n ≥ 1,</a:t>
            </a:r>
          </a:p>
          <a:p>
            <a:endParaRPr lang="en-US" altLang="zh-CN" sz="2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Theorem 2.3,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775" y="2110105"/>
            <a:ext cx="8427085" cy="2160905"/>
          </a:xfrm>
          <a:prstGeom prst="rect">
            <a:avLst/>
          </a:prstGeom>
        </p:spPr>
      </p:pic>
      <p:pic>
        <p:nvPicPr>
          <p:cNvPr id="9" name="图片 8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045" y="4768850"/>
            <a:ext cx="884301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50545" y="1198880"/>
                <a:ext cx="10497185" cy="266989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Continued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geometric series. This sequence converges to 1/(1 − k), which gives the second bound: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5" y="1198880"/>
                <a:ext cx="10497185" cy="2669898"/>
              </a:xfrm>
              <a:prstGeom prst="rect">
                <a:avLst/>
              </a:prstGeom>
              <a:blipFill>
                <a:blip r:embed="rId5"/>
                <a:stretch>
                  <a:fillRect l="-1161" t="-2511" r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7497-B936-40CD-AEFE-4A6F65538BF7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0545" y="1198880"/>
                <a:ext cx="10497185" cy="181588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inequalities in the corollary relate the rate at which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converges to the bound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first derivative. The rate of convergence depends on the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smaller the value of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faster the convergence, which may be very slow if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close to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5" y="1198880"/>
                <a:ext cx="10497185" cy="1815882"/>
              </a:xfrm>
              <a:prstGeom prst="rect">
                <a:avLst/>
              </a:prstGeom>
              <a:blipFill>
                <a:blip r:embed="rId5"/>
                <a:stretch>
                  <a:fillRect l="-987" t="-3691" r="-1103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9D76-F650-4504-9777-5CB25EBC9E3C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3375" y="1198880"/>
                <a:ext cx="11525250" cy="3696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reconsider the various fixed-point schemes described in the preceding illustration</a:t>
                </a: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+10→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(1)=6,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(2)=−12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map [1, 2] into itself.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=1−3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altLang="zh-C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Although Theorem 2.4 does not guarantee that the method must fail for this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choice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no reason to expect convergence.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198880"/>
                <a:ext cx="11525250" cy="3696335"/>
              </a:xfrm>
              <a:prstGeom prst="rect">
                <a:avLst/>
              </a:prstGeom>
              <a:blipFill>
                <a:blip r:embed="rId5"/>
                <a:stretch>
                  <a:fillRect l="-1376" t="-2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FDCB-B0B4-473D-9A1D-08E718334183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3375" y="1198880"/>
                <a:ext cx="11525250" cy="2489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 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</a:p>
              <a:p>
                <a:pPr marL="457200" indent="-457200">
                  <a:buFont typeface="Wingdings" panose="05000000000000000000" charset="0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)=[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−4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map [1, 2] into [1, 2]</a:t>
                </a:r>
              </a:p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defined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=1.5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interval containing p ≈ 1.365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198880"/>
                <a:ext cx="11525250" cy="24898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499110" y="4251961"/>
            <a:ext cx="1170940" cy="3835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21815" y="4176395"/>
            <a:ext cx="90563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is no reason to expect that this method will converge.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5ACC-B9A0-42D2-94DF-677EF15221B6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3375" y="936625"/>
                <a:ext cx="11525250" cy="4387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 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(10−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(10−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&lt;0,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𝑜𝑛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[1,2]→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strictly decreasing on [1, 2].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(2)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≈2.12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the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fails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[1, 2].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closer examination of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starting with p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1.5 shows that it suffices to consider the interval [1, 1.5] instead of [1, 2].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strictly decreasing,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1&lt;1.28≈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(1.5)≤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(1)=1.5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936625"/>
                <a:ext cx="11525250" cy="4387740"/>
              </a:xfrm>
              <a:prstGeom prst="rect">
                <a:avLst/>
              </a:prstGeom>
              <a:blipFill>
                <a:blip r:embed="rId5"/>
                <a:stretch>
                  <a:fillRect l="-1376" t="-1947" r="-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3B10-DB44-432C-AA83-327CF5C7F489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15035" y="1337380"/>
                <a:ext cx="9056370" cy="9531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This shows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maps the interval [1, 1.5] into itself.</a:t>
                </a:r>
              </a:p>
              <a:p>
                <a:pPr marL="457200" indent="-457200">
                  <a:buFont typeface="Wingdings" panose="05000000000000000000" charset="0"/>
                  <a:buChar char="Ø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𝑔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𝑔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(1.5)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≈0.66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35" y="1337380"/>
                <a:ext cx="9056370" cy="953135"/>
              </a:xfrm>
              <a:prstGeom prst="rect">
                <a:avLst/>
              </a:prstGeom>
              <a:blipFill>
                <a:blip r:embed="rId5"/>
                <a:stretch>
                  <a:fillRect l="-1144" t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03934" y="2558898"/>
            <a:ext cx="109086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 Theorem 2.4 confirms the convergence of which we were already aware.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1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DC73-5226-489A-B606-92B6ACEC4DC8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3375" y="1198880"/>
                <a:ext cx="11525250" cy="2644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 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</a:p>
              <a:p>
                <a:pPr marL="457200" indent="-457200">
                  <a:buFont typeface="Wingdings" panose="05000000000000000000" charset="0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)=(10/(4+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𝑔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’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(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−5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10</m:t>
                                </m:r>
                              </m:e>
                            </m:rad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(4+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  <a:sym typeface="+mn-ea"/>
                                  </a:rPr>
                                  <m:t>3/2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≤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10</m:t>
                            </m:r>
                          </m:e>
                        </m:rad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(5</m:t>
                        </m:r>
                        <m:sSup>
                          <m:s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3/2</m:t>
                            </m:r>
                          </m:sup>
                        </m:sSup>
                      </m:den>
                    </m:f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&lt;0.15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bound on 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𝑔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’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4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much smaller than the bound (found in (c)) on 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𝑔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’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3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198880"/>
                <a:ext cx="11525250" cy="2644314"/>
              </a:xfrm>
              <a:prstGeom prst="rect">
                <a:avLst/>
              </a:prstGeom>
              <a:blipFill>
                <a:blip r:embed="rId5"/>
                <a:stretch>
                  <a:fillRect l="-1376" t="-3233" b="-5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72795" y="3847782"/>
                <a:ext cx="9056370" cy="521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This explains the more rapid convergence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 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95" y="3847782"/>
                <a:ext cx="9056370" cy="521970"/>
              </a:xfrm>
              <a:prstGeom prst="rect">
                <a:avLst/>
              </a:prstGeom>
              <a:blipFill>
                <a:blip r:embed="rId6"/>
                <a:stretch>
                  <a:fillRect l="-141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3375" y="4462145"/>
                <a:ext cx="11525250" cy="1277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−10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+8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much more rapidly than our other choices.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462145"/>
                <a:ext cx="11525250" cy="1277786"/>
              </a:xfrm>
              <a:prstGeom prst="rect">
                <a:avLst/>
              </a:prstGeom>
              <a:blipFill>
                <a:blip r:embed="rId7"/>
                <a:stretch>
                  <a:fillRect l="-1111" b="-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9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FCAF-9B31-4DE8-98D6-EC9AC97E148A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35280" y="1198880"/>
                <a:ext cx="1152525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2.2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point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1198880"/>
                <a:ext cx="11525250" cy="954107"/>
              </a:xfrm>
              <a:prstGeom prst="rect">
                <a:avLst/>
              </a:prstGeom>
              <a:blipFill>
                <a:blip r:embed="rId5"/>
                <a:stretch>
                  <a:fillRect l="-1058" t="-7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2269976"/>
                <a:ext cx="11856085" cy="4116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Root-finding problems and fixed-point problems are equivalent classes in the following sense: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root-finding problem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define functions g with a fixed point 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number of ways, for example, as</a:t>
                </a:r>
              </a:p>
              <a:p>
                <a:pPr indent="0">
                  <a:lnSpc>
                    <a:spcPts val="45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cs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or as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Conversely, if the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fixed point 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function defined by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has a zero 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2269976"/>
                <a:ext cx="11856085" cy="4116512"/>
              </a:xfrm>
              <a:prstGeom prst="rect">
                <a:avLst/>
              </a:prstGeom>
              <a:blipFill>
                <a:blip r:embed="rId6"/>
                <a:stretch>
                  <a:fillRect l="-1028" t="-1479" r="-1645" b="-3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74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5EAC-FEBC-4592-A7E4-0A95BFFA9A1D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280" y="1354455"/>
            <a:ext cx="1185545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can we find a fixed-point problem that produces a sequence that reliably and rapidly converges to a solution to a given root-finding problem?</a:t>
            </a:r>
          </a:p>
        </p:txBody>
      </p:sp>
      <p:sp>
        <p:nvSpPr>
          <p:cNvPr id="3" name="矩形 2"/>
          <p:cNvSpPr/>
          <p:nvPr/>
        </p:nvSpPr>
        <p:spPr>
          <a:xfrm>
            <a:off x="333375" y="2886710"/>
            <a:ext cx="11525250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the root-finding problem into a fixed point problem that satisfies the conditions of Fixed-Point Theorem 2.4 and has a derivative that is as small as possible near the fixed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A7A-BAC6-453F-9C1D-6F3C11E08FE6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77913" y="1198881"/>
                <a:ext cx="1155589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：Determine any fixed points of the 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13" y="1198881"/>
                <a:ext cx="11555895" cy="523220"/>
              </a:xfrm>
              <a:prstGeom prst="rect">
                <a:avLst/>
              </a:prstGeom>
              <a:blipFill>
                <a:blip r:embed="rId5"/>
                <a:stretch>
                  <a:fillRect l="-1055" t="-1411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490" y="3144647"/>
            <a:ext cx="9732327" cy="3211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5272-F9B8-4D72-A1A1-91C446744A31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333375" y="1838231"/>
                <a:ext cx="11256645" cy="3254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2.3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)∈[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at least one fixed point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If, in addition,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′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exists 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 positive constant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exists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&lt;1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all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4500"/>
                  </a:lnSpc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there is exactly one fixed point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838231"/>
                <a:ext cx="11256645" cy="3254737"/>
              </a:xfrm>
              <a:prstGeom prst="rect">
                <a:avLst/>
              </a:prstGeom>
              <a:blipFill>
                <a:blip r:embed="rId5"/>
                <a:stretch>
                  <a:fillRect l="-1138" t="-2064" r="-325" b="-2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33375" y="1124106"/>
            <a:ext cx="6740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and uniqueness of a fixed point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365" y="5171568"/>
            <a:ext cx="11685270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600" dirty="0" smtClean="0">
                <a:solidFill>
                  <a:srgbClr val="F42AE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theorem gives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 conditions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existence and uniqueness of a fixed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50AB-F493-427A-A4F2-BB5D6FA80D3A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8140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68705"/>
            <a:ext cx="10012045" cy="450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385445" y="1977390"/>
                <a:ext cx="11420475" cy="3600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 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fixed point at an endpoint.If                                       not, then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)&gt;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l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 Value Theorem implies that there exists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fixed point for g because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implies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that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5" y="1977390"/>
                <a:ext cx="11420475" cy="3600450"/>
              </a:xfrm>
              <a:prstGeom prst="rect">
                <a:avLst/>
              </a:prstGeom>
              <a:blipFill>
                <a:blip r:embed="rId5"/>
                <a:stretch>
                  <a:fillRect l="-1334" t="-2369" r="-29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28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192405" y="1475740"/>
                <a:ext cx="11806555" cy="4056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 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Suppose that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’(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both fixed points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,then the Mean Value Theorem implies that a number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between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hence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a contradiction. This contradiction must come from the only supposition,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.Hence,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the fixed point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unique.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5" y="1475740"/>
                <a:ext cx="11806555" cy="40563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2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CB65-4BD8-44DD-9DC1-DDF73A55CCFB}" type="datetime1">
              <a:rPr lang="zh-CN" altLang="en-US" smtClean="0"/>
              <a:t>2023/8/31 Thu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460133" y="1061721"/>
                <a:ext cx="11555895" cy="5653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：Show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)=(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−1)/3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unique fixed point on the interval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[−1,1]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function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and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on [−1, 1]. 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So The maximum and minimum values of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occur at x = −1, x = 0, or x = 1. But g(−1) = 0, g(1) = 0, and g(0) = −1/3,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an absolute maximum for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[−1, 1] occurs at x = −1 and x = 1, and an absolute minimum at x = 0 .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Moreover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∈(−1,1)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all the hypotheses of Theorem 2.3 and has a unique fixed point in [−1, 1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33" y="1061721"/>
                <a:ext cx="11555895" cy="5653086"/>
              </a:xfrm>
              <a:prstGeom prst="rect">
                <a:avLst/>
              </a:prstGeom>
              <a:blipFill>
                <a:blip r:embed="rId5"/>
                <a:stretch>
                  <a:fillRect l="-1055" t="-1185" r="-1319" b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c03cf79-abf1-48cc-95fa-c31813a7a7ac"/>
  <p:tag name="COMMONDATA" val="eyJoZGlkIjoiYzUwODk5ZDM4MmEyZTk4NjQ3ODgxZjEyNzY0NjVlO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930</Words>
  <Application>Microsoft Office PowerPoint</Application>
  <PresentationFormat>宽屏</PresentationFormat>
  <Paragraphs>244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等线 Light</vt:lpstr>
      <vt:lpstr>Arial</vt:lpstr>
      <vt:lpstr>Arial Black</vt:lpstr>
      <vt:lpstr>Cambria Math</vt:lpstr>
      <vt:lpstr>Times New Roman</vt:lpstr>
      <vt:lpstr>Wingdings</vt:lpstr>
      <vt:lpstr>Office 主题​​</vt:lpstr>
      <vt:lpstr>1_Office 主题​​</vt:lpstr>
      <vt:lpstr>Lecture 2-2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Li</dc:creator>
  <cp:lastModifiedBy>Caiyun Li</cp:lastModifiedBy>
  <cp:revision>901</cp:revision>
  <dcterms:created xsi:type="dcterms:W3CDTF">2020-02-12T12:08:00Z</dcterms:created>
  <dcterms:modified xsi:type="dcterms:W3CDTF">2023-08-31T09:57:35Z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8082BAA39D4E46549B933E1E10404309</vt:lpwstr>
  </property>
  <property fmtid="{D5CDD505-2E9C-101B-9397-08002B2CF9AE}" pid="3" name="KSOProductBuildVer">
    <vt:lpwstr>2052-11.1.0.11744</vt:lpwstr>
  </property>
</Properties>
</file>