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76" r:id="rId10"/>
    <p:sldId id="263" r:id="rId11"/>
    <p:sldId id="264" r:id="rId12"/>
    <p:sldId id="265" r:id="rId13"/>
    <p:sldId id="266" r:id="rId14"/>
    <p:sldId id="277" r:id="rId15"/>
    <p:sldId id="267" r:id="rId16"/>
    <p:sldId id="268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69" r:id="rId30"/>
    <p:sldId id="270" r:id="rId31"/>
    <p:sldId id="271" r:id="rId32"/>
    <p:sldId id="272" r:id="rId33"/>
    <p:sldId id="273" r:id="rId34"/>
    <p:sldId id="274" r:id="rId35"/>
    <p:sldId id="290" r:id="rId36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2AEA"/>
    <a:srgbClr val="1A0F51"/>
    <a:srgbClr val="560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11"/>
    <p:restoredTop sz="50066"/>
  </p:normalViewPr>
  <p:slideViewPr>
    <p:cSldViewPr snapToGrid="0">
      <p:cViewPr varScale="1">
        <p:scale>
          <a:sx n="77" d="100"/>
          <a:sy n="77" d="100"/>
        </p:scale>
        <p:origin x="4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7FE07-3379-464E-9BE7-CFAA34092EB0}" type="datetimeFigureOut">
              <a:rPr lang="zh-CN" altLang="en-US" smtClean="0"/>
              <a:t>2023/9/4 Mon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99A82-8A73-4DE0-B789-98C14EE664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42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310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955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253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480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389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209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093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188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143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780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229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139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685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105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16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1940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834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4448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091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355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062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660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1899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6429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5690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4363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6660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86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112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03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205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031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3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21.png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00.png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27.png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.png"/><Relationship Id="rId7" Type="http://schemas.openxmlformats.org/officeDocument/2006/relationships/image" Target="../media/image2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1.png"/><Relationship Id="rId5" Type="http://schemas.openxmlformats.org/officeDocument/2006/relationships/image" Target="../media/image191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30.png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0.png"/><Relationship Id="rId4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0.png"/><Relationship Id="rId5" Type="http://schemas.openxmlformats.org/officeDocument/2006/relationships/image" Target="../media/image260.png"/><Relationship Id="rId4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4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31282"/>
            <a:ext cx="9144000" cy="1045184"/>
          </a:xfrm>
        </p:spPr>
        <p:txBody>
          <a:bodyPr>
            <a:noAutofit/>
          </a:bodyPr>
          <a:lstStyle/>
          <a:p>
            <a:r>
              <a:rPr lang="en-US" altLang="zh-CN" sz="8000" b="1"/>
              <a:t>Lecture 2-3</a:t>
            </a:r>
            <a:endParaRPr lang="zh-CN" alt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1258" y="3128753"/>
            <a:ext cx="10069484" cy="966169"/>
          </a:xfrm>
        </p:spPr>
        <p:txBody>
          <a:bodyPr>
            <a:normAutofit fontScale="90000"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</a:rPr>
              <a:t>Newton’s Method and Its Extensions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Lecture 2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9" name="副标题 2"/>
          <p:cNvSpPr txBox="1"/>
          <p:nvPr/>
        </p:nvSpPr>
        <p:spPr>
          <a:xfrm>
            <a:off x="1225723" y="4096192"/>
            <a:ext cx="10069484" cy="9661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4000" b="1" dirty="0" smtClean="0">
                <a:solidFill>
                  <a:schemeClr val="tx1"/>
                </a:solidFill>
              </a:rPr>
              <a:t>numerical methods for solving a root-finding problem.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67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18052" y="2206620"/>
                <a:ext cx="11555895" cy="3538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>
                  <a:buFont typeface="Wingdings" panose="05000000000000000000" charset="0"/>
                  <a:buNone/>
                </a:pP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anose="05000000000000000000" charset="0"/>
                  <a:buChar char="Ø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clear from Equation (2.7) that Newton’s method cannot be continued 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’(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some n. </a:t>
                </a:r>
              </a:p>
              <a:p>
                <a:pPr indent="0">
                  <a:buFont typeface="Wingdings" panose="05000000000000000000" charset="0"/>
                  <a:buNone/>
                </a:pP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buFont typeface="Wingdings" panose="05000000000000000000" charset="0"/>
                  <a:buNone/>
                </a:pP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buFont typeface="Wingdings" panose="05000000000000000000" charset="0"/>
                  <a:buNone/>
                </a:pP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Wingdings" panose="05000000000000000000" charset="0"/>
                  <a:buChar char="Ø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fact, the method is most effective when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bounded away from zero near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2" y="2206620"/>
                <a:ext cx="11555895" cy="3538220"/>
              </a:xfrm>
              <a:prstGeom prst="rect">
                <a:avLst/>
              </a:prstGeom>
              <a:blipFill>
                <a:blip r:embed="rId5"/>
                <a:stretch>
                  <a:fillRect l="-897" r="-211" b="-3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393279" y="1321270"/>
                <a:ext cx="7085401" cy="989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’(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   </m:t>
                      </m:r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≥1            (2.7)</m:t>
                      </m:r>
                    </m:oMath>
                  </m:oMathPara>
                </a14:m>
                <a:endPara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279" y="1321270"/>
                <a:ext cx="7085401" cy="9894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442465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19405" y="4185285"/>
                <a:ext cx="5351145" cy="1861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Table 2.3 shows the results of fixed</a:t>
                </a: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point iteration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28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/4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. The best we could conclude from these results is that p ≈ 0.74.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05" y="4185285"/>
                <a:ext cx="5351145" cy="1861185"/>
              </a:xfrm>
              <a:prstGeom prst="rect">
                <a:avLst/>
              </a:prstGeom>
              <a:blipFill>
                <a:blip r:embed="rId2"/>
                <a:stretch>
                  <a:fillRect l="-2278" t="-3607" b="-5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3305175"/>
            <a:ext cx="2537460" cy="3552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35915" y="1198880"/>
                <a:ext cx="11856085" cy="26765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1</a:t>
                </a: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function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Approximate a root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</a:t>
                </a:r>
              </a:p>
              <a:p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fixed-point method, and 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Newton’s Method </a:t>
                </a:r>
              </a:p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</a:p>
              <a:p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(a)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a solution to this root-finding problem is also a solution to the fixed-point</a:t>
                </a: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problem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=</m:t>
                    </m:r>
                    <m:func>
                      <m:func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i="0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cos</m:t>
                        </m:r>
                      </m:fName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𝑥</m:t>
                        </m:r>
                      </m:e>
                    </m:func>
                  </m:oMath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15" y="1198880"/>
                <a:ext cx="11856085" cy="2676525"/>
              </a:xfrm>
              <a:prstGeom prst="rect">
                <a:avLst/>
              </a:prstGeom>
              <a:blipFill>
                <a:blip r:embed="rId4"/>
                <a:stretch>
                  <a:fillRect l="-1028" t="-2506" b="-5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  <p:extLst>
      <p:ext uri="{BB962C8B-B14F-4D97-AF65-F5344CB8AC3E}">
        <p14:creationId xmlns:p14="http://schemas.microsoft.com/office/powerpoint/2010/main" val="128949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18113" y="1198914"/>
                <a:ext cx="11555895" cy="522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>
                  <a:buFont typeface="Wingdings" panose="05000000000000000000" charset="0"/>
                  <a:buNone/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A single fixed-point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lies in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[0,</m:t>
                    </m:r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𝜋</m:t>
                    </m:r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/2]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13" y="1198914"/>
                <a:ext cx="11555895" cy="522605"/>
              </a:xfrm>
              <a:prstGeom prst="rect">
                <a:avLst/>
              </a:prstGeom>
              <a:blipFill rotWithShape="1">
                <a:blip r:embed="rId5"/>
                <a:stretch>
                  <a:fillRect l="-5" t="-7" r="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 descr="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6495" y="1882775"/>
            <a:ext cx="9538970" cy="40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4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35915" y="1198880"/>
                <a:ext cx="11856085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</a:p>
              <a:p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(b)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𝑓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=−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sin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𝑥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−1</m:t>
                    </m:r>
                  </m:oMath>
                </a14:m>
                <a:r>
                  <a:rPr lang="en-US" altLang="zh-CN" sz="2800" dirty="0" smtClean="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,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Starting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again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28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/4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.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we generate the sequence defined, for n ≥ 1, by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15" y="1198880"/>
                <a:ext cx="11856085" cy="1384995"/>
              </a:xfrm>
              <a:prstGeom prst="rect">
                <a:avLst/>
              </a:prstGeom>
              <a:blipFill>
                <a:blip r:embed="rId5"/>
                <a:stretch>
                  <a:fillRect l="-1028" t="-4846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439103" y="3958940"/>
            <a:ext cx="535114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 excellent approximation is obtained with n = 3.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8240" y="3519170"/>
            <a:ext cx="2884805" cy="32918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25255" y="2630931"/>
                <a:ext cx="9563778" cy="1004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−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ea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ea"/>
                                    </a:rPr>
                                    <m:t>𝑛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ea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ea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ea"/>
                                    </a:rPr>
                                    <m:t>𝑛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ea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−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ea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ea"/>
                                    </a:rPr>
                                    <m:t>𝑛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ea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ea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ea"/>
                                    </a:rPr>
                                    <m:t>𝑛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ea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55" y="2630931"/>
                <a:ext cx="9563778" cy="1004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0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/>
      <p:bldP spid="11" grpId="0"/>
      <p:bldP spid="1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956" y="1157605"/>
            <a:ext cx="2884805" cy="3291840"/>
          </a:xfrm>
          <a:prstGeom prst="rect">
            <a:avLst/>
          </a:prstGeom>
        </p:spPr>
      </p:pic>
      <p:pic>
        <p:nvPicPr>
          <p:cNvPr id="12" name="图片 11" descr="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1221" y="1198881"/>
            <a:ext cx="2537460" cy="35528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90952" y="4978378"/>
            <a:ext cx="118560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Newton’s method can provide extremely accurate approximations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very few iterations.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606989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35915" y="1068705"/>
            <a:ext cx="11856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Convergence using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35915" y="1783656"/>
                <a:ext cx="11856085" cy="2738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2.6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∈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𝐶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[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]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.If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∈(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is such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)=0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’(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)≠0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,then there exists a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𝛿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&gt;0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such that Newton’s method generates a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converging to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for any initial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0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∈[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𝛿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𝛿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]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 marL="457200" indent="-457200">
                  <a:buFont typeface="Wingdings" panose="05000000000000000000" charset="0"/>
                  <a:buChar char="Ø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The convergence theorem for Newton’s method illustrates the theoretical</a:t>
                </a: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importance of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15" y="1783656"/>
                <a:ext cx="11856085" cy="2738755"/>
              </a:xfrm>
              <a:prstGeom prst="rect">
                <a:avLst/>
              </a:prstGeom>
              <a:blipFill>
                <a:blip r:embed="rId5"/>
                <a:stretch>
                  <a:fillRect l="-1285" t="-3118" b="-20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67893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53624" y="1247760"/>
            <a:ext cx="41930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691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335280" y="1198880"/>
                <a:ext cx="11525250" cy="4345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 of Convergence</a:t>
                </a:r>
              </a:p>
              <a:p>
                <a:r>
                  <a:rPr lang="en-US" altLang="zh-CN" sz="32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2.7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sequence that converges to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all n. If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 constants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exist with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                               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               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 dirty="0" smtClean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 smtClean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800" i="1" dirty="0" smtClean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800" i="1" dirty="0" smtClean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800" i="1" dirty="0" smtClean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 dirty="0" smtClean="0"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 dirty="0" smtClean="0"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 dirty="0" smtClean="0"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sz="2800" i="1" dirty="0" smtClean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i="1" dirty="0" smtClean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𝜆</m:t>
                        </m:r>
                      </m:e>
                    </m:func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converges to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order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with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asymptotic error constant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iterative technique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said to be of order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converges to the solution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order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" y="1198880"/>
                <a:ext cx="11525250" cy="4345940"/>
              </a:xfrm>
              <a:prstGeom prst="rect">
                <a:avLst/>
              </a:prstGeom>
              <a:blipFill>
                <a:blip r:embed="rId5"/>
                <a:stretch>
                  <a:fillRect l="-1322" t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72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333375" y="1198880"/>
                <a:ext cx="11525250" cy="4831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general, a sequence with a high order of convergence converges more rapidly than a sequence with a lower order.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asymptotic constant affects the speed of convergence but not to the extent of the order.</a:t>
                </a:r>
              </a:p>
              <a:p>
                <a:pPr indent="0">
                  <a:buFont typeface="Arial" panose="020B0604020202020204" pitchFamily="34" charset="0"/>
                  <a:buNone/>
                </a:pP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cases of order are given special attention.</a:t>
                </a:r>
              </a:p>
              <a:p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(i)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the sequence is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linearly convergent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(ii)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sequence is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quadratically convergent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1198880"/>
                <a:ext cx="11525250" cy="4831080"/>
              </a:xfrm>
              <a:prstGeom prst="rect">
                <a:avLst/>
              </a:prstGeom>
              <a:blipFill>
                <a:blip r:embed="rId5"/>
                <a:stretch>
                  <a:fillRect l="-1111" t="-1389" b="-2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33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47720" y="14539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477913" y="1198881"/>
                <a:ext cx="11555895" cy="49492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buClrTx/>
                  <a:buSzTx/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illustration compares a linearly convergent sequence to one that is quadratically convergent. </a:t>
                </a:r>
              </a:p>
              <a:p>
                <a:pPr algn="l">
                  <a:buClrTx/>
                  <a:buSzTx/>
                  <a:buNone/>
                </a:pPr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Illustration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Suppose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linearly convergent to 0 with</a:t>
                </a:r>
              </a:p>
              <a:p>
                <a:pPr algn="l"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 dirty="0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dirty="0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800" i="1" dirty="0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800" i="1" dirty="0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 dirty="0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 dirty="0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800" i="1" dirty="0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>
                  <a:buClrTx/>
                  <a:buSzTx/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that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ea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  <a:sym typeface="+mn-ea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+mn-ea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=0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quadratically convergent to 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 dirty="0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2800" i="1" dirty="0" smtClean="0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800" i="1" dirty="0" smtClean="0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800" i="1" dirty="0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800" i="1" dirty="0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800" i="1" dirty="0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ea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+mn-ea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  <a:sym typeface="+mn-ea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  <a:sym typeface="+mn-ea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>
                  <a:buClrTx/>
                  <a:buSzTx/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that for each n we have</a:t>
                </a:r>
              </a:p>
              <a:p>
                <a:pPr algn="l"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≈0.5   </m:t>
                      </m:r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800" i="1" dirty="0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i="1" dirty="0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800" i="1" dirty="0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i="1" dirty="0" smtClean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≈0.5</m:t>
                      </m:r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13" y="1198881"/>
                <a:ext cx="11555895" cy="4949240"/>
              </a:xfrm>
              <a:prstGeom prst="rect">
                <a:avLst/>
              </a:prstGeom>
              <a:blipFill>
                <a:blip r:embed="rId5"/>
                <a:stretch>
                  <a:fillRect l="-1055" t="-1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76613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5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35915" y="1068705"/>
                <a:ext cx="11856085" cy="4944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Newton’s Method</a:t>
                </a: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Newton’s method, is based on Taylor polynomials.</a:t>
                </a:r>
              </a:p>
              <a:p>
                <a:endParaRPr lang="zh-CN" alt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∈[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an approximation to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’(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“small.”</a:t>
                </a: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Consider the first Taylor polynomial for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expanded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evaluated 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)+(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’(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’’(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𝜉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𝜉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lies between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Since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this equation gives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15" y="1068705"/>
                <a:ext cx="11856085" cy="4944110"/>
              </a:xfrm>
              <a:prstGeom prst="rect">
                <a:avLst/>
              </a:prstGeom>
              <a:blipFill>
                <a:blip r:embed="rId5"/>
                <a:stretch>
                  <a:fillRect l="-1285" t="-1726" b="-1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143431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47720" y="14539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477913" y="1198881"/>
                <a:ext cx="11555895" cy="14218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buClrTx/>
                  <a:buSzTx/>
                  <a:buNone/>
                </a:pPr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Continued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For the linearly convergent scheme, this means that</a:t>
                </a:r>
              </a:p>
              <a:p>
                <a:pPr algn="l"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≈0.5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≈(0.5</m:t>
                      </m:r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≈...≈(0.5</m:t>
                      </m:r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>
                  <a:buClrTx/>
                  <a:buSzTx/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whereas the quadratically convergent procedure has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13" y="1198881"/>
                <a:ext cx="11555895" cy="1421864"/>
              </a:xfrm>
              <a:prstGeom prst="rect">
                <a:avLst/>
              </a:prstGeom>
              <a:blipFill>
                <a:blip r:embed="rId5"/>
                <a:stretch>
                  <a:fillRect l="-1055" t="-4721" b="-8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394184" y="2689532"/>
                <a:ext cx="79318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≈0.5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0.5</m:t>
                          </m:r>
                        </m:e>
                      </m:d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CN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8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184" y="2689532"/>
                <a:ext cx="793186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363755" y="3457019"/>
                <a:ext cx="6861110" cy="5312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CN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755" y="3457019"/>
                <a:ext cx="6861110" cy="5312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125081" y="4278548"/>
                <a:ext cx="7541433" cy="562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≈⋯≈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081" y="4278548"/>
                <a:ext cx="7541433" cy="5626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78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58140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78460" y="1068705"/>
                <a:ext cx="11685270" cy="526297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 2.7 illustrates the relative speed of convergence of the sequences to 0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quadratically convergent sequence is within 10</a:t>
                </a:r>
                <a:r>
                  <a:rPr lang="en-US" altLang="zh-CN" sz="28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−38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0 by the seventh term. At least 126 terms are needed to ensure this accuracy for the linearly convergent sequence.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60" y="1068705"/>
                <a:ext cx="11685270" cy="5262979"/>
              </a:xfrm>
              <a:prstGeom prst="rect">
                <a:avLst/>
              </a:prstGeom>
              <a:blipFill>
                <a:blip r:embed="rId5"/>
                <a:stretch>
                  <a:fillRect l="-1043" t="-1157" r="-991" b="-21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 descr="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3100" y="1702435"/>
            <a:ext cx="5765165" cy="32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7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467360" y="1198880"/>
                <a:ext cx="11256645" cy="4462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2.8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𝐶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such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)∈[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all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∈[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Suppose, in addition,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continuous 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 positive constant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exists with</a:t>
                </a:r>
              </a:p>
              <a:p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’(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𝑎𝑙𝑙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∈(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’(</m:t>
                    </m:r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for any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[</a:t>
                </a:r>
                <a:r>
                  <a:rPr lang="en-US" altLang="zh-CN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the sequence</a:t>
                </a:r>
              </a:p>
              <a:p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),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converges only linearly to the unique fixed point p in [a, b].</a:t>
                </a: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" y="1198880"/>
                <a:ext cx="11256645" cy="4462760"/>
              </a:xfrm>
              <a:prstGeom prst="rect">
                <a:avLst/>
              </a:prstGeom>
              <a:blipFill>
                <a:blip r:embed="rId5"/>
                <a:stretch>
                  <a:fillRect l="-1408" t="-1913" r="-1517" b="-2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21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67360" y="1198880"/>
            <a:ext cx="112566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endParaRPr lang="en-US" altLang="zh-CN" sz="2800" dirty="0" smtClean="0"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82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467677" y="2406446"/>
                <a:ext cx="11256645" cy="35430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2.9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p be a solution of the equation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Suppose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’(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’’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continuous with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’’(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an open interval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containing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 there exists a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𝛿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that,for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∈[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𝛿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𝛿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sequence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,when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converges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least quadratically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.Moreover, for sufficiently large values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77" y="2406446"/>
                <a:ext cx="11256645" cy="3543021"/>
              </a:xfrm>
              <a:prstGeom prst="rect">
                <a:avLst/>
              </a:prstGeom>
              <a:blipFill>
                <a:blip r:embed="rId5"/>
                <a:stretch>
                  <a:fillRect l="-1408" t="-2410" r="-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03750" y="1128710"/>
                <a:ext cx="1013304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Theorem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2.8 implies that higher-order convergence for fixed-point methods of the form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occur only when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’(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50" y="1128710"/>
                <a:ext cx="10133045" cy="954107"/>
              </a:xfrm>
              <a:prstGeom prst="rect">
                <a:avLst/>
              </a:prstGeom>
              <a:blipFill>
                <a:blip r:embed="rId6"/>
                <a:stretch>
                  <a:fillRect l="-1203" t="-6369" r="-421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98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67360" y="1198880"/>
            <a:ext cx="112566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endParaRPr lang="en-US" altLang="zh-CN" sz="2800" dirty="0" smtClean="0"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85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47720" y="14539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572359" y="3163767"/>
                <a:ext cx="11555895" cy="28931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buClrTx/>
                  <a:buSzTx/>
                  <a:buNone/>
                </a:pP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sequence</a:t>
                </a:r>
              </a:p>
              <a:p>
                <a:pPr algn="l"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),     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altLang="zh-CN" sz="26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>
                  <a:buClrTx/>
                  <a:buSzTx/>
                  <a:buNone/>
                </a:pP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g in the form</a:t>
                </a:r>
              </a:p>
              <a:p>
                <a:pPr algn="l"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𝛷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6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>
                  <a:buClrTx/>
                  <a:buSzTx/>
                  <a:buNone/>
                </a:pP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iterative procedure derived from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be quadratically convergent, we need to have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’(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Because</a:t>
                </a:r>
              </a:p>
              <a:p>
                <a:pPr algn="l"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’(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)=1−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𝛷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’(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)−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’(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𝛷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59" y="3163767"/>
                <a:ext cx="11555895" cy="2893100"/>
              </a:xfrm>
              <a:prstGeom prst="rect">
                <a:avLst/>
              </a:prstGeom>
              <a:blipFill>
                <a:blip r:embed="rId5"/>
                <a:stretch>
                  <a:fillRect l="-949" t="-1895" r="-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72359" y="940734"/>
                <a:ext cx="11555895" cy="2092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buClrTx/>
                  <a:buSzTx/>
                  <a:buNone/>
                </a:pPr>
                <a:r>
                  <a:rPr lang="en-US" altLang="zh-CN" sz="26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Summary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Theorems 2.8 and 2.9 tell us that our search for quadratically convergent fixed-point methods should point in the direction of functions whose derivatives are zero at the fixed point.</a:t>
                </a:r>
              </a:p>
              <a:p>
                <a:pPr marL="457200" indent="-457200" algn="l">
                  <a:buClrTx/>
                  <a:buSzTx/>
                  <a:buFont typeface="Wingdings" panose="05000000000000000000" charset="0"/>
                  <a:buChar char="l"/>
                </a:pP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fixed point method to converge quadratically we need to have both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’(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59" y="940734"/>
                <a:ext cx="11555895" cy="2092881"/>
              </a:xfrm>
              <a:prstGeom prst="rect">
                <a:avLst/>
              </a:prstGeom>
              <a:blipFill>
                <a:blip r:embed="rId6"/>
                <a:stretch>
                  <a:fillRect l="-949" t="-2616" r="-369" b="-6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82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9" grpId="0"/>
      <p:bldP spid="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47720" y="14539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759701" y="1606032"/>
                <a:ext cx="1155589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’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=1−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𝛷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’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’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𝛷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=1−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𝛷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’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∙0−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’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𝛷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        </m:t>
                      </m:r>
                    </m:oMath>
                  </m:oMathPara>
                </a14:m>
                <a:endParaRPr lang="en-US" altLang="zh-CN" sz="2800" b="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>
                  <a:buClrTx/>
                  <a:buSzTx/>
                  <a:buNone/>
                </a:pPr>
                <a:r>
                  <a:rPr lang="en-US" altLang="zh-CN" sz="2800" dirty="0" smtClean="0">
                    <a:cs typeface="Cambria Math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=1−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’(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𝛷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01" y="1606032"/>
                <a:ext cx="11555895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37007" y="988278"/>
                <a:ext cx="1155589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buClrTx/>
                  <a:buSzTx/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</a:t>
                </a: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07" y="988278"/>
                <a:ext cx="11555895" cy="523220"/>
              </a:xfrm>
              <a:prstGeom prst="rect">
                <a:avLst/>
              </a:prstGeom>
              <a:blipFill>
                <a:blip r:embed="rId6"/>
                <a:stretch>
                  <a:fillRect l="-1055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92223" y="3272427"/>
                <a:ext cx="11555895" cy="29331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buClrTx/>
                  <a:buSzTx/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let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𝛷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)=1/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’(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we will ensure that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𝛷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)=1/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’(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produce the quadratically convergent procedure</a:t>
                </a:r>
              </a:p>
              <a:p>
                <a:pPr algn="l">
                  <a:buClrTx/>
                  <a:buSzTx/>
                  <a:buNone/>
                </a:pPr>
                <a:r>
                  <a:rPr lang="en-US" altLang="zh-CN" sz="2800" dirty="0" smtClean="0">
                    <a:cs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’(</m:t>
                        </m:r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800" i="1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 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Newton’s method</a:t>
                </a:r>
              </a:p>
              <a:p>
                <a:pPr algn="l">
                  <a:buClrTx/>
                  <a:buSzTx/>
                  <a:buNone/>
                </a:pPr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457200" indent="-457200" algn="l"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’(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then for starting values sufficiently close to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, Newton’s method will converge at least quadratically.</a:t>
                </a: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3" y="3272427"/>
                <a:ext cx="11555895" cy="2933111"/>
              </a:xfrm>
              <a:prstGeom prst="rect">
                <a:avLst/>
              </a:prstGeom>
              <a:blipFill>
                <a:blip r:embed="rId7"/>
                <a:stretch>
                  <a:fillRect l="-1108" t="-2287" r="-1003" b="-4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89518" y="2654673"/>
                <a:ext cx="671306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’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if</m:t>
                      </m:r>
                      <m: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only</m:t>
                      </m:r>
                      <m: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if</m:t>
                      </m:r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𝛷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)=1/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’(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18" y="2654673"/>
                <a:ext cx="671306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7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1"/>
      <p:bldP spid="9" grpId="1"/>
      <p:bldP spid="10" grpId="1"/>
      <p:bldP spid="11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47720" y="14539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72359" y="940734"/>
                <a:ext cx="11555895" cy="8970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buClrTx/>
                  <a:buSzTx/>
                  <a:buNone/>
                </a:pPr>
                <a:r>
                  <a:rPr lang="en-US" altLang="zh-CN" sz="26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Assume that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prove that for any initial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Newton’s method convergent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59" y="940734"/>
                <a:ext cx="11555895" cy="897040"/>
              </a:xfrm>
              <a:prstGeom prst="rect">
                <a:avLst/>
              </a:prstGeom>
              <a:blipFill>
                <a:blip r:embed="rId5"/>
                <a:stretch>
                  <a:fillRect l="-949" t="-6122" r="-633" b="-170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24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35915" y="1068705"/>
                <a:ext cx="11856085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Secant Method</a:t>
                </a:r>
              </a:p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Shortcomings of Newton’s method--: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need to know the value of the derivative of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each approximation.</a:t>
                </a: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15" y="1068705"/>
                <a:ext cx="11856085" cy="1446550"/>
              </a:xfrm>
              <a:prstGeom prst="rect">
                <a:avLst/>
              </a:prstGeom>
              <a:blipFill>
                <a:blip r:embed="rId5"/>
                <a:stretch>
                  <a:fillRect l="-1285" t="-5882" b="-10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405283" y="2596208"/>
            <a:ext cx="109458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440498" y="3132416"/>
                <a:ext cx="7514317" cy="1001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98" y="3132416"/>
                <a:ext cx="7514317" cy="10013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05283" y="3969135"/>
                <a:ext cx="1094589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83" y="3969135"/>
                <a:ext cx="10945890" cy="523220"/>
              </a:xfrm>
              <a:prstGeom prst="rect">
                <a:avLst/>
              </a:prstGeom>
              <a:blipFill>
                <a:blip r:embed="rId7"/>
                <a:stretch>
                  <a:fillRect l="-1114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258669" y="4565063"/>
                <a:ext cx="9764581" cy="1001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669" y="4565063"/>
                <a:ext cx="9764581" cy="10013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57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4" grpId="0"/>
      <p:bldP spid="1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35915" y="1068705"/>
                <a:ext cx="11856085" cy="5333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0=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)+(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’(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’’(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𝜉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assuming that 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small, the term involving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much smaller, so</a:t>
                </a:r>
              </a:p>
              <a:p>
                <a:pPr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0≈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)+(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’(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’(</m:t>
                          </m:r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sets the stage for Newton’s method, which starts with an initial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generates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i="1" dirty="0" smtClean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by</a:t>
                </a:r>
              </a:p>
              <a:p>
                <a:pPr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’(</m:t>
                          </m:r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  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≥1            (2.7)</m:t>
                      </m:r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15" y="1068705"/>
                <a:ext cx="11856085" cy="5333640"/>
              </a:xfrm>
              <a:prstGeom prst="rect">
                <a:avLst/>
              </a:prstGeom>
              <a:blipFill>
                <a:blip r:embed="rId5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656700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35915" y="1068705"/>
                <a:ext cx="1185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this approximation for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Newton’s formula gives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15" y="1068705"/>
                <a:ext cx="11856085" cy="523220"/>
              </a:xfrm>
              <a:prstGeom prst="rect">
                <a:avLst/>
              </a:prstGeom>
              <a:blipFill>
                <a:blip r:embed="rId5"/>
                <a:stretch>
                  <a:fillRect l="-1028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 descr="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060897"/>
            <a:ext cx="5758946" cy="308483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687" y="2985639"/>
            <a:ext cx="61468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is called the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Secant 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 contrast, each step of </a:t>
            </a:r>
          </a:p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Newton’s method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an evaluation 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both the function and its derivative.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783080" y="1748363"/>
                <a:ext cx="6208877" cy="778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(2.7’)</a:t>
                </a: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80" y="1748363"/>
                <a:ext cx="6208877" cy="778675"/>
              </a:xfrm>
              <a:prstGeom prst="rect">
                <a:avLst/>
              </a:prstGeom>
              <a:blipFill>
                <a:blip r:embed="rId7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71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10" grpId="0"/>
      <p:bldP spid="10" grpId="1"/>
      <p:bldP spid="12" grpId="0"/>
      <p:bldP spid="1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35915" y="1198880"/>
                <a:ext cx="11856085" cy="1014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 2.4</a:t>
                </a: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find a solution to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)=0 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initial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15" y="1198880"/>
                <a:ext cx="11856085" cy="101473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015365" y="2085340"/>
                <a:ext cx="10497820" cy="4419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tolerance TOL; maximum number of iterations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solution p or message of failure.</a:t>
                </a:r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 i = 2;</a:t>
                </a:r>
              </a:p>
              <a:p>
                <a:pPr algn="l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);</m:t>
                    </m:r>
                  </m:oMath>
                </a14:m>
                <a:endParaRPr lang="en-US" altLang="zh-CN" sz="26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altLang="zh-CN" sz="2600" i="1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);</m:t>
                    </m:r>
                  </m:oMath>
                </a14:m>
                <a:endParaRPr lang="en-US" altLang="zh-CN" sz="26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 </a:t>
                </a:r>
                <a:r>
                  <a:rPr lang="en-US" altLang="zh-CN" sz="26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i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 Steps 3–6.</a:t>
                </a: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65" y="2085340"/>
                <a:ext cx="10497820" cy="44196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599940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47720" y="14539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974090" y="1068705"/>
                <a:ext cx="10497820" cy="5556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Step 3  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)/(</m:t>
                    </m:r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. (Compute pi.)</a:t>
                </a:r>
                <a:endPara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Step 4  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6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6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&lt;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𝑇𝑂𝐿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then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              OUTPUT (p); (The procedure was successful.)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              STOP.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Step 5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Set i = i + 1.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Step 6  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0</m:t>
                        </m:r>
                      </m:sub>
                    </m:sSub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=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𝑝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.(Update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0</m:t>
                        </m:r>
                      </m:sub>
                    </m:sSub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𝑞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0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𝑞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;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=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𝑝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;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𝑞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=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𝑓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(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𝑝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).</m:t>
                    </m:r>
                  </m:oMath>
                </a14:m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50000"/>
                  </a:lnSpc>
                  <a:buClrTx/>
                  <a:buSz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7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OUTPUT (‘The method failed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iterations,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=’,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);</a:t>
                </a:r>
              </a:p>
              <a:p>
                <a:pPr algn="l">
                  <a:lnSpc>
                    <a:spcPct val="150000"/>
                  </a:lnSpc>
                  <a:buClrTx/>
                  <a:buSzTx/>
                  <a:buNone/>
                </a:pP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(The procedure was unsuccessful.)</a:t>
                </a:r>
              </a:p>
              <a:p>
                <a:pPr algn="l">
                  <a:lnSpc>
                    <a:spcPct val="150000"/>
                  </a:lnSpc>
                  <a:buClrTx/>
                  <a:buSzTx/>
                  <a:buNone/>
                </a:pP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STOP</a:t>
                </a: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90" y="1068705"/>
                <a:ext cx="10497820" cy="55562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2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35915" y="1198880"/>
                <a:ext cx="11856085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2</a:t>
                </a: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Secant method to find a solution to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compare the approximations with those given in Example 1 which applied Newton’s method. </a:t>
                </a:r>
              </a:p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For the Secant method we need two initial approximations.</a:t>
                </a: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0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=0.5,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/4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Succeeding approximations are generated by the formula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15" y="1198880"/>
                <a:ext cx="11856085" cy="3108543"/>
              </a:xfrm>
              <a:prstGeom prst="rect">
                <a:avLst/>
              </a:prstGeom>
              <a:blipFill>
                <a:blip r:embed="rId5"/>
                <a:stretch>
                  <a:fillRect l="-1028" t="-2157" b="-4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25255" y="4384056"/>
                <a:ext cx="9563778" cy="9857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−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)(</m:t>
                          </m:r>
                          <m:func>
                            <m:func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ea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ea"/>
                                    </a:rPr>
                                    <m:t>𝑛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ea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ea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ea"/>
                                    </a:rPr>
                                    <m:t>𝑛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ea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)−(</m:t>
                          </m:r>
                          <m:func>
                            <m:func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ea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ea"/>
                                    </a:rPr>
                                    <m:t>𝑛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  <a:sym typeface="+mn-ea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55" y="4384056"/>
                <a:ext cx="9563778" cy="9857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95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9" grpId="0"/>
      <p:bldP spid="9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35915" y="1198880"/>
            <a:ext cx="11856085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results in Table 2.5 from the Secant method and Newton’s method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see that the Secant method approximation 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accurate to the tenth decimal place, whereas Newton’s method obtained this accuracy by p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11" name="图片 10" descr="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95" y="2712720"/>
            <a:ext cx="2654935" cy="3213100"/>
          </a:xfrm>
          <a:prstGeom prst="rect">
            <a:avLst/>
          </a:prstGeom>
        </p:spPr>
      </p:pic>
      <p:pic>
        <p:nvPicPr>
          <p:cNvPr id="12" name="图片 11" descr="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4880" y="3143885"/>
            <a:ext cx="2459990" cy="25082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319520" y="3143885"/>
            <a:ext cx="556069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Newton’s method or the Secant method is often used to refine an answer obtained by another technique.</a:t>
            </a:r>
          </a:p>
        </p:txBody>
      </p:sp>
      <p:sp>
        <p:nvSpPr>
          <p:cNvPr id="15" name="流程图: 可选过程 14"/>
          <p:cNvSpPr/>
          <p:nvPr/>
        </p:nvSpPr>
        <p:spPr>
          <a:xfrm>
            <a:off x="6122670" y="2952115"/>
            <a:ext cx="5316855" cy="2364740"/>
          </a:xfrm>
          <a:prstGeom prst="flowChartAlternateProcess">
            <a:avLst/>
          </a:prstGeom>
          <a:noFill/>
          <a:ln w="38100">
            <a:solidFill>
              <a:srgbClr val="F42AE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005751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361930" y="1295669"/>
                <a:ext cx="11256645" cy="2134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2.9’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p be a solution of the equation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Suppose that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’’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continuous 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initial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∈[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sufficiently small,  (2.7’) can convergent to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order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1.618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30" y="1295669"/>
                <a:ext cx="11256645" cy="2134752"/>
              </a:xfrm>
              <a:prstGeom prst="rect">
                <a:avLst/>
              </a:prstGeom>
              <a:blipFill>
                <a:blip r:embed="rId5"/>
                <a:stretch>
                  <a:fillRect l="-1354" t="-4000" b="-2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783080" y="3753881"/>
                <a:ext cx="6208877" cy="778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(2.7’)</a:t>
                </a: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80" y="3753881"/>
                <a:ext cx="6208877" cy="778675"/>
              </a:xfrm>
              <a:prstGeom prst="rect">
                <a:avLst/>
              </a:prstGeom>
              <a:blipFill>
                <a:blip r:embed="rId6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997076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51" grpId="1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18113" y="1198914"/>
            <a:ext cx="1155589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Figure 2.8 illustrates how the approximations are obtained using successive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tangents. </a:t>
            </a: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2630" y="2152015"/>
            <a:ext cx="7886700" cy="419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8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6/26/2022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35915" y="1198880"/>
                <a:ext cx="11856085" cy="1014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 2.3</a:t>
                </a: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find a solution to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)=0 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initial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15" y="1198880"/>
                <a:ext cx="11856085" cy="101473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014730" y="2213610"/>
                <a:ext cx="10497820" cy="38188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tolerance TOL; maximum number of iterations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solution p or message of failure.</a:t>
                </a:r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 i = 1;</a:t>
                </a:r>
              </a:p>
              <a:p>
                <a:pPr algn="l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 </a:t>
                </a:r>
                <a:r>
                  <a:rPr lang="en-US" altLang="zh-CN" sz="26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i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 Steps 3–6.</a:t>
                </a:r>
              </a:p>
              <a:p>
                <a:pPr algn="l">
                  <a:lnSpc>
                    <a:spcPct val="150000"/>
                  </a:lnSpc>
                  <a:buClrTx/>
                  <a:buSz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Step 3 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)/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’(</m:t>
                    </m:r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(Compute pi.)</a:t>
                </a: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730" y="2213610"/>
                <a:ext cx="10497820" cy="38188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047734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47720" y="14539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974090" y="1068705"/>
                <a:ext cx="10497820" cy="4956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Step 4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6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6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&lt;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𝑇𝑂𝐿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then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              OUTPUT (p); (The procedure was successful.)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              STOP.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Step 5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Set i = i + 1.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Step 6  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0</m:t>
                        </m:r>
                      </m:sub>
                    </m:sSub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=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𝑝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.(Update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</a:t>
                </a:r>
              </a:p>
              <a:p>
                <a:pPr algn="l">
                  <a:lnSpc>
                    <a:spcPct val="150000"/>
                  </a:lnSpc>
                  <a:buClrTx/>
                  <a:buSz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7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OUTPUT (‘The method failed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iterations,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=’,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);</a:t>
                </a:r>
              </a:p>
              <a:p>
                <a:pPr algn="l">
                  <a:lnSpc>
                    <a:spcPct val="150000"/>
                  </a:lnSpc>
                  <a:buClrTx/>
                  <a:buSzTx/>
                  <a:buNone/>
                </a:pP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(The procedure was unsuccessful.)</a:t>
                </a:r>
              </a:p>
              <a:p>
                <a:pPr algn="l">
                  <a:lnSpc>
                    <a:spcPct val="150000"/>
                  </a:lnSpc>
                  <a:buClrTx/>
                  <a:buSzTx/>
                  <a:buNone/>
                </a:pP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STOP</a:t>
                </a: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90" y="1068705"/>
                <a:ext cx="10497820" cy="49561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90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47720" y="14539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35915" y="1198880"/>
                <a:ext cx="11856085" cy="5327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stopping-technique inequalities given with the Bisection method are applicable to Newton’s method.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a tolerance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𝜀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                                (2.8)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≠0                  (2.9)</m:t>
                      </m:r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𝜀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                                        (2.10)  </m:t>
                    </m:r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form of Inequality (2.8) is used in Step 4 of Algorithm 2.3</a:t>
                </a: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28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Newton’s method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functional iteration technique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’(</m:t>
                          </m:r>
                          <m:sSub>
                            <m:sSub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15" y="1198880"/>
                <a:ext cx="11856085" cy="53270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166267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47720" y="14539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83845" y="1089242"/>
                <a:ext cx="10497185" cy="9233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Illustration</a:t>
                </a:r>
              </a:p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−10=0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 unique root in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[1,2]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5" y="1089242"/>
                <a:ext cx="10497185" cy="923330"/>
              </a:xfrm>
              <a:prstGeom prst="rect">
                <a:avLst/>
              </a:prstGeom>
              <a:blipFill>
                <a:blip r:embed="rId5"/>
                <a:stretch>
                  <a:fillRect l="-1220" t="-7285" b="-15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83845" y="1866139"/>
                <a:ext cx="10497185" cy="262289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6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+10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600" b="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600" b="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altLang="zh-CN" sz="2600" b="0" i="1" dirty="0" smtClean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10−</m:t>
                            </m:r>
                            <m:sSup>
                              <m:sSup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sz="2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num>
                              <m:den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4+</m:t>
                                </m:r>
                                <m:r>
                                  <a:rPr lang="en-US" altLang="zh-CN" sz="2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600" b="0" dirty="0" smtClean="0"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+4</m:t>
                        </m:r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−10</m:t>
                        </m:r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+8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5" y="1866139"/>
                <a:ext cx="10497185" cy="2622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47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2-1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47720" y="14539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50545" y="1198880"/>
                <a:ext cx="10497185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=1.5</m:t>
                    </m:r>
                  </m:oMath>
                </a14:m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45" y="1198880"/>
                <a:ext cx="10497185" cy="523220"/>
              </a:xfrm>
              <a:prstGeom prst="rect">
                <a:avLst/>
              </a:prstGeom>
              <a:blipFill>
                <a:blip r:embed="rId5"/>
                <a:stretch>
                  <a:fillRect l="-1161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 descr="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567" y="1776310"/>
            <a:ext cx="9442232" cy="443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c03cf79-abf1-48cc-95fa-c31813a7a7ac"/>
  <p:tag name="COMMONDATA" val="eyJoZGlkIjoiYzUwODk5ZDM4MmEyZTk4NjQ3ODgxZjEyNzY0NjVlOG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3859</TotalTime>
  <Words>868</Words>
  <Application>Microsoft Office PowerPoint</Application>
  <PresentationFormat>宽屏</PresentationFormat>
  <Paragraphs>290</Paragraphs>
  <Slides>35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等线</vt:lpstr>
      <vt:lpstr>等线 Light</vt:lpstr>
      <vt:lpstr>Arial</vt:lpstr>
      <vt:lpstr>Arial Black</vt:lpstr>
      <vt:lpstr>Cambria Math</vt:lpstr>
      <vt:lpstr>Times New Roman</vt:lpstr>
      <vt:lpstr>Wingdings</vt:lpstr>
      <vt:lpstr>Office 主题​​</vt:lpstr>
      <vt:lpstr>Lecture 2-3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 Li</dc:creator>
  <cp:lastModifiedBy>Caiyun Li</cp:lastModifiedBy>
  <cp:revision>925</cp:revision>
  <dcterms:created xsi:type="dcterms:W3CDTF">2020-02-12T12:08:00Z</dcterms:created>
  <dcterms:modified xsi:type="dcterms:W3CDTF">2023-09-03T22:14:31Z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8082BAA39D4E46549B933E1E10404309</vt:lpwstr>
  </property>
  <property fmtid="{D5CDD505-2E9C-101B-9397-08002B2CF9AE}" pid="3" name="KSOProductBuildVer">
    <vt:lpwstr>2052-11.1.0.11744</vt:lpwstr>
  </property>
</Properties>
</file>