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2AEA"/>
    <a:srgbClr val="1A0F51"/>
    <a:srgbClr val="560A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811"/>
    <p:restoredTop sz="50066"/>
  </p:normalViewPr>
  <p:slideViewPr>
    <p:cSldViewPr snapToGrid="0">
      <p:cViewPr varScale="1">
        <p:scale>
          <a:sx n="64" d="100"/>
          <a:sy n="64" d="100"/>
        </p:scale>
        <p:origin x="57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7FE07-3379-464E-9BE7-CFAA34092EB0}" type="datetimeFigureOut">
              <a:rPr lang="zh-CN" altLang="en-US" smtClean="0"/>
              <a:t>2022/9/20 Tue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899A82-8A73-4DE0-B789-98C14EE664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604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1962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5845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9135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2856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388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7625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07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4901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0683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7046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4/14/2020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3-3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526-EEF3-4C14-A020-593D3FABE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4/14/2020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3-3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526-EEF3-4C14-A020-593D3FABE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4/14/2020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3-3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526-EEF3-4C14-A020-593D3FABE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4/14/2020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3-3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526-EEF3-4C14-A020-593D3FABE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4/14/2020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3-3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526-EEF3-4C14-A020-593D3FABE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4/14/2020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3-3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526-EEF3-4C14-A020-593D3FABE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4/14/2020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3-3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526-EEF3-4C14-A020-593D3FABE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4/14/2020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3-3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526-EEF3-4C14-A020-593D3FABE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4/14/2020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3-3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526-EEF3-4C14-A020-593D3FABE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4/14/2020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3-3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526-EEF3-4C14-A020-593D3FABE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4/14/2020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3-3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526-EEF3-4C14-A020-593D3FABE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4/14/2020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Lecture 3-3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54526-EEF3-4C14-A020-593D3FABE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0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831282"/>
            <a:ext cx="9144000" cy="1045184"/>
          </a:xfrm>
        </p:spPr>
        <p:txBody>
          <a:bodyPr>
            <a:noAutofit/>
          </a:bodyPr>
          <a:lstStyle/>
          <a:p>
            <a:r>
              <a:rPr lang="en-US" altLang="zh-CN" sz="8000" b="1"/>
              <a:t>Lecture 2-4</a:t>
            </a:r>
            <a:endParaRPr lang="zh-CN" altLang="en-US" sz="8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1258" y="3128753"/>
            <a:ext cx="10069484" cy="966169"/>
          </a:xfrm>
        </p:spPr>
        <p:txBody>
          <a:bodyPr>
            <a:normAutofit fontScale="92500"/>
          </a:bodyPr>
          <a:lstStyle/>
          <a:p>
            <a:r>
              <a:rPr lang="en-US" altLang="zh-CN" sz="4800" b="1" dirty="0" smtClean="0">
                <a:solidFill>
                  <a:srgbClr val="FF0000"/>
                </a:solidFill>
              </a:rPr>
              <a:t>Iterative Methods for multiple roots</a:t>
            </a:r>
            <a:endParaRPr lang="en-US" altLang="zh-CN" sz="4800" b="1" dirty="0" smtClean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6/26/2022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Lecture 2</a:t>
            </a:r>
            <a:r>
              <a:rPr lang="en-US" altLang="zh-CN" dirty="0" smtClean="0"/>
              <a:t>-4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018184214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2" grpId="1"/>
      <p:bldP spid="3" grpI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6/26/2022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2-4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矩形 50"/>
              <p:cNvSpPr/>
              <p:nvPr/>
            </p:nvSpPr>
            <p:spPr>
              <a:xfrm>
                <a:off x="445406" y="1082235"/>
                <a:ext cx="11421110" cy="50673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following illustrates that the modified Newton’s method converges quadratically even when in the case of a simple zero.</a:t>
                </a:r>
              </a:p>
              <a:p>
                <a:r>
                  <a:rPr lang="en-US" altLang="zh-CN" sz="28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Illustration</a:t>
                </a:r>
                <a:r>
                  <a:rPr lang="en-US" altLang="zh-CN" sz="32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Section 2.2 we found that a zero 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+4</m:t>
                    </m:r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−10=0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=1.36523001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.Here we will compare convergence for a simple zero using both Newton’s method and the modified Newton’s method listed in Eq. (2.13). </a:t>
                </a:r>
              </a:p>
              <a:p>
                <a:r>
                  <a:rPr lang="en-US" altLang="zh-CN" sz="28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Solution</a:t>
                </a:r>
                <a:r>
                  <a:rPr lang="en-US" altLang="zh-CN" sz="2800" dirty="0" smtClean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  Let</a:t>
                </a:r>
                <a:r>
                  <a:rPr lang="en-US" altLang="zh-CN" sz="2800" b="1" dirty="0" smtClean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(i)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𝑝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𝑛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=</m:t>
                    </m:r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𝑝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𝑛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−1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−</m:t>
                    </m:r>
                    <m:f>
                      <m:f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</m:ctrlPr>
                          </m:sSubSupPr>
                          <m:e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  <m:t>𝑛</m:t>
                            </m:r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  <m:t>3</m:t>
                            </m:r>
                          </m:sup>
                        </m:sSub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+4</m:t>
                        </m:r>
                        <m:sSubSup>
                          <m:sSubSupPr>
                            <m:ctrlP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</m:ctrlPr>
                          </m:sSubSupPr>
                          <m:e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  <m:t>𝑛</m:t>
                            </m:r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−10</m:t>
                        </m:r>
                      </m:num>
                      <m:den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3</m:t>
                        </m:r>
                        <m:sSubSup>
                          <m:sSubSupPr>
                            <m:ctrlP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</m:ctrlPr>
                          </m:sSubSupPr>
                          <m:e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  <m:t>𝑛</m:t>
                            </m:r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+8</m:t>
                        </m:r>
                        <m:sSub>
                          <m:sSubPr>
                            <m:ctrlP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  <m:t>𝑛</m:t>
                            </m:r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  <m:t>−1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from Newton’s method </a:t>
                </a:r>
              </a:p>
              <a:p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and, from the Modified Newton’s method given by Eq. (2.13),</a:t>
                </a:r>
              </a:p>
              <a:p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endParaRPr>
              </a:p>
              <a:p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(ii)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𝑝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𝑛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=</m:t>
                    </m:r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𝑝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𝑛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−1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−</m:t>
                    </m:r>
                    <m:f>
                      <m:f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</m:ctrlPr>
                          </m:sSubSupPr>
                          <m:e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  <m:t>(</m:t>
                            </m:r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  <m:t>𝑛</m:t>
                            </m:r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  <m:t>3</m:t>
                            </m:r>
                          </m:sup>
                        </m:sSub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+4</m:t>
                        </m:r>
                        <m:sSubSup>
                          <m:sSubSupPr>
                            <m:ctrlP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</m:ctrlPr>
                          </m:sSubSupPr>
                          <m:e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  <m:t>𝑛</m:t>
                            </m:r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−10)(3</m:t>
                        </m:r>
                        <m:sSubSup>
                          <m:sSubSupPr>
                            <m:ctrlP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</m:ctrlPr>
                          </m:sSubSupPr>
                          <m:e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  <m:t>𝑛</m:t>
                            </m:r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+8</m:t>
                        </m:r>
                        <m:sSub>
                          <m:sSubPr>
                            <m:ctrlP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  <m:t>𝑛</m:t>
                            </m:r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)</m:t>
                        </m:r>
                      </m:num>
                      <m:den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(3</m:t>
                        </m:r>
                        <m:sSubSup>
                          <m:sSubSupPr>
                            <m:ctrlP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</m:ctrlPr>
                          </m:sSubSupPr>
                          <m:e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  <m:t>𝑛</m:t>
                            </m:r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+8</m:t>
                        </m:r>
                        <m:sSub>
                          <m:sSubPr>
                            <m:ctrlP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  <m:t>𝑛</m:t>
                            </m:r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  <m:t>−1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</m:ctrlPr>
                          </m:sSubSupPr>
                          <m:e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  <m:t>(</m:t>
                            </m:r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  <m:t>𝑛</m:t>
                            </m:r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  <m:t>3</m:t>
                            </m:r>
                          </m:sup>
                        </m:sSub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+4</m:t>
                        </m:r>
                        <m:sSubSup>
                          <m:sSubSupPr>
                            <m:ctrlP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</m:ctrlPr>
                          </m:sSubSupPr>
                          <m:e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  <m:t>𝑛</m:t>
                            </m:r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−10)(6</m:t>
                        </m:r>
                        <m:sSub>
                          <m:sSubPr>
                            <m:ctrlP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  <m:t>𝑛</m:t>
                            </m:r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+8)</m:t>
                        </m:r>
                      </m:den>
                    </m:f>
                  </m:oMath>
                </a14:m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06" y="1082235"/>
                <a:ext cx="11421110" cy="5067300"/>
              </a:xfrm>
              <a:prstGeom prst="rect">
                <a:avLst/>
              </a:prstGeom>
              <a:blipFill>
                <a:blip r:embed="rId5"/>
                <a:stretch>
                  <a:fillRect l="-1067" t="-13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852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6/26/2022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2-4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385445" y="1068705"/>
                <a:ext cx="11421110" cy="48310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=1.5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have</a:t>
                </a:r>
              </a:p>
              <a:p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Newton’s method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+mn-ea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  <a:sym typeface="+mn-ea"/>
                        </a:rPr>
                        <m:t>=</m:t>
                      </m:r>
                      <m:r>
                        <a:rPr lang="en-US" altLang="zh-CN" sz="280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1.37333333,</m:t>
                      </m:r>
                      <m:sSub>
                        <m:sSub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+mn-ea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+mn-ea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  <a:sym typeface="+mn-ea"/>
                        </a:rPr>
                        <m:t>=</m:t>
                      </m:r>
                      <m:r>
                        <a:rPr lang="en-US" altLang="zh-CN" sz="280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1.36526201,</m:t>
                      </m:r>
                      <m:sSub>
                        <m:sSub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+mn-ea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+mn-ea"/>
                            </a:rPr>
                            <m:t>3</m:t>
                          </m:r>
                        </m:sub>
                      </m:sSub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  <a:sym typeface="+mn-ea"/>
                        </a:rPr>
                        <m:t>=</m:t>
                      </m:r>
                      <m:r>
                        <a:rPr lang="en-US" altLang="zh-CN" sz="280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1.36523001</m:t>
                      </m:r>
                    </m:oMath>
                  </m:oMathPara>
                </a14:m>
                <a:endParaRPr lang="en-US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endParaRPr>
              </a:p>
              <a:p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Modified Newton’s method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+mn-ea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  <a:sym typeface="+mn-ea"/>
                        </a:rPr>
                        <m:t>=</m:t>
                      </m:r>
                      <m:r>
                        <a:rPr lang="en-US" altLang="zh-CN" sz="280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1.35689898,</m:t>
                      </m:r>
                      <m:sSub>
                        <m:sSub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+mn-ea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+mn-ea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  <a:sym typeface="+mn-ea"/>
                        </a:rPr>
                        <m:t>=</m:t>
                      </m:r>
                      <m:r>
                        <a:rPr lang="en-US" altLang="zh-CN" sz="280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1.36519585,</m:t>
                      </m:r>
                      <m:sSub>
                        <m:sSub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+mn-ea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+mn-ea"/>
                            </a:rPr>
                            <m:t>3</m:t>
                          </m:r>
                        </m:sub>
                      </m:sSub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  <a:sym typeface="+mn-ea"/>
                        </a:rPr>
                        <m:t>=</m:t>
                      </m:r>
                      <m:r>
                        <a:rPr lang="en-US" altLang="zh-CN" sz="280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1.36523001</m:t>
                      </m:r>
                    </m:oMath>
                  </m:oMathPara>
                </a14:m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endParaRPr>
              </a:p>
              <a:p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Both methods are rapidly convergent to the actual zero.</a:t>
                </a:r>
              </a:p>
              <a:p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endParaRPr>
              </a:p>
              <a:p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endParaRPr>
              </a:p>
              <a:p>
                <a:pPr marL="457200" indent="-457200">
                  <a:buFont typeface="Wingdings" panose="05000000000000000000" charset="0"/>
                  <a:buChar char="l"/>
                </a:pPr>
                <a:r>
                  <a:rPr lang="en-US" altLang="zh-CN" sz="28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in the case of a simple zero the original Newton’s method requires substantially less computation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45" y="1068705"/>
                <a:ext cx="11421110" cy="4831080"/>
              </a:xfrm>
              <a:prstGeom prst="rect">
                <a:avLst/>
              </a:prstGeom>
              <a:blipFill>
                <a:blip r:embed="rId5"/>
                <a:stretch>
                  <a:fillRect l="-1067" t="-1261" b="-2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280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6/26/2022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2-4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335280" y="1021087"/>
                <a:ext cx="11525250" cy="19932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Multiple Roots</a:t>
                </a:r>
              </a:p>
              <a:p>
                <a:r>
                  <a:rPr lang="en-US" altLang="zh-CN" sz="28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Definition 2.10 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solution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)=0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zero of multiplicity</a:t>
                </a:r>
                <a:r>
                  <a:rPr lang="en-US" altLang="zh-CN" sz="28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 for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≠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can write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)=(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𝑝</m:t>
                    </m:r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𝑞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𝑝</m:t>
                            </m:r>
                          </m:lim>
                        </m:limLow>
                      </m:fName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)≠0</m:t>
                        </m:r>
                      </m:e>
                    </m:func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𝑞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represents that portion 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that does not contribute to the zero 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" y="1021087"/>
                <a:ext cx="11525250" cy="1993238"/>
              </a:xfrm>
              <a:prstGeom prst="rect">
                <a:avLst/>
              </a:prstGeom>
              <a:blipFill>
                <a:blip r:embed="rId5"/>
                <a:stretch>
                  <a:fillRect l="-1058" t="-3374" r="-1798" b="-79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33375" y="3301087"/>
                <a:ext cx="11525250" cy="23069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Theorem 2.11 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function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[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𝑎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𝑏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 a simple zero at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𝑎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𝑏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 and only if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)=0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but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’(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)≠0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Theorem</a:t>
                </a:r>
                <a:r>
                  <a:rPr lang="en-US" altLang="zh-CN" sz="28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gives a means to easily identify simple zeros of a function, those that have multiplicity one.</a:t>
                </a: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75" y="3301087"/>
                <a:ext cx="11525250" cy="2306955"/>
              </a:xfrm>
              <a:prstGeom prst="rect">
                <a:avLst/>
              </a:prstGeom>
              <a:blipFill>
                <a:blip r:embed="rId6"/>
                <a:stretch>
                  <a:fillRect l="-1111" t="-2910" r="-1746" b="-39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183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1"/>
      <p:bldP spid="2" grpId="0"/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6/26/2022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2-4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467360" y="1702435"/>
                <a:ext cx="11256645" cy="31750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Theorem 2.12 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function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[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𝑎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𝑏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has a zero of multiplicity m at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𝑎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𝑏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 and only if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0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’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’’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)=...=</m:t>
                      </m:r>
                      <m:sSup>
                        <m:sSup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),</m:t>
                      </m:r>
                      <m:sSup>
                        <m:sSup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)≠0</m:t>
                      </m:r>
                    </m:oMath>
                  </m:oMathPara>
                </a14:m>
                <a:endParaRPr lang="en-US" altLang="zh-CN" sz="2800" i="1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r>
                  <a:rPr lang="en-US" altLang="zh-CN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endParaRPr lang="en-US" altLang="zh-CN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Wingdings" panose="05000000000000000000" charset="0"/>
                  <a:buChar char="Ø"/>
                </a:pP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interval about p exists where Newton’s method converges quadratically to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any initial approximation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provided that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simple zero.</a:t>
                </a:r>
                <a:endParaRPr lang="en-US" altLang="zh-CN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60" y="1702435"/>
                <a:ext cx="11256645" cy="31750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6691552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5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6/26/2022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2-4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467360" y="1198880"/>
                <a:ext cx="11421110" cy="40182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1</a:t>
                </a:r>
                <a:r>
                  <a:rPr lang="en-US" altLang="zh-CN" sz="32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Show that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has a zero of multiplicity 2 at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Show that Newton’s method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converges to this zero but not quadratically.</a:t>
                </a:r>
              </a:p>
              <a:p>
                <a:r>
                  <a:rPr lang="en-US" altLang="zh-CN" sz="28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</a:t>
                </a:r>
                <a:r>
                  <a:rPr lang="en-US" altLang="zh-CN" sz="2800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     </a:t>
                </a:r>
                <a:r>
                  <a:rPr lang="en-US" altLang="zh-CN" sz="2800" b="1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(a)</a:t>
                </a:r>
                <a:r>
                  <a:rPr lang="en-US" altLang="zh-CN" sz="2800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 We have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−1           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’(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−1             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’’(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altLang="zh-CN" sz="2800" i="1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r>
                  <a:rPr lang="en-US" altLang="zh-CN" sz="2800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so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(0)=</m:t>
                      </m:r>
                      <m:sSup>
                        <m:sSup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−0−1=0          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’(0)</m:t>
                      </m:r>
                      <m:sSup>
                        <m:sSup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−1=0            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’’(0)</m:t>
                      </m:r>
                      <m:sSup>
                        <m:sSup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sz="2800" i="1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has a zero of multiplicity 2 at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800" i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sz="2800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60" y="1198880"/>
                <a:ext cx="11421110" cy="4018280"/>
              </a:xfrm>
              <a:prstGeom prst="rect">
                <a:avLst/>
              </a:prstGeom>
              <a:blipFill>
                <a:blip r:embed="rId5"/>
                <a:stretch>
                  <a:fillRect l="-1121" t="-455" r="-1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457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6/26/2022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2-4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467360" y="1198880"/>
                <a:ext cx="11421110" cy="53181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</a:t>
                </a:r>
                <a:r>
                  <a:rPr lang="en-US" altLang="zh-CN" sz="2800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     </a:t>
                </a:r>
                <a:r>
                  <a:rPr lang="en-US" altLang="zh-CN" sz="2800" b="1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(b)</a:t>
                </a:r>
                <a:r>
                  <a:rPr lang="en-US" altLang="zh-CN" sz="2800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 The first two terms generated by Newton’s method applied to f with</a:t>
                </a:r>
                <a14:m>
                  <m:oMath xmlns:m="http://schemas.openxmlformats.org/officeDocument/2006/math">
                    <m:r>
                      <a:rPr lang="en-US" altLang="zh-CN" sz="2800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800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 are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’(</m:t>
                          </m:r>
                          <m:sSub>
                            <m:sSub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−2</m:t>
                          </m:r>
                        </m:num>
                        <m:den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≈0.58198</m:t>
                      </m:r>
                    </m:oMath>
                  </m:oMathPara>
                </a14:m>
                <a:endParaRPr lang="en-US" altLang="zh-CN" sz="2800" i="1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r>
                  <a:rPr lang="en-US" altLang="zh-CN" sz="2800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and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’(</m:t>
                          </m:r>
                          <m:sSub>
                            <m:sSub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≈0.58198−</m:t>
                      </m:r>
                      <m:f>
                        <m:f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0.20760</m:t>
                          </m:r>
                        </m:num>
                        <m:den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0.78957</m:t>
                          </m:r>
                        </m:den>
                      </m:f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≈0.31906</m:t>
                      </m:r>
                    </m:oMath>
                  </m:oMathPara>
                </a14:m>
                <a:endParaRPr lang="en-US" altLang="zh-CN" sz="2800" i="1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endParaRPr lang="en-US" altLang="zh-CN" sz="2800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r>
                  <a:rPr lang="en-US" altLang="zh-CN" sz="2800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The first sixteen terms of the sequence generated by Newton’s method are shown in Table 2.8. The sequence is clearly converging to 0, but not quadratically.</a:t>
                </a:r>
              </a:p>
              <a:p>
                <a:endParaRPr lang="en-US" altLang="zh-CN" sz="2800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60" y="1198880"/>
                <a:ext cx="11421110" cy="5318125"/>
              </a:xfrm>
              <a:prstGeom prst="rect">
                <a:avLst/>
              </a:prstGeom>
              <a:blipFill>
                <a:blip r:embed="rId5"/>
                <a:stretch>
                  <a:fillRect l="-1121" t="-1376" r="-14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3215518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5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4/14/2020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2-4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347720" y="14539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pic>
        <p:nvPicPr>
          <p:cNvPr id="2" name="图片 1" descr="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1473" y="1539345"/>
            <a:ext cx="6736139" cy="267069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991473" y="4449278"/>
            <a:ext cx="7225074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ClrTx/>
              <a:buSzTx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example shows that quadratic convergence might not occur if the zero is not simple.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05" y="1068729"/>
            <a:ext cx="2462786" cy="525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67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6/26/2022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2-4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矩形 50"/>
              <p:cNvSpPr/>
              <p:nvPr/>
            </p:nvSpPr>
            <p:spPr>
              <a:xfrm>
                <a:off x="377190" y="1068705"/>
                <a:ext cx="11438255" cy="40409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charset="0"/>
                  <a:buChar char="Ø"/>
                </a:pP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One method of handling the problem of multiple roots of a function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to define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𝜇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’(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sz="2800" i="1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zero 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multiplicity m with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)=(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𝑝</m:t>
                    </m:r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𝑞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),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then</a:t>
                </a:r>
              </a:p>
              <a:p>
                <a:endParaRPr lang="en-US" altLang="zh-CN" sz="2800" i="1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also has a zero at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However,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𝑞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)≠0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so</a:t>
                </a:r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𝑚𝑞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)+(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’(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90" y="1068705"/>
                <a:ext cx="11438255" cy="4040978"/>
              </a:xfrm>
              <a:prstGeom prst="rect">
                <a:avLst/>
              </a:prstGeom>
              <a:blipFill>
                <a:blip r:embed="rId5"/>
                <a:stretch>
                  <a:fillRect l="-1119" t="-1508" r="-2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2219867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5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6/26/2022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2-4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矩形 50"/>
              <p:cNvSpPr/>
              <p:nvPr/>
            </p:nvSpPr>
            <p:spPr>
              <a:xfrm>
                <a:off x="377190" y="1068705"/>
                <a:ext cx="11814810" cy="49041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0">
                  <a:buFont typeface="Wingdings" panose="05000000000000000000" charset="0"/>
                  <a:buNone/>
                </a:pPr>
                <a:r>
                  <a:rPr lang="en-US" altLang="zh-CN" sz="28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Continued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simple zero 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𝜇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.Newton’s method can then be applied to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𝜇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give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𝑔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)=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’(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)/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’(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’(</m:t>
                              </m:r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altLang="zh-CN" sz="2800" i="1" dirty="0" smtClean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 dirty="0" smtClean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  <m:sup>
                                  <m:r>
                                    <a:rPr lang="en-US" altLang="zh-CN" sz="2800" i="1" dirty="0" smtClean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−[</m:t>
                              </m:r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)][</m:t>
                              </m:r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’’(</m:t>
                              </m:r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)]</m:t>
                              </m:r>
                            </m:e>
                          </m:d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/[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’(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]</m:t>
                              </m:r>
                            </m:e>
                            <m:sup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800" i="1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simplifies to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𝑔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)=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’(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’(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]</m:t>
                              </m:r>
                            </m:e>
                            <m:sup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−[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)][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’’(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)]</m:t>
                          </m:r>
                        </m:den>
                      </m:f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        (2.13)</m:t>
                      </m:r>
                    </m:oMath>
                  </m:oMathPara>
                </a14:m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has the required continuity conditions, functional iteration applied to g will be </a:t>
                </a:r>
                <a:r>
                  <a:rPr lang="en-US" altLang="zh-CN" sz="28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quadratically convergent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regardless of the multiplicity of the zero 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800" i="1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Theoretically, the </a:t>
                </a:r>
                <a:r>
                  <a:rPr lang="en-US" altLang="zh-CN" sz="28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only drawback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this method is the additional calculation 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’’(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the more laborious procedure of calculating the iterates. </a:t>
                </a:r>
              </a:p>
            </p:txBody>
          </p:sp>
        </mc:Choice>
        <mc:Fallback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90" y="1068705"/>
                <a:ext cx="11814810" cy="4904105"/>
              </a:xfrm>
              <a:prstGeom prst="rect">
                <a:avLst/>
              </a:prstGeom>
              <a:blipFill>
                <a:blip r:embed="rId5"/>
                <a:stretch>
                  <a:fillRect l="-1084" t="-1242" b="-24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474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6/26/2022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2-4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385445" y="1068705"/>
                <a:ext cx="11421110" cy="44980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2</a:t>
                </a:r>
                <a:r>
                  <a:rPr lang="en-US" altLang="zh-CN" sz="32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Example 1 it was shown that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has a zero of multiplicity 2 at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that Newton’s method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converges to this zero but not quadratically. Show that the modification of Newton’s method as given in Eq. (2.13) improves the rate of convergence.</a:t>
                </a:r>
              </a:p>
              <a:p>
                <a:r>
                  <a:rPr lang="en-US" altLang="zh-CN" sz="28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Solution</a:t>
                </a:r>
                <a:r>
                  <a:rPr lang="en-US" altLang="zh-CN" sz="2800" dirty="0" smtClean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 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Modified Newton’s method gives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’(</m:t>
                          </m:r>
                          <m:sSub>
                            <m:sSub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’(</m:t>
                          </m:r>
                          <m:sSub>
                            <m:sSub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’’(</m:t>
                          </m:r>
                          <m:sSub>
                            <m:sSub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−2)(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−1</m:t>
                          </m:r>
                          <m:sSup>
                            <m:sSup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−2)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≈−2.3421061×</m:t>
                      </m:r>
                      <m:sSup>
                        <m:sSup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altLang="zh-CN" sz="2800" i="1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This is considerably closer to 0 than the first term using Newton’s method, which was 0.58918.</a:t>
                </a:r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45" y="1068705"/>
                <a:ext cx="11421110" cy="4498091"/>
              </a:xfrm>
              <a:prstGeom prst="rect">
                <a:avLst/>
              </a:prstGeom>
              <a:blipFill>
                <a:blip r:embed="rId5"/>
                <a:stretch>
                  <a:fillRect l="-1067" t="-271" r="-320" b="-2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0565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7c03cf79-abf1-48cc-95fa-c31813a7a7ac"/>
  <p:tag name="COMMONDATA" val="eyJoZGlkIjoiYzUwODk5ZDM4MmEyZTk4NjQ3ODgxZjEyNzY0NjVlOGU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3883</TotalTime>
  <Words>270</Words>
  <Application>Microsoft Office PowerPoint</Application>
  <PresentationFormat>宽屏</PresentationFormat>
  <Paragraphs>91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等线 Light</vt:lpstr>
      <vt:lpstr>Arial</vt:lpstr>
      <vt:lpstr>Arial Black</vt:lpstr>
      <vt:lpstr>Cambria Math</vt:lpstr>
      <vt:lpstr>Times New Roman</vt:lpstr>
      <vt:lpstr>Wingdings</vt:lpstr>
      <vt:lpstr>Office 主题​​</vt:lpstr>
      <vt:lpstr>Lecture 2-4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CY Li</dc:creator>
  <cp:lastModifiedBy>Caiyun Li</cp:lastModifiedBy>
  <cp:revision>920</cp:revision>
  <dcterms:created xsi:type="dcterms:W3CDTF">2020-02-12T12:08:00Z</dcterms:created>
  <dcterms:modified xsi:type="dcterms:W3CDTF">2022-09-20T14:28:29Z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8082BAA39D4E46549B933E1E10404309</vt:lpwstr>
  </property>
  <property fmtid="{D5CDD505-2E9C-101B-9397-08002B2CF9AE}" pid="3" name="KSOProductBuildVer">
    <vt:lpwstr>2052-11.1.0.11744</vt:lpwstr>
  </property>
</Properties>
</file>