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612" r:id="rId2"/>
    <p:sldId id="613" r:id="rId3"/>
    <p:sldId id="616" r:id="rId4"/>
    <p:sldId id="617" r:id="rId5"/>
    <p:sldId id="618" r:id="rId6"/>
    <p:sldId id="619" r:id="rId7"/>
    <p:sldId id="620" r:id="rId8"/>
    <p:sldId id="621" r:id="rId9"/>
    <p:sldId id="622" r:id="rId10"/>
    <p:sldId id="623" r:id="rId11"/>
    <p:sldId id="624" r:id="rId12"/>
    <p:sldId id="625" r:id="rId13"/>
    <p:sldId id="626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2AEA"/>
    <a:srgbClr val="1A0F51"/>
    <a:srgbClr val="560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11"/>
    <p:restoredTop sz="50066"/>
  </p:normalViewPr>
  <p:slideViewPr>
    <p:cSldViewPr snapToGrid="0">
      <p:cViewPr varScale="1">
        <p:scale>
          <a:sx n="107" d="100"/>
          <a:sy n="107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7FE07-3379-464E-9BE7-CFAA34092EB0}" type="datetimeFigureOut">
              <a:rPr lang="zh-CN" altLang="en-US" smtClean="0"/>
              <a:t>2023/9/7 Thu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99A82-8A73-4DE0-B789-98C14EE664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31282"/>
            <a:ext cx="9144000" cy="1045184"/>
          </a:xfrm>
        </p:spPr>
        <p:txBody>
          <a:bodyPr>
            <a:noAutofit/>
          </a:bodyPr>
          <a:lstStyle/>
          <a:p>
            <a:r>
              <a:rPr lang="en-US" altLang="zh-CN" sz="8000" b="1"/>
              <a:t>Lecture 2-5</a:t>
            </a:r>
            <a:endParaRPr lang="zh-CN" alt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1258" y="3128753"/>
            <a:ext cx="10069484" cy="966169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</a:rPr>
              <a:t>Accelerating Convergence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Lecture 2</a:t>
            </a:r>
            <a:r>
              <a:rPr lang="en-US" altLang="zh-CN" dirty="0" smtClean="0"/>
              <a:t>-5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Lecture 2-5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41144" y="2560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36537" y="1032483"/>
            <a:ext cx="11718925" cy="5130529"/>
            <a:chOff x="244545" y="1209828"/>
            <a:chExt cx="11718925" cy="51305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244545" y="1209828"/>
                  <a:ext cx="11718925" cy="954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zh-CN" sz="2800" b="1" dirty="0" smtClean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Algorithm 2.6 </a:t>
                  </a:r>
                  <a:r>
                    <a:rPr lang="en-US" altLang="zh-CN" sz="2800" b="1" dirty="0" err="1" smtClean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Steffensen’s</a:t>
                  </a:r>
                  <a:r>
                    <a:rPr lang="en-US" altLang="zh-CN" sz="2800" b="1" dirty="0" smtClean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pPr algn="l"/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To find a solution to</a:t>
                  </a:r>
                  <a:r>
                    <a:rPr lang="en-US" altLang="zh-CN" sz="2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𝑝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=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𝑔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(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𝑝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)</m:t>
                      </m:r>
                    </m:oMath>
                  </a14:m>
                  <a:r>
                    <a:rPr lang="zh-CN" altLang="en-US" sz="2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 </a:t>
                  </a:r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given an initial approximation</a:t>
                  </a:r>
                  <a:r>
                    <a:rPr lang="en-US" altLang="zh-CN" sz="2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zh-CN" sz="2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:</a:t>
                  </a:r>
                  <a:r>
                    <a:rPr lang="en-US" altLang="zh-CN" sz="2600" b="1" dirty="0" smtClean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CN" alt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545" y="1209828"/>
                  <a:ext cx="11718925" cy="954107"/>
                </a:xfrm>
                <a:prstGeom prst="rect">
                  <a:avLst/>
                </a:prstGeom>
                <a:blipFill>
                  <a:blip r:embed="rId5"/>
                  <a:stretch>
                    <a:fillRect l="-1093" t="-6369" b="-165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244545" y="2099827"/>
                  <a:ext cx="11415371" cy="42405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r>
                    <a:rPr lang="en-US" altLang="zh-CN" sz="2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initial </a:t>
                  </a:r>
                  <a:r>
                    <a:rPr lang="en-US" altLang="zh-CN" sz="2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approximation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zh-CN" sz="2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; tolerance </a:t>
                  </a:r>
                  <a14:m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𝑇𝑂𝐿</m:t>
                      </m:r>
                    </m:oMath>
                  </a14:m>
                  <a:r>
                    <a:rPr lang="en-US" altLang="zh-CN" sz="2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; maximum number of iterations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zh-CN" sz="2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</a:t>
                  </a:r>
                  <a:r>
                    <a:rPr lang="en-US" altLang="zh-CN" sz="2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approximate solution </a:t>
                  </a:r>
                  <a14:m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𝑝</m:t>
                      </m:r>
                    </m:oMath>
                  </a14:m>
                  <a:r>
                    <a:rPr lang="en-US" altLang="zh-CN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or message of failure. </a:t>
                  </a:r>
                  <a:endPara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Step </a:t>
                  </a:r>
                  <a:r>
                    <a:rPr lang="en-US" altLang="zh-CN" sz="2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 </a:t>
                  </a:r>
                  <a:r>
                    <a:rPr lang="en-US" altLang="zh-CN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Set </a:t>
                  </a:r>
                  <a14:m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2600" i="1" dirty="0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=1</m:t>
                      </m:r>
                    </m:oMath>
                  </a14:m>
                  <a:r>
                    <a:rPr lang="en-US" altLang="zh-CN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 </a:t>
                  </a:r>
                  <a:endPara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Step </a:t>
                  </a:r>
                  <a:r>
                    <a:rPr lang="en-US" altLang="zh-CN" sz="2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 </a:t>
                  </a:r>
                  <a:r>
                    <a:rPr lang="en-US" altLang="zh-CN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While </a:t>
                  </a:r>
                  <a14:m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2600" i="1" dirty="0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zh-CN" sz="2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 </a:t>
                  </a:r>
                  <a:r>
                    <a:rPr lang="en-US" altLang="zh-CN" sz="2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Steps </a:t>
                  </a:r>
                  <a:r>
                    <a:rPr lang="en-US" altLang="zh-CN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3–6. </a:t>
                  </a:r>
                  <a:endPara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Step </a:t>
                  </a:r>
                  <a:r>
                    <a:rPr lang="en-US" altLang="zh-CN" sz="2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r>
                    <a:rPr lang="en-US" altLang="zh-CN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600" i="1" dirty="0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sz="2600" i="1" dirty="0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600" i="1" dirty="0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altLang="zh-CN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; (</a:t>
                  </a:r>
                  <a:r>
                    <a:rPr lang="en-US" altLang="zh-CN" sz="2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Compute</a:t>
                  </a:r>
                  <a:r>
                    <a:rPr lang="en-US" altLang="zh-CN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−1)</m:t>
                          </m:r>
                        </m:sup>
                      </m:sSubSup>
                    </m:oMath>
                  </a14:m>
                  <a:r>
                    <a:rPr lang="en-US" altLang="zh-CN" sz="2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.) </a:t>
                  </a:r>
                </a:p>
                <a:p>
                  <a:r>
                    <a:rPr lang="en-US" altLang="zh-CN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:r>
                    <a:rPr lang="en-US" altLang="zh-CN" sz="2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600" i="1" dirty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sz="2600" i="1" dirty="0">
                          <a:latin typeface="Cambria Math" panose="02040503050406030204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altLang="zh-CN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; (</a:t>
                  </a:r>
                  <a:r>
                    <a:rPr lang="en-US" altLang="zh-CN" sz="2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Compute</a:t>
                  </a:r>
                  <a:r>
                    <a:rPr lang="en-US" altLang="zh-CN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600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600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600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600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−1)</m:t>
                          </m:r>
                        </m:sup>
                      </m:sSubSup>
                    </m:oMath>
                  </a14:m>
                  <a:r>
                    <a:rPr lang="en-US" altLang="zh-CN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.) </a:t>
                  </a:r>
                  <a:endPara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:r>
                    <a:rPr lang="en-US" altLang="zh-CN" sz="2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      </a:t>
                  </a:r>
                  <a:r>
                    <a:rPr lang="en-US" altLang="zh-CN" sz="2600" dirty="0" smtClean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600" i="1" dirty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 dirty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600" i="1" dirty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600" b="0" i="1" dirty="0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 dirty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600" b="0" i="1" dirty="0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/(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600" b="0" i="1" dirty="0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altLang="zh-CN" sz="2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  <a:r>
                    <a:rPr lang="en-US" altLang="zh-CN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</a:t>
                  </a:r>
                  <a:r>
                    <a:rPr lang="en-US" altLang="zh-CN" sz="2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Compute</a:t>
                  </a:r>
                  <a:r>
                    <a:rPr lang="en-US" altLang="zh-CN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600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600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600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600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</m:oMath>
                  </a14:m>
                  <a:r>
                    <a:rPr lang="en-US" altLang="zh-CN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.) </a:t>
                  </a:r>
                  <a:endPara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545" y="2099827"/>
                  <a:ext cx="11415371" cy="4240530"/>
                </a:xfrm>
                <a:prstGeom prst="rect">
                  <a:avLst/>
                </a:prstGeom>
                <a:blipFill>
                  <a:blip r:embed="rId6"/>
                  <a:stretch>
                    <a:fillRect l="-962" r="-2404" b="-33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Lecture 2-5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41144" y="2560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61102" y="925867"/>
                <a:ext cx="11444534" cy="41395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Step 4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| 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𝑇𝑂𝐿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OUTPUT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(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Procedure completed successfully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 </a:t>
                </a:r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STOP.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</a:t>
                </a:r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</a:t>
                </a:r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(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 </a:t>
                </a:r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</a:t>
                </a:r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(‘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 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failed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=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altLang="zh-CN" sz="2800" dirty="0" smtClean="0"/>
                  <a:t>,</a:t>
                </a:r>
                <a:r>
                  <a:rPr lang="en-US" altLang="zh-CN" sz="26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 </a:t>
                </a:r>
              </a:p>
              <a:p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Procedure completed unsuccessfully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</a:p>
              <a:p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STOP.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02" y="925867"/>
                <a:ext cx="11444534" cy="4139595"/>
              </a:xfrm>
              <a:prstGeom prst="rect">
                <a:avLst/>
              </a:prstGeom>
              <a:blipFill>
                <a:blip r:embed="rId5"/>
                <a:stretch>
                  <a:fillRect l="-959" b="-27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61102" y="4815116"/>
                <a:ext cx="11641338" cy="14426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600" b="1" dirty="0" smtClean="0">
                    <a:solidFill>
                      <a:srgbClr val="F42AE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</a:t>
                </a:r>
                <a:r>
                  <a:rPr lang="en-US" altLang="zh-CN" sz="2600" dirty="0" smtClean="0">
                    <a:solidFill>
                      <a:srgbClr val="F42AE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i="1" smtClean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might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 If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occurs, we terminate the sequence and select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the best approximation.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02" y="4815116"/>
                <a:ext cx="11641338" cy="1442639"/>
              </a:xfrm>
              <a:prstGeom prst="rect">
                <a:avLst/>
              </a:prstGeom>
              <a:blipFill>
                <a:blip r:embed="rId6"/>
                <a:stretch>
                  <a:fillRect l="-942" r="-942" b="-4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Lecture 2-5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41144" y="2560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320675" y="1078865"/>
            <a:ext cx="11640820" cy="1712520"/>
            <a:chOff x="314052" y="4531081"/>
            <a:chExt cx="11270720" cy="3221682"/>
          </a:xfrm>
        </p:grpSpPr>
        <p:sp>
          <p:nvSpPr>
            <p:cNvPr id="25" name="矩形 24"/>
            <p:cNvSpPr/>
            <p:nvPr/>
          </p:nvSpPr>
          <p:spPr>
            <a:xfrm>
              <a:off x="314052" y="4531083"/>
              <a:ext cx="1841372" cy="9821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Illustration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2053968" y="4531081"/>
                  <a:ext cx="9530804" cy="32216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 solve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−10=0</m:t>
                      </m:r>
                    </m:oMath>
                  </a14:m>
                  <a:r>
                    <a:rPr lang="zh-CN" altLang="en-US" sz="2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using Steffensen’s method, </a:t>
                  </a:r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the fixed-point method</a:t>
                  </a:r>
                  <a:endPara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600" b="0" i="1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num>
                              <m:den>
                                <m:r>
                                  <a:rPr lang="en-US" altLang="zh-CN" sz="2600" b="0" i="1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600" b="0" i="1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+4</m:t>
                                </m:r>
                              </m:den>
                            </m:f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1/2</m:t>
                            </m:r>
                          </m:sup>
                        </m:sSup>
                      </m:oMath>
                    </m:oMathPara>
                  </a14:m>
                  <a:endPara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3968" y="4531081"/>
                  <a:ext cx="9530804" cy="3221682"/>
                </a:xfrm>
                <a:prstGeom prst="rect">
                  <a:avLst/>
                </a:prstGeom>
                <a:blipFill>
                  <a:blip r:embed="rId5"/>
                  <a:stretch>
                    <a:fillRect l="-1238" t="-39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0675" y="2897187"/>
                <a:ext cx="11579860" cy="521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Applying Steffensen’s procedure with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=1.5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gives the values in Table 2.11.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75" y="2897187"/>
                <a:ext cx="11579860" cy="521970"/>
              </a:xfrm>
              <a:prstGeom prst="rect">
                <a:avLst/>
              </a:prstGeom>
              <a:blipFill>
                <a:blip r:embed="rId6"/>
                <a:stretch>
                  <a:fillRect l="-1106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870" y="3521935"/>
            <a:ext cx="7142494" cy="1958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320746" y="3596530"/>
            <a:ext cx="171132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2.11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20675" y="5403215"/>
            <a:ext cx="1199832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Illustration, it appears that Steffensen’s method gives quadratic convergence without evaluating a derivative.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Lecture 2-5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41144" y="2560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6014" y="1124180"/>
            <a:ext cx="2270139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 2.15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46814" y="1676071"/>
                <a:ext cx="1073078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600" b="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600" b="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600" b="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600" b="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the solution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′(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)≠1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there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exists a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ea typeface="Cambria Math" panose="02040503050406030204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Cambria Math" panose="02040503050406030204"/>
                        <a:cs typeface="Cambria Math" panose="02040503050406030204" pitchFamily="18" charset="0"/>
                        <a:sym typeface="+mn-ea"/>
                      </a:rPr>
                      <m:t>𝛿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Cambria Math" panose="02040503050406030204"/>
                        <a:cs typeface="Cambria Math" panose="02040503050406030204" pitchFamily="18" charset="0"/>
                        <a:sym typeface="+mn-ea"/>
                      </a:rPr>
                      <m:t>&gt;0</m:t>
                    </m:r>
                  </m:oMath>
                </a14:m>
                <a:r>
                  <a:rPr lang="zh-CN" alt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such that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𝑔</m:t>
                    </m:r>
                    <m:r>
                      <a:rPr lang="zh-CN" altLang="en-US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zh-CN" altLang="en-US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zh-CN" altLang="en-US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then Steffensen’s method gives </a:t>
                </a:r>
                <a:r>
                  <a:rPr lang="en-US" altLang="zh-CN" sz="2800" dirty="0" smtClean="0">
                    <a:solidFill>
                      <a:srgbClr val="F42AE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quadratic convergence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zh-CN" altLang="en-US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zh-CN" altLang="en-US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14" y="1676071"/>
                <a:ext cx="10730786" cy="1384995"/>
              </a:xfrm>
              <a:prstGeom prst="rect">
                <a:avLst/>
              </a:prstGeom>
              <a:blipFill>
                <a:blip r:embed="rId5"/>
                <a:stretch>
                  <a:fillRect l="-1193" t="-4846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Lecture 2-5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41144" y="2560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315154" y="1045794"/>
            <a:ext cx="11561834" cy="1917961"/>
            <a:chOff x="244546" y="1269889"/>
            <a:chExt cx="11561834" cy="19179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244546" y="1269889"/>
                  <a:ext cx="3231910" cy="5329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b="1" dirty="0" smtClean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Aitken’s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00B0F0"/>
                              </a:solidFill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00B0F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lang="zh-CN" altLang="en-US" sz="2800" b="1" dirty="0" smtClean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800" b="1" dirty="0" smtClean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Method</a:t>
                  </a:r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546" y="1269889"/>
                  <a:ext cx="3231910" cy="532966"/>
                </a:xfrm>
                <a:prstGeom prst="rect">
                  <a:avLst/>
                </a:prstGeom>
                <a:blipFill>
                  <a:blip r:embed="rId5"/>
                  <a:stretch>
                    <a:fillRect l="-3962" t="-10345" r="-2453" b="-321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244546" y="1802855"/>
                  <a:ext cx="11561834" cy="13849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 the iteration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=0,1,⋯)</m:t>
                      </m:r>
                    </m:oMath>
                  </a14:m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we can compute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the solution 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a14:m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is close sufficiently,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is a better approximation than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 We use secant method for 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a14:m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we can get</a:t>
                  </a:r>
                  <a:endParaRPr lang="en-US" altLang="zh-CN" sz="2800" i="1" dirty="0" smtClean="0">
                    <a:latin typeface="Cambria Math" panose="02040503050406030204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546" y="1802855"/>
                  <a:ext cx="11561834" cy="1384995"/>
                </a:xfrm>
                <a:prstGeom prst="rect">
                  <a:avLst/>
                </a:prstGeom>
                <a:blipFill>
                  <a:blip r:embed="rId6"/>
                  <a:stretch>
                    <a:fillRect l="-1108" t="-4846" b="-114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472644" y="3187403"/>
                <a:ext cx="8952835" cy="1035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F42AEA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800" i="1" smtClean="0">
                          <a:solidFill>
                            <a:srgbClr val="F42AEA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F42AE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F42AEA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F42AEA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F42AEA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solidFill>
                            <a:srgbClr val="F42AEA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F42AE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F42AEA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F42AEA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F42AEA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F42AE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rgbClr val="F42AEA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rgbClr val="F42AEA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rgbClr val="F42AEA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rgbClr val="F42AEA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800" i="1">
                                          <a:solidFill>
                                            <a:srgbClr val="F42AEA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solidFill>
                                        <a:srgbClr val="F42AEA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rgbClr val="F42AEA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rgbClr val="F42AEA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rgbClr val="F42AEA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F42AEA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F42AEA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42AEA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0" smtClean="0">
                          <a:solidFill>
                            <a:srgbClr val="F42AEA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F42AE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800" b="0" i="1" smtClean="0">
                                  <a:solidFill>
                                    <a:srgbClr val="F42AEA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rgbClr val="F42AEA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42AEA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dirty="0">
                          <a:solidFill>
                            <a:srgbClr val="F42AEA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800" dirty="0">
                  <a:solidFill>
                    <a:srgbClr val="F42AE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644" y="3187403"/>
                <a:ext cx="8952835" cy="10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Lecture 2-5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41144" y="2560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42803" y="946880"/>
                <a:ext cx="11836400" cy="34520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Aitken’s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sz="28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method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based on the assumption that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800" i="1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defined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endParaRPr lang="en-US" altLang="zh-CN" sz="28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smtClean="0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800" i="1" smtClean="0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800" i="1" smtClean="0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smtClean="0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800" i="1" smtClean="0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converges more rapidly to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𝑝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than does the original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03" y="946880"/>
                <a:ext cx="11836400" cy="3452035"/>
              </a:xfrm>
              <a:prstGeom prst="rect">
                <a:avLst/>
              </a:prstGeom>
              <a:blipFill>
                <a:blip r:embed="rId5"/>
                <a:stretch>
                  <a:fillRect l="-1082" b="-1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2803" y="4365776"/>
                <a:ext cx="11836400" cy="1222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The corresponding iteration function is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𝜓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−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ea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ea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ea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ea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ea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ea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ea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ea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−2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ea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+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03" y="4365776"/>
                <a:ext cx="11836400" cy="1222066"/>
              </a:xfrm>
              <a:prstGeom prst="rect">
                <a:avLst/>
              </a:prstGeom>
              <a:blipFill>
                <a:blip r:embed="rId6"/>
                <a:stretch>
                  <a:fillRect l="-1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Lecture 2-5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41144" y="2560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244475" y="1159510"/>
            <a:ext cx="11799972" cy="1384995"/>
            <a:chOff x="255028" y="4531083"/>
            <a:chExt cx="11424907" cy="2605934"/>
          </a:xfrm>
        </p:grpSpPr>
        <p:sp>
          <p:nvSpPr>
            <p:cNvPr id="25" name="矩形 24"/>
            <p:cNvSpPr/>
            <p:nvPr/>
          </p:nvSpPr>
          <p:spPr>
            <a:xfrm>
              <a:off x="255028" y="4531083"/>
              <a:ext cx="1736241" cy="982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 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矩形 28"/>
                <p:cNvSpPr/>
                <p:nvPr/>
              </p:nvSpPr>
              <p:spPr>
                <a:xfrm>
                  <a:off x="1788440" y="4531083"/>
                  <a:ext cx="9891495" cy="26059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The sequence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</m:sSubSup>
                    </m:oMath>
                  </a14:m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where</a:t>
                  </a:r>
                  <a:r>
                    <a:rPr lang="en-US" altLang="zh-CN" sz="2800" i="1" dirty="0" smtClean="0">
                      <a:latin typeface="Cambria Math" panose="02040503050406030204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280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⁡(1/</m:t>
                      </m:r>
                      <m:r>
                        <a:rPr lang="en-US" altLang="zh-CN" sz="280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80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converges linearly to </a:t>
                  </a:r>
                  <a14:m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80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=1</m:t>
                      </m:r>
                    </m:oMath>
                  </a14:m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. Determine the first five terms of the sequence given by Aitken’s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800" b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 method.</a:t>
                  </a:r>
                  <a:endParaRPr lang="en-US" altLang="zh-CN" sz="2800" i="1" dirty="0" smtClean="0">
                    <a:latin typeface="Cambria Math" panose="02040503050406030204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8440" y="4531083"/>
                  <a:ext cx="9891495" cy="2605934"/>
                </a:xfrm>
                <a:prstGeom prst="rect">
                  <a:avLst/>
                </a:prstGeom>
                <a:blipFill>
                  <a:blip r:embed="rId5"/>
                  <a:stretch>
                    <a:fillRect l="-1253" t="-4405" b="-114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矩形 15"/>
          <p:cNvSpPr/>
          <p:nvPr/>
        </p:nvSpPr>
        <p:spPr>
          <a:xfrm>
            <a:off x="244475" y="2635017"/>
            <a:ext cx="165094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</p:txBody>
      </p:sp>
      <p:pic>
        <p:nvPicPr>
          <p:cNvPr id="8" name="图片 7" descr="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4436" y="2635017"/>
            <a:ext cx="2934335" cy="3594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35567" y="4323543"/>
                <a:ext cx="671027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From Table 2.10.  It certainly appears that</a:t>
                </a:r>
                <a:r>
                  <a:rPr lang="en-US" altLang="zh-CN" sz="2800" i="1" dirty="0" smtClean="0">
                    <a:latin typeface="Cambria Math" panose="02040503050406030204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  <a:sym typeface="+mn-ea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  <a:sym typeface="+mn-ea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  <a:sym typeface="+mn-ea"/>
                          </a:rPr>
                          <m:t>𝑛</m:t>
                        </m:r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  <a:sym typeface="+mn-ea"/>
                          </a:rPr>
                          <m:t>=1</m:t>
                        </m:r>
                      </m:sub>
                      <m:sup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  <a:sym typeface="+mn-ea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converges more rapidly to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/>
                        <a:cs typeface="Times New Roman" panose="02020603050405020304" pitchFamily="18" charset="0"/>
                        <a:sym typeface="+mn-ea"/>
                      </a:rPr>
                      <m:t>𝑝</m:t>
                    </m:r>
                    <m:r>
                      <a:rPr lang="en-US" altLang="zh-CN" sz="2800" i="1" smtClean="0">
                        <a:latin typeface="Cambria Math" panose="02040503050406030204"/>
                        <a:cs typeface="Times New Roman" panose="02020603050405020304" pitchFamily="18" charset="0"/>
                        <a:sym typeface="+mn-ea"/>
                      </a:rPr>
                      <m:t>=1</m:t>
                    </m:r>
                  </m:oMath>
                </a14:m>
                <a:r>
                  <a:rPr lang="en-US" altLang="zh-CN" sz="2800" i="1" dirty="0" smtClean="0">
                    <a:latin typeface="Cambria Math" panose="02040503050406030204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than does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zh-CN" sz="2800" i="1" dirty="0" smtClean="0">
                    <a:latin typeface="Cambria Math" panose="02040503050406030204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67" y="4323543"/>
                <a:ext cx="6710276" cy="1384995"/>
              </a:xfrm>
              <a:prstGeom prst="rect">
                <a:avLst/>
              </a:prstGeom>
              <a:blipFill>
                <a:blip r:embed="rId7"/>
                <a:stretch>
                  <a:fillRect l="-1817" t="-4405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450163" y="2983189"/>
                <a:ext cx="4878130" cy="1029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− 2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163" y="2983189"/>
                <a:ext cx="4878130" cy="10297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Lecture 2-5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41144" y="2560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02247" y="1198881"/>
            <a:ext cx="11785918" cy="3483444"/>
            <a:chOff x="190071" y="1038001"/>
            <a:chExt cx="11785918" cy="3483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191659" y="1832247"/>
                  <a:ext cx="11784330" cy="26891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indent="0" algn="l">
                    <a:lnSpc>
                      <a:spcPct val="150000"/>
                    </a:lnSpc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b="1" dirty="0" smtClean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Definition 2.13</a:t>
                  </a:r>
                  <a:r>
                    <a:rPr lang="en-US" altLang="zh-CN" sz="2600" b="1" dirty="0" smtClean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</a:t>
                  </a:r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For a given sequence</a:t>
                  </a:r>
                  <a:r>
                    <a:rPr lang="en-US" altLang="zh-CN" sz="2800" i="1" dirty="0" smtClean="0">
                      <a:latin typeface="Cambria Math" panose="02040503050406030204"/>
                      <a:cs typeface="Times New Roman" panose="02020603050405020304" pitchFamily="18" charset="0"/>
                      <a:sym typeface="+mn-ea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</m:sSubSup>
                    </m:oMath>
                  </a14:m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, the </a:t>
                  </a:r>
                  <a:r>
                    <a:rPr lang="en-US" altLang="zh-CN" sz="2800" b="1" dirty="0" smtClean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forward difference  </a:t>
                  </a:r>
                  <a14:m>
                    <m:oMath xmlns:m="http://schemas.openxmlformats.org/officeDocument/2006/math">
                      <m:r>
                        <a:rPr lang="en-US" altLang="zh-CN" sz="28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altLang="zh-CN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indent="0" algn="ctr">
                    <a:lnSpc>
                      <a:spcPct val="150000"/>
                    </a:lnSpc>
                    <a:buClrTx/>
                    <a:buSzTx/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r>
                        <a:rPr lang="en-US" altLang="zh-CN" sz="28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US" altLang="zh-CN" sz="280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altLang="zh-CN" sz="2800" i="1" dirty="0" smtClean="0">
                      <a:latin typeface="Cambria Math" panose="02040503050406030204"/>
                      <a:cs typeface="Times New Roman" panose="02020603050405020304" pitchFamily="18" charset="0"/>
                      <a:sym typeface="+mn-ea"/>
                    </a:rPr>
                    <a:t>, </a:t>
                  </a:r>
                  <a:r>
                    <a:rPr lang="en-US" altLang="zh-CN" sz="2800" dirty="0" smtClean="0">
                      <a:latin typeface="Cambria Math" panose="02040503050406030204"/>
                      <a:cs typeface="Times New Roman" panose="02020603050405020304" pitchFamily="18" charset="0"/>
                      <a:sym typeface="+mn-ea"/>
                    </a:rPr>
                    <a:t>for</a:t>
                  </a:r>
                  <a:r>
                    <a:rPr lang="en-US" altLang="zh-CN" sz="2800" i="1" dirty="0" smtClean="0">
                      <a:latin typeface="Cambria Math" panose="02040503050406030204"/>
                      <a:cs typeface="Times New Roman" panose="02020603050405020304" pitchFamily="18" charset="0"/>
                      <a:sym typeface="+mn-ea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≥0</m:t>
                      </m:r>
                    </m:oMath>
                  </a14:m>
                  <a:r>
                    <a:rPr lang="en-US" altLang="zh-CN" sz="2800" i="1" dirty="0" smtClean="0">
                      <a:latin typeface="Cambria Math" panose="02040503050406030204"/>
                      <a:cs typeface="Times New Roman" panose="02020603050405020304" pitchFamily="18" charset="0"/>
                      <a:sym typeface="+mn-ea"/>
                    </a:rPr>
                    <a:t>.</a:t>
                  </a:r>
                </a:p>
                <a:p>
                  <a:pPr indent="0" algn="l">
                    <a:lnSpc>
                      <a:spcPct val="150000"/>
                    </a:lnSpc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                              Higher powers of the operator </a:t>
                  </a:r>
                  <a14:m>
                    <m:oMath xmlns:m="http://schemas.openxmlformats.org/officeDocument/2006/math">
                      <m:r>
                        <a:rPr lang="en-US" altLang="zh-CN" sz="28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</m:oMath>
                  </a14:m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 are defined recursively by</a:t>
                  </a:r>
                </a:p>
                <a:p>
                  <a:pPr indent="0" algn="ctr">
                    <a:lnSpc>
                      <a:spcPct val="150000"/>
                    </a:lnSpc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</a:t>
                  </a:r>
                  <a:r>
                    <a:rPr lang="en-US" altLang="zh-CN" sz="2800" i="1" dirty="0" smtClean="0">
                      <a:latin typeface="Cambria Math" panose="02040503050406030204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=∆(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80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280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zh-CN" sz="2800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altLang="zh-CN" sz="2800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280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altLang="zh-CN" sz="28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2</m:t>
                      </m:r>
                    </m:oMath>
                  </a14:m>
                  <a:r>
                    <a:rPr lang="en-US" altLang="zh-CN" sz="2800" i="1" dirty="0" smtClean="0">
                      <a:latin typeface="Cambria Math" panose="02040503050406030204"/>
                      <a:cs typeface="Times New Roman" panose="02020603050405020304" pitchFamily="18" charset="0"/>
                      <a:sym typeface="+mn-ea"/>
                    </a:rPr>
                    <a:t>.</a:t>
                  </a:r>
                  <a:r>
                    <a:rPr lang="en-US" altLang="zh-CN" sz="2800" i="1" dirty="0" smtClean="0">
                      <a:latin typeface="Cambria Math" panose="02040503050406030204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59" y="1832247"/>
                  <a:ext cx="11784330" cy="2689198"/>
                </a:xfrm>
                <a:prstGeom prst="rect">
                  <a:avLst/>
                </a:prstGeom>
                <a:blipFill>
                  <a:blip r:embed="rId5"/>
                  <a:stretch>
                    <a:fillRect l="-1034" b="-22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190071" y="1038001"/>
                  <a:ext cx="1162092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</a:t>
                  </a:r>
                  <a14:m>
                    <m:oMath xmlns:m="http://schemas.openxmlformats.org/officeDocument/2006/math">
                      <m:r>
                        <a:rPr lang="en-US" altLang="zh-CN" sz="28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</m:oMath>
                  </a14:m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notation of Aitken’s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method</a:t>
                  </a:r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71" y="1038001"/>
                  <a:ext cx="11620929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049" t="-12941" b="-329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Lecture 2-5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41144" y="2560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43910" y="1021087"/>
                <a:ext cx="11836400" cy="2785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500"/>
                  </a:lnSpc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definition implies that</a:t>
                </a:r>
              </a:p>
              <a:p>
                <a:pPr algn="ctr">
                  <a:lnSpc>
                    <a:spcPts val="45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=∆</m:t>
                    </m:r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80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−∆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)−(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i="1" dirty="0" smtClean="0">
                    <a:latin typeface="Cambria Math" panose="02040503050406030204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ts val="4500"/>
                  </a:lnSpc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 and the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can be written as</a:t>
                </a:r>
              </a:p>
              <a:p>
                <a:pPr>
                  <a:lnSpc>
                    <a:spcPts val="4500"/>
                  </a:lnSpc>
                  <a:spcBef>
                    <a:spcPts val="3000"/>
                  </a:spcBef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:r>
                  <a:rPr lang="en-US" altLang="zh-CN" sz="2800" i="1" dirty="0" smtClean="0">
                    <a:latin typeface="Cambria Math" panose="02040503050406030204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(∆</m:t>
                            </m:r>
                            <m:sSub>
                              <m:sSub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∆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800" i="1" dirty="0" smtClean="0">
                    <a:latin typeface="Cambria Math" panose="02040503050406030204"/>
                    <a:cs typeface="Times New Roman" panose="02020603050405020304" pitchFamily="18" charset="0"/>
                    <a:sym typeface="+mn-ea"/>
                  </a:rPr>
                  <a:t>, </a:t>
                </a:r>
                <a:r>
                  <a:rPr lang="en-US" altLang="zh-CN" sz="2800" dirty="0" smtClean="0">
                    <a:latin typeface="Cambria Math" panose="02040503050406030204"/>
                    <a:cs typeface="Times New Roman" panose="02020603050405020304" pitchFamily="18" charset="0"/>
                    <a:sym typeface="+mn-ea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altLang="zh-CN" sz="2800" i="1" dirty="0" smtClean="0">
                    <a:latin typeface="Cambria Math" panose="02040503050406030204"/>
                    <a:cs typeface="Times New Roman" panose="02020603050405020304" pitchFamily="18" charset="0"/>
                    <a:sym typeface="+mn-ea"/>
                  </a:rPr>
                  <a:t>.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		</a:t>
                </a:r>
                <a:r>
                  <a:rPr lang="en-US" altLang="zh-CN" sz="28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(2.15)</a:t>
                </a:r>
                <a:endParaRPr lang="zh-CN" altLang="en-US" sz="2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10" y="1021087"/>
                <a:ext cx="11836400" cy="2785378"/>
              </a:xfrm>
              <a:prstGeom prst="rect">
                <a:avLst/>
              </a:prstGeom>
              <a:blipFill>
                <a:blip r:embed="rId5"/>
                <a:stretch>
                  <a:fillRect l="-1030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243910" y="3867228"/>
                <a:ext cx="11384891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far, we know that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converges to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more rapidly than does the original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term “more rapid” convergence will be explained in Theorem 2.14.</a:t>
                </a: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10" y="3867228"/>
                <a:ext cx="11384891" cy="2031325"/>
              </a:xfrm>
              <a:prstGeom prst="rect">
                <a:avLst/>
              </a:prstGeom>
              <a:blipFill>
                <a:blip r:embed="rId6"/>
                <a:stretch>
                  <a:fillRect l="-1071" r="-54" b="-3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Lecture 2-5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41144" y="2560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87258" y="959011"/>
                <a:ext cx="11530330" cy="4937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ts val="5500"/>
                  </a:lnSpc>
                </a:pPr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2.14 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Suppose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i="1" dirty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i="1" dirty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is a sequence that converges linearly to the limit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Cambria Math" panose="02040503050406030204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/>
                        <a:cs typeface="Cambria Math" panose="02040503050406030204" pitchFamily="18" charset="0"/>
                        <a:sym typeface="+mn-ea"/>
                      </a:rPr>
                      <m:t>𝑝</m:t>
                    </m:r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and that</a:t>
                </a:r>
              </a:p>
              <a:p>
                <a:pPr algn="l">
                  <a:lnSpc>
                    <a:spcPts val="55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/>
                                  <a:ea typeface="Cambria Math" panose="02040503050406030204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&lt;1</m:t>
                          </m:r>
                        </m:e>
                      </m:func>
                      <m:r>
                        <a:rPr lang="en-US" altLang="zh-CN" sz="28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ts val="5500"/>
                  </a:lnSpc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Then the Aitken’s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sequence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i="1" dirty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i="1" dirty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</m:sSubSup>
                    <m:r>
                      <a:rPr lang="en-US" altLang="zh-CN" sz="2800" i="1" dirty="0">
                        <a:latin typeface="Cambria Math" panose="02040503050406030204"/>
                        <a:ea typeface="Cambria Math" panose="02040503050406030204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converges to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faster than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i="1" dirty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i="1" dirty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</m:sSubSup>
                    <m:r>
                      <a:rPr lang="en-US" altLang="zh-CN" sz="2800" i="1" dirty="0">
                        <a:latin typeface="Cambria Math" panose="02040503050406030204"/>
                        <a:ea typeface="Cambria Math" panose="02040503050406030204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in the sense that 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ts val="55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/>
                                  <a:ea typeface="Cambria Math" panose="02040503050406030204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ts val="5500"/>
                  </a:lnSpc>
                </a:pPr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58" y="959011"/>
                <a:ext cx="11530330" cy="4937377"/>
              </a:xfrm>
              <a:prstGeom prst="rect">
                <a:avLst/>
              </a:prstGeom>
              <a:blipFill>
                <a:blip r:embed="rId5"/>
                <a:stretch>
                  <a:fillRect l="-1057" r="-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344738" y="3252157"/>
            <a:ext cx="11415371" cy="69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Lecture 2-5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41144" y="2560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96615" y="1068997"/>
            <a:ext cx="11666785" cy="4013228"/>
            <a:chOff x="290265" y="1376572"/>
            <a:chExt cx="11666785" cy="4013228"/>
          </a:xfrm>
        </p:grpSpPr>
        <p:grpSp>
          <p:nvGrpSpPr>
            <p:cNvPr id="8" name="组合 7"/>
            <p:cNvGrpSpPr/>
            <p:nvPr/>
          </p:nvGrpSpPr>
          <p:grpSpPr>
            <a:xfrm>
              <a:off x="290265" y="1376572"/>
              <a:ext cx="11666785" cy="1812004"/>
              <a:chOff x="305505" y="1361332"/>
              <a:chExt cx="11666785" cy="181200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35986" y="1361332"/>
                <a:ext cx="32955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Steffensen’s Method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矩形 9"/>
                  <p:cNvSpPr/>
                  <p:nvPr/>
                </p:nvSpPr>
                <p:spPr>
                  <a:xfrm>
                    <a:off x="305505" y="1788341"/>
                    <a:ext cx="11666785" cy="138499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CN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Then we can choose the simple form </a:t>
                    </a:r>
                    <a14:m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a14:m>
                    <a:r>
                      <a:rPr lang="en-US" altLang="zh-CN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, the corresponding iteration function is</a:t>
                    </a:r>
                  </a:p>
                </p:txBody>
              </p:sp>
            </mc:Choice>
            <mc:Fallback xmlns="">
              <p:sp>
                <p:nvSpPr>
                  <p:cNvPr id="10" name="矩形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505" y="1788341"/>
                    <a:ext cx="11666785" cy="138499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97" b="-570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293625" y="3453111"/>
                  <a:ext cx="4625049" cy="7337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600" b="0" i="1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2600" dirty="0" smtClean="0"/>
                    <a:t>,</a:t>
                  </a:r>
                  <a:endParaRPr lang="zh-CN" altLang="en-US" sz="26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3625" y="3453111"/>
                  <a:ext cx="4625049" cy="733727"/>
                </a:xfrm>
                <a:prstGeom prst="rect">
                  <a:avLst/>
                </a:prstGeom>
                <a:blipFill>
                  <a:blip r:embed="rId6"/>
                  <a:stretch>
                    <a:fillRect r="-1318"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727525" y="4424408"/>
                  <a:ext cx="7119385" cy="965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=0,1,</m:t>
                        </m:r>
                        <m:r>
                          <m:rPr>
                            <m:lit/>
                          </m:r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26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525" y="4424408"/>
                  <a:ext cx="7119385" cy="96539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Lecture 2-5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41144" y="2560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90265" y="1102541"/>
            <a:ext cx="11513420" cy="4625624"/>
            <a:chOff x="290265" y="1803581"/>
            <a:chExt cx="11513420" cy="46256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290265" y="1803581"/>
                  <a:ext cx="11408884" cy="267765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Steffensen’s method constructs the same first four terms,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zh-CN" sz="2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</a:t>
                  </a:r>
                  <a:r>
                    <a:rPr lang="en-US" altLang="zh-CN" sz="2600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2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</a:t>
                  </a:r>
                  <a:r>
                    <a:rPr lang="en-US" altLang="zh-CN" sz="2600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2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zh-CN" sz="2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as</a:t>
                  </a:r>
                </a:p>
                <a:p>
                  <a:pPr>
                    <a:lnSpc>
                      <a:spcPct val="150000"/>
                    </a:lnSpc>
                  </a:pPr>
                  <a:endPara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 assume that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600" i="1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sz="2600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is a better approximation to</a:t>
                  </a:r>
                  <a:r>
                    <a:rPr lang="en-US" altLang="zh-CN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6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than is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2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and apply fixed-point iteration to</a:t>
                  </a:r>
                  <a:r>
                    <a:rPr lang="en-US" altLang="zh-CN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600" i="1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sz="2600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zh-CN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instead of</a:t>
                  </a:r>
                  <a:r>
                    <a:rPr lang="en-US" altLang="zh-CN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 </a:t>
                  </a:r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Using this notation, the sequence is</a:t>
                  </a:r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65" y="1803581"/>
                  <a:ext cx="11408884" cy="2677656"/>
                </a:xfrm>
                <a:prstGeom prst="rect">
                  <a:avLst/>
                </a:prstGeom>
                <a:blipFill>
                  <a:blip r:embed="rId5"/>
                  <a:stretch>
                    <a:fillRect l="-1122" b="-27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964294" y="4474107"/>
                  <a:ext cx="10352310" cy="6911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600" b="0" i="1" smtClean="0">
                              <a:latin typeface="Cambria Math" panose="02040503050406030204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600" b="0" i="1" smtClean="0">
                              <a:latin typeface="Cambria Math" panose="02040503050406030204"/>
                            </a:rPr>
                            <m:t>(0)</m:t>
                          </m:r>
                        </m:sup>
                      </m:sSubSup>
                    </m:oMath>
                  </a14:m>
                  <a:r>
                    <a:rPr lang="en-US" altLang="zh-CN" sz="2600" dirty="0" smtClean="0"/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600" i="1">
                              <a:latin typeface="Cambria Math" panose="02040503050406030204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600" i="1">
                              <a:latin typeface="Cambria Math" panose="02040503050406030204"/>
                            </a:rPr>
                            <m:t>(0)</m:t>
                          </m:r>
                        </m:sup>
                      </m:sSubSup>
                      <m:r>
                        <a:rPr lang="en-US" altLang="zh-CN" sz="2600" b="0" i="1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/>
                        </a:rPr>
                        <m:t>𝑔</m:t>
                      </m:r>
                      <m:r>
                        <a:rPr lang="en-US" altLang="zh-CN" sz="2600" b="0" i="1" smtClean="0">
                          <a:latin typeface="Cambria Math" panose="02040503050406030204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600" i="1">
                              <a:latin typeface="Cambria Math" panose="02040503050406030204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600" i="1">
                              <a:latin typeface="Cambria Math" panose="02040503050406030204"/>
                            </a:rPr>
                            <m:t>(0)</m:t>
                          </m:r>
                        </m:sup>
                      </m:sSubSup>
                      <m:r>
                        <a:rPr lang="en-US" altLang="zh-CN" sz="2600" b="0" i="1" smtClean="0">
                          <a:latin typeface="Cambria Math" panose="02040503050406030204"/>
                        </a:rPr>
                        <m:t>)</m:t>
                      </m:r>
                    </m:oMath>
                  </a14:m>
                  <a:r>
                    <a:rPr lang="en-US" altLang="zh-CN" sz="2600" dirty="0" smtClean="0"/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600" i="1">
                              <a:latin typeface="Cambria Math" panose="02040503050406030204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600" i="1">
                              <a:latin typeface="Cambria Math" panose="02040503050406030204"/>
                            </a:rPr>
                            <m:t>(0)</m:t>
                          </m:r>
                        </m:sup>
                      </m:sSubSup>
                      <m:r>
                        <a:rPr lang="en-US" altLang="zh-CN" sz="2600" b="0" i="1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/>
                        </a:rPr>
                        <m:t>𝑔</m:t>
                      </m:r>
                      <m:r>
                        <a:rPr lang="en-US" altLang="zh-CN" sz="2600" b="0" i="1" smtClean="0">
                          <a:latin typeface="Cambria Math" panose="02040503050406030204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600" i="1">
                              <a:latin typeface="Cambria Math" panose="02040503050406030204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600" i="1">
                              <a:latin typeface="Cambria Math" panose="02040503050406030204"/>
                            </a:rPr>
                            <m:t>(0)</m:t>
                          </m:r>
                        </m:sup>
                      </m:sSubSup>
                      <m:r>
                        <a:rPr lang="en-US" altLang="zh-CN" sz="2600" b="0" i="1" smtClean="0">
                          <a:latin typeface="Cambria Math" panose="02040503050406030204"/>
                        </a:rPr>
                        <m:t>)</m:t>
                      </m:r>
                    </m:oMath>
                  </a14:m>
                  <a:r>
                    <a:rPr lang="en-US" altLang="zh-CN" sz="2600" dirty="0" smtClean="0"/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600" i="1">
                              <a:latin typeface="Cambria Math" panose="02040503050406030204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600" i="1"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en-US" altLang="zh-CN" sz="2600" b="0" i="1" smtClean="0">
                              <a:latin typeface="Cambria Math" panose="02040503050406030204"/>
                            </a:rPr>
                            <m:t>1</m:t>
                          </m:r>
                          <m:r>
                            <a:rPr lang="en-US" altLang="zh-CN" sz="2600" i="1">
                              <a:latin typeface="Cambria Math" panose="02040503050406030204"/>
                            </a:rPr>
                            <m:t>)</m:t>
                          </m:r>
                        </m:sup>
                      </m:sSubSup>
                      <m:r>
                        <a:rPr lang="en-US" altLang="zh-CN" sz="2600" b="0" i="1" smtClean="0">
                          <a:latin typeface="Cambria Math" panose="02040503050406030204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latin typeface="Cambria Math" panose="02040503050406030204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600" b="0" i="1" smtClean="0">
                          <a:latin typeface="Cambria Math" panose="02040503050406030204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600" i="1">
                              <a:latin typeface="Cambria Math" panose="02040503050406030204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600" i="1">
                              <a:latin typeface="Cambria Math" panose="02040503050406030204"/>
                            </a:rPr>
                            <m:t>(0)</m:t>
                          </m:r>
                        </m:sup>
                      </m:sSubSup>
                      <m:r>
                        <a:rPr lang="en-US" altLang="zh-CN" sz="2600" b="0" i="1" smtClean="0">
                          <a:latin typeface="Cambria Math" panose="02040503050406030204"/>
                        </a:rPr>
                        <m:t>)</m:t>
                      </m:r>
                    </m:oMath>
                  </a14:m>
                  <a:r>
                    <a:rPr lang="en-US" altLang="zh-CN" sz="2600" dirty="0" smtClean="0"/>
                    <a:t>,</a:t>
                  </a:r>
                  <a:r>
                    <a:rPr lang="en-US" altLang="zh-CN" sz="2600" dirty="0"/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600" i="1">
                              <a:latin typeface="Cambria Math" panose="02040503050406030204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600" i="1"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en-US" altLang="zh-CN" sz="2600" b="0" i="1" smtClean="0">
                              <a:latin typeface="Cambria Math" panose="02040503050406030204"/>
                            </a:rPr>
                            <m:t>1</m:t>
                          </m:r>
                          <m:r>
                            <a:rPr lang="en-US" altLang="zh-CN" sz="2600" i="1">
                              <a:latin typeface="Cambria Math" panose="02040503050406030204"/>
                            </a:rPr>
                            <m:t>)</m:t>
                          </m:r>
                        </m:sup>
                      </m:sSubSup>
                      <m:r>
                        <a:rPr lang="en-US" altLang="zh-CN" sz="2600" b="0" i="1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/>
                        </a:rPr>
                        <m:t>𝑔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600" i="1">
                                  <a:latin typeface="Cambria Math" panose="02040503050406030204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600" i="1">
                                  <a:latin typeface="Cambria Math" panose="02040503050406030204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sz="2600" b="0" i="1" smtClean="0">
                          <a:latin typeface="Cambria Math" panose="02040503050406030204"/>
                        </a:rPr>
                        <m:t>,…</m:t>
                      </m:r>
                    </m:oMath>
                  </a14:m>
                  <a:endParaRPr lang="zh-CN" altLang="en-US" sz="26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294" y="4474107"/>
                  <a:ext cx="10352310" cy="691151"/>
                </a:xfrm>
                <a:prstGeom prst="rect">
                  <a:avLst/>
                </a:prstGeom>
                <a:blipFill>
                  <a:blip r:embed="rId6"/>
                  <a:stretch>
                    <a:fillRect b="-88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/>
            <p:cNvSpPr/>
            <p:nvPr/>
          </p:nvSpPr>
          <p:spPr>
            <a:xfrm>
              <a:off x="388314" y="5121668"/>
              <a:ext cx="11415371" cy="13075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Every third term of the Steffensen sequence is generated by Eq. (2.15); the others use fixed-point iteration on the previous term.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8"/>
              <p:cNvSpPr txBox="1"/>
              <p:nvPr/>
            </p:nvSpPr>
            <p:spPr>
              <a:xfrm>
                <a:off x="2627819" y="1867299"/>
                <a:ext cx="621138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600" dirty="0" smtClean="0"/>
                  <a:t>,</a:t>
                </a:r>
                <a:r>
                  <a:rPr lang="en-US" altLang="zh-CN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/>
                      </a:rPr>
                      <m:t>𝑔</m:t>
                    </m:r>
                    <m:r>
                      <a:rPr lang="en-US" altLang="zh-CN" sz="2600" b="0" i="1" smtClean="0">
                        <a:latin typeface="Cambria Math" panose="02040503050406030204"/>
                      </a:rPr>
                      <m:t>(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en-US" altLang="zh-CN" sz="2600" dirty="0" smtClean="0"/>
                  <a:t>,</a:t>
                </a:r>
                <a:r>
                  <a:rPr lang="en-US" altLang="zh-CN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</a:rPr>
                          <m:t>2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/>
                      </a:rPr>
                      <m:t>𝑔</m:t>
                    </m:r>
                    <m:r>
                      <a:rPr lang="en-US" altLang="zh-CN" sz="2600" b="0" i="1" smtClean="0">
                        <a:latin typeface="Cambria Math" panose="02040503050406030204"/>
                      </a:rPr>
                      <m:t>(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en-US" altLang="zh-CN" sz="2600" dirty="0" smtClean="0"/>
                  <a:t>,</a:t>
                </a:r>
                <a:r>
                  <a:rPr lang="en-US" altLang="zh-CN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b="0" i="1" smtClean="0">
                                <a:latin typeface="Cambria Math" panose="02040503050406030204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∆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600" b="0" i="1" smtClean="0">
                        <a:latin typeface="Cambria Math" panose="02040503050406030204"/>
                      </a:rPr>
                      <m:t>(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en-US" altLang="zh-CN" sz="2600" dirty="0" smtClean="0"/>
                  <a:t>,</a:t>
                </a:r>
                <a:endParaRPr lang="zh-CN" altLang="en-US" sz="2600" dirty="0"/>
              </a:p>
            </p:txBody>
          </p:sp>
        </mc:Choice>
        <mc:Fallback xmlns="">
          <p:sp>
            <p:nvSpPr>
              <p:cNvPr id="16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819" y="1867299"/>
                <a:ext cx="6211380" cy="492443"/>
              </a:xfrm>
              <a:prstGeom prst="rect">
                <a:avLst/>
              </a:prstGeom>
              <a:blipFill>
                <a:blip r:embed="rId7"/>
                <a:stretch>
                  <a:fillRect t="-9877" r="-687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979028" y="5323307"/>
                <a:ext cx="2606611" cy="558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 smtClean="0">
                    <a:solidFill>
                      <a:srgbClr val="00B050"/>
                    </a:solidFill>
                    <a:latin typeface="Cambria Math" panose="02040503050406030204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(∆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∆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i="1" dirty="0" smtClean="0">
                    <a:solidFill>
                      <a:srgbClr val="00B050"/>
                    </a:solidFill>
                    <a:latin typeface="Cambria Math" panose="02040503050406030204"/>
                    <a:cs typeface="Times New Roman" panose="02020603050405020304" pitchFamily="18" charset="0"/>
                    <a:sym typeface="+mn-ea"/>
                  </a:rPr>
                  <a:t>, </a:t>
                </a:r>
                <a:r>
                  <a:rPr lang="en-US" altLang="zh-CN" dirty="0" smtClean="0">
                    <a:solidFill>
                      <a:srgbClr val="00B050"/>
                    </a:solidFill>
                    <a:latin typeface="Cambria Math" panose="02040503050406030204"/>
                    <a:cs typeface="Times New Roman" panose="02020603050405020304" pitchFamily="18" charset="0"/>
                    <a:sym typeface="+mn-ea"/>
                  </a:rPr>
                  <a:t>(2.15)</a:t>
                </a:r>
                <a:r>
                  <a:rPr lang="en-US" altLang="zh-CN" i="1" dirty="0" smtClean="0">
                    <a:solidFill>
                      <a:srgbClr val="00B050"/>
                    </a:solidFill>
                    <a:latin typeface="Cambria Math" panose="02040503050406030204"/>
                    <a:cs typeface="Times New Roman" panose="02020603050405020304" pitchFamily="18" charset="0"/>
                    <a:sym typeface="+mn-ea"/>
                  </a:rPr>
                  <a:t> </a:t>
                </a:r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028" y="5323307"/>
                <a:ext cx="2606611" cy="5584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c03cf79-abf1-48cc-95fa-c31813a7a7ac"/>
  <p:tag name="COMMONDATA" val="eyJoZGlkIjoiYzUwODk5ZDM4MmEyZTk4NjQ3ODgxZjEyNzY0NjVlOGU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241</Words>
  <Application>Microsoft Office PowerPoint</Application>
  <PresentationFormat>宽屏</PresentationFormat>
  <Paragraphs>106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Arial</vt:lpstr>
      <vt:lpstr>Arial Black</vt:lpstr>
      <vt:lpstr>Cambria Math</vt:lpstr>
      <vt:lpstr>Times New Roman</vt:lpstr>
      <vt:lpstr>1_Office 主题​​</vt:lpstr>
      <vt:lpstr>Lecture 2-5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 Li</dc:creator>
  <cp:lastModifiedBy>Caiyun Li</cp:lastModifiedBy>
  <cp:revision>864</cp:revision>
  <dcterms:created xsi:type="dcterms:W3CDTF">2020-02-12T12:08:00Z</dcterms:created>
  <dcterms:modified xsi:type="dcterms:W3CDTF">2023-09-07T08:51:02Z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00FC171F159C48CB982645507458107D</vt:lpwstr>
  </property>
  <property fmtid="{D5CDD505-2E9C-101B-9397-08002B2CF9AE}" pid="3" name="KSOProductBuildVer">
    <vt:lpwstr>2052-11.1.0.11744</vt:lpwstr>
  </property>
</Properties>
</file>